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84" r:id="rId4"/>
    <p:sldId id="285" r:id="rId5"/>
    <p:sldId id="279" r:id="rId6"/>
    <p:sldId id="280" r:id="rId7"/>
    <p:sldId id="290" r:id="rId8"/>
    <p:sldId id="287" r:id="rId9"/>
    <p:sldId id="289" r:id="rId10"/>
    <p:sldId id="288" r:id="rId11"/>
    <p:sldId id="281" r:id="rId12"/>
    <p:sldId id="28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p:cViewPr varScale="1">
        <p:scale>
          <a:sx n="114" d="100"/>
          <a:sy n="114" d="100"/>
        </p:scale>
        <p:origin x="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a:t>Kliknite, če želite urediti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a:t>Kliknite, če želite urediti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a:t>Kliknite, če želite urediti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a:t>Kliknite, če želite urediti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a:t>Kliknite, če želite urediti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ry1E1uzPSU0"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Rezultat iskanja slik za FOOD">
            <a:extLst>
              <a:ext uri="{FF2B5EF4-FFF2-40B4-BE49-F238E27FC236}">
                <a16:creationId xmlns:a16="http://schemas.microsoft.com/office/drawing/2014/main" id="{7194EDE6-530F-4B82-A13A-C33A75B67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 r="495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8609045"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375640"/>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slov 1">
            <a:extLst>
              <a:ext uri="{FF2B5EF4-FFF2-40B4-BE49-F238E27FC236}">
                <a16:creationId xmlns:a16="http://schemas.microsoft.com/office/drawing/2014/main" id="{B1E8734C-0C7B-4BCF-B921-C2FD1BBAD6C1}"/>
              </a:ext>
            </a:extLst>
          </p:cNvPr>
          <p:cNvSpPr>
            <a:spLocks noGrp="1"/>
          </p:cNvSpPr>
          <p:nvPr>
            <p:ph type="ctrTitle"/>
          </p:nvPr>
        </p:nvSpPr>
        <p:spPr>
          <a:xfrm>
            <a:off x="1083733" y="3889218"/>
            <a:ext cx="6368312" cy="1032094"/>
          </a:xfrm>
        </p:spPr>
        <p:txBody>
          <a:bodyPr>
            <a:normAutofit/>
          </a:bodyPr>
          <a:lstStyle/>
          <a:p>
            <a:r>
              <a:rPr lang="sl-SI" sz="4100">
                <a:solidFill>
                  <a:srgbClr val="FEFFFF"/>
                </a:solidFill>
              </a:rPr>
              <a:t>FOOD AND IDENTITY</a:t>
            </a:r>
          </a:p>
        </p:txBody>
      </p:sp>
      <p:sp>
        <p:nvSpPr>
          <p:cNvPr id="3" name="Podnaslov 2">
            <a:extLst>
              <a:ext uri="{FF2B5EF4-FFF2-40B4-BE49-F238E27FC236}">
                <a16:creationId xmlns:a16="http://schemas.microsoft.com/office/drawing/2014/main" id="{15A61E37-F465-4D25-924F-164FFF9D5526}"/>
              </a:ext>
            </a:extLst>
          </p:cNvPr>
          <p:cNvSpPr>
            <a:spLocks noGrp="1"/>
          </p:cNvSpPr>
          <p:nvPr>
            <p:ph type="subTitle" idx="1"/>
          </p:nvPr>
        </p:nvSpPr>
        <p:spPr>
          <a:xfrm>
            <a:off x="1083733" y="4944531"/>
            <a:ext cx="6368312" cy="524935"/>
          </a:xfrm>
        </p:spPr>
        <p:txBody>
          <a:bodyPr>
            <a:normAutofit/>
          </a:bodyPr>
          <a:lstStyle/>
          <a:p>
            <a:r>
              <a:rPr lang="sl-SI" dirty="0">
                <a:solidFill>
                  <a:srgbClr val="FEFFFF"/>
                </a:solidFill>
              </a:rPr>
              <a:t>Mateja Dagarin Fojkar</a:t>
            </a:r>
          </a:p>
        </p:txBody>
      </p:sp>
    </p:spTree>
    <p:extLst>
      <p:ext uri="{BB962C8B-B14F-4D97-AF65-F5344CB8AC3E}">
        <p14:creationId xmlns:p14="http://schemas.microsoft.com/office/powerpoint/2010/main" val="18297801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EB9298-E797-41E4-BC8F-0839A4F90FDC}"/>
              </a:ext>
            </a:extLst>
          </p:cNvPr>
          <p:cNvSpPr>
            <a:spLocks noGrp="1"/>
          </p:cNvSpPr>
          <p:nvPr>
            <p:ph type="title"/>
          </p:nvPr>
        </p:nvSpPr>
        <p:spPr/>
        <p:txBody>
          <a:bodyPr/>
          <a:lstStyle/>
          <a:p>
            <a:r>
              <a:rPr lang="sl-SI" dirty="0"/>
              <a:t>‚Bon </a:t>
            </a:r>
            <a:r>
              <a:rPr lang="sl-SI" dirty="0" err="1"/>
              <a:t>appetit</a:t>
            </a:r>
            <a:r>
              <a:rPr lang="sl-SI" dirty="0"/>
              <a:t>‘</a:t>
            </a:r>
          </a:p>
        </p:txBody>
      </p:sp>
      <p:sp>
        <p:nvSpPr>
          <p:cNvPr id="3" name="Označba mesta vsebine 2">
            <a:extLst>
              <a:ext uri="{FF2B5EF4-FFF2-40B4-BE49-F238E27FC236}">
                <a16:creationId xmlns:a16="http://schemas.microsoft.com/office/drawing/2014/main" id="{47898935-6CA6-4362-BD2B-D07049D02C7B}"/>
              </a:ext>
            </a:extLst>
          </p:cNvPr>
          <p:cNvSpPr>
            <a:spLocks noGrp="1"/>
          </p:cNvSpPr>
          <p:nvPr>
            <p:ph idx="1"/>
          </p:nvPr>
        </p:nvSpPr>
        <p:spPr>
          <a:xfrm>
            <a:off x="1828801" y="1470211"/>
            <a:ext cx="9675812" cy="5199529"/>
          </a:xfrm>
        </p:spPr>
        <p:txBody>
          <a:bodyPr>
            <a:normAutofit/>
          </a:bodyPr>
          <a:lstStyle/>
          <a:p>
            <a:pPr marL="0" indent="0" algn="just">
              <a:buNone/>
            </a:pPr>
            <a:r>
              <a:rPr lang="en-US" dirty="0"/>
              <a:t>It may be significant that English-language cultures do not have an equivalent of</a:t>
            </a:r>
            <a:r>
              <a:rPr lang="sl-SI" dirty="0"/>
              <a:t> </a:t>
            </a:r>
            <a:r>
              <a:rPr lang="en-US" dirty="0"/>
              <a:t>“bon </a:t>
            </a:r>
            <a:r>
              <a:rPr lang="en-US" dirty="0" err="1"/>
              <a:t>appetit</a:t>
            </a:r>
            <a:r>
              <a:rPr lang="en-US" dirty="0"/>
              <a:t>”, wishing your eating companions “good appetite”. Perhaps these</a:t>
            </a:r>
            <a:r>
              <a:rPr lang="sl-SI" dirty="0"/>
              <a:t> </a:t>
            </a:r>
            <a:r>
              <a:rPr lang="en-US" dirty="0"/>
              <a:t>cultures feel that bodily functions are private</a:t>
            </a:r>
            <a:r>
              <a:rPr lang="sl-SI" dirty="0"/>
              <a:t>.</a:t>
            </a:r>
          </a:p>
          <a:p>
            <a:pPr marL="0" indent="0" algn="just">
              <a:buNone/>
            </a:pPr>
            <a:endParaRPr lang="en-US" dirty="0"/>
          </a:p>
          <a:p>
            <a:pPr marL="0" indent="0" algn="just">
              <a:buNone/>
            </a:pPr>
            <a:r>
              <a:rPr lang="en-US" dirty="0"/>
              <a:t>Note: some waiters will say: “Enjoy your meal”, but in principle, you say nothing</a:t>
            </a:r>
            <a:r>
              <a:rPr lang="sl-SI" dirty="0"/>
              <a:t> </a:t>
            </a:r>
            <a:r>
              <a:rPr lang="en-US" dirty="0"/>
              <a:t>at the start or end of a meal in an English-language culture. However</a:t>
            </a:r>
            <a:r>
              <a:rPr lang="sl-SI" dirty="0"/>
              <a:t>,</a:t>
            </a:r>
            <a:r>
              <a:rPr lang="en-US" dirty="0"/>
              <a:t> there are still</a:t>
            </a:r>
            <a:r>
              <a:rPr lang="sl-SI" dirty="0"/>
              <a:t> </a:t>
            </a:r>
            <a:r>
              <a:rPr lang="en-US" dirty="0"/>
              <a:t>many people who say a prayer before eating. For example, “For what we are about</a:t>
            </a:r>
            <a:r>
              <a:rPr lang="sl-SI" dirty="0"/>
              <a:t> </a:t>
            </a:r>
            <a:r>
              <a:rPr lang="en-US" dirty="0"/>
              <a:t>to receive we are truly thankful, Amen.”</a:t>
            </a:r>
          </a:p>
          <a:p>
            <a:pPr marL="0" indent="0" algn="just">
              <a:buNone/>
            </a:pPr>
            <a:endParaRPr lang="sl-SI" dirty="0"/>
          </a:p>
          <a:p>
            <a:pPr algn="just"/>
            <a:r>
              <a:rPr lang="en-US" sz="2000" b="1" dirty="0"/>
              <a:t>Are there obligatory comments or wishes in your culture before or after a meal in</a:t>
            </a:r>
            <a:r>
              <a:rPr lang="sl-SI" sz="2000" b="1" dirty="0"/>
              <a:t> </a:t>
            </a:r>
            <a:r>
              <a:rPr lang="sl-SI" sz="2000" b="1" dirty="0" err="1"/>
              <a:t>company</a:t>
            </a:r>
            <a:r>
              <a:rPr lang="sl-SI" sz="2000" b="1" dirty="0"/>
              <a:t>?</a:t>
            </a:r>
          </a:p>
          <a:p>
            <a:pPr algn="just"/>
            <a:r>
              <a:rPr lang="en-US" sz="2000" b="1" dirty="0"/>
              <a:t>Are there rules governing when to start eating or who to wait for before starting?</a:t>
            </a:r>
            <a:endParaRPr lang="sl-SI" sz="2000" b="1" dirty="0"/>
          </a:p>
          <a:p>
            <a:pPr algn="just"/>
            <a:r>
              <a:rPr lang="sl-SI" sz="2000" b="1" dirty="0" err="1"/>
              <a:t>Whart</a:t>
            </a:r>
            <a:r>
              <a:rPr lang="sl-SI" sz="2000" b="1" dirty="0"/>
              <a:t> </a:t>
            </a:r>
            <a:r>
              <a:rPr lang="sl-SI" sz="2000" b="1" dirty="0" err="1"/>
              <a:t>kinds</a:t>
            </a:r>
            <a:r>
              <a:rPr lang="sl-SI" sz="2000" b="1" dirty="0"/>
              <a:t> </a:t>
            </a:r>
            <a:r>
              <a:rPr lang="sl-SI" sz="2000" b="1" dirty="0" err="1"/>
              <a:t>of</a:t>
            </a:r>
            <a:r>
              <a:rPr lang="sl-SI" sz="2000" b="1" dirty="0"/>
              <a:t> </a:t>
            </a:r>
            <a:r>
              <a:rPr lang="sl-SI" sz="2000" b="1" dirty="0" err="1"/>
              <a:t>expressions</a:t>
            </a:r>
            <a:r>
              <a:rPr lang="sl-SI" sz="2000" b="1" dirty="0"/>
              <a:t> </a:t>
            </a:r>
            <a:r>
              <a:rPr lang="sl-SI" sz="2000" b="1" dirty="0" err="1"/>
              <a:t>or</a:t>
            </a:r>
            <a:r>
              <a:rPr lang="sl-SI" sz="2000" b="1" dirty="0"/>
              <a:t> </a:t>
            </a:r>
            <a:r>
              <a:rPr lang="sl-SI" sz="2000" b="1" dirty="0" err="1"/>
              <a:t>rituals</a:t>
            </a:r>
            <a:r>
              <a:rPr lang="sl-SI" sz="2000" b="1" dirty="0"/>
              <a:t> do </a:t>
            </a:r>
            <a:r>
              <a:rPr lang="sl-SI" sz="2000" b="1" dirty="0" err="1"/>
              <a:t>you</a:t>
            </a:r>
            <a:r>
              <a:rPr lang="sl-SI" sz="2000" b="1" dirty="0"/>
              <a:t> know </a:t>
            </a:r>
            <a:r>
              <a:rPr lang="sl-SI" sz="2000" b="1" dirty="0" err="1"/>
              <a:t>of</a:t>
            </a:r>
            <a:r>
              <a:rPr lang="sl-SI" sz="2000" b="1" dirty="0"/>
              <a:t>?</a:t>
            </a:r>
          </a:p>
          <a:p>
            <a:endParaRPr lang="sl-SI" dirty="0"/>
          </a:p>
        </p:txBody>
      </p:sp>
    </p:spTree>
    <p:extLst>
      <p:ext uri="{BB962C8B-B14F-4D97-AF65-F5344CB8AC3E}">
        <p14:creationId xmlns:p14="http://schemas.microsoft.com/office/powerpoint/2010/main" val="355934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1"/>
            <a:ext cx="8229600" cy="5287963"/>
          </a:xfrm>
        </p:spPr>
        <p:txBody>
          <a:bodyPr>
            <a:normAutofit fontScale="85000" lnSpcReduction="10000"/>
          </a:bodyPr>
          <a:lstStyle/>
          <a:p>
            <a:pPr marL="0" indent="0">
              <a:buNone/>
            </a:pPr>
            <a:r>
              <a:rPr lang="sl-SI" dirty="0"/>
              <a:t>A</a:t>
            </a:r>
            <a:r>
              <a:rPr lang="en-US" sz="2600" dirty="0" err="1"/>
              <a:t>ssociations</a:t>
            </a:r>
            <a:r>
              <a:rPr lang="en-US" sz="2600" dirty="0"/>
              <a:t> food</a:t>
            </a:r>
            <a:r>
              <a:rPr lang="hr-HR" sz="2600" dirty="0"/>
              <a:t>/</a:t>
            </a:r>
            <a:r>
              <a:rPr lang="en-US" sz="2600" dirty="0"/>
              <a:t>identity can often slip into stereotypes</a:t>
            </a:r>
            <a:r>
              <a:rPr lang="sl-SI" sz="2600" dirty="0"/>
              <a:t>: </a:t>
            </a:r>
            <a:r>
              <a:rPr lang="sl-SI" sz="2600" dirty="0" err="1"/>
              <a:t>Which</a:t>
            </a:r>
            <a:r>
              <a:rPr lang="sl-SI" sz="2600" dirty="0"/>
              <a:t> </a:t>
            </a:r>
            <a:r>
              <a:rPr lang="sl-SI" sz="2600" dirty="0" err="1"/>
              <a:t>countries</a:t>
            </a:r>
            <a:r>
              <a:rPr lang="sl-SI" sz="2600" dirty="0"/>
              <a:t> are </a:t>
            </a:r>
            <a:r>
              <a:rPr lang="sl-SI" sz="2600" dirty="0" err="1"/>
              <a:t>associated</a:t>
            </a:r>
            <a:r>
              <a:rPr lang="sl-SI" sz="2600" dirty="0"/>
              <a:t> </a:t>
            </a:r>
            <a:r>
              <a:rPr lang="sl-SI" sz="2600" dirty="0" err="1"/>
              <a:t>with</a:t>
            </a:r>
            <a:r>
              <a:rPr lang="sl-SI" sz="2600" dirty="0"/>
              <a:t> </a:t>
            </a:r>
            <a:r>
              <a:rPr lang="sl-SI" sz="2600" dirty="0" err="1"/>
              <a:t>which</a:t>
            </a:r>
            <a:r>
              <a:rPr lang="sl-SI" sz="2600" dirty="0"/>
              <a:t> </a:t>
            </a:r>
            <a:r>
              <a:rPr lang="sl-SI" sz="2600" dirty="0" err="1"/>
              <a:t>food</a:t>
            </a:r>
            <a:r>
              <a:rPr lang="sl-SI" sz="2600" dirty="0"/>
              <a:t>?</a:t>
            </a:r>
          </a:p>
          <a:p>
            <a:pPr marL="0" indent="0">
              <a:buNone/>
            </a:pPr>
            <a:endParaRPr lang="hr-HR" sz="2600" dirty="0"/>
          </a:p>
          <a:p>
            <a:pPr lvl="1"/>
            <a:r>
              <a:rPr lang="hr-HR" sz="2400" dirty="0"/>
              <a:t>?????- chocolate, cheese</a:t>
            </a:r>
          </a:p>
          <a:p>
            <a:pPr lvl="1"/>
            <a:r>
              <a:rPr lang="hr-HR" sz="2400" dirty="0"/>
              <a:t>????? - </a:t>
            </a:r>
            <a:r>
              <a:rPr lang="hr-HR" sz="2400" dirty="0" err="1"/>
              <a:t>meatballs</a:t>
            </a:r>
            <a:endParaRPr lang="hr-HR" sz="2400" dirty="0"/>
          </a:p>
          <a:p>
            <a:pPr lvl="1"/>
            <a:r>
              <a:rPr lang="en-US" sz="2400" dirty="0"/>
              <a:t> </a:t>
            </a:r>
            <a:r>
              <a:rPr lang="hr-HR" sz="2400" dirty="0"/>
              <a:t>t</a:t>
            </a:r>
            <a:r>
              <a:rPr lang="en-US" sz="2400" dirty="0"/>
              <a:t>he English</a:t>
            </a:r>
            <a:r>
              <a:rPr lang="hr-HR" sz="2400" dirty="0"/>
              <a:t> - ??????</a:t>
            </a:r>
          </a:p>
          <a:p>
            <a:pPr lvl="1"/>
            <a:r>
              <a:rPr lang="hr-HR" sz="2400" dirty="0"/>
              <a:t>?????</a:t>
            </a:r>
            <a:r>
              <a:rPr lang="en-US" sz="2400" dirty="0"/>
              <a:t> </a:t>
            </a:r>
            <a:r>
              <a:rPr lang="hr-HR" sz="2400" dirty="0"/>
              <a:t>-</a:t>
            </a:r>
            <a:r>
              <a:rPr lang="en-US" sz="2400" dirty="0"/>
              <a:t> hamburgers</a:t>
            </a:r>
            <a:r>
              <a:rPr lang="hr-HR" sz="2400" dirty="0"/>
              <a:t>/</a:t>
            </a:r>
            <a:r>
              <a:rPr lang="hr-HR" sz="2400" dirty="0" err="1"/>
              <a:t>cheeseburgers</a:t>
            </a:r>
            <a:r>
              <a:rPr lang="hr-HR" sz="2400" dirty="0"/>
              <a:t>, </a:t>
            </a:r>
            <a:r>
              <a:rPr lang="en-US" sz="2400" dirty="0"/>
              <a:t>chewing gum </a:t>
            </a:r>
            <a:endParaRPr lang="hr-HR" sz="2400" dirty="0"/>
          </a:p>
          <a:p>
            <a:pPr lvl="1"/>
            <a:r>
              <a:rPr lang="en-US" sz="2400" dirty="0"/>
              <a:t>Italians </a:t>
            </a:r>
            <a:r>
              <a:rPr lang="hr-HR" sz="2400" dirty="0"/>
              <a:t>–</a:t>
            </a:r>
            <a:r>
              <a:rPr lang="en-US" sz="2400" dirty="0"/>
              <a:t> </a:t>
            </a:r>
            <a:r>
              <a:rPr lang="hr-HR" sz="2400" dirty="0"/>
              <a:t>?????</a:t>
            </a:r>
          </a:p>
          <a:p>
            <a:pPr lvl="1"/>
            <a:endParaRPr lang="hr-HR" sz="2400" dirty="0"/>
          </a:p>
          <a:p>
            <a:r>
              <a:rPr lang="en-US" sz="2600" dirty="0"/>
              <a:t>stereotypes </a:t>
            </a:r>
            <a:r>
              <a:rPr lang="hr-HR" sz="2600" dirty="0" err="1"/>
              <a:t>can</a:t>
            </a:r>
            <a:r>
              <a:rPr lang="hr-HR" sz="2600" dirty="0"/>
              <a:t> </a:t>
            </a:r>
            <a:r>
              <a:rPr lang="hr-HR" sz="2600" dirty="0" err="1"/>
              <a:t>be</a:t>
            </a:r>
            <a:r>
              <a:rPr lang="hr-HR" sz="2600" dirty="0"/>
              <a:t> </a:t>
            </a:r>
            <a:r>
              <a:rPr lang="en-US" sz="2600" dirty="0"/>
              <a:t> </a:t>
            </a:r>
            <a:r>
              <a:rPr lang="en-US" sz="2600" dirty="0" err="1"/>
              <a:t>offen</a:t>
            </a:r>
            <a:r>
              <a:rPr lang="hr-HR" sz="2600" dirty="0"/>
              <a:t>sive, </a:t>
            </a:r>
            <a:r>
              <a:rPr lang="hr-HR" sz="2600" dirty="0" err="1"/>
              <a:t>e.g</a:t>
            </a:r>
            <a:r>
              <a:rPr lang="hr-HR" sz="2600" dirty="0"/>
              <a:t>.</a:t>
            </a:r>
            <a:r>
              <a:rPr lang="en-US" sz="2600" dirty="0"/>
              <a:t>:</a:t>
            </a:r>
            <a:endParaRPr lang="hr-HR" sz="2600" dirty="0"/>
          </a:p>
          <a:p>
            <a:pPr lvl="1"/>
            <a:r>
              <a:rPr lang="en-US" sz="2600" dirty="0"/>
              <a:t> “</a:t>
            </a:r>
            <a:r>
              <a:rPr lang="en-US" sz="2400" dirty="0"/>
              <a:t>frogs” </a:t>
            </a:r>
            <a:r>
              <a:rPr lang="hr-HR" sz="2400" dirty="0"/>
              <a:t>- ?????</a:t>
            </a:r>
          </a:p>
          <a:p>
            <a:pPr lvl="1"/>
            <a:r>
              <a:rPr lang="en-US" sz="2400" dirty="0"/>
              <a:t> “</a:t>
            </a:r>
            <a:r>
              <a:rPr lang="hr-HR" sz="2400" dirty="0"/>
              <a:t>k</a:t>
            </a:r>
            <a:r>
              <a:rPr lang="en-US" sz="2400" dirty="0" err="1"/>
              <a:t>rauts</a:t>
            </a:r>
            <a:r>
              <a:rPr lang="en-US" sz="2400" dirty="0"/>
              <a:t>” </a:t>
            </a:r>
            <a:r>
              <a:rPr lang="hr-HR" sz="2400" dirty="0"/>
              <a:t>-</a:t>
            </a:r>
            <a:r>
              <a:rPr lang="en-US" sz="2400" dirty="0"/>
              <a:t> </a:t>
            </a:r>
            <a:r>
              <a:rPr lang="hr-HR" sz="2400" dirty="0"/>
              <a:t>?????</a:t>
            </a:r>
          </a:p>
          <a:p>
            <a:pPr lvl="1"/>
            <a:r>
              <a:rPr lang="hr-HR" sz="2400" dirty="0"/>
              <a:t> “cheeseheads” - ?????</a:t>
            </a:r>
            <a:endParaRPr lang="en-US" sz="2400" dirty="0"/>
          </a:p>
          <a:p>
            <a:pPr lvl="1"/>
            <a:endParaRPr lang="hr-HR" sz="2600" dirty="0"/>
          </a:p>
        </p:txBody>
      </p:sp>
      <p:sp>
        <p:nvSpPr>
          <p:cNvPr id="4" name="Title 1"/>
          <p:cNvSpPr>
            <a:spLocks noGrp="1"/>
          </p:cNvSpPr>
          <p:nvPr>
            <p:ph type="title"/>
          </p:nvPr>
        </p:nvSpPr>
        <p:spPr>
          <a:xfrm>
            <a:off x="1981200" y="274638"/>
            <a:ext cx="8229600" cy="487362"/>
          </a:xfrm>
        </p:spPr>
        <p:txBody>
          <a:bodyPr>
            <a:noAutofit/>
          </a:bodyPr>
          <a:lstStyle/>
          <a:p>
            <a:pPr algn="l"/>
            <a:r>
              <a:rPr lang="hr-HR" sz="1600" dirty="0" err="1"/>
              <a:t>Food</a:t>
            </a:r>
            <a:r>
              <a:rPr lang="hr-HR" sz="1600" dirty="0"/>
              <a:t> </a:t>
            </a:r>
            <a:r>
              <a:rPr lang="hr-HR" sz="1600" dirty="0" err="1"/>
              <a:t>and</a:t>
            </a:r>
            <a:r>
              <a:rPr lang="hr-HR" sz="1600" dirty="0"/>
              <a:t> </a:t>
            </a:r>
            <a:r>
              <a:rPr lang="hr-HR" sz="1600" dirty="0" err="1"/>
              <a:t>Identity</a:t>
            </a:r>
            <a:endParaRPr lang="hr-HR" sz="1600" dirty="0"/>
          </a:p>
        </p:txBody>
      </p:sp>
    </p:spTree>
    <p:extLst>
      <p:ext uri="{BB962C8B-B14F-4D97-AF65-F5344CB8AC3E}">
        <p14:creationId xmlns:p14="http://schemas.microsoft.com/office/powerpoint/2010/main" val="18328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20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2A32A6-A12D-4767-A7E4-69DC6D0094F2}"/>
              </a:ext>
            </a:extLst>
          </p:cNvPr>
          <p:cNvSpPr>
            <a:spLocks noGrp="1"/>
          </p:cNvSpPr>
          <p:nvPr>
            <p:ph type="title"/>
          </p:nvPr>
        </p:nvSpPr>
        <p:spPr/>
        <p:txBody>
          <a:bodyPr>
            <a:normAutofit/>
          </a:bodyPr>
          <a:lstStyle/>
          <a:p>
            <a:r>
              <a:rPr lang="sl-SI" sz="3200" dirty="0" err="1"/>
              <a:t>What</a:t>
            </a:r>
            <a:r>
              <a:rPr lang="sl-SI" sz="3200" dirty="0"/>
              <a:t> do </a:t>
            </a:r>
            <a:r>
              <a:rPr lang="sl-SI" sz="3200" dirty="0" err="1"/>
              <a:t>these</a:t>
            </a:r>
            <a:r>
              <a:rPr lang="sl-SI" sz="3200" dirty="0"/>
              <a:t> </a:t>
            </a:r>
            <a:r>
              <a:rPr lang="sl-SI" sz="3200" dirty="0" err="1"/>
              <a:t>food</a:t>
            </a:r>
            <a:r>
              <a:rPr lang="sl-SI" sz="3200" dirty="0"/>
              <a:t> </a:t>
            </a:r>
            <a:r>
              <a:rPr lang="sl-SI" sz="3200" dirty="0" err="1"/>
              <a:t>idioms</a:t>
            </a:r>
            <a:r>
              <a:rPr lang="sl-SI" sz="3200" dirty="0"/>
              <a:t> </a:t>
            </a:r>
            <a:r>
              <a:rPr lang="sl-SI" sz="3200" dirty="0" err="1"/>
              <a:t>mean</a:t>
            </a:r>
            <a:r>
              <a:rPr lang="sl-SI" sz="3200" dirty="0"/>
              <a:t>?</a:t>
            </a:r>
          </a:p>
        </p:txBody>
      </p:sp>
      <p:sp>
        <p:nvSpPr>
          <p:cNvPr id="3" name="Označba mesta vsebine 2">
            <a:extLst>
              <a:ext uri="{FF2B5EF4-FFF2-40B4-BE49-F238E27FC236}">
                <a16:creationId xmlns:a16="http://schemas.microsoft.com/office/drawing/2014/main" id="{81EF00B5-FB3D-4C69-B8E0-E916F836ECC8}"/>
              </a:ext>
            </a:extLst>
          </p:cNvPr>
          <p:cNvSpPr>
            <a:spLocks noGrp="1"/>
          </p:cNvSpPr>
          <p:nvPr>
            <p:ph idx="1"/>
          </p:nvPr>
        </p:nvSpPr>
        <p:spPr>
          <a:xfrm>
            <a:off x="2589212" y="1290918"/>
            <a:ext cx="8915400" cy="5567082"/>
          </a:xfrm>
        </p:spPr>
        <p:txBody>
          <a:bodyPr>
            <a:normAutofit fontScale="92500" lnSpcReduction="10000"/>
          </a:bodyPr>
          <a:lstStyle/>
          <a:p>
            <a:r>
              <a:rPr lang="sl-SI" sz="2000" dirty="0" err="1"/>
              <a:t>It‘s</a:t>
            </a:r>
            <a:r>
              <a:rPr lang="sl-SI" sz="2000" dirty="0"/>
              <a:t> no </a:t>
            </a:r>
            <a:r>
              <a:rPr lang="sl-SI" sz="2000" dirty="0" err="1"/>
              <a:t>use</a:t>
            </a:r>
            <a:r>
              <a:rPr lang="sl-SI" sz="2000" dirty="0"/>
              <a:t> </a:t>
            </a:r>
            <a:r>
              <a:rPr lang="sl-SI" sz="2000" dirty="0" err="1"/>
              <a:t>crying</a:t>
            </a:r>
            <a:r>
              <a:rPr lang="sl-SI" sz="2000" dirty="0"/>
              <a:t> </a:t>
            </a:r>
            <a:r>
              <a:rPr lang="sl-SI" sz="2000" dirty="0" err="1"/>
              <a:t>over</a:t>
            </a:r>
            <a:r>
              <a:rPr lang="sl-SI" sz="2000" dirty="0"/>
              <a:t> </a:t>
            </a:r>
            <a:r>
              <a:rPr lang="sl-SI" sz="2000" dirty="0" err="1"/>
              <a:t>spilt</a:t>
            </a:r>
            <a:r>
              <a:rPr lang="sl-SI" sz="2000" dirty="0"/>
              <a:t> </a:t>
            </a:r>
            <a:r>
              <a:rPr lang="sl-SI" sz="2000" dirty="0" err="1"/>
              <a:t>milk</a:t>
            </a:r>
            <a:r>
              <a:rPr lang="sl-SI" sz="2000" dirty="0"/>
              <a:t>. </a:t>
            </a:r>
          </a:p>
          <a:p>
            <a:r>
              <a:rPr lang="sl-SI" sz="2000" dirty="0"/>
              <a:t>He </a:t>
            </a:r>
            <a:r>
              <a:rPr lang="sl-SI" sz="2000" dirty="0" err="1"/>
              <a:t>brings</a:t>
            </a:r>
            <a:r>
              <a:rPr lang="sl-SI" sz="2000" dirty="0"/>
              <a:t> home </a:t>
            </a:r>
            <a:r>
              <a:rPr lang="sl-SI" sz="2000" dirty="0" err="1"/>
              <a:t>the</a:t>
            </a:r>
            <a:r>
              <a:rPr lang="sl-SI" sz="2000" dirty="0"/>
              <a:t> </a:t>
            </a:r>
            <a:r>
              <a:rPr lang="sl-SI" sz="2000" dirty="0" err="1"/>
              <a:t>bacon</a:t>
            </a:r>
            <a:r>
              <a:rPr lang="sl-SI" sz="2000" dirty="0"/>
              <a:t>. </a:t>
            </a:r>
          </a:p>
          <a:p>
            <a:r>
              <a:rPr lang="sl-SI" sz="2000" dirty="0" err="1"/>
              <a:t>She‘s</a:t>
            </a:r>
            <a:r>
              <a:rPr lang="sl-SI" sz="2000" dirty="0"/>
              <a:t> </a:t>
            </a:r>
            <a:r>
              <a:rPr lang="sl-SI" sz="2000" dirty="0" err="1"/>
              <a:t>bitten</a:t>
            </a:r>
            <a:r>
              <a:rPr lang="sl-SI" sz="2000" dirty="0"/>
              <a:t> </a:t>
            </a:r>
            <a:r>
              <a:rPr lang="sl-SI" sz="2000" dirty="0" err="1"/>
              <a:t>off</a:t>
            </a:r>
            <a:r>
              <a:rPr lang="sl-SI" sz="2000" dirty="0"/>
              <a:t> more </a:t>
            </a:r>
            <a:r>
              <a:rPr lang="sl-SI" sz="2000" dirty="0" err="1"/>
              <a:t>than</a:t>
            </a:r>
            <a:r>
              <a:rPr lang="sl-SI" sz="2000" dirty="0"/>
              <a:t> </a:t>
            </a:r>
            <a:r>
              <a:rPr lang="sl-SI" sz="2000" dirty="0" err="1"/>
              <a:t>she</a:t>
            </a:r>
            <a:r>
              <a:rPr lang="sl-SI" sz="2000" dirty="0"/>
              <a:t> </a:t>
            </a:r>
            <a:r>
              <a:rPr lang="sl-SI" sz="2000" dirty="0" err="1"/>
              <a:t>can</a:t>
            </a:r>
            <a:r>
              <a:rPr lang="sl-SI" sz="2000" dirty="0"/>
              <a:t> </a:t>
            </a:r>
            <a:r>
              <a:rPr lang="sl-SI" sz="2000" dirty="0" err="1"/>
              <a:t>chew</a:t>
            </a:r>
            <a:r>
              <a:rPr lang="sl-SI" sz="2000" dirty="0"/>
              <a:t>. </a:t>
            </a:r>
          </a:p>
          <a:p>
            <a:r>
              <a:rPr lang="sl-SI" sz="2000" dirty="0" err="1"/>
              <a:t>Don‘t</a:t>
            </a:r>
            <a:r>
              <a:rPr lang="sl-SI" sz="2000" dirty="0"/>
              <a:t> put </a:t>
            </a:r>
            <a:r>
              <a:rPr lang="sl-SI" sz="2000" dirty="0" err="1"/>
              <a:t>all</a:t>
            </a:r>
            <a:r>
              <a:rPr lang="sl-SI" sz="2000" dirty="0"/>
              <a:t> </a:t>
            </a:r>
            <a:r>
              <a:rPr lang="sl-SI" sz="2000" dirty="0" err="1"/>
              <a:t>your</a:t>
            </a:r>
            <a:r>
              <a:rPr lang="sl-SI" sz="2000" dirty="0"/>
              <a:t> </a:t>
            </a:r>
            <a:r>
              <a:rPr lang="sl-SI" sz="2000" dirty="0" err="1"/>
              <a:t>eggs</a:t>
            </a:r>
            <a:r>
              <a:rPr lang="sl-SI" sz="2000" dirty="0"/>
              <a:t> in one </a:t>
            </a:r>
            <a:r>
              <a:rPr lang="sl-SI" sz="2000" dirty="0" err="1"/>
              <a:t>basket</a:t>
            </a:r>
            <a:r>
              <a:rPr lang="sl-SI" sz="2000" dirty="0"/>
              <a:t>. </a:t>
            </a:r>
          </a:p>
          <a:p>
            <a:r>
              <a:rPr lang="sl-SI" sz="2000" dirty="0" err="1"/>
              <a:t>If</a:t>
            </a:r>
            <a:r>
              <a:rPr lang="sl-SI" sz="2000" dirty="0"/>
              <a:t> I </a:t>
            </a:r>
            <a:r>
              <a:rPr lang="sl-SI" sz="2000" dirty="0" err="1"/>
              <a:t>butter</a:t>
            </a:r>
            <a:r>
              <a:rPr lang="sl-SI" sz="2000" dirty="0"/>
              <a:t> </a:t>
            </a:r>
            <a:r>
              <a:rPr lang="sl-SI" sz="2000" dirty="0" err="1"/>
              <a:t>her</a:t>
            </a:r>
            <a:r>
              <a:rPr lang="sl-SI" sz="2000" dirty="0"/>
              <a:t> up, </a:t>
            </a:r>
            <a:r>
              <a:rPr lang="sl-SI" sz="2000" dirty="0" err="1"/>
              <a:t>she‘ll</a:t>
            </a:r>
            <a:r>
              <a:rPr lang="sl-SI" sz="2000" dirty="0"/>
              <a:t> </a:t>
            </a:r>
            <a:r>
              <a:rPr lang="sl-SI" sz="2000" dirty="0" err="1"/>
              <a:t>probably</a:t>
            </a:r>
            <a:r>
              <a:rPr lang="sl-SI" sz="2000" dirty="0"/>
              <a:t> </a:t>
            </a:r>
            <a:r>
              <a:rPr lang="sl-SI" sz="2000" dirty="0" err="1"/>
              <a:t>agree</a:t>
            </a:r>
            <a:r>
              <a:rPr lang="sl-SI" sz="2000" dirty="0"/>
              <a:t>.</a:t>
            </a:r>
          </a:p>
          <a:p>
            <a:r>
              <a:rPr lang="sl-SI" sz="2000" dirty="0" err="1"/>
              <a:t>It‘s</a:t>
            </a:r>
            <a:r>
              <a:rPr lang="sl-SI" sz="2000" dirty="0"/>
              <a:t> a </a:t>
            </a:r>
            <a:r>
              <a:rPr lang="sl-SI" sz="2000" dirty="0" err="1"/>
              <a:t>piece</a:t>
            </a:r>
            <a:r>
              <a:rPr lang="sl-SI" sz="2000" dirty="0"/>
              <a:t> </a:t>
            </a:r>
            <a:r>
              <a:rPr lang="sl-SI" sz="2000" dirty="0" err="1"/>
              <a:t>of</a:t>
            </a:r>
            <a:r>
              <a:rPr lang="sl-SI" sz="2000" dirty="0"/>
              <a:t> </a:t>
            </a:r>
            <a:r>
              <a:rPr lang="sl-SI" sz="2000" dirty="0" err="1"/>
              <a:t>cake</a:t>
            </a:r>
            <a:r>
              <a:rPr lang="sl-SI" sz="2000" dirty="0"/>
              <a:t>. </a:t>
            </a:r>
          </a:p>
          <a:p>
            <a:r>
              <a:rPr lang="sl-SI" sz="2000" dirty="0" err="1"/>
              <a:t>You</a:t>
            </a:r>
            <a:r>
              <a:rPr lang="sl-SI" sz="2000" dirty="0"/>
              <a:t> </a:t>
            </a:r>
            <a:r>
              <a:rPr lang="sl-SI" sz="2000" dirty="0" err="1"/>
              <a:t>can‘t</a:t>
            </a:r>
            <a:r>
              <a:rPr lang="sl-SI" sz="2000" dirty="0"/>
              <a:t> </a:t>
            </a:r>
            <a:r>
              <a:rPr lang="sl-SI" sz="2000" dirty="0" err="1"/>
              <a:t>have</a:t>
            </a:r>
            <a:r>
              <a:rPr lang="sl-SI" sz="2000" dirty="0"/>
              <a:t> </a:t>
            </a:r>
            <a:r>
              <a:rPr lang="sl-SI" sz="2000" dirty="0" err="1"/>
              <a:t>your</a:t>
            </a:r>
            <a:r>
              <a:rPr lang="sl-SI" sz="2000" dirty="0"/>
              <a:t> </a:t>
            </a:r>
            <a:r>
              <a:rPr lang="sl-SI" sz="2000" dirty="0" err="1"/>
              <a:t>cake</a:t>
            </a:r>
            <a:r>
              <a:rPr lang="sl-SI" sz="2000" dirty="0"/>
              <a:t> </a:t>
            </a:r>
            <a:r>
              <a:rPr lang="sl-SI" sz="2000" dirty="0" err="1"/>
              <a:t>and</a:t>
            </a:r>
            <a:r>
              <a:rPr lang="sl-SI" sz="2000" dirty="0"/>
              <a:t> </a:t>
            </a:r>
            <a:r>
              <a:rPr lang="sl-SI" sz="2000" dirty="0" err="1"/>
              <a:t>eat</a:t>
            </a:r>
            <a:r>
              <a:rPr lang="sl-SI" sz="2000" dirty="0"/>
              <a:t> it. </a:t>
            </a:r>
          </a:p>
          <a:p>
            <a:r>
              <a:rPr lang="sl-SI" sz="2000" dirty="0" err="1"/>
              <a:t>They‘re</a:t>
            </a:r>
            <a:r>
              <a:rPr lang="sl-SI" sz="2000" dirty="0"/>
              <a:t> </a:t>
            </a:r>
            <a:r>
              <a:rPr lang="sl-SI" sz="2000" dirty="0" err="1"/>
              <a:t>selling</a:t>
            </a:r>
            <a:r>
              <a:rPr lang="sl-SI" sz="2000" dirty="0"/>
              <a:t> like hot </a:t>
            </a:r>
            <a:r>
              <a:rPr lang="sl-SI" sz="2000" dirty="0" err="1"/>
              <a:t>cakes</a:t>
            </a:r>
            <a:r>
              <a:rPr lang="sl-SI" sz="2000" dirty="0"/>
              <a:t>. </a:t>
            </a:r>
          </a:p>
          <a:p>
            <a:r>
              <a:rPr lang="sl-SI" sz="2000" dirty="0" err="1"/>
              <a:t>The</a:t>
            </a:r>
            <a:r>
              <a:rPr lang="sl-SI" sz="2000" dirty="0"/>
              <a:t> </a:t>
            </a:r>
            <a:r>
              <a:rPr lang="sl-SI" sz="2000" dirty="0" err="1"/>
              <a:t>party</a:t>
            </a:r>
            <a:r>
              <a:rPr lang="sl-SI" sz="2000" dirty="0"/>
              <a:t> </a:t>
            </a:r>
            <a:r>
              <a:rPr lang="sl-SI" sz="2000" dirty="0" err="1"/>
              <a:t>was</a:t>
            </a:r>
            <a:r>
              <a:rPr lang="sl-SI" sz="2000" dirty="0"/>
              <a:t> </a:t>
            </a:r>
            <a:r>
              <a:rPr lang="sl-SI" sz="2000" dirty="0" err="1"/>
              <a:t>the</a:t>
            </a:r>
            <a:r>
              <a:rPr lang="sl-SI" sz="2000" dirty="0"/>
              <a:t> </a:t>
            </a:r>
            <a:r>
              <a:rPr lang="sl-SI" sz="2000" dirty="0" err="1"/>
              <a:t>icing</a:t>
            </a:r>
            <a:r>
              <a:rPr lang="sl-SI" sz="2000" dirty="0"/>
              <a:t> on </a:t>
            </a:r>
            <a:r>
              <a:rPr lang="sl-SI" sz="2000" dirty="0" err="1"/>
              <a:t>the</a:t>
            </a:r>
            <a:r>
              <a:rPr lang="sl-SI" sz="2000" dirty="0"/>
              <a:t> </a:t>
            </a:r>
            <a:r>
              <a:rPr lang="sl-SI" sz="2000" dirty="0" err="1"/>
              <a:t>cake</a:t>
            </a:r>
            <a:r>
              <a:rPr lang="sl-SI" sz="2000" dirty="0"/>
              <a:t>. </a:t>
            </a:r>
          </a:p>
          <a:p>
            <a:r>
              <a:rPr lang="sl-SI" sz="2000" dirty="0" err="1"/>
              <a:t>She</a:t>
            </a:r>
            <a:r>
              <a:rPr lang="sl-SI" sz="2000" dirty="0"/>
              <a:t> is </a:t>
            </a:r>
            <a:r>
              <a:rPr lang="sl-SI" sz="2000" dirty="0" err="1"/>
              <a:t>the</a:t>
            </a:r>
            <a:r>
              <a:rPr lang="sl-SI" sz="2000" dirty="0"/>
              <a:t> </a:t>
            </a:r>
            <a:r>
              <a:rPr lang="sl-SI" sz="2000" dirty="0" err="1"/>
              <a:t>salt</a:t>
            </a:r>
            <a:r>
              <a:rPr lang="sl-SI" sz="2000" dirty="0"/>
              <a:t> </a:t>
            </a:r>
            <a:r>
              <a:rPr lang="sl-SI" sz="2000" dirty="0" err="1"/>
              <a:t>of</a:t>
            </a:r>
            <a:r>
              <a:rPr lang="sl-SI" sz="2000" dirty="0"/>
              <a:t> </a:t>
            </a:r>
            <a:r>
              <a:rPr lang="sl-SI" sz="2000" dirty="0" err="1"/>
              <a:t>the</a:t>
            </a:r>
            <a:r>
              <a:rPr lang="sl-SI" sz="2000" dirty="0"/>
              <a:t> </a:t>
            </a:r>
            <a:r>
              <a:rPr lang="sl-SI" sz="2000" dirty="0" err="1"/>
              <a:t>earth</a:t>
            </a:r>
            <a:r>
              <a:rPr lang="sl-SI" sz="2000" dirty="0"/>
              <a:t>. </a:t>
            </a:r>
          </a:p>
          <a:p>
            <a:r>
              <a:rPr lang="sl-SI" sz="2000" dirty="0" err="1"/>
              <a:t>The</a:t>
            </a:r>
            <a:r>
              <a:rPr lang="sl-SI" sz="2000" dirty="0"/>
              <a:t> </a:t>
            </a:r>
            <a:r>
              <a:rPr lang="sl-SI" sz="2000" dirty="0" err="1"/>
              <a:t>world‘s</a:t>
            </a:r>
            <a:r>
              <a:rPr lang="sl-SI" sz="2000" dirty="0"/>
              <a:t> </a:t>
            </a:r>
            <a:r>
              <a:rPr lang="sl-SI" sz="2000" dirty="0" err="1"/>
              <a:t>your</a:t>
            </a:r>
            <a:r>
              <a:rPr lang="sl-SI" sz="2000" dirty="0"/>
              <a:t> </a:t>
            </a:r>
            <a:r>
              <a:rPr lang="sl-SI" sz="2000" dirty="0" err="1"/>
              <a:t>oyster</a:t>
            </a:r>
            <a:r>
              <a:rPr lang="sl-SI" sz="2000" dirty="0"/>
              <a:t>. </a:t>
            </a:r>
          </a:p>
          <a:p>
            <a:endParaRPr lang="sl-SI" sz="2000" dirty="0"/>
          </a:p>
          <a:p>
            <a:r>
              <a:rPr lang="sl-SI" sz="2400" i="1" dirty="0" err="1">
                <a:solidFill>
                  <a:srgbClr val="00B0F0"/>
                </a:solidFill>
              </a:rPr>
              <a:t>Can</a:t>
            </a:r>
            <a:r>
              <a:rPr lang="sl-SI" sz="2400" i="1" dirty="0">
                <a:solidFill>
                  <a:srgbClr val="00B0F0"/>
                </a:solidFill>
              </a:rPr>
              <a:t> </a:t>
            </a:r>
            <a:r>
              <a:rPr lang="sl-SI" sz="2400" i="1" dirty="0" err="1">
                <a:solidFill>
                  <a:srgbClr val="00B0F0"/>
                </a:solidFill>
              </a:rPr>
              <a:t>you</a:t>
            </a:r>
            <a:r>
              <a:rPr lang="sl-SI" sz="2400" i="1" dirty="0">
                <a:solidFill>
                  <a:srgbClr val="00B0F0"/>
                </a:solidFill>
              </a:rPr>
              <a:t> </a:t>
            </a:r>
            <a:r>
              <a:rPr lang="sl-SI" sz="2400" i="1" dirty="0" err="1">
                <a:solidFill>
                  <a:srgbClr val="00B0F0"/>
                </a:solidFill>
              </a:rPr>
              <a:t>translate</a:t>
            </a:r>
            <a:r>
              <a:rPr lang="sl-SI" sz="2400" i="1" dirty="0">
                <a:solidFill>
                  <a:srgbClr val="00B0F0"/>
                </a:solidFill>
              </a:rPr>
              <a:t> </a:t>
            </a:r>
            <a:r>
              <a:rPr lang="sl-SI" sz="2400" i="1" dirty="0" err="1">
                <a:solidFill>
                  <a:srgbClr val="00B0F0"/>
                </a:solidFill>
              </a:rPr>
              <a:t>these</a:t>
            </a:r>
            <a:r>
              <a:rPr lang="sl-SI" sz="2400" i="1" dirty="0">
                <a:solidFill>
                  <a:srgbClr val="00B0F0"/>
                </a:solidFill>
              </a:rPr>
              <a:t> </a:t>
            </a:r>
            <a:r>
              <a:rPr lang="sl-SI" sz="2400" i="1" dirty="0" err="1">
                <a:solidFill>
                  <a:srgbClr val="00B0F0"/>
                </a:solidFill>
              </a:rPr>
              <a:t>sayings</a:t>
            </a:r>
            <a:r>
              <a:rPr lang="sl-SI" sz="2400" i="1" dirty="0">
                <a:solidFill>
                  <a:srgbClr val="00B0F0"/>
                </a:solidFill>
              </a:rPr>
              <a:t>? </a:t>
            </a:r>
          </a:p>
          <a:p>
            <a:r>
              <a:rPr lang="sl-SI" sz="2400" i="1" dirty="0">
                <a:solidFill>
                  <a:srgbClr val="00B0F0"/>
                </a:solidFill>
              </a:rPr>
              <a:t>Do </a:t>
            </a:r>
            <a:r>
              <a:rPr lang="sl-SI" sz="2400" i="1" dirty="0" err="1">
                <a:solidFill>
                  <a:srgbClr val="00B0F0"/>
                </a:solidFill>
              </a:rPr>
              <a:t>you</a:t>
            </a:r>
            <a:r>
              <a:rPr lang="sl-SI" sz="2400" i="1" dirty="0">
                <a:solidFill>
                  <a:srgbClr val="00B0F0"/>
                </a:solidFill>
              </a:rPr>
              <a:t> </a:t>
            </a:r>
            <a:r>
              <a:rPr lang="sl-SI" sz="2400" i="1" dirty="0" err="1">
                <a:solidFill>
                  <a:srgbClr val="00B0F0"/>
                </a:solidFill>
              </a:rPr>
              <a:t>have</a:t>
            </a:r>
            <a:r>
              <a:rPr lang="sl-SI" sz="2400" i="1" dirty="0">
                <a:solidFill>
                  <a:srgbClr val="00B0F0"/>
                </a:solidFill>
              </a:rPr>
              <a:t> </a:t>
            </a:r>
            <a:r>
              <a:rPr lang="sl-SI" sz="2400" i="1" dirty="0" err="1">
                <a:solidFill>
                  <a:srgbClr val="00B0F0"/>
                </a:solidFill>
              </a:rPr>
              <a:t>any</a:t>
            </a:r>
            <a:r>
              <a:rPr lang="sl-SI" sz="2400" i="1" dirty="0">
                <a:solidFill>
                  <a:srgbClr val="00B0F0"/>
                </a:solidFill>
              </a:rPr>
              <a:t> </a:t>
            </a:r>
            <a:r>
              <a:rPr lang="sl-SI" sz="2400" i="1" dirty="0" err="1">
                <a:solidFill>
                  <a:srgbClr val="00B0F0"/>
                </a:solidFill>
              </a:rPr>
              <a:t>food</a:t>
            </a:r>
            <a:r>
              <a:rPr lang="sl-SI" sz="2400" i="1" dirty="0">
                <a:solidFill>
                  <a:srgbClr val="00B0F0"/>
                </a:solidFill>
              </a:rPr>
              <a:t> </a:t>
            </a:r>
            <a:r>
              <a:rPr lang="sl-SI" sz="2400" i="1" dirty="0" err="1">
                <a:solidFill>
                  <a:srgbClr val="00B0F0"/>
                </a:solidFill>
              </a:rPr>
              <a:t>idioms</a:t>
            </a:r>
            <a:r>
              <a:rPr lang="sl-SI" sz="2400" i="1" dirty="0">
                <a:solidFill>
                  <a:srgbClr val="00B0F0"/>
                </a:solidFill>
              </a:rPr>
              <a:t> in </a:t>
            </a:r>
            <a:r>
              <a:rPr lang="sl-SI" sz="2400" i="1" dirty="0" err="1">
                <a:solidFill>
                  <a:srgbClr val="00B0F0"/>
                </a:solidFill>
              </a:rPr>
              <a:t>your</a:t>
            </a:r>
            <a:r>
              <a:rPr lang="sl-SI" sz="2400" i="1" dirty="0">
                <a:solidFill>
                  <a:srgbClr val="00B0F0"/>
                </a:solidFill>
              </a:rPr>
              <a:t> </a:t>
            </a:r>
            <a:r>
              <a:rPr lang="sl-SI" sz="2400" i="1" dirty="0" err="1">
                <a:solidFill>
                  <a:srgbClr val="00B0F0"/>
                </a:solidFill>
              </a:rPr>
              <a:t>language</a:t>
            </a:r>
            <a:r>
              <a:rPr lang="sl-SI" sz="2400" i="1" dirty="0">
                <a:solidFill>
                  <a:srgbClr val="00B0F0"/>
                </a:solidFill>
              </a:rPr>
              <a:t>?</a:t>
            </a:r>
          </a:p>
        </p:txBody>
      </p:sp>
    </p:spTree>
    <p:extLst>
      <p:ext uri="{BB962C8B-B14F-4D97-AF65-F5344CB8AC3E}">
        <p14:creationId xmlns:p14="http://schemas.microsoft.com/office/powerpoint/2010/main" val="73175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dirty="0"/>
              <a:t> </a:t>
            </a:r>
            <a:r>
              <a:rPr lang="hr-HR" dirty="0" err="1"/>
              <a:t>Food</a:t>
            </a:r>
            <a:r>
              <a:rPr lang="hr-HR" dirty="0"/>
              <a:t> </a:t>
            </a:r>
            <a:r>
              <a:rPr lang="hr-HR" dirty="0" err="1"/>
              <a:t>and</a:t>
            </a:r>
            <a:r>
              <a:rPr lang="hr-HR" dirty="0"/>
              <a:t> </a:t>
            </a:r>
            <a:r>
              <a:rPr lang="hr-HR" dirty="0" err="1"/>
              <a:t>Identity</a:t>
            </a:r>
            <a:endParaRPr lang="hr-HR" dirty="0"/>
          </a:p>
        </p:txBody>
      </p:sp>
      <p:sp>
        <p:nvSpPr>
          <p:cNvPr id="3" name="Content Placeholder 2"/>
          <p:cNvSpPr>
            <a:spLocks noGrp="1"/>
          </p:cNvSpPr>
          <p:nvPr>
            <p:ph idx="1"/>
          </p:nvPr>
        </p:nvSpPr>
        <p:spPr/>
        <p:txBody>
          <a:bodyPr>
            <a:normAutofit/>
          </a:bodyPr>
          <a:lstStyle/>
          <a:p>
            <a:r>
              <a:rPr lang="en-US" sz="2400" dirty="0"/>
              <a:t>What kinds of influences, beliefs, and needs beyond what tastes good influence your</a:t>
            </a:r>
            <a:r>
              <a:rPr lang="hr-HR" sz="2400" dirty="0"/>
              <a:t> </a:t>
            </a:r>
            <a:r>
              <a:rPr lang="en-US" sz="2400" dirty="0"/>
              <a:t>decisions about what to eat and what not to eat?</a:t>
            </a:r>
          </a:p>
          <a:p>
            <a:r>
              <a:rPr lang="hr-HR" sz="2400" dirty="0">
                <a:solidFill>
                  <a:srgbClr val="C00000"/>
                </a:solidFill>
              </a:rPr>
              <a:t>D</a:t>
            </a:r>
            <a:r>
              <a:rPr lang="en-US" sz="2400" dirty="0">
                <a:solidFill>
                  <a:srgbClr val="C00000"/>
                </a:solidFill>
              </a:rPr>
              <a:t>o your own eating habits differ from those of your family members or</a:t>
            </a:r>
            <a:r>
              <a:rPr lang="hr-HR" sz="2400" dirty="0">
                <a:solidFill>
                  <a:srgbClr val="C00000"/>
                </a:solidFill>
              </a:rPr>
              <a:t> </a:t>
            </a:r>
            <a:r>
              <a:rPr lang="en-US" sz="2400" dirty="0">
                <a:solidFill>
                  <a:srgbClr val="C00000"/>
                </a:solidFill>
              </a:rPr>
              <a:t>from your friends?</a:t>
            </a:r>
          </a:p>
          <a:p>
            <a:r>
              <a:rPr lang="en-US" sz="2400" dirty="0"/>
              <a:t>How do you respond to eating habits or foods that are unfamiliar to you? How do other</a:t>
            </a:r>
            <a:r>
              <a:rPr lang="hr-HR" sz="2400" dirty="0"/>
              <a:t> </a:t>
            </a:r>
            <a:r>
              <a:rPr lang="en-US" sz="2400" dirty="0"/>
              <a:t>people respond to the kinds of food that you choose to eat? </a:t>
            </a:r>
            <a:endParaRPr lang="hr-HR" sz="2400" dirty="0"/>
          </a:p>
        </p:txBody>
      </p:sp>
    </p:spTree>
    <p:extLst>
      <p:ext uri="{BB962C8B-B14F-4D97-AF65-F5344CB8AC3E}">
        <p14:creationId xmlns:p14="http://schemas.microsoft.com/office/powerpoint/2010/main" val="203715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7B7710-03D0-4005-90E4-5A54B6192FBA}"/>
              </a:ext>
            </a:extLst>
          </p:cNvPr>
          <p:cNvSpPr>
            <a:spLocks noGrp="1"/>
          </p:cNvSpPr>
          <p:nvPr>
            <p:ph type="title"/>
          </p:nvPr>
        </p:nvSpPr>
        <p:spPr/>
        <p:txBody>
          <a:bodyPr/>
          <a:lstStyle/>
          <a:p>
            <a:r>
              <a:rPr lang="sl-SI" dirty="0" err="1"/>
              <a:t>Food</a:t>
            </a:r>
            <a:r>
              <a:rPr lang="sl-SI" dirty="0"/>
              <a:t> </a:t>
            </a:r>
            <a:r>
              <a:rPr lang="sl-SI" dirty="0" err="1"/>
              <a:t>and</a:t>
            </a:r>
            <a:r>
              <a:rPr lang="sl-SI" dirty="0"/>
              <a:t> </a:t>
            </a:r>
            <a:r>
              <a:rPr lang="sl-SI" dirty="0" err="1"/>
              <a:t>identity</a:t>
            </a:r>
            <a:r>
              <a:rPr lang="sl-SI" dirty="0"/>
              <a:t>: </a:t>
            </a:r>
            <a:r>
              <a:rPr lang="sl-SI" dirty="0" err="1"/>
              <a:t>Bread</a:t>
            </a:r>
            <a:endParaRPr lang="sl-SI" dirty="0"/>
          </a:p>
        </p:txBody>
      </p:sp>
      <p:sp>
        <p:nvSpPr>
          <p:cNvPr id="3" name="Označba mesta vsebine 2">
            <a:extLst>
              <a:ext uri="{FF2B5EF4-FFF2-40B4-BE49-F238E27FC236}">
                <a16:creationId xmlns:a16="http://schemas.microsoft.com/office/drawing/2014/main" id="{BD7BF39A-EAC8-4EB1-9960-B9C2579E4381}"/>
              </a:ext>
            </a:extLst>
          </p:cNvPr>
          <p:cNvSpPr>
            <a:spLocks noGrp="1"/>
          </p:cNvSpPr>
          <p:nvPr>
            <p:ph idx="1"/>
          </p:nvPr>
        </p:nvSpPr>
        <p:spPr>
          <a:xfrm>
            <a:off x="2589212" y="1627464"/>
            <a:ext cx="9063096" cy="4283758"/>
          </a:xfrm>
        </p:spPr>
        <p:txBody>
          <a:bodyPr>
            <a:normAutofit fontScale="92500" lnSpcReduction="10000"/>
          </a:bodyPr>
          <a:lstStyle/>
          <a:p>
            <a:r>
              <a:rPr lang="en-US" sz="2800" dirty="0"/>
              <a:t>Close your eyes and concentrate on the mental image you get when you hear the</a:t>
            </a:r>
            <a:r>
              <a:rPr lang="sl-SI" sz="2800" dirty="0"/>
              <a:t> </a:t>
            </a:r>
            <a:r>
              <a:rPr lang="en-US" sz="2800" dirty="0"/>
              <a:t>word “bread”. </a:t>
            </a:r>
            <a:endParaRPr lang="sl-SI" sz="2800" dirty="0"/>
          </a:p>
          <a:p>
            <a:r>
              <a:rPr lang="en-US" sz="2800" dirty="0"/>
              <a:t>Now draw it and show someone else or describe it to them. What</a:t>
            </a:r>
            <a:r>
              <a:rPr lang="sl-SI" sz="2800" dirty="0"/>
              <a:t> </a:t>
            </a:r>
            <a:r>
              <a:rPr lang="en-US" sz="2800" dirty="0"/>
              <a:t>differences are there in your drawings and descriptions?</a:t>
            </a:r>
            <a:endParaRPr lang="sl-SI" sz="2800" dirty="0"/>
          </a:p>
          <a:p>
            <a:pPr marL="0" indent="0">
              <a:buNone/>
            </a:pPr>
            <a:endParaRPr lang="sl-SI" dirty="0">
              <a:solidFill>
                <a:schemeClr val="accent4">
                  <a:lumMod val="75000"/>
                </a:schemeClr>
              </a:solidFill>
            </a:endParaRPr>
          </a:p>
          <a:p>
            <a:pPr marL="0" indent="0">
              <a:buNone/>
            </a:pPr>
            <a:endParaRPr lang="sl-SI" dirty="0">
              <a:solidFill>
                <a:schemeClr val="accent4">
                  <a:lumMod val="75000"/>
                </a:schemeClr>
              </a:solidFill>
            </a:endParaRPr>
          </a:p>
          <a:p>
            <a:pPr marL="0" indent="0">
              <a:buNone/>
            </a:pPr>
            <a:endParaRPr lang="sl-SI" dirty="0">
              <a:solidFill>
                <a:schemeClr val="accent4">
                  <a:lumMod val="75000"/>
                </a:schemeClr>
              </a:solidFill>
            </a:endParaRPr>
          </a:p>
          <a:p>
            <a:pPr marL="0" indent="0">
              <a:buNone/>
            </a:pPr>
            <a:r>
              <a:rPr lang="sl-SI" b="1" i="1" dirty="0" err="1">
                <a:solidFill>
                  <a:schemeClr val="accent4">
                    <a:lumMod val="50000"/>
                  </a:schemeClr>
                </a:solidFill>
                <a:effectLst>
                  <a:outerShdw blurRad="38100" dist="38100" dir="2700000" algn="tl">
                    <a:srgbClr val="000000">
                      <a:alpha val="43137"/>
                    </a:srgbClr>
                  </a:outerShdw>
                </a:effectLst>
              </a:rPr>
              <a:t>Macmillan</a:t>
            </a:r>
            <a:r>
              <a:rPr lang="sl-SI" b="1" i="1" dirty="0">
                <a:solidFill>
                  <a:schemeClr val="accent4">
                    <a:lumMod val="50000"/>
                  </a:schemeClr>
                </a:solidFill>
                <a:effectLst>
                  <a:outerShdw blurRad="38100" dist="38100" dir="2700000" algn="tl">
                    <a:srgbClr val="000000">
                      <a:alpha val="43137"/>
                    </a:srgbClr>
                  </a:outerShdw>
                </a:effectLst>
              </a:rPr>
              <a:t> </a:t>
            </a:r>
            <a:r>
              <a:rPr lang="sl-SI" b="1" i="1" dirty="0" err="1">
                <a:solidFill>
                  <a:schemeClr val="accent4">
                    <a:lumMod val="50000"/>
                  </a:schemeClr>
                </a:solidFill>
                <a:effectLst>
                  <a:outerShdw blurRad="38100" dist="38100" dir="2700000" algn="tl">
                    <a:srgbClr val="000000">
                      <a:alpha val="43137"/>
                    </a:srgbClr>
                  </a:outerShdw>
                </a:effectLst>
              </a:rPr>
              <a:t>dictionary</a:t>
            </a:r>
            <a:r>
              <a:rPr lang="sl-SI" b="1" i="1" dirty="0">
                <a:solidFill>
                  <a:schemeClr val="accent4">
                    <a:lumMod val="50000"/>
                  </a:schemeClr>
                </a:solidFill>
                <a:effectLst>
                  <a:outerShdw blurRad="38100" dist="38100" dir="2700000" algn="tl">
                    <a:srgbClr val="000000">
                      <a:alpha val="43137"/>
                    </a:srgbClr>
                  </a:outerShdw>
                </a:effectLst>
              </a:rPr>
              <a:t>: </a:t>
            </a:r>
            <a:r>
              <a:rPr lang="en-US" dirty="0">
                <a:solidFill>
                  <a:schemeClr val="accent4">
                    <a:lumMod val="75000"/>
                  </a:schemeClr>
                </a:solidFill>
              </a:rPr>
              <a:t>types of bread: </a:t>
            </a:r>
            <a:r>
              <a:rPr lang="en-US" b="1" dirty="0">
                <a:solidFill>
                  <a:schemeClr val="accent4">
                    <a:lumMod val="75000"/>
                  </a:schemeClr>
                </a:solidFill>
              </a:rPr>
              <a:t>brown, French, granary, home-baked, homemade, naan, organic, pitta, rye, sliced, unleavened, white, wholegrain, </a:t>
            </a:r>
            <a:r>
              <a:rPr lang="en-US" b="1" dirty="0" err="1">
                <a:solidFill>
                  <a:schemeClr val="accent4">
                    <a:lumMod val="75000"/>
                  </a:schemeClr>
                </a:solidFill>
              </a:rPr>
              <a:t>wholemeal</a:t>
            </a:r>
            <a:r>
              <a:rPr lang="sl-SI" b="1" dirty="0">
                <a:solidFill>
                  <a:schemeClr val="accent4">
                    <a:lumMod val="75000"/>
                  </a:schemeClr>
                </a:solidFill>
              </a:rPr>
              <a:t>; </a:t>
            </a:r>
            <a:r>
              <a:rPr lang="en-US" dirty="0">
                <a:solidFill>
                  <a:schemeClr val="accent4">
                    <a:lumMod val="75000"/>
                  </a:schemeClr>
                </a:solidFill>
              </a:rPr>
              <a:t>fresh: </a:t>
            </a:r>
            <a:r>
              <a:rPr lang="en-US" b="1" dirty="0">
                <a:solidFill>
                  <a:schemeClr val="accent4">
                    <a:lumMod val="75000"/>
                  </a:schemeClr>
                </a:solidFill>
              </a:rPr>
              <a:t>fresh, fresh baked, freshly baked, warm</a:t>
            </a:r>
            <a:r>
              <a:rPr lang="sl-SI" b="1" dirty="0">
                <a:solidFill>
                  <a:schemeClr val="accent4">
                    <a:lumMod val="75000"/>
                  </a:schemeClr>
                </a:solidFill>
              </a:rPr>
              <a:t>; </a:t>
            </a:r>
            <a:r>
              <a:rPr lang="en-US" b="1" dirty="0">
                <a:solidFill>
                  <a:schemeClr val="accent4">
                    <a:lumMod val="75000"/>
                  </a:schemeClr>
                </a:solidFill>
              </a:rPr>
              <a:t>chunk, crust, hunk, loaf, piece, slice</a:t>
            </a:r>
            <a:endParaRPr lang="sl-SI" sz="2800" dirty="0">
              <a:solidFill>
                <a:schemeClr val="accent4">
                  <a:lumMod val="75000"/>
                </a:schemeClr>
              </a:solidFill>
            </a:endParaRPr>
          </a:p>
        </p:txBody>
      </p:sp>
    </p:spTree>
    <p:extLst>
      <p:ext uri="{BB962C8B-B14F-4D97-AF65-F5344CB8AC3E}">
        <p14:creationId xmlns:p14="http://schemas.microsoft.com/office/powerpoint/2010/main" val="144772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C1DB2B-550C-47B9-A5FD-C8891AF5C5D1}"/>
              </a:ext>
            </a:extLst>
          </p:cNvPr>
          <p:cNvSpPr>
            <a:spLocks noGrp="1"/>
          </p:cNvSpPr>
          <p:nvPr>
            <p:ph type="title"/>
          </p:nvPr>
        </p:nvSpPr>
        <p:spPr>
          <a:xfrm>
            <a:off x="2003889" y="113983"/>
            <a:ext cx="8229600" cy="1143000"/>
          </a:xfrm>
        </p:spPr>
        <p:txBody>
          <a:bodyPr>
            <a:normAutofit/>
          </a:bodyPr>
          <a:lstStyle/>
          <a:p>
            <a:r>
              <a:rPr lang="sl-SI" dirty="0" err="1"/>
              <a:t>Food</a:t>
            </a:r>
            <a:r>
              <a:rPr lang="sl-SI" dirty="0"/>
              <a:t> </a:t>
            </a:r>
            <a:r>
              <a:rPr lang="sl-SI" dirty="0" err="1"/>
              <a:t>and</a:t>
            </a:r>
            <a:r>
              <a:rPr lang="sl-SI" dirty="0"/>
              <a:t> </a:t>
            </a:r>
            <a:r>
              <a:rPr lang="sl-SI" dirty="0" err="1"/>
              <a:t>identity</a:t>
            </a:r>
            <a:endParaRPr lang="sl-SI" dirty="0"/>
          </a:p>
        </p:txBody>
      </p:sp>
      <p:sp>
        <p:nvSpPr>
          <p:cNvPr id="3" name="Označba mesta vsebine 2">
            <a:extLst>
              <a:ext uri="{FF2B5EF4-FFF2-40B4-BE49-F238E27FC236}">
                <a16:creationId xmlns:a16="http://schemas.microsoft.com/office/drawing/2014/main" id="{8646D41D-B7EB-47D1-A163-401C1C83F62D}"/>
              </a:ext>
            </a:extLst>
          </p:cNvPr>
          <p:cNvSpPr>
            <a:spLocks noGrp="1"/>
          </p:cNvSpPr>
          <p:nvPr>
            <p:ph idx="1"/>
          </p:nvPr>
        </p:nvSpPr>
        <p:spPr>
          <a:xfrm>
            <a:off x="1577789" y="842683"/>
            <a:ext cx="10470776" cy="6015317"/>
          </a:xfrm>
        </p:spPr>
        <p:txBody>
          <a:bodyPr>
            <a:noAutofit/>
          </a:bodyPr>
          <a:lstStyle/>
          <a:p>
            <a:pPr marL="0" indent="0">
              <a:buNone/>
            </a:pPr>
            <a:r>
              <a:rPr lang="sl-SI" sz="2000" dirty="0"/>
              <a:t>1.</a:t>
            </a:r>
            <a:r>
              <a:rPr lang="en-US" sz="2000" dirty="0"/>
              <a:t>How much bread do people eat in your culture? Do you eat it with every meal</a:t>
            </a:r>
            <a:r>
              <a:rPr lang="sl-SI" sz="2000" dirty="0"/>
              <a:t>?</a:t>
            </a:r>
          </a:p>
          <a:p>
            <a:pPr marL="0" indent="0">
              <a:buNone/>
            </a:pPr>
            <a:r>
              <a:rPr lang="sl-SI" sz="2000" dirty="0"/>
              <a:t>2. H</a:t>
            </a:r>
            <a:r>
              <a:rPr lang="en-US" sz="2000" dirty="0"/>
              <a:t>ow often do most people buy (or make) bread where you come from? Where do</a:t>
            </a:r>
            <a:r>
              <a:rPr lang="sl-SI" sz="2000" dirty="0"/>
              <a:t> </a:t>
            </a:r>
            <a:r>
              <a:rPr lang="en-US" sz="2000" dirty="0"/>
              <a:t>you or your living companions get your bread from: the local baker, shop,</a:t>
            </a:r>
            <a:r>
              <a:rPr lang="sl-SI" sz="2000" dirty="0"/>
              <a:t> supermarket, </a:t>
            </a:r>
            <a:r>
              <a:rPr lang="sl-SI" sz="2000" dirty="0" err="1"/>
              <a:t>etc</a:t>
            </a:r>
            <a:r>
              <a:rPr lang="sl-SI" sz="2000" dirty="0"/>
              <a:t>.?</a:t>
            </a:r>
          </a:p>
          <a:p>
            <a:pPr marL="0" indent="0">
              <a:buNone/>
            </a:pPr>
            <a:r>
              <a:rPr lang="sl-SI" sz="2000" dirty="0"/>
              <a:t>3. </a:t>
            </a:r>
            <a:r>
              <a:rPr lang="en-US" sz="2000" dirty="0"/>
              <a:t>What sort of bread do you eat? Is it made with white flour, </a:t>
            </a:r>
            <a:r>
              <a:rPr lang="en-US" sz="2000" dirty="0" err="1"/>
              <a:t>wholemeal</a:t>
            </a:r>
            <a:r>
              <a:rPr lang="en-US" sz="2000" dirty="0"/>
              <a:t> flour or any</a:t>
            </a:r>
            <a:r>
              <a:rPr lang="sl-SI" sz="2000" dirty="0"/>
              <a:t> </a:t>
            </a:r>
            <a:r>
              <a:rPr lang="en-US" sz="2000" dirty="0"/>
              <a:t>other kind of flour? Which particular types of bread are eaten with particular meals</a:t>
            </a:r>
            <a:r>
              <a:rPr lang="sl-SI" sz="2000" dirty="0"/>
              <a:t> </a:t>
            </a:r>
            <a:r>
              <a:rPr lang="en-US" sz="2000" dirty="0"/>
              <a:t>or at particular times? In what ways do you combine bread with other foods (in</a:t>
            </a:r>
            <a:r>
              <a:rPr lang="sl-SI" sz="2000" dirty="0"/>
              <a:t> </a:t>
            </a:r>
            <a:r>
              <a:rPr lang="en-US" sz="2000" dirty="0"/>
              <a:t>sandwiches, etc.) or cook it (toasted, fried bread, etc.)? </a:t>
            </a:r>
          </a:p>
          <a:p>
            <a:pPr marL="0" indent="0">
              <a:buNone/>
            </a:pPr>
            <a:r>
              <a:rPr lang="sl-SI" sz="2000" dirty="0"/>
              <a:t>4. </a:t>
            </a:r>
            <a:r>
              <a:rPr lang="en-US" sz="2000" dirty="0"/>
              <a:t>In your opinion, do most people in your culture tend to eat to keep going or do</a:t>
            </a:r>
            <a:r>
              <a:rPr lang="sl-SI" sz="2000" dirty="0"/>
              <a:t> </a:t>
            </a:r>
            <a:r>
              <a:rPr lang="en-US" sz="2000" dirty="0"/>
              <a:t>they place a lot of emphasis on enjoying good dishes on social occasions? Are</a:t>
            </a:r>
            <a:r>
              <a:rPr lang="sl-SI" sz="2000" dirty="0"/>
              <a:t> </a:t>
            </a:r>
            <a:r>
              <a:rPr lang="en-US" sz="2000" dirty="0"/>
              <a:t>eating habits in your culture related to social class?</a:t>
            </a:r>
          </a:p>
          <a:p>
            <a:pPr marL="0" indent="0">
              <a:buNone/>
            </a:pPr>
            <a:r>
              <a:rPr lang="sl-SI" sz="2000" dirty="0"/>
              <a:t>5. </a:t>
            </a:r>
            <a:r>
              <a:rPr lang="en-US" sz="2000" dirty="0"/>
              <a:t>Have the eating habits of your culture changed over the last fifty years? Would</a:t>
            </a:r>
            <a:r>
              <a:rPr lang="sl-SI" sz="2000" dirty="0"/>
              <a:t> </a:t>
            </a:r>
            <a:r>
              <a:rPr lang="en-US" sz="2000" dirty="0"/>
              <a:t>your grandparents have answered these questions in the same way?</a:t>
            </a:r>
          </a:p>
          <a:p>
            <a:pPr marL="0" indent="0">
              <a:buNone/>
            </a:pPr>
            <a:r>
              <a:rPr lang="sl-SI" sz="2000" dirty="0"/>
              <a:t>6. </a:t>
            </a:r>
            <a:r>
              <a:rPr lang="en-US" sz="2000" dirty="0"/>
              <a:t>Are there any</a:t>
            </a:r>
            <a:r>
              <a:rPr lang="sl-SI" sz="2000" dirty="0"/>
              <a:t> </a:t>
            </a:r>
            <a:r>
              <a:rPr lang="en-US" sz="2000" dirty="0"/>
              <a:t>types of food that in your culture you can only eat at certain times, at particular</a:t>
            </a:r>
            <a:r>
              <a:rPr lang="sl-SI" sz="2000" dirty="0"/>
              <a:t> </a:t>
            </a:r>
            <a:r>
              <a:rPr lang="sl-SI" sz="2000" dirty="0" err="1"/>
              <a:t>meals</a:t>
            </a:r>
            <a:r>
              <a:rPr lang="sl-SI" sz="2000" dirty="0"/>
              <a:t>?</a:t>
            </a:r>
          </a:p>
        </p:txBody>
      </p:sp>
    </p:spTree>
    <p:extLst>
      <p:ext uri="{BB962C8B-B14F-4D97-AF65-F5344CB8AC3E}">
        <p14:creationId xmlns:p14="http://schemas.microsoft.com/office/powerpoint/2010/main" val="302064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58762"/>
          </a:xfrm>
        </p:spPr>
        <p:txBody>
          <a:bodyPr>
            <a:noAutofit/>
          </a:bodyPr>
          <a:lstStyle/>
          <a:p>
            <a:pPr algn="l"/>
            <a:r>
              <a:rPr lang="hr-HR" sz="1600" dirty="0" err="1"/>
              <a:t>Food</a:t>
            </a:r>
            <a:r>
              <a:rPr lang="hr-HR" sz="1600" dirty="0"/>
              <a:t> </a:t>
            </a:r>
            <a:r>
              <a:rPr lang="hr-HR" sz="1600" dirty="0" err="1"/>
              <a:t>and</a:t>
            </a:r>
            <a:r>
              <a:rPr lang="hr-HR" sz="1600" dirty="0"/>
              <a:t> </a:t>
            </a:r>
            <a:r>
              <a:rPr lang="hr-HR" sz="1600" dirty="0" err="1"/>
              <a:t>Identity</a:t>
            </a:r>
            <a:endParaRPr lang="hr-HR" sz="1600" dirty="0"/>
          </a:p>
        </p:txBody>
      </p:sp>
      <p:sp>
        <p:nvSpPr>
          <p:cNvPr id="3" name="Content Placeholder 2"/>
          <p:cNvSpPr>
            <a:spLocks noGrp="1"/>
          </p:cNvSpPr>
          <p:nvPr>
            <p:ph idx="1"/>
          </p:nvPr>
        </p:nvSpPr>
        <p:spPr>
          <a:xfrm>
            <a:off x="1981200" y="762001"/>
            <a:ext cx="8229600" cy="5364163"/>
          </a:xfrm>
        </p:spPr>
        <p:txBody>
          <a:bodyPr>
            <a:normAutofit/>
          </a:bodyPr>
          <a:lstStyle/>
          <a:p>
            <a:pPr>
              <a:buNone/>
            </a:pPr>
            <a:r>
              <a:rPr lang="en-US" sz="2400" i="1" dirty="0">
                <a:solidFill>
                  <a:srgbClr val="C00000"/>
                </a:solidFill>
              </a:rPr>
              <a:t>“Tell me what you eat and I</a:t>
            </a:r>
            <a:r>
              <a:rPr lang="hr-HR" sz="2400" i="1" dirty="0">
                <a:solidFill>
                  <a:srgbClr val="C00000"/>
                </a:solidFill>
              </a:rPr>
              <a:t> </a:t>
            </a:r>
            <a:r>
              <a:rPr lang="hr-HR" sz="2400" i="1" dirty="0" err="1">
                <a:solidFill>
                  <a:srgbClr val="C00000"/>
                </a:solidFill>
              </a:rPr>
              <a:t>wi</a:t>
            </a:r>
            <a:r>
              <a:rPr lang="en-US" sz="2400" i="1" dirty="0" err="1">
                <a:solidFill>
                  <a:srgbClr val="C00000"/>
                </a:solidFill>
              </a:rPr>
              <a:t>ll</a:t>
            </a:r>
            <a:r>
              <a:rPr lang="en-US" sz="2400" i="1" dirty="0">
                <a:solidFill>
                  <a:srgbClr val="C00000"/>
                </a:solidFill>
              </a:rPr>
              <a:t> tell you </a:t>
            </a:r>
            <a:r>
              <a:rPr lang="en-US" sz="2400" i="1" dirty="0" err="1">
                <a:solidFill>
                  <a:srgbClr val="C00000"/>
                </a:solidFill>
              </a:rPr>
              <a:t>wh</a:t>
            </a:r>
            <a:r>
              <a:rPr lang="hr-HR" sz="2400" i="1" dirty="0">
                <a:solidFill>
                  <a:srgbClr val="C00000"/>
                </a:solidFill>
              </a:rPr>
              <a:t>at</a:t>
            </a:r>
            <a:r>
              <a:rPr lang="en-US" sz="2400" i="1" dirty="0">
                <a:solidFill>
                  <a:srgbClr val="C00000"/>
                </a:solidFill>
              </a:rPr>
              <a:t> you are.”</a:t>
            </a:r>
            <a:endParaRPr lang="hr-HR" sz="2400" i="1" dirty="0">
              <a:solidFill>
                <a:srgbClr val="C00000"/>
              </a:solidFill>
            </a:endParaRPr>
          </a:p>
          <a:p>
            <a:pPr>
              <a:buNone/>
            </a:pPr>
            <a:r>
              <a:rPr lang="en-US" dirty="0"/>
              <a:t> French gourmand Jean-</a:t>
            </a:r>
            <a:r>
              <a:rPr lang="en-US" dirty="0" err="1"/>
              <a:t>Anthelme</a:t>
            </a:r>
            <a:r>
              <a:rPr lang="hr-HR" dirty="0"/>
              <a:t> </a:t>
            </a:r>
            <a:r>
              <a:rPr lang="en-US" dirty="0"/>
              <a:t>Brillat-Savarin in his gastronomic masterpiece </a:t>
            </a:r>
            <a:r>
              <a:rPr lang="en-US" i="1" dirty="0"/>
              <a:t>The Physiology of Taste </a:t>
            </a:r>
            <a:r>
              <a:rPr lang="en-US" dirty="0"/>
              <a:t>(182</a:t>
            </a:r>
            <a:r>
              <a:rPr lang="hr-HR" dirty="0"/>
              <a:t>6</a:t>
            </a:r>
            <a:r>
              <a:rPr lang="en-US" dirty="0"/>
              <a:t>)</a:t>
            </a:r>
            <a:endParaRPr lang="hr-HR" dirty="0"/>
          </a:p>
          <a:p>
            <a:pPr>
              <a:buNone/>
            </a:pPr>
            <a:endParaRPr lang="hr-HR" dirty="0">
              <a:solidFill>
                <a:srgbClr val="C00000"/>
              </a:solidFill>
            </a:endParaRPr>
          </a:p>
          <a:p>
            <a:pPr>
              <a:buNone/>
            </a:pPr>
            <a:r>
              <a:rPr lang="en-US" sz="2400" dirty="0">
                <a:solidFill>
                  <a:srgbClr val="C00000"/>
                </a:solidFill>
              </a:rPr>
              <a:t>"</a:t>
            </a:r>
            <a:r>
              <a:rPr lang="en-US" sz="2400" i="1" dirty="0" err="1">
                <a:solidFill>
                  <a:srgbClr val="C00000"/>
                </a:solidFill>
              </a:rPr>
              <a:t>Der</a:t>
            </a:r>
            <a:r>
              <a:rPr lang="en-US" sz="2400" i="1" dirty="0">
                <a:solidFill>
                  <a:srgbClr val="C00000"/>
                </a:solidFill>
              </a:rPr>
              <a:t> </a:t>
            </a:r>
            <a:r>
              <a:rPr lang="en-US" sz="2400" i="1" dirty="0" err="1">
                <a:solidFill>
                  <a:srgbClr val="C00000"/>
                </a:solidFill>
              </a:rPr>
              <a:t>Mensch</a:t>
            </a:r>
            <a:r>
              <a:rPr lang="en-US" sz="2400" i="1" dirty="0">
                <a:solidFill>
                  <a:srgbClr val="C00000"/>
                </a:solidFill>
              </a:rPr>
              <a:t> </a:t>
            </a:r>
            <a:r>
              <a:rPr lang="en-US" sz="2400" i="1" dirty="0" err="1">
                <a:solidFill>
                  <a:srgbClr val="C00000"/>
                </a:solidFill>
              </a:rPr>
              <a:t>ist</a:t>
            </a:r>
            <a:r>
              <a:rPr lang="en-US" sz="2400" i="1" dirty="0">
                <a:solidFill>
                  <a:srgbClr val="C00000"/>
                </a:solidFill>
              </a:rPr>
              <a:t>, was </a:t>
            </a:r>
            <a:r>
              <a:rPr lang="en-US" sz="2400" i="1" dirty="0" err="1">
                <a:solidFill>
                  <a:srgbClr val="C00000"/>
                </a:solidFill>
              </a:rPr>
              <a:t>er</a:t>
            </a:r>
            <a:r>
              <a:rPr lang="en-US" sz="2400" i="1" dirty="0">
                <a:solidFill>
                  <a:srgbClr val="C00000"/>
                </a:solidFill>
              </a:rPr>
              <a:t> </a:t>
            </a:r>
            <a:r>
              <a:rPr lang="en-US" sz="2400" i="1" dirty="0" err="1">
                <a:solidFill>
                  <a:srgbClr val="C00000"/>
                </a:solidFill>
              </a:rPr>
              <a:t>ißt</a:t>
            </a:r>
            <a:r>
              <a:rPr lang="en-US" sz="2400" i="1" dirty="0">
                <a:solidFill>
                  <a:srgbClr val="C00000"/>
                </a:solidFill>
              </a:rPr>
              <a:t>."</a:t>
            </a:r>
          </a:p>
          <a:p>
            <a:pPr>
              <a:buNone/>
            </a:pPr>
            <a:r>
              <a:rPr lang="en-US" dirty="0"/>
              <a:t>Ludwig Feuerbach </a:t>
            </a:r>
            <a:r>
              <a:rPr lang="hr-HR" dirty="0"/>
              <a:t>i</a:t>
            </a:r>
            <a:r>
              <a:rPr lang="en-US" dirty="0"/>
              <a:t>n an essay titled </a:t>
            </a:r>
            <a:r>
              <a:rPr lang="en-US" i="1" dirty="0"/>
              <a:t>Concerning Spiritualism and Materialism</a:t>
            </a:r>
            <a:r>
              <a:rPr lang="en-US" dirty="0"/>
              <a:t> </a:t>
            </a:r>
            <a:r>
              <a:rPr lang="hr-HR" dirty="0"/>
              <a:t>(</a:t>
            </a:r>
            <a:r>
              <a:rPr lang="en-US" dirty="0"/>
              <a:t>1864</a:t>
            </a:r>
            <a:r>
              <a:rPr lang="hr-HR" dirty="0"/>
              <a:t>)</a:t>
            </a:r>
            <a:r>
              <a:rPr lang="en-US" dirty="0"/>
              <a:t> </a:t>
            </a:r>
          </a:p>
          <a:p>
            <a:pPr>
              <a:buNone/>
            </a:pPr>
            <a:endParaRPr lang="hr-HR" dirty="0"/>
          </a:p>
          <a:p>
            <a:pPr>
              <a:buNone/>
            </a:pPr>
            <a:r>
              <a:rPr lang="hr-HR" dirty="0" err="1"/>
              <a:t>Meaning</a:t>
            </a:r>
            <a:r>
              <a:rPr lang="hr-HR" dirty="0"/>
              <a:t>: T</a:t>
            </a:r>
            <a:r>
              <a:rPr lang="en-US" dirty="0"/>
              <a:t>he food one eats has a bearing on one's state of mind and health.</a:t>
            </a:r>
          </a:p>
          <a:p>
            <a:pPr>
              <a:buNone/>
            </a:pPr>
            <a:endParaRPr lang="hr-HR" dirty="0"/>
          </a:p>
        </p:txBody>
      </p:sp>
    </p:spTree>
    <p:extLst>
      <p:ext uri="{BB962C8B-B14F-4D97-AF65-F5344CB8AC3E}">
        <p14:creationId xmlns:p14="http://schemas.microsoft.com/office/powerpoint/2010/main" val="55519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1026" name="Picture 2" descr="http://lowres.jantoo.com/religion-monasteries-faster-catholic-fast_food-monks-12266156_low.jpg"/>
          <p:cNvPicPr>
            <a:picLocks noChangeAspect="1" noChangeArrowheads="1"/>
          </p:cNvPicPr>
          <p:nvPr/>
        </p:nvPicPr>
        <p:blipFill>
          <a:blip r:embed="rId2" cstate="print"/>
          <a:srcRect/>
          <a:stretch>
            <a:fillRect/>
          </a:stretch>
        </p:blipFill>
        <p:spPr bwMode="auto">
          <a:xfrm>
            <a:off x="3423138" y="1066800"/>
            <a:ext cx="5439508" cy="4419600"/>
          </a:xfrm>
          <a:prstGeom prst="rect">
            <a:avLst/>
          </a:prstGeom>
          <a:noFill/>
        </p:spPr>
      </p:pic>
    </p:spTree>
    <p:extLst>
      <p:ext uri="{BB962C8B-B14F-4D97-AF65-F5344CB8AC3E}">
        <p14:creationId xmlns:p14="http://schemas.microsoft.com/office/powerpoint/2010/main" val="229486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15FFC7-23C6-4734-BC9F-55251AE2FB55}"/>
              </a:ext>
            </a:extLst>
          </p:cNvPr>
          <p:cNvSpPr>
            <a:spLocks noGrp="1"/>
          </p:cNvSpPr>
          <p:nvPr>
            <p:ph type="title"/>
          </p:nvPr>
        </p:nvSpPr>
        <p:spPr/>
        <p:txBody>
          <a:bodyPr/>
          <a:lstStyle/>
          <a:p>
            <a:r>
              <a:rPr lang="sl-SI" dirty="0" err="1"/>
              <a:t>Breakfast</a:t>
            </a:r>
            <a:endParaRPr lang="sl-SI" dirty="0"/>
          </a:p>
        </p:txBody>
      </p:sp>
      <p:sp>
        <p:nvSpPr>
          <p:cNvPr id="3" name="Označba mesta vsebine 2">
            <a:extLst>
              <a:ext uri="{FF2B5EF4-FFF2-40B4-BE49-F238E27FC236}">
                <a16:creationId xmlns:a16="http://schemas.microsoft.com/office/drawing/2014/main" id="{76A9A45E-E33B-4417-B20B-64584BB6E8B9}"/>
              </a:ext>
            </a:extLst>
          </p:cNvPr>
          <p:cNvSpPr>
            <a:spLocks noGrp="1"/>
          </p:cNvSpPr>
          <p:nvPr>
            <p:ph idx="1"/>
          </p:nvPr>
        </p:nvSpPr>
        <p:spPr>
          <a:xfrm>
            <a:off x="2589212" y="1410511"/>
            <a:ext cx="8915400" cy="4500711"/>
          </a:xfrm>
        </p:spPr>
        <p:txBody>
          <a:bodyPr/>
          <a:lstStyle/>
          <a:p>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What</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do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you</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usually</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eat</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for</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breakfast</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a:t>
            </a:r>
          </a:p>
          <a:p>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What</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does</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the</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world</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eat</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for</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 </a:t>
            </a:r>
            <a:r>
              <a:rPr lang="sl-SI" u="sng" dirty="0" err="1">
                <a:solidFill>
                  <a:schemeClr val="accent4">
                    <a:lumMod val="75000"/>
                  </a:schemeClr>
                </a:solidFill>
                <a:hlinkClick r:id="rId2">
                  <a:extLst>
                    <a:ext uri="{A12FA001-AC4F-418D-AE19-62706E023703}">
                      <ahyp:hlinkClr xmlns:ahyp="http://schemas.microsoft.com/office/drawing/2018/hyperlinkcolor" val="tx"/>
                    </a:ext>
                  </a:extLst>
                </a:hlinkClick>
              </a:rPr>
              <a:t>brekfast</a:t>
            </a:r>
            <a:r>
              <a:rPr lang="sl-SI" u="sng" dirty="0">
                <a:solidFill>
                  <a:schemeClr val="accent4">
                    <a:lumMod val="75000"/>
                  </a:schemeClr>
                </a:solidFill>
                <a:hlinkClick r:id="rId2">
                  <a:extLst>
                    <a:ext uri="{A12FA001-AC4F-418D-AE19-62706E023703}">
                      <ahyp:hlinkClr xmlns:ahyp="http://schemas.microsoft.com/office/drawing/2018/hyperlinkcolor" val="tx"/>
                    </a:ext>
                  </a:extLst>
                </a:hlinkClick>
              </a:rPr>
              <a:t>?</a:t>
            </a:r>
          </a:p>
          <a:p>
            <a:pPr marL="0" indent="0">
              <a:buNone/>
            </a:pPr>
            <a:r>
              <a:rPr lang="sl-SI" dirty="0">
                <a:solidFill>
                  <a:srgbClr val="2DA0F1"/>
                </a:solidFill>
                <a:hlinkClick r:id="rId2">
                  <a:extLst>
                    <a:ext uri="{A12FA001-AC4F-418D-AE19-62706E023703}">
                      <ahyp:hlinkClr xmlns:ahyp="http://schemas.microsoft.com/office/drawing/2018/hyperlinkcolor" val="tx"/>
                    </a:ext>
                  </a:extLst>
                </a:hlinkClick>
              </a:rPr>
              <a:t>https://www.youtube.com/watch?v=ry1E1uzPSU0</a:t>
            </a:r>
            <a:r>
              <a:rPr lang="sl-SI" dirty="0"/>
              <a:t> </a:t>
            </a:r>
          </a:p>
          <a:p>
            <a:pPr marL="0" indent="0">
              <a:buNone/>
            </a:pPr>
            <a:endParaRPr lang="sl-SI" dirty="0"/>
          </a:p>
        </p:txBody>
      </p:sp>
      <p:pic>
        <p:nvPicPr>
          <p:cNvPr id="1026" name="Picture 2" descr="Easy Brunch Recipes: 30 Brunch Ideas - olivemagazine">
            <a:extLst>
              <a:ext uri="{FF2B5EF4-FFF2-40B4-BE49-F238E27FC236}">
                <a16:creationId xmlns:a16="http://schemas.microsoft.com/office/drawing/2014/main" id="{F7FEF074-C5A3-475A-876F-18E08AA16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657" y="3904301"/>
            <a:ext cx="2831122" cy="2115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w carb bacon and egg breakfast">
            <a:extLst>
              <a:ext uri="{FF2B5EF4-FFF2-40B4-BE49-F238E27FC236}">
                <a16:creationId xmlns:a16="http://schemas.microsoft.com/office/drawing/2014/main" id="{1A7F3284-E13D-4B10-ACD3-0D9825B0C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315" y="4078331"/>
            <a:ext cx="2831122" cy="18874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Breakdown of the Full English Breakfast · i am a food blog">
            <a:extLst>
              <a:ext uri="{FF2B5EF4-FFF2-40B4-BE49-F238E27FC236}">
                <a16:creationId xmlns:a16="http://schemas.microsoft.com/office/drawing/2014/main" id="{55B3CD20-B953-44FE-8C48-C62595D33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6838" y="4046704"/>
            <a:ext cx="3171505" cy="211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02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1E1BDE-96A5-45DA-8BB7-A19B20A020E9}"/>
              </a:ext>
            </a:extLst>
          </p:cNvPr>
          <p:cNvSpPr>
            <a:spLocks noGrp="1"/>
          </p:cNvSpPr>
          <p:nvPr>
            <p:ph type="title"/>
          </p:nvPr>
        </p:nvSpPr>
        <p:spPr>
          <a:xfrm>
            <a:off x="2592925" y="624109"/>
            <a:ext cx="8911687" cy="3757781"/>
          </a:xfrm>
        </p:spPr>
        <p:txBody>
          <a:bodyPr>
            <a:normAutofit fontScale="90000"/>
          </a:bodyPr>
          <a:lstStyle/>
          <a:p>
            <a:pPr>
              <a:lnSpc>
                <a:spcPct val="150000"/>
              </a:lnSpc>
            </a:pPr>
            <a:r>
              <a:rPr lang="sl-SI" dirty="0" err="1"/>
              <a:t>Lunch</a:t>
            </a:r>
            <a:r>
              <a:rPr lang="sl-SI" dirty="0"/>
              <a:t> time?</a:t>
            </a:r>
            <a:br>
              <a:rPr lang="sl-SI" dirty="0"/>
            </a:br>
            <a:br>
              <a:rPr lang="sl-SI" dirty="0"/>
            </a:br>
            <a:r>
              <a:rPr lang="sl-SI" sz="2000" dirty="0" err="1"/>
              <a:t>When</a:t>
            </a:r>
            <a:r>
              <a:rPr lang="sl-SI" sz="2000" dirty="0"/>
              <a:t> do </a:t>
            </a:r>
            <a:r>
              <a:rPr lang="sl-SI" sz="2000" dirty="0" err="1"/>
              <a:t>you</a:t>
            </a:r>
            <a:r>
              <a:rPr lang="sl-SI" sz="2000" dirty="0"/>
              <a:t> </a:t>
            </a:r>
            <a:r>
              <a:rPr lang="sl-SI" sz="2000" dirty="0" err="1"/>
              <a:t>eat</a:t>
            </a:r>
            <a:r>
              <a:rPr lang="sl-SI" sz="2000" dirty="0"/>
              <a:t> </a:t>
            </a:r>
            <a:r>
              <a:rPr lang="sl-SI" sz="2000" dirty="0" err="1"/>
              <a:t>lunch</a:t>
            </a:r>
            <a:r>
              <a:rPr lang="sl-SI" sz="2000" dirty="0"/>
              <a:t>?</a:t>
            </a:r>
            <a:br>
              <a:rPr lang="sl-SI" sz="2000" dirty="0"/>
            </a:br>
            <a:r>
              <a:rPr lang="sl-SI" sz="2000" dirty="0"/>
              <a:t>Do </a:t>
            </a:r>
            <a:r>
              <a:rPr lang="sl-SI" sz="2000" dirty="0" err="1"/>
              <a:t>you</a:t>
            </a:r>
            <a:r>
              <a:rPr lang="sl-SI" sz="2000" dirty="0"/>
              <a:t> </a:t>
            </a:r>
            <a:r>
              <a:rPr lang="sl-SI" sz="2000" dirty="0" err="1"/>
              <a:t>eat</a:t>
            </a:r>
            <a:r>
              <a:rPr lang="sl-SI" sz="2000" dirty="0"/>
              <a:t> </a:t>
            </a:r>
            <a:r>
              <a:rPr lang="sl-SI" sz="2000" dirty="0" err="1"/>
              <a:t>alone</a:t>
            </a:r>
            <a:r>
              <a:rPr lang="sl-SI" sz="2000" dirty="0"/>
              <a:t> </a:t>
            </a:r>
            <a:r>
              <a:rPr lang="sl-SI" sz="2000" dirty="0" err="1"/>
              <a:t>or</a:t>
            </a:r>
            <a:r>
              <a:rPr lang="sl-SI" sz="2000" dirty="0"/>
              <a:t> </a:t>
            </a:r>
            <a:r>
              <a:rPr lang="sl-SI" sz="2000" dirty="0" err="1"/>
              <a:t>with</a:t>
            </a:r>
            <a:r>
              <a:rPr lang="sl-SI" sz="2000" dirty="0"/>
              <a:t> </a:t>
            </a:r>
            <a:r>
              <a:rPr lang="sl-SI" sz="2000" dirty="0" err="1"/>
              <a:t>your</a:t>
            </a:r>
            <a:r>
              <a:rPr lang="sl-SI" sz="2000" dirty="0"/>
              <a:t> </a:t>
            </a:r>
            <a:r>
              <a:rPr lang="sl-SI" sz="2000" dirty="0" err="1"/>
              <a:t>family</a:t>
            </a:r>
            <a:r>
              <a:rPr lang="sl-SI" sz="2000" dirty="0"/>
              <a:t>?</a:t>
            </a:r>
            <a:br>
              <a:rPr lang="sl-SI" sz="2000" dirty="0"/>
            </a:br>
            <a:r>
              <a:rPr lang="sl-SI" sz="2000" dirty="0"/>
              <a:t>Do </a:t>
            </a:r>
            <a:r>
              <a:rPr lang="sl-SI" sz="2000" dirty="0" err="1"/>
              <a:t>you</a:t>
            </a:r>
            <a:r>
              <a:rPr lang="sl-SI" sz="2000" dirty="0"/>
              <a:t> </a:t>
            </a:r>
            <a:r>
              <a:rPr lang="sl-SI" sz="2000" dirty="0" err="1"/>
              <a:t>eat</a:t>
            </a:r>
            <a:r>
              <a:rPr lang="sl-SI" sz="2000" dirty="0"/>
              <a:t> </a:t>
            </a:r>
            <a:r>
              <a:rPr lang="sl-SI" sz="2000" dirty="0" err="1"/>
              <a:t>lunch</a:t>
            </a:r>
            <a:r>
              <a:rPr lang="sl-SI" sz="2000" dirty="0"/>
              <a:t> at home </a:t>
            </a:r>
            <a:r>
              <a:rPr lang="sl-SI" sz="2000" dirty="0" err="1"/>
              <a:t>or</a:t>
            </a:r>
            <a:r>
              <a:rPr lang="sl-SI" sz="2000" dirty="0"/>
              <a:t> at </a:t>
            </a:r>
            <a:r>
              <a:rPr lang="sl-SI" sz="2000" dirty="0" err="1"/>
              <a:t>school</a:t>
            </a:r>
            <a:r>
              <a:rPr lang="sl-SI" sz="2000" dirty="0"/>
              <a:t>?</a:t>
            </a:r>
            <a:br>
              <a:rPr lang="sl-SI" sz="2000" dirty="0"/>
            </a:br>
            <a:r>
              <a:rPr lang="sl-SI" sz="2000" dirty="0"/>
              <a:t>Are </a:t>
            </a:r>
            <a:r>
              <a:rPr lang="sl-SI" sz="2000" dirty="0" err="1"/>
              <a:t>school</a:t>
            </a:r>
            <a:r>
              <a:rPr lang="sl-SI" sz="2000" dirty="0"/>
              <a:t> </a:t>
            </a:r>
            <a:r>
              <a:rPr lang="sl-SI" sz="2000" dirty="0" err="1"/>
              <a:t>lunched</a:t>
            </a:r>
            <a:r>
              <a:rPr lang="sl-SI" sz="2000" dirty="0"/>
              <a:t> </a:t>
            </a:r>
            <a:r>
              <a:rPr lang="sl-SI" sz="2000" dirty="0" err="1"/>
              <a:t>for</a:t>
            </a:r>
            <a:r>
              <a:rPr lang="sl-SI" sz="2000" dirty="0"/>
              <a:t> </a:t>
            </a:r>
            <a:r>
              <a:rPr lang="sl-SI" sz="2000" dirty="0" err="1"/>
              <a:t>children</a:t>
            </a:r>
            <a:r>
              <a:rPr lang="sl-SI" sz="2000" dirty="0"/>
              <a:t> </a:t>
            </a:r>
            <a:r>
              <a:rPr lang="sl-SI" sz="2000" dirty="0" err="1"/>
              <a:t>subsidised</a:t>
            </a:r>
            <a:r>
              <a:rPr lang="sl-SI" sz="2000" dirty="0"/>
              <a:t> in </a:t>
            </a:r>
            <a:r>
              <a:rPr lang="sl-SI" sz="2000" dirty="0" err="1"/>
              <a:t>your</a:t>
            </a:r>
            <a:r>
              <a:rPr lang="sl-SI" sz="2000" dirty="0"/>
              <a:t> </a:t>
            </a:r>
            <a:r>
              <a:rPr lang="sl-SI" sz="2000" dirty="0" err="1"/>
              <a:t>country</a:t>
            </a:r>
            <a:r>
              <a:rPr lang="sl-SI" sz="2000" dirty="0"/>
              <a:t>?</a:t>
            </a:r>
            <a:br>
              <a:rPr lang="sl-SI" sz="2000" dirty="0"/>
            </a:br>
            <a:br>
              <a:rPr lang="sl-SI" sz="2000" dirty="0"/>
            </a:br>
            <a:endParaRPr lang="sl-SI" sz="2000" dirty="0"/>
          </a:p>
        </p:txBody>
      </p:sp>
      <p:pic>
        <p:nvPicPr>
          <p:cNvPr id="1026" name="Picture 2" descr="Rezultat iskanja slik za lunch">
            <a:extLst>
              <a:ext uri="{FF2B5EF4-FFF2-40B4-BE49-F238E27FC236}">
                <a16:creationId xmlns:a16="http://schemas.microsoft.com/office/drawing/2014/main" id="{B0AF573D-FDA5-4BF6-B11A-54B6CEF1AB5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61870" y="4624562"/>
            <a:ext cx="2651154" cy="1385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lunch">
            <a:extLst>
              <a:ext uri="{FF2B5EF4-FFF2-40B4-BE49-F238E27FC236}">
                <a16:creationId xmlns:a16="http://schemas.microsoft.com/office/drawing/2014/main" id="{25E12960-D137-43EF-A1CD-36433D3ECD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6824" y="4624562"/>
            <a:ext cx="3563888" cy="1781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zultat iskanja slik za lunch">
            <a:extLst>
              <a:ext uri="{FF2B5EF4-FFF2-40B4-BE49-F238E27FC236}">
                <a16:creationId xmlns:a16="http://schemas.microsoft.com/office/drawing/2014/main" id="{4D26BE69-B183-42EB-978B-B9910AD957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76" y="3819997"/>
            <a:ext cx="1853952" cy="27818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zultat iskanja slik za lunch">
            <a:extLst>
              <a:ext uri="{FF2B5EF4-FFF2-40B4-BE49-F238E27FC236}">
                <a16:creationId xmlns:a16="http://schemas.microsoft.com/office/drawing/2014/main" id="{DF6227D5-E334-4604-BC35-3B459C03BC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2925" y="4381891"/>
            <a:ext cx="2060848"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40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4E7637-303A-479C-AD69-244300573567}"/>
              </a:ext>
            </a:extLst>
          </p:cNvPr>
          <p:cNvSpPr>
            <a:spLocks noGrp="1"/>
          </p:cNvSpPr>
          <p:nvPr>
            <p:ph type="title"/>
          </p:nvPr>
        </p:nvSpPr>
        <p:spPr/>
        <p:txBody>
          <a:bodyPr/>
          <a:lstStyle/>
          <a:p>
            <a:r>
              <a:rPr lang="sl-SI" dirty="0" err="1"/>
              <a:t>Finish</a:t>
            </a:r>
            <a:r>
              <a:rPr lang="sl-SI" dirty="0"/>
              <a:t> </a:t>
            </a:r>
            <a:r>
              <a:rPr lang="sl-SI" dirty="0" err="1"/>
              <a:t>the</a:t>
            </a:r>
            <a:r>
              <a:rPr lang="sl-SI" dirty="0"/>
              <a:t> </a:t>
            </a:r>
            <a:r>
              <a:rPr lang="sl-SI" dirty="0" err="1"/>
              <a:t>sentences</a:t>
            </a:r>
            <a:r>
              <a:rPr lang="sl-SI" dirty="0"/>
              <a:t>.</a:t>
            </a:r>
          </a:p>
        </p:txBody>
      </p:sp>
      <p:sp>
        <p:nvSpPr>
          <p:cNvPr id="3" name="Označba mesta vsebine 2">
            <a:extLst>
              <a:ext uri="{FF2B5EF4-FFF2-40B4-BE49-F238E27FC236}">
                <a16:creationId xmlns:a16="http://schemas.microsoft.com/office/drawing/2014/main" id="{C1EDDDC5-E36E-49B1-8534-27043C0F2028}"/>
              </a:ext>
            </a:extLst>
          </p:cNvPr>
          <p:cNvSpPr>
            <a:spLocks noGrp="1"/>
          </p:cNvSpPr>
          <p:nvPr>
            <p:ph idx="1"/>
          </p:nvPr>
        </p:nvSpPr>
        <p:spPr>
          <a:xfrm>
            <a:off x="2589212" y="1506071"/>
            <a:ext cx="8915400" cy="5020235"/>
          </a:xfrm>
        </p:spPr>
        <p:txBody>
          <a:bodyPr>
            <a:normAutofit/>
          </a:bodyPr>
          <a:lstStyle/>
          <a:p>
            <a:r>
              <a:rPr lang="en-US" sz="2400" dirty="0"/>
              <a:t> “The main meal is served at ….”</a:t>
            </a:r>
          </a:p>
          <a:p>
            <a:r>
              <a:rPr lang="sl-SI" sz="2400" dirty="0"/>
              <a:t>“In </a:t>
            </a:r>
            <a:r>
              <a:rPr lang="sl-SI" sz="2400" dirty="0" err="1"/>
              <a:t>schools</a:t>
            </a:r>
            <a:r>
              <a:rPr lang="sl-SI" sz="2400" dirty="0"/>
              <a:t>, </a:t>
            </a:r>
            <a:r>
              <a:rPr lang="sl-SI" sz="2400" dirty="0" err="1"/>
              <a:t>you</a:t>
            </a:r>
            <a:r>
              <a:rPr lang="sl-SI" sz="2400" dirty="0"/>
              <a:t> </a:t>
            </a:r>
            <a:r>
              <a:rPr lang="sl-SI" sz="2400" dirty="0" err="1"/>
              <a:t>eat</a:t>
            </a:r>
            <a:r>
              <a:rPr lang="sl-SI" sz="2400" dirty="0"/>
              <a:t>….”</a:t>
            </a:r>
          </a:p>
          <a:p>
            <a:r>
              <a:rPr lang="en-US" sz="2400" dirty="0"/>
              <a:t>“The evening meal is often ….”</a:t>
            </a:r>
          </a:p>
          <a:p>
            <a:r>
              <a:rPr lang="sl-SI" sz="2400" dirty="0"/>
              <a:t>“</a:t>
            </a:r>
            <a:r>
              <a:rPr lang="sl-SI" sz="2400" dirty="0" err="1"/>
              <a:t>Dinner</a:t>
            </a:r>
            <a:r>
              <a:rPr lang="sl-SI" sz="2400" dirty="0"/>
              <a:t> </a:t>
            </a:r>
            <a:r>
              <a:rPr lang="sl-SI" sz="2400" dirty="0" err="1"/>
              <a:t>usually</a:t>
            </a:r>
            <a:r>
              <a:rPr lang="sl-SI" sz="2400" dirty="0"/>
              <a:t> </a:t>
            </a:r>
            <a:r>
              <a:rPr lang="sl-SI" sz="2400" dirty="0" err="1"/>
              <a:t>consists</a:t>
            </a:r>
            <a:r>
              <a:rPr lang="sl-SI" sz="2400" dirty="0"/>
              <a:t> </a:t>
            </a:r>
            <a:r>
              <a:rPr lang="sl-SI" sz="2400" dirty="0" err="1"/>
              <a:t>of</a:t>
            </a:r>
            <a:r>
              <a:rPr lang="sl-SI" sz="2400" dirty="0"/>
              <a:t> ….”</a:t>
            </a:r>
          </a:p>
          <a:p>
            <a:r>
              <a:rPr lang="en-US" sz="2400" dirty="0"/>
              <a:t>“Breakfast/lunch is usually substantial enough to ….”</a:t>
            </a:r>
          </a:p>
          <a:p>
            <a:r>
              <a:rPr lang="sl-SI" sz="2400" dirty="0"/>
              <a:t>“At </a:t>
            </a:r>
            <a:r>
              <a:rPr lang="sl-SI" sz="2400" dirty="0" err="1"/>
              <a:t>midday</a:t>
            </a:r>
            <a:r>
              <a:rPr lang="sl-SI" sz="2400" dirty="0"/>
              <a:t> ….”</a:t>
            </a:r>
          </a:p>
          <a:p>
            <a:r>
              <a:rPr lang="en-US" sz="2400" dirty="0"/>
              <a:t>“The rituals of eating together ….”</a:t>
            </a:r>
          </a:p>
          <a:p>
            <a:r>
              <a:rPr lang="sl-SI" sz="2400" dirty="0"/>
              <a:t>“</a:t>
            </a:r>
            <a:r>
              <a:rPr lang="sl-SI" sz="2400" dirty="0" err="1"/>
              <a:t>Snacking</a:t>
            </a:r>
            <a:r>
              <a:rPr lang="sl-SI" sz="2400" dirty="0"/>
              <a:t> ….”</a:t>
            </a:r>
          </a:p>
        </p:txBody>
      </p:sp>
    </p:spTree>
    <p:extLst>
      <p:ext uri="{BB962C8B-B14F-4D97-AF65-F5344CB8AC3E}">
        <p14:creationId xmlns:p14="http://schemas.microsoft.com/office/powerpoint/2010/main" val="2375735050"/>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26</TotalTime>
  <Words>976</Words>
  <Application>Microsoft Office PowerPoint</Application>
  <PresentationFormat>Širokozaslonsko</PresentationFormat>
  <Paragraphs>78</Paragraphs>
  <Slides>12</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Arial</vt:lpstr>
      <vt:lpstr>Century Gothic</vt:lpstr>
      <vt:lpstr>Wingdings 3</vt:lpstr>
      <vt:lpstr>Šelest</vt:lpstr>
      <vt:lpstr>FOOD AND IDENTITY</vt:lpstr>
      <vt:lpstr> Food and Identity</vt:lpstr>
      <vt:lpstr>Food and identity: Bread</vt:lpstr>
      <vt:lpstr>Food and identity</vt:lpstr>
      <vt:lpstr>Food and Identity</vt:lpstr>
      <vt:lpstr>PowerPointova predstavitev</vt:lpstr>
      <vt:lpstr>Breakfast</vt:lpstr>
      <vt:lpstr>Lunch time?  When do you eat lunch? Do you eat alone or with your family? Do you eat lunch at home or at school? Are school lunched for children subsidised in your country?  </vt:lpstr>
      <vt:lpstr>Finish the sentences.</vt:lpstr>
      <vt:lpstr>‚Bon appetit‘</vt:lpstr>
      <vt:lpstr>Food and Identity</vt:lpstr>
      <vt:lpstr>What do these food idioms mean?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IDENTITY</dc:title>
  <dc:creator>Jerman, Matej</dc:creator>
  <cp:lastModifiedBy>Dagarin Fojkar, Mateja</cp:lastModifiedBy>
  <cp:revision>5</cp:revision>
  <dcterms:created xsi:type="dcterms:W3CDTF">2019-02-11T10:46:19Z</dcterms:created>
  <dcterms:modified xsi:type="dcterms:W3CDTF">2021-03-27T15:51:21Z</dcterms:modified>
</cp:coreProperties>
</file>