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sldIdLst>
    <p:sldId id="256" r:id="rId2"/>
    <p:sldId id="258" r:id="rId3"/>
    <p:sldId id="259" r:id="rId4"/>
    <p:sldId id="260" r:id="rId5"/>
    <p:sldId id="296" r:id="rId6"/>
    <p:sldId id="262" r:id="rId7"/>
    <p:sldId id="298" r:id="rId8"/>
    <p:sldId id="275" r:id="rId9"/>
    <p:sldId id="273" r:id="rId10"/>
    <p:sldId id="279" r:id="rId11"/>
    <p:sldId id="281" r:id="rId12"/>
    <p:sldId id="280" r:id="rId13"/>
    <p:sldId id="299" r:id="rId14"/>
    <p:sldId id="30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2" autoAdjust="0"/>
    <p:restoredTop sz="94660"/>
  </p:normalViewPr>
  <p:slideViewPr>
    <p:cSldViewPr snapToGrid="0">
      <p:cViewPr varScale="1">
        <p:scale>
          <a:sx n="39" d="100"/>
          <a:sy n="39" d="100"/>
        </p:scale>
        <p:origin x="36" y="8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značba mesta glav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l-SI"/>
          </a:p>
        </p:txBody>
      </p:sp>
      <p:sp>
        <p:nvSpPr>
          <p:cNvPr id="3" name="Označba mesta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34BD493-CFA6-4D38-8E03-109FE1625883}" type="datetimeFigureOut">
              <a:rPr lang="sl-SI" smtClean="0"/>
              <a:t>28. 11. 2020</a:t>
            </a:fld>
            <a:endParaRPr lang="sl-SI"/>
          </a:p>
        </p:txBody>
      </p:sp>
      <p:sp>
        <p:nvSpPr>
          <p:cNvPr id="4" name="Označba mesta stranske slik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l-SI"/>
          </a:p>
        </p:txBody>
      </p:sp>
      <p:sp>
        <p:nvSpPr>
          <p:cNvPr id="5" name="Označba mesta opomb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p>
        </p:txBody>
      </p:sp>
      <p:sp>
        <p:nvSpPr>
          <p:cNvPr id="6" name="Označba mesta no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l-SI"/>
          </a:p>
        </p:txBody>
      </p:sp>
      <p:sp>
        <p:nvSpPr>
          <p:cNvPr id="7" name="Označba mesta številke diapoz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518385-432F-4AE9-B7DC-1B09D40742BF}" type="slidenum">
              <a:rPr lang="sl-SI" smtClean="0"/>
              <a:t>‹#›</a:t>
            </a:fld>
            <a:endParaRPr lang="sl-SI"/>
          </a:p>
        </p:txBody>
      </p:sp>
    </p:spTree>
    <p:extLst>
      <p:ext uri="{BB962C8B-B14F-4D97-AF65-F5344CB8AC3E}">
        <p14:creationId xmlns:p14="http://schemas.microsoft.com/office/powerpoint/2010/main" val="25551561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p:spPr>
        <p:txBody>
          <a:bodyPr/>
          <a:lstStyle/>
          <a:p>
            <a:endParaRPr lang="zh-TW"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p:spPr>
        <p:txBody>
          <a:bodyPr/>
          <a:lstStyle/>
          <a:p>
            <a:endParaRPr lang="zh-TW"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spect="1" noChangeArrowheads="1" noTextEdit="1"/>
          </p:cNvSpPr>
          <p:nvPr>
            <p:ph type="sldImg"/>
          </p:nvPr>
        </p:nvSpPr>
        <p:spPr>
          <a:ln/>
        </p:spPr>
      </p:sp>
      <p:sp>
        <p:nvSpPr>
          <p:cNvPr id="57347" name="Rectangle 3"/>
          <p:cNvSpPr>
            <a:spLocks noGrp="1" noChangeArrowheads="1"/>
          </p:cNvSpPr>
          <p:nvPr>
            <p:ph type="body" idx="1"/>
          </p:nvPr>
        </p:nvSpPr>
        <p:spPr>
          <a:noFill/>
          <a:ln/>
        </p:spPr>
        <p:txBody>
          <a:bodyPr/>
          <a:lstStyle/>
          <a:p>
            <a:endParaRPr lang="zh-TW"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diapozitiv">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sl-SI"/>
              <a:t>Kliknite, če želite urediti slog naslova matrice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l-SI"/>
              <a:t>Kliknite, če želite urediti slog podnaslova matrice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11/28/2020</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ska slika z napiso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sl-SI"/>
              <a:t>Kliknite, če želite urediti slog naslova matrice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sl-SI"/>
              <a:t>Kliknite ikono, če želite dodati sliko</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48A87A34-81AB-432B-8DAE-1953F412C126}" type="datetimeFigureOut">
              <a:rPr lang="en-US" dirty="0"/>
              <a:t>11/28/2020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Naslov in napis">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sl-SI"/>
              <a:t>Kliknite, če želite urediti slog naslova matrice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48A87A34-81AB-432B-8DAE-1953F412C126}" type="datetimeFigureOut">
              <a:rPr lang="en-US" dirty="0"/>
              <a:t>11/28/2020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z napisom">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sl-SI"/>
              <a:t>Kliknite, če želite urediti slog naslova matrice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48A87A34-81AB-432B-8DAE-1953F412C126}" type="datetimeFigureOut">
              <a:rPr lang="en-US" dirty="0"/>
              <a:t>11/28/2020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ica z imenom">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sl-SI"/>
              <a:t>Kliknite, če želite urediti slog naslova matrice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48A87A34-81AB-432B-8DAE-1953F412C126}" type="datetimeFigureOut">
              <a:rPr lang="en-US" dirty="0"/>
              <a:t>11/28/2020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tolpec">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sl-SI"/>
              <a:t>Kliknite, če želite urediti slog naslova matrice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za urejanje slogov besedila matrice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za urejanje slogov besedila matrice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za urejanje slogov besedila matrice</a:t>
            </a:r>
          </a:p>
        </p:txBody>
      </p:sp>
      <p:sp>
        <p:nvSpPr>
          <p:cNvPr id="3" name="Date Placeholder 2"/>
          <p:cNvSpPr>
            <a:spLocks noGrp="1"/>
          </p:cNvSpPr>
          <p:nvPr>
            <p:ph type="dt" sz="half" idx="10"/>
          </p:nvPr>
        </p:nvSpPr>
        <p:spPr/>
        <p:txBody>
          <a:bodyPr/>
          <a:lstStyle/>
          <a:p>
            <a:fld id="{48A87A34-81AB-432B-8DAE-1953F412C126}" type="datetimeFigureOut">
              <a:rPr lang="en-US" dirty="0"/>
              <a:t>11/28/2020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Stolpec s tremi slikami">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sl-SI"/>
              <a:t>Kliknite, če želite urediti slog naslova matrice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sl-SI"/>
              <a:t>Kliknite ikono, če želite dodati sliko</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za urejanje slogov besedila matrice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sl-SI"/>
              <a:t>Kliknite ikono, če želite dodati sliko</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za urejanje slogov besedila matrice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sl-SI"/>
              <a:t>Kliknite ikono, če želite dodati sliko</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a:t>Kliknite za urejanje slogov besedila matrice</a:t>
            </a:r>
          </a:p>
        </p:txBody>
      </p:sp>
      <p:sp>
        <p:nvSpPr>
          <p:cNvPr id="3" name="Date Placeholder 2"/>
          <p:cNvSpPr>
            <a:spLocks noGrp="1"/>
          </p:cNvSpPr>
          <p:nvPr>
            <p:ph type="dt" sz="half" idx="10"/>
          </p:nvPr>
        </p:nvSpPr>
        <p:spPr/>
        <p:txBody>
          <a:bodyPr/>
          <a:lstStyle/>
          <a:p>
            <a:fld id="{48A87A34-81AB-432B-8DAE-1953F412C126}" type="datetimeFigureOut">
              <a:rPr lang="en-US" dirty="0"/>
              <a:t>11/28/2020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Vertical Text Placeholder 2"/>
          <p:cNvSpPr>
            <a:spLocks noGrp="1"/>
          </p:cNvSpPr>
          <p:nvPr>
            <p:ph type="body" orient="vert" idx="1"/>
          </p:nvPr>
        </p:nvSpPr>
        <p:spPr/>
        <p:txBody>
          <a:bodyPr vert="eaVert" ancho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sl-SI"/>
              <a:t>Kliknite, če želite urediti slog naslova matrice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idx="1"/>
          </p:nvPr>
        </p:nvSpPr>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sl-SI"/>
              <a:t>Kliknite, če želite urediti slog naslova matrice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l-SI"/>
              <a:t>Kliknite za urejanje slogov besedila matrice</a:t>
            </a:r>
          </a:p>
        </p:txBody>
      </p:sp>
      <p:sp>
        <p:nvSpPr>
          <p:cNvPr id="4" name="Date Placeholder 3"/>
          <p:cNvSpPr>
            <a:spLocks noGrp="1"/>
          </p:cNvSpPr>
          <p:nvPr>
            <p:ph type="dt" sz="half" idx="10"/>
          </p:nvPr>
        </p:nvSpPr>
        <p:spPr/>
        <p:txBody>
          <a:bodyPr/>
          <a:lstStyle/>
          <a:p>
            <a:fld id="{48A87A34-81AB-432B-8DAE-1953F412C126}" type="datetimeFigureOut">
              <a:rPr lang="en-US" dirty="0"/>
              <a:t>11/28/2020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sl-SI"/>
              <a:t>Kliknite, če želite urediti slog naslova matrice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4" name="Content Placeholder 3"/>
          <p:cNvSpPr>
            <a:spLocks noGrp="1"/>
          </p:cNvSpPr>
          <p:nvPr>
            <p:ph sz="half" idx="2"/>
          </p:nvPr>
        </p:nvSpPr>
        <p:spPr>
          <a:xfrm>
            <a:off x="1141410" y="3073397"/>
            <a:ext cx="4878391" cy="2717801"/>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a:t>Kliknite za urejanje slogov besedila matrice</a:t>
            </a:r>
          </a:p>
        </p:txBody>
      </p:sp>
      <p:sp>
        <p:nvSpPr>
          <p:cNvPr id="6" name="Content Placeholder 5"/>
          <p:cNvSpPr>
            <a:spLocks noGrp="1"/>
          </p:cNvSpPr>
          <p:nvPr>
            <p:ph sz="quarter" idx="4"/>
          </p:nvPr>
        </p:nvSpPr>
        <p:spPr>
          <a:xfrm>
            <a:off x="6172200" y="3073397"/>
            <a:ext cx="4875210" cy="2717801"/>
          </a:xfrm>
        </p:spPr>
        <p:txBody>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l-SI"/>
              <a:t>Kliknite, če želite urediti slog naslova matrice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Vsebina z naslovom">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sl-SI"/>
              <a:t>Kliknite, če želite urediti slog naslova matrice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48A87A34-81AB-432B-8DAE-1953F412C126}" type="datetimeFigureOut">
              <a:rPr lang="en-US" dirty="0"/>
              <a:t>11/28/2020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sl-SI"/>
              <a:t>Kliknite, če želite urediti slog naslova matrice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l-SI"/>
              <a:t>Kliknite ikono, če želite dodati sliko</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l-SI"/>
              <a:t>Kliknite za urejanje slogov besedila matrice</a:t>
            </a:r>
          </a:p>
        </p:txBody>
      </p:sp>
      <p:sp>
        <p:nvSpPr>
          <p:cNvPr id="5" name="Date Placeholder 4"/>
          <p:cNvSpPr>
            <a:spLocks noGrp="1"/>
          </p:cNvSpPr>
          <p:nvPr>
            <p:ph type="dt" sz="half" idx="10"/>
          </p:nvPr>
        </p:nvSpPr>
        <p:spPr/>
        <p:txBody>
          <a:bodyPr/>
          <a:lstStyle/>
          <a:p>
            <a:fld id="{48A87A34-81AB-432B-8DAE-1953F412C126}" type="datetimeFigureOut">
              <a:rPr lang="en-US" dirty="0"/>
              <a:t>11/28/2020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sl-SI"/>
              <a:t>Kliknite za urejanje slogov besedila matrice</a:t>
            </a:r>
          </a:p>
          <a:p>
            <a:pPr lvl="1"/>
            <a:r>
              <a:rPr lang="sl-SI"/>
              <a:t>Druga raven</a:t>
            </a:r>
          </a:p>
          <a:p>
            <a:pPr lvl="2"/>
            <a:r>
              <a:rPr lang="sl-SI"/>
              <a:t>Tretja raven</a:t>
            </a:r>
          </a:p>
          <a:p>
            <a:pPr lvl="3"/>
            <a:r>
              <a:rPr lang="sl-SI"/>
              <a:t>Četrta raven</a:t>
            </a:r>
          </a:p>
          <a:p>
            <a:pPr lvl="4"/>
            <a:r>
              <a:rPr lang="sl-SI"/>
              <a:t>Peta raven</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11/28/2020</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LhSc7bWQrjg&amp;t=79s" TargetMode="External"/><Relationship Id="rId2" Type="http://schemas.openxmlformats.org/officeDocument/2006/relationships/hyperlink" Target="https://www.youtube.com/watch?v=MMmOLN5zBLY&amp;t=7s" TargetMode="External"/><Relationship Id="rId1" Type="http://schemas.openxmlformats.org/officeDocument/2006/relationships/slideLayout" Target="../slideLayouts/slideLayout2.xml"/><Relationship Id="rId4" Type="http://schemas.openxmlformats.org/officeDocument/2006/relationships/hyperlink" Target="https://www.youtube.com/watch?v=RKK7wGAYP6k" TargetMode="Externa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A059B26-A14D-4CA8-B32C-F90B252815BE}"/>
              </a:ext>
            </a:extLst>
          </p:cNvPr>
          <p:cNvSpPr>
            <a:spLocks noGrp="1"/>
          </p:cNvSpPr>
          <p:nvPr>
            <p:ph type="ctrTitle"/>
          </p:nvPr>
        </p:nvSpPr>
        <p:spPr/>
        <p:txBody>
          <a:bodyPr/>
          <a:lstStyle/>
          <a:p>
            <a:r>
              <a:rPr lang="sl-SI" dirty="0" err="1"/>
              <a:t>Plurilingualism</a:t>
            </a:r>
            <a:r>
              <a:rPr lang="sl-SI" dirty="0"/>
              <a:t>, </a:t>
            </a:r>
            <a:r>
              <a:rPr lang="sl-SI" dirty="0" err="1"/>
              <a:t>bilingualism</a:t>
            </a:r>
            <a:r>
              <a:rPr lang="sl-SI" dirty="0"/>
              <a:t> &amp; </a:t>
            </a:r>
            <a:r>
              <a:rPr lang="sl-SI" dirty="0" err="1"/>
              <a:t>multilingualism</a:t>
            </a:r>
            <a:endParaRPr lang="sl-SI" dirty="0"/>
          </a:p>
        </p:txBody>
      </p:sp>
      <p:sp>
        <p:nvSpPr>
          <p:cNvPr id="3" name="Podnaslov 2">
            <a:extLst>
              <a:ext uri="{FF2B5EF4-FFF2-40B4-BE49-F238E27FC236}">
                <a16:creationId xmlns:a16="http://schemas.microsoft.com/office/drawing/2014/main" id="{8CA2370B-A4DA-4EB5-8053-6C463B218CDC}"/>
              </a:ext>
            </a:extLst>
          </p:cNvPr>
          <p:cNvSpPr>
            <a:spLocks noGrp="1"/>
          </p:cNvSpPr>
          <p:nvPr>
            <p:ph type="subTitle" idx="1"/>
          </p:nvPr>
        </p:nvSpPr>
        <p:spPr/>
        <p:txBody>
          <a:bodyPr/>
          <a:lstStyle/>
          <a:p>
            <a:endParaRPr lang="sl-SI"/>
          </a:p>
        </p:txBody>
      </p:sp>
    </p:spTree>
    <p:extLst>
      <p:ext uri="{BB962C8B-B14F-4D97-AF65-F5344CB8AC3E}">
        <p14:creationId xmlns:p14="http://schemas.microsoft.com/office/powerpoint/2010/main" val="26315904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4034" y="274638"/>
            <a:ext cx="8643966" cy="868346"/>
          </a:xfrm>
        </p:spPr>
        <p:txBody>
          <a:bodyPr>
            <a:normAutofit fontScale="90000"/>
          </a:bodyPr>
          <a:lstStyle/>
          <a:p>
            <a:pPr algn="ctr"/>
            <a:r>
              <a:rPr lang="en-GB" sz="4000" b="1" dirty="0">
                <a:solidFill>
                  <a:schemeClr val="accent5">
                    <a:lumMod val="75000"/>
                  </a:schemeClr>
                </a:solidFill>
                <a:latin typeface="Tahoma" pitchFamily="34" charset="0"/>
              </a:rPr>
              <a:t>Benefits of bilingualism for learning</a:t>
            </a:r>
            <a:endParaRPr lang="sl-SI" b="1" dirty="0">
              <a:solidFill>
                <a:schemeClr val="accent5">
                  <a:lumMod val="75000"/>
                </a:schemeClr>
              </a:solidFill>
            </a:endParaRPr>
          </a:p>
        </p:txBody>
      </p:sp>
      <p:sp>
        <p:nvSpPr>
          <p:cNvPr id="3" name="Content Placeholder 2"/>
          <p:cNvSpPr>
            <a:spLocks noGrp="1"/>
          </p:cNvSpPr>
          <p:nvPr>
            <p:ph idx="1"/>
          </p:nvPr>
        </p:nvSpPr>
        <p:spPr>
          <a:xfrm>
            <a:off x="1306286" y="1447800"/>
            <a:ext cx="9151402" cy="4800600"/>
          </a:xfrm>
        </p:spPr>
        <p:txBody>
          <a:bodyPr>
            <a:normAutofit/>
          </a:bodyPr>
          <a:lstStyle/>
          <a:p>
            <a:r>
              <a:rPr lang="en-GB" dirty="0">
                <a:latin typeface="Tahoma" pitchFamily="34" charset="0"/>
              </a:rPr>
              <a:t>Advantages in </a:t>
            </a:r>
            <a:r>
              <a:rPr lang="en-GB" dirty="0">
                <a:solidFill>
                  <a:srgbClr val="C00000"/>
                </a:solidFill>
                <a:latin typeface="Tahoma" pitchFamily="34" charset="0"/>
              </a:rPr>
              <a:t>verbal and non-verbal skills</a:t>
            </a:r>
            <a:r>
              <a:rPr lang="en-GB" dirty="0">
                <a:latin typeface="Tahoma" pitchFamily="34" charset="0"/>
              </a:rPr>
              <a:t>, more flexible thinking</a:t>
            </a:r>
            <a:endParaRPr lang="sl-SI" dirty="0">
              <a:latin typeface="Tahoma" pitchFamily="34" charset="0"/>
            </a:endParaRPr>
          </a:p>
          <a:p>
            <a:pPr>
              <a:buNone/>
            </a:pPr>
            <a:endParaRPr lang="en-GB" dirty="0">
              <a:latin typeface="Tahoma" pitchFamily="34" charset="0"/>
            </a:endParaRPr>
          </a:p>
          <a:p>
            <a:r>
              <a:rPr lang="en-GB" dirty="0">
                <a:solidFill>
                  <a:srgbClr val="C00000"/>
                </a:solidFill>
                <a:latin typeface="Tahoma" pitchFamily="34" charset="0"/>
              </a:rPr>
              <a:t>Conceptual </a:t>
            </a:r>
            <a:r>
              <a:rPr lang="en-GB" dirty="0">
                <a:latin typeface="Tahoma" pitchFamily="34" charset="0"/>
              </a:rPr>
              <a:t>understanding through thinking about ideas in both languages</a:t>
            </a:r>
            <a:endParaRPr lang="sl-SI" dirty="0">
              <a:latin typeface="Tahoma" pitchFamily="34" charset="0"/>
            </a:endParaRPr>
          </a:p>
          <a:p>
            <a:pPr>
              <a:buNone/>
            </a:pPr>
            <a:endParaRPr lang="en-GB" dirty="0">
              <a:latin typeface="Tahoma" pitchFamily="34" charset="0"/>
            </a:endParaRPr>
          </a:p>
          <a:p>
            <a:r>
              <a:rPr lang="en-GB" dirty="0">
                <a:latin typeface="Tahoma" pitchFamily="34" charset="0"/>
              </a:rPr>
              <a:t>Increased knowledge about </a:t>
            </a:r>
            <a:r>
              <a:rPr lang="en-GB" dirty="0">
                <a:solidFill>
                  <a:srgbClr val="C00000"/>
                </a:solidFill>
                <a:latin typeface="Tahoma" pitchFamily="34" charset="0"/>
              </a:rPr>
              <a:t>how language works</a:t>
            </a:r>
            <a:endParaRPr lang="sl-SI" dirty="0">
              <a:solidFill>
                <a:srgbClr val="C00000"/>
              </a:solidFill>
              <a:latin typeface="Tahoma" pitchFamily="34" charset="0"/>
            </a:endParaRPr>
          </a:p>
          <a:p>
            <a:pPr>
              <a:buNone/>
            </a:pPr>
            <a:endParaRPr lang="en-GB" dirty="0">
              <a:solidFill>
                <a:schemeClr val="accent5">
                  <a:lumMod val="75000"/>
                </a:schemeClr>
              </a:solidFill>
              <a:latin typeface="Tahoma" pitchFamily="34" charset="0"/>
            </a:endParaRPr>
          </a:p>
          <a:p>
            <a:r>
              <a:rPr lang="en-GB" dirty="0">
                <a:latin typeface="Tahoma" pitchFamily="34" charset="0"/>
              </a:rPr>
              <a:t>Ease in learning </a:t>
            </a:r>
            <a:r>
              <a:rPr lang="en-GB" dirty="0">
                <a:solidFill>
                  <a:srgbClr val="C00000"/>
                </a:solidFill>
                <a:latin typeface="Tahoma" pitchFamily="34" charset="0"/>
              </a:rPr>
              <a:t>further languages</a:t>
            </a:r>
            <a:endParaRPr lang="sl-SI" dirty="0">
              <a:solidFill>
                <a:srgbClr val="C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9329" y="1916833"/>
            <a:ext cx="9298359" cy="4567303"/>
          </a:xfrm>
        </p:spPr>
        <p:txBody>
          <a:bodyPr>
            <a:normAutofit/>
          </a:bodyPr>
          <a:lstStyle/>
          <a:p>
            <a:pPr>
              <a:lnSpc>
                <a:spcPct val="150000"/>
              </a:lnSpc>
            </a:pPr>
            <a:r>
              <a:rPr lang="en-GB" sz="2800" dirty="0">
                <a:latin typeface="Tahoma" pitchFamily="34" charset="0"/>
              </a:rPr>
              <a:t>Bilingual young people will have </a:t>
            </a:r>
            <a:r>
              <a:rPr lang="en-GB" sz="2800" dirty="0">
                <a:solidFill>
                  <a:srgbClr val="C00000"/>
                </a:solidFill>
                <a:latin typeface="Tahoma" pitchFamily="34" charset="0"/>
              </a:rPr>
              <a:t>global employment opportunities</a:t>
            </a:r>
            <a:endParaRPr lang="sl-SI" sz="2800" dirty="0">
              <a:solidFill>
                <a:srgbClr val="C00000"/>
              </a:solidFill>
              <a:latin typeface="Tahoma" pitchFamily="34" charset="0"/>
            </a:endParaRPr>
          </a:p>
          <a:p>
            <a:pPr>
              <a:buNone/>
            </a:pPr>
            <a:endParaRPr lang="en-GB" sz="2800" dirty="0">
              <a:latin typeface="Tahoma" pitchFamily="34" charset="0"/>
            </a:endParaRPr>
          </a:p>
          <a:p>
            <a:pPr>
              <a:lnSpc>
                <a:spcPct val="150000"/>
              </a:lnSpc>
            </a:pPr>
            <a:r>
              <a:rPr lang="en-GB" sz="2800" dirty="0">
                <a:latin typeface="Tahoma" pitchFamily="34" charset="0"/>
              </a:rPr>
              <a:t>They feel accepted in their communities and the wider society, and are well-placed to facilitate </a:t>
            </a:r>
            <a:r>
              <a:rPr lang="en-GB" sz="2800" dirty="0">
                <a:solidFill>
                  <a:srgbClr val="C00000"/>
                </a:solidFill>
                <a:latin typeface="Tahoma" pitchFamily="34" charset="0"/>
              </a:rPr>
              <a:t>community cohesion</a:t>
            </a:r>
          </a:p>
        </p:txBody>
      </p:sp>
      <p:sp>
        <p:nvSpPr>
          <p:cNvPr id="4" name="Title 1"/>
          <p:cNvSpPr>
            <a:spLocks noGrp="1"/>
          </p:cNvSpPr>
          <p:nvPr>
            <p:ph type="title"/>
          </p:nvPr>
        </p:nvSpPr>
        <p:spPr>
          <a:xfrm>
            <a:off x="2855640" y="260648"/>
            <a:ext cx="7452320" cy="1426170"/>
          </a:xfrm>
        </p:spPr>
        <p:txBody>
          <a:bodyPr>
            <a:normAutofit fontScale="90000"/>
          </a:bodyPr>
          <a:lstStyle/>
          <a:p>
            <a:pPr algn="ctr"/>
            <a:r>
              <a:rPr lang="en-GB" sz="4000" b="1" dirty="0">
                <a:solidFill>
                  <a:schemeClr val="accent5">
                    <a:lumMod val="75000"/>
                  </a:schemeClr>
                </a:solidFill>
                <a:latin typeface="Tahoma" pitchFamily="34" charset="0"/>
              </a:rPr>
              <a:t>Benefits of bilingualism for learning</a:t>
            </a:r>
            <a:endParaRPr lang="sl-SI" b="1" dirty="0">
              <a:solidFill>
                <a:schemeClr val="accent5">
                  <a:lumMod val="75000"/>
                </a:schemeClr>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7215" y="116632"/>
            <a:ext cx="8178112" cy="1511288"/>
          </a:xfrm>
        </p:spPr>
        <p:txBody>
          <a:bodyPr>
            <a:noAutofit/>
          </a:bodyPr>
          <a:lstStyle/>
          <a:p>
            <a:pPr algn="ctr">
              <a:lnSpc>
                <a:spcPct val="150000"/>
              </a:lnSpc>
            </a:pPr>
            <a:r>
              <a:rPr lang="en-GB" dirty="0">
                <a:solidFill>
                  <a:schemeClr val="tx2"/>
                </a:solidFill>
                <a:latin typeface="Tahoma" pitchFamily="34" charset="0"/>
              </a:rPr>
              <a:t>Benefits for </a:t>
            </a:r>
            <a:r>
              <a:rPr lang="en-GB" b="1" dirty="0">
                <a:solidFill>
                  <a:schemeClr val="accent3">
                    <a:lumMod val="75000"/>
                  </a:schemeClr>
                </a:solidFill>
                <a:latin typeface="Tahoma" pitchFamily="34" charset="0"/>
              </a:rPr>
              <a:t>identity</a:t>
            </a:r>
            <a:r>
              <a:rPr lang="en-GB" dirty="0">
                <a:solidFill>
                  <a:schemeClr val="tx2"/>
                </a:solidFill>
                <a:latin typeface="Tahoma" pitchFamily="34" charset="0"/>
              </a:rPr>
              <a:t> and</a:t>
            </a:r>
            <a:br>
              <a:rPr lang="en-GB" dirty="0">
                <a:solidFill>
                  <a:schemeClr val="tx2"/>
                </a:solidFill>
                <a:latin typeface="Tahoma" pitchFamily="34" charset="0"/>
              </a:rPr>
            </a:br>
            <a:r>
              <a:rPr lang="en-GB" dirty="0">
                <a:solidFill>
                  <a:schemeClr val="accent3">
                    <a:lumMod val="75000"/>
                  </a:schemeClr>
                </a:solidFill>
                <a:latin typeface="Tahoma" pitchFamily="34" charset="0"/>
              </a:rPr>
              <a:t> </a:t>
            </a:r>
            <a:r>
              <a:rPr lang="en-GB" b="1" dirty="0">
                <a:solidFill>
                  <a:schemeClr val="accent3">
                    <a:lumMod val="75000"/>
                  </a:schemeClr>
                </a:solidFill>
                <a:latin typeface="Tahoma" pitchFamily="34" charset="0"/>
              </a:rPr>
              <a:t>inter-cultural </a:t>
            </a:r>
            <a:r>
              <a:rPr lang="en-GB" dirty="0">
                <a:solidFill>
                  <a:schemeClr val="tx2"/>
                </a:solidFill>
                <a:latin typeface="Tahoma" pitchFamily="34" charset="0"/>
              </a:rPr>
              <a:t>understanding</a:t>
            </a:r>
            <a:endParaRPr lang="sl-SI" dirty="0">
              <a:solidFill>
                <a:schemeClr val="tx2"/>
              </a:solidFill>
            </a:endParaRPr>
          </a:p>
        </p:txBody>
      </p:sp>
      <p:sp>
        <p:nvSpPr>
          <p:cNvPr id="3" name="Content Placeholder 2"/>
          <p:cNvSpPr>
            <a:spLocks noGrp="1"/>
          </p:cNvSpPr>
          <p:nvPr>
            <p:ph idx="1"/>
          </p:nvPr>
        </p:nvSpPr>
        <p:spPr>
          <a:xfrm>
            <a:off x="2495600" y="2060848"/>
            <a:ext cx="8064896" cy="4608512"/>
          </a:xfrm>
        </p:spPr>
        <p:txBody>
          <a:bodyPr>
            <a:normAutofit/>
          </a:bodyPr>
          <a:lstStyle/>
          <a:p>
            <a:pPr>
              <a:lnSpc>
                <a:spcPct val="150000"/>
              </a:lnSpc>
              <a:buFontTx/>
              <a:buNone/>
            </a:pPr>
            <a:r>
              <a:rPr lang="sl-SI" dirty="0">
                <a:latin typeface="Tahoma" pitchFamily="34" charset="0"/>
              </a:rPr>
              <a:t>	</a:t>
            </a:r>
            <a:r>
              <a:rPr lang="en-GB" sz="2800" dirty="0">
                <a:latin typeface="Tahoma" pitchFamily="34" charset="0"/>
              </a:rPr>
              <a:t>Children who develop their bilingual skills also develop </a:t>
            </a:r>
            <a:r>
              <a:rPr lang="en-GB" sz="2800" b="1" dirty="0">
                <a:solidFill>
                  <a:schemeClr val="accent3">
                    <a:lumMod val="75000"/>
                  </a:schemeClr>
                </a:solidFill>
                <a:latin typeface="Tahoma" pitchFamily="34" charset="0"/>
              </a:rPr>
              <a:t>positive multilingual identities</a:t>
            </a:r>
            <a:endParaRPr lang="sl-SI" sz="2800" b="1" dirty="0">
              <a:solidFill>
                <a:schemeClr val="accent3">
                  <a:lumMod val="75000"/>
                </a:schemeClr>
              </a:solidFill>
              <a:latin typeface="Tahoma" pitchFamily="34" charset="0"/>
            </a:endParaRPr>
          </a:p>
          <a:p>
            <a:pPr>
              <a:buFontTx/>
              <a:buNone/>
            </a:pPr>
            <a:endParaRPr lang="en-GB" sz="2800" dirty="0">
              <a:latin typeface="Tahoma" pitchFamily="34" charset="0"/>
            </a:endParaRPr>
          </a:p>
          <a:p>
            <a:pPr>
              <a:lnSpc>
                <a:spcPct val="150000"/>
              </a:lnSpc>
              <a:buFontTx/>
              <a:buNone/>
            </a:pPr>
            <a:r>
              <a:rPr lang="en-GB" sz="2800" dirty="0">
                <a:latin typeface="Tahoma" pitchFamily="34" charset="0"/>
              </a:rPr>
              <a:t>	They understand </a:t>
            </a:r>
            <a:r>
              <a:rPr lang="en-GB" sz="2800" b="1" dirty="0">
                <a:solidFill>
                  <a:schemeClr val="tx2"/>
                </a:solidFill>
                <a:latin typeface="Tahoma" pitchFamily="34" charset="0"/>
              </a:rPr>
              <a:t>cultural difference </a:t>
            </a:r>
            <a:r>
              <a:rPr lang="en-GB" sz="2800" dirty="0">
                <a:latin typeface="Tahoma" pitchFamily="34" charset="0"/>
              </a:rPr>
              <a:t>and become </a:t>
            </a:r>
            <a:r>
              <a:rPr lang="en-GB" sz="2800" b="1" dirty="0">
                <a:solidFill>
                  <a:schemeClr val="tx2"/>
                </a:solidFill>
                <a:latin typeface="Tahoma" pitchFamily="34" charset="0"/>
              </a:rPr>
              <a:t>skilled inter-cultural communicators</a:t>
            </a:r>
          </a:p>
          <a:p>
            <a:endParaRPr lang="sl-SI"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A51738D-4C5F-43DC-A6AC-A26B6B4801B2}"/>
              </a:ext>
            </a:extLst>
          </p:cNvPr>
          <p:cNvSpPr>
            <a:spLocks noGrp="1"/>
          </p:cNvSpPr>
          <p:nvPr>
            <p:ph type="title"/>
          </p:nvPr>
        </p:nvSpPr>
        <p:spPr/>
        <p:txBody>
          <a:bodyPr/>
          <a:lstStyle/>
          <a:p>
            <a:r>
              <a:rPr lang="sl-SI" dirty="0" err="1">
                <a:solidFill>
                  <a:srgbClr val="FF0000"/>
                </a:solidFill>
              </a:rPr>
              <a:t>plurilingualism</a:t>
            </a:r>
            <a:endParaRPr lang="sl-SI" dirty="0">
              <a:solidFill>
                <a:srgbClr val="FF0000"/>
              </a:solidFill>
            </a:endParaRPr>
          </a:p>
        </p:txBody>
      </p:sp>
      <p:sp>
        <p:nvSpPr>
          <p:cNvPr id="3" name="Označba mesta vsebine 2">
            <a:extLst>
              <a:ext uri="{FF2B5EF4-FFF2-40B4-BE49-F238E27FC236}">
                <a16:creationId xmlns:a16="http://schemas.microsoft.com/office/drawing/2014/main" id="{11C55D4B-95A7-4465-B0F8-73EC27EEFEF6}"/>
              </a:ext>
            </a:extLst>
          </p:cNvPr>
          <p:cNvSpPr>
            <a:spLocks noGrp="1"/>
          </p:cNvSpPr>
          <p:nvPr>
            <p:ph idx="1"/>
          </p:nvPr>
        </p:nvSpPr>
        <p:spPr/>
        <p:txBody>
          <a:bodyPr>
            <a:normAutofit/>
          </a:bodyPr>
          <a:lstStyle/>
          <a:p>
            <a:r>
              <a:rPr lang="en-US" sz="2800" b="1" dirty="0"/>
              <a:t>Plurilingualism</a:t>
            </a:r>
            <a:r>
              <a:rPr lang="en-US" sz="2800" dirty="0"/>
              <a:t> is the ability of a person who has competence in more than one language to switch between multiple languages depending on the situation for ease of communication. </a:t>
            </a:r>
            <a:r>
              <a:rPr lang="en-US" sz="2800" dirty="0" err="1"/>
              <a:t>Plurilinguals</a:t>
            </a:r>
            <a:r>
              <a:rPr lang="en-US" sz="2800" dirty="0"/>
              <a:t> practice multiple languages and are able to switch between them when necessary without too much difficulty</a:t>
            </a:r>
            <a:r>
              <a:rPr lang="sl-SI" sz="2800" dirty="0"/>
              <a:t>. (</a:t>
            </a:r>
            <a:r>
              <a:rPr lang="sl-SI" sz="2800" dirty="0" err="1"/>
              <a:t>Gorter</a:t>
            </a:r>
            <a:r>
              <a:rPr lang="sl-SI" sz="2800" dirty="0"/>
              <a:t>, </a:t>
            </a:r>
            <a:r>
              <a:rPr lang="sl-SI" sz="2800" dirty="0" err="1"/>
              <a:t>Cenoz</a:t>
            </a:r>
            <a:r>
              <a:rPr lang="sl-SI" sz="2800" dirty="0"/>
              <a:t>, 2013)</a:t>
            </a:r>
          </a:p>
        </p:txBody>
      </p:sp>
    </p:spTree>
    <p:extLst>
      <p:ext uri="{BB962C8B-B14F-4D97-AF65-F5344CB8AC3E}">
        <p14:creationId xmlns:p14="http://schemas.microsoft.com/office/powerpoint/2010/main" val="32722832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32B8DB5D-C443-4E33-9FF0-E0580CA632D1}"/>
              </a:ext>
            </a:extLst>
          </p:cNvPr>
          <p:cNvSpPr>
            <a:spLocks noGrp="1"/>
          </p:cNvSpPr>
          <p:nvPr>
            <p:ph type="title"/>
          </p:nvPr>
        </p:nvSpPr>
        <p:spPr/>
        <p:txBody>
          <a:bodyPr/>
          <a:lstStyle/>
          <a:p>
            <a:r>
              <a:rPr lang="sl-SI" dirty="0" err="1">
                <a:solidFill>
                  <a:srgbClr val="FF0000"/>
                </a:solidFill>
              </a:rPr>
              <a:t>multilingualism</a:t>
            </a:r>
            <a:endParaRPr lang="sl-SI" dirty="0">
              <a:solidFill>
                <a:srgbClr val="FF0000"/>
              </a:solidFill>
            </a:endParaRPr>
          </a:p>
        </p:txBody>
      </p:sp>
      <p:sp>
        <p:nvSpPr>
          <p:cNvPr id="3" name="Označba mesta vsebine 2">
            <a:extLst>
              <a:ext uri="{FF2B5EF4-FFF2-40B4-BE49-F238E27FC236}">
                <a16:creationId xmlns:a16="http://schemas.microsoft.com/office/drawing/2014/main" id="{9D78529F-EB58-4B52-9642-BCCD947A5EC9}"/>
              </a:ext>
            </a:extLst>
          </p:cNvPr>
          <p:cNvSpPr>
            <a:spLocks noGrp="1"/>
          </p:cNvSpPr>
          <p:nvPr>
            <p:ph idx="1"/>
          </p:nvPr>
        </p:nvSpPr>
        <p:spPr>
          <a:xfrm>
            <a:off x="868890" y="2097088"/>
            <a:ext cx="6954310" cy="2098793"/>
          </a:xfrm>
        </p:spPr>
        <p:txBody>
          <a:bodyPr>
            <a:normAutofit fontScale="92500" lnSpcReduction="20000"/>
          </a:bodyPr>
          <a:lstStyle/>
          <a:p>
            <a:r>
              <a:rPr lang="sl-SI" sz="3200" dirty="0"/>
              <a:t>It is </a:t>
            </a:r>
            <a:r>
              <a:rPr lang="sl-SI" sz="3200" dirty="0" err="1"/>
              <a:t>the</a:t>
            </a:r>
            <a:r>
              <a:rPr lang="sl-SI" sz="3200" dirty="0"/>
              <a:t> </a:t>
            </a:r>
            <a:r>
              <a:rPr lang="sl-SI" sz="3200" dirty="0" err="1"/>
              <a:t>use</a:t>
            </a:r>
            <a:r>
              <a:rPr lang="sl-SI" sz="3200" dirty="0"/>
              <a:t> </a:t>
            </a:r>
            <a:r>
              <a:rPr lang="sl-SI" sz="3200" dirty="0" err="1"/>
              <a:t>of</a:t>
            </a:r>
            <a:r>
              <a:rPr lang="sl-SI" sz="3200" dirty="0"/>
              <a:t>  more </a:t>
            </a:r>
            <a:r>
              <a:rPr lang="sl-SI" sz="3200" dirty="0" err="1"/>
              <a:t>than</a:t>
            </a:r>
            <a:r>
              <a:rPr lang="sl-SI" sz="3200" dirty="0"/>
              <a:t> one </a:t>
            </a:r>
            <a:r>
              <a:rPr lang="sl-SI" sz="3200" dirty="0" err="1"/>
              <a:t>language</a:t>
            </a:r>
            <a:r>
              <a:rPr lang="sl-SI" sz="3200" dirty="0"/>
              <a:t> in a </a:t>
            </a:r>
            <a:r>
              <a:rPr lang="sl-SI" sz="3200" dirty="0" err="1"/>
              <a:t>society</a:t>
            </a:r>
            <a:r>
              <a:rPr lang="sl-SI" sz="3200" dirty="0"/>
              <a:t>. </a:t>
            </a:r>
          </a:p>
          <a:p>
            <a:r>
              <a:rPr lang="en-US" sz="3200" dirty="0"/>
              <a:t>It is believed that multilingual speakers outnumber </a:t>
            </a:r>
            <a:r>
              <a:rPr lang="sl-SI" sz="3200" dirty="0" err="1"/>
              <a:t>monolingual</a:t>
            </a:r>
            <a:r>
              <a:rPr lang="sl-SI" sz="3200" dirty="0"/>
              <a:t> </a:t>
            </a:r>
            <a:r>
              <a:rPr lang="sl-SI" sz="3200" dirty="0" err="1"/>
              <a:t>speakers</a:t>
            </a:r>
            <a:r>
              <a:rPr lang="sl-SI" sz="3200" dirty="0"/>
              <a:t>. </a:t>
            </a:r>
          </a:p>
          <a:p>
            <a:endParaRPr lang="sl-SI" dirty="0"/>
          </a:p>
          <a:p>
            <a:endParaRPr lang="sl-SI" dirty="0"/>
          </a:p>
        </p:txBody>
      </p:sp>
      <p:pic>
        <p:nvPicPr>
          <p:cNvPr id="1026" name="Picture 2">
            <a:extLst>
              <a:ext uri="{FF2B5EF4-FFF2-40B4-BE49-F238E27FC236}">
                <a16:creationId xmlns:a16="http://schemas.microsoft.com/office/drawing/2014/main" id="{B461C163-3E9F-4DAA-8A5A-5275EF11F1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095723" y="1047683"/>
            <a:ext cx="3461199" cy="51917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43964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3" name="Rectangle 2"/>
          <p:cNvSpPr>
            <a:spLocks noGrp="1" noChangeArrowheads="1"/>
          </p:cNvSpPr>
          <p:nvPr>
            <p:ph type="title"/>
          </p:nvPr>
        </p:nvSpPr>
        <p:spPr>
          <a:xfrm>
            <a:off x="2166938" y="285751"/>
            <a:ext cx="7467600" cy="868363"/>
          </a:xfrm>
        </p:spPr>
        <p:txBody>
          <a:bodyPr/>
          <a:lstStyle/>
          <a:p>
            <a:pPr algn="ctr">
              <a:defRPr/>
            </a:pPr>
            <a:r>
              <a:rPr lang="en-US" altLang="zh-TW" sz="4000" b="1" dirty="0">
                <a:solidFill>
                  <a:schemeClr val="accent1">
                    <a:lumMod val="75000"/>
                  </a:schemeClr>
                </a:solidFill>
              </a:rPr>
              <a:t>Definitions of L1 &amp; L2</a:t>
            </a:r>
            <a:endParaRPr lang="zh-TW" altLang="en-US" sz="4000" b="1" dirty="0">
              <a:solidFill>
                <a:schemeClr val="accent1">
                  <a:lumMod val="75000"/>
                </a:schemeClr>
              </a:solidFill>
            </a:endParaRPr>
          </a:p>
        </p:txBody>
      </p:sp>
      <p:sp>
        <p:nvSpPr>
          <p:cNvPr id="86019" name="Rectangle 3"/>
          <p:cNvSpPr>
            <a:spLocks noGrp="1" noChangeArrowheads="1"/>
          </p:cNvSpPr>
          <p:nvPr>
            <p:ph sz="quarter" idx="4294967295"/>
          </p:nvPr>
        </p:nvSpPr>
        <p:spPr>
          <a:xfrm>
            <a:off x="1848532" y="1154114"/>
            <a:ext cx="8358187" cy="4953000"/>
          </a:xfrm>
        </p:spPr>
        <p:txBody>
          <a:bodyPr>
            <a:noAutofit/>
          </a:bodyPr>
          <a:lstStyle/>
          <a:p>
            <a:pPr>
              <a:lnSpc>
                <a:spcPct val="105000"/>
              </a:lnSpc>
            </a:pPr>
            <a:r>
              <a:rPr lang="en-US" altLang="zh-TW" dirty="0"/>
              <a:t>Definition of </a:t>
            </a:r>
            <a:r>
              <a:rPr lang="en-US" altLang="zh-TW" dirty="0">
                <a:latin typeface="Times New Roman" pitchFamily="18" charset="0"/>
              </a:rPr>
              <a:t>“</a:t>
            </a:r>
            <a:r>
              <a:rPr lang="en-US" altLang="zh-TW" b="1" dirty="0"/>
              <a:t>first language</a:t>
            </a:r>
            <a:r>
              <a:rPr lang="en-US" altLang="zh-TW" dirty="0">
                <a:latin typeface="Times New Roman" pitchFamily="18" charset="0"/>
              </a:rPr>
              <a:t>”</a:t>
            </a:r>
            <a:r>
              <a:rPr lang="en-US" altLang="zh-TW" dirty="0"/>
              <a:t> (</a:t>
            </a:r>
            <a:r>
              <a:rPr lang="en-US" altLang="zh-TW" b="1" dirty="0">
                <a:solidFill>
                  <a:schemeClr val="folHlink"/>
                </a:solidFill>
              </a:rPr>
              <a:t>L1</a:t>
            </a:r>
            <a:r>
              <a:rPr lang="en-US" altLang="zh-TW" dirty="0"/>
              <a:t>):</a:t>
            </a:r>
          </a:p>
          <a:p>
            <a:pPr lvl="1">
              <a:lnSpc>
                <a:spcPct val="105000"/>
              </a:lnSpc>
            </a:pPr>
            <a:r>
              <a:rPr lang="en-US" altLang="zh-TW" sz="2400" dirty="0"/>
              <a:t>The language(s) that an individual learns first.</a:t>
            </a:r>
          </a:p>
          <a:p>
            <a:pPr lvl="1">
              <a:lnSpc>
                <a:spcPct val="105000"/>
              </a:lnSpc>
            </a:pPr>
            <a:r>
              <a:rPr lang="en-US" altLang="zh-TW" sz="2400" dirty="0"/>
              <a:t>Other terms for </a:t>
            </a:r>
            <a:r>
              <a:rPr lang="en-US" altLang="zh-TW" sz="2400" dirty="0">
                <a:latin typeface="Times New Roman" pitchFamily="18" charset="0"/>
              </a:rPr>
              <a:t>“</a:t>
            </a:r>
            <a:r>
              <a:rPr lang="en-US" altLang="zh-TW" sz="2400" dirty="0"/>
              <a:t>first language</a:t>
            </a:r>
            <a:r>
              <a:rPr lang="en-US" altLang="zh-TW" sz="2400" dirty="0">
                <a:latin typeface="Times New Roman" pitchFamily="18" charset="0"/>
              </a:rPr>
              <a:t>”</a:t>
            </a:r>
            <a:r>
              <a:rPr lang="en-US" altLang="zh-TW" sz="2400" dirty="0"/>
              <a:t>- </a:t>
            </a:r>
            <a:r>
              <a:rPr lang="en-US" altLang="zh-TW" sz="2400" dirty="0">
                <a:solidFill>
                  <a:schemeClr val="tx2"/>
                </a:solidFill>
              </a:rPr>
              <a:t>Native language or mother tongue</a:t>
            </a:r>
            <a:endParaRPr lang="en-US" altLang="zh-TW" sz="2400" dirty="0"/>
          </a:p>
          <a:p>
            <a:pPr>
              <a:lnSpc>
                <a:spcPct val="105000"/>
              </a:lnSpc>
              <a:spcBef>
                <a:spcPct val="50000"/>
              </a:spcBef>
            </a:pPr>
            <a:r>
              <a:rPr lang="en-US" altLang="zh-TW" dirty="0"/>
              <a:t>Definition of </a:t>
            </a:r>
            <a:r>
              <a:rPr lang="en-US" altLang="zh-TW" dirty="0">
                <a:latin typeface="Times New Roman" pitchFamily="18" charset="0"/>
              </a:rPr>
              <a:t>“</a:t>
            </a:r>
            <a:r>
              <a:rPr lang="en-US" altLang="zh-TW" b="1" dirty="0"/>
              <a:t>second language</a:t>
            </a:r>
            <a:r>
              <a:rPr lang="en-US" altLang="zh-TW" dirty="0">
                <a:latin typeface="Times New Roman" pitchFamily="18" charset="0"/>
              </a:rPr>
              <a:t>”</a:t>
            </a:r>
            <a:r>
              <a:rPr lang="en-US" altLang="zh-TW" dirty="0"/>
              <a:t> (</a:t>
            </a:r>
            <a:r>
              <a:rPr lang="en-US" altLang="zh-TW" b="1" dirty="0">
                <a:solidFill>
                  <a:schemeClr val="folHlink"/>
                </a:solidFill>
              </a:rPr>
              <a:t>L2</a:t>
            </a:r>
            <a:r>
              <a:rPr lang="en-US" altLang="zh-TW" dirty="0"/>
              <a:t>):</a:t>
            </a:r>
          </a:p>
          <a:p>
            <a:pPr lvl="1">
              <a:lnSpc>
                <a:spcPct val="105000"/>
              </a:lnSpc>
            </a:pPr>
            <a:r>
              <a:rPr lang="en-US" altLang="zh-TW" sz="2400" dirty="0"/>
              <a:t>Any language other than the first language learned (in a broader sense).</a:t>
            </a:r>
          </a:p>
          <a:p>
            <a:pPr lvl="1">
              <a:lnSpc>
                <a:spcPct val="105000"/>
              </a:lnSpc>
            </a:pPr>
            <a:r>
              <a:rPr lang="en-US" altLang="zh-TW" sz="2400" dirty="0"/>
              <a:t>A language learned after the first language in a context where the language is used widely in the speech community (in a narrower sense). </a:t>
            </a:r>
            <a:endParaRPr lang="en-US" altLang="zh-TW" sz="2400" dirty="0">
              <a:solidFill>
                <a:schemeClr val="tx2"/>
              </a:solidFill>
            </a:endParaRPr>
          </a:p>
          <a:p>
            <a:pPr lvl="2">
              <a:lnSpc>
                <a:spcPct val="105000"/>
              </a:lnSpc>
            </a:pPr>
            <a:r>
              <a:rPr lang="en-US" altLang="zh-TW" sz="2400" dirty="0">
                <a:solidFill>
                  <a:schemeClr val="tx2"/>
                </a:solidFill>
              </a:rPr>
              <a:t>e.g.</a:t>
            </a:r>
            <a:r>
              <a:rPr lang="sl-SI" altLang="zh-TW" sz="2400" dirty="0">
                <a:solidFill>
                  <a:schemeClr val="tx2"/>
                </a:solidFill>
              </a:rPr>
              <a:t> </a:t>
            </a:r>
            <a:r>
              <a:rPr lang="sl-SI" altLang="zh-TW" sz="2400" dirty="0" err="1">
                <a:solidFill>
                  <a:schemeClr val="tx2"/>
                </a:solidFill>
              </a:rPr>
              <a:t>You</a:t>
            </a:r>
            <a:r>
              <a:rPr lang="sl-SI" altLang="zh-TW" sz="2400" dirty="0">
                <a:solidFill>
                  <a:schemeClr val="tx2"/>
                </a:solidFill>
              </a:rPr>
              <a:t> </a:t>
            </a:r>
            <a:r>
              <a:rPr lang="sl-SI" altLang="zh-TW" sz="2400" dirty="0" err="1">
                <a:solidFill>
                  <a:schemeClr val="tx2"/>
                </a:solidFill>
              </a:rPr>
              <a:t>move</a:t>
            </a:r>
            <a:r>
              <a:rPr lang="sl-SI" altLang="zh-TW" sz="2400" dirty="0">
                <a:solidFill>
                  <a:schemeClr val="tx2"/>
                </a:solidFill>
              </a:rPr>
              <a:t> to </a:t>
            </a:r>
            <a:r>
              <a:rPr lang="sl-SI" altLang="zh-TW" sz="2400" dirty="0" err="1">
                <a:solidFill>
                  <a:schemeClr val="tx2"/>
                </a:solidFill>
              </a:rPr>
              <a:t>Britain</a:t>
            </a:r>
            <a:r>
              <a:rPr lang="sl-SI" altLang="zh-TW" sz="2400" dirty="0">
                <a:solidFill>
                  <a:schemeClr val="tx2"/>
                </a:solidFill>
              </a:rPr>
              <a:t> </a:t>
            </a:r>
            <a:r>
              <a:rPr lang="sl-SI" altLang="zh-TW" sz="2400" dirty="0" err="1">
                <a:solidFill>
                  <a:schemeClr val="tx2"/>
                </a:solidFill>
              </a:rPr>
              <a:t>and</a:t>
            </a:r>
            <a:r>
              <a:rPr lang="sl-SI" altLang="zh-TW" sz="2400" dirty="0">
                <a:solidFill>
                  <a:schemeClr val="tx2"/>
                </a:solidFill>
              </a:rPr>
              <a:t> </a:t>
            </a:r>
            <a:r>
              <a:rPr lang="sl-SI" altLang="zh-TW" sz="2400" dirty="0" err="1">
                <a:solidFill>
                  <a:schemeClr val="tx2"/>
                </a:solidFill>
              </a:rPr>
              <a:t>English</a:t>
            </a:r>
            <a:r>
              <a:rPr lang="sl-SI" altLang="zh-TW" sz="2400" dirty="0">
                <a:solidFill>
                  <a:schemeClr val="tx2"/>
                </a:solidFill>
              </a:rPr>
              <a:t> is </a:t>
            </a:r>
            <a:r>
              <a:rPr lang="sl-SI" altLang="zh-TW" sz="2400" dirty="0" err="1">
                <a:solidFill>
                  <a:schemeClr val="tx2"/>
                </a:solidFill>
              </a:rPr>
              <a:t>your</a:t>
            </a:r>
            <a:r>
              <a:rPr lang="sl-SI" altLang="zh-TW" sz="2400" dirty="0">
                <a:solidFill>
                  <a:schemeClr val="tx2"/>
                </a:solidFill>
              </a:rPr>
              <a:t> </a:t>
            </a:r>
            <a:r>
              <a:rPr lang="sl-SI" altLang="zh-TW" sz="2400" dirty="0" err="1">
                <a:solidFill>
                  <a:schemeClr val="tx2"/>
                </a:solidFill>
              </a:rPr>
              <a:t>second</a:t>
            </a:r>
            <a:r>
              <a:rPr lang="sl-SI" altLang="zh-TW" sz="2400" dirty="0">
                <a:solidFill>
                  <a:schemeClr val="tx2"/>
                </a:solidFill>
              </a:rPr>
              <a:t> </a:t>
            </a:r>
            <a:r>
              <a:rPr lang="sl-SI" altLang="zh-TW" sz="2400" dirty="0" err="1">
                <a:solidFill>
                  <a:schemeClr val="tx2"/>
                </a:solidFill>
              </a:rPr>
              <a:t>language</a:t>
            </a:r>
            <a:r>
              <a:rPr lang="sl-SI" altLang="zh-TW" sz="2400" dirty="0">
                <a:solidFill>
                  <a:schemeClr val="tx2"/>
                </a:solidFill>
              </a:rPr>
              <a:t>. </a:t>
            </a:r>
            <a:endParaRPr lang="en-US" altLang="zh-TW" sz="2400" b="1" dirty="0">
              <a:solidFill>
                <a:schemeClr val="hlink"/>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601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6019">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60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6019">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6019">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6019">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860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7" name="Rectangle 2"/>
          <p:cNvSpPr>
            <a:spLocks noGrp="1" noChangeArrowheads="1"/>
          </p:cNvSpPr>
          <p:nvPr>
            <p:ph type="title"/>
          </p:nvPr>
        </p:nvSpPr>
        <p:spPr>
          <a:xfrm>
            <a:off x="2505076" y="625476"/>
            <a:ext cx="8162925" cy="701675"/>
          </a:xfrm>
        </p:spPr>
        <p:txBody>
          <a:bodyPr/>
          <a:lstStyle/>
          <a:p>
            <a:pPr algn="ctr">
              <a:defRPr/>
            </a:pPr>
            <a:r>
              <a:rPr lang="en-US" altLang="zh-TW" sz="4000" b="1" dirty="0">
                <a:solidFill>
                  <a:schemeClr val="accent1">
                    <a:lumMod val="75000"/>
                  </a:schemeClr>
                </a:solidFill>
              </a:rPr>
              <a:t>Definitions of FL &amp; TL</a:t>
            </a:r>
          </a:p>
        </p:txBody>
      </p:sp>
      <p:sp>
        <p:nvSpPr>
          <p:cNvPr id="88067" name="Rectangle 3"/>
          <p:cNvSpPr>
            <a:spLocks noGrp="1" noChangeArrowheads="1"/>
          </p:cNvSpPr>
          <p:nvPr>
            <p:ph sz="quarter" idx="1"/>
          </p:nvPr>
        </p:nvSpPr>
        <p:spPr>
          <a:xfrm>
            <a:off x="1981200" y="1600201"/>
            <a:ext cx="7467600" cy="4873625"/>
          </a:xfrm>
        </p:spPr>
        <p:txBody>
          <a:bodyPr/>
          <a:lstStyle/>
          <a:p>
            <a:pPr>
              <a:lnSpc>
                <a:spcPct val="105000"/>
              </a:lnSpc>
            </a:pPr>
            <a:r>
              <a:rPr lang="en-US" altLang="zh-TW" dirty="0"/>
              <a:t>Definition of</a:t>
            </a:r>
            <a:r>
              <a:rPr lang="en-US" altLang="zh-TW" b="1" dirty="0"/>
              <a:t> </a:t>
            </a:r>
            <a:r>
              <a:rPr lang="en-US" altLang="zh-TW" dirty="0"/>
              <a:t>“</a:t>
            </a:r>
            <a:r>
              <a:rPr lang="en-US" altLang="zh-TW" b="1" dirty="0"/>
              <a:t>foreign language</a:t>
            </a:r>
            <a:r>
              <a:rPr lang="en-US" altLang="zh-TW" dirty="0"/>
              <a:t>” (</a:t>
            </a:r>
            <a:r>
              <a:rPr lang="en-US" altLang="zh-TW" b="1" dirty="0">
                <a:solidFill>
                  <a:schemeClr val="folHlink"/>
                </a:solidFill>
              </a:rPr>
              <a:t>FL</a:t>
            </a:r>
            <a:r>
              <a:rPr lang="en-US" altLang="zh-TW" dirty="0"/>
              <a:t>)</a:t>
            </a:r>
          </a:p>
          <a:p>
            <a:pPr lvl="1">
              <a:lnSpc>
                <a:spcPct val="105000"/>
              </a:lnSpc>
            </a:pPr>
            <a:r>
              <a:rPr lang="en-US" altLang="zh-TW" sz="2400" dirty="0"/>
              <a:t>A second (or third, or fourth) language learned in a context where the language is NOT widely used in the speech community. This is often contrasted with second language learning in a narrower sense.</a:t>
            </a:r>
          </a:p>
          <a:p>
            <a:pPr lvl="1">
              <a:lnSpc>
                <a:spcPct val="105000"/>
              </a:lnSpc>
              <a:buFont typeface="Wingdings" pitchFamily="2" charset="2"/>
              <a:buNone/>
            </a:pPr>
            <a:r>
              <a:rPr lang="en-US" altLang="zh-TW" sz="2400" dirty="0">
                <a:solidFill>
                  <a:schemeClr val="tx2"/>
                </a:solidFill>
              </a:rPr>
              <a:t>	e.g., English </a:t>
            </a:r>
            <a:r>
              <a:rPr lang="sl-SI" altLang="zh-TW" sz="2400" dirty="0">
                <a:solidFill>
                  <a:schemeClr val="tx2"/>
                </a:solidFill>
              </a:rPr>
              <a:t>is </a:t>
            </a:r>
            <a:r>
              <a:rPr lang="en-US" altLang="zh-TW" sz="2400" dirty="0">
                <a:solidFill>
                  <a:schemeClr val="tx2"/>
                </a:solidFill>
              </a:rPr>
              <a:t>a foreign language in </a:t>
            </a:r>
            <a:r>
              <a:rPr lang="sl-SI" altLang="zh-TW" sz="2400" dirty="0" err="1">
                <a:solidFill>
                  <a:schemeClr val="tx2"/>
                </a:solidFill>
              </a:rPr>
              <a:t>Slovenia</a:t>
            </a:r>
            <a:r>
              <a:rPr lang="sl-SI" altLang="zh-TW" sz="2400" dirty="0">
                <a:solidFill>
                  <a:schemeClr val="tx2"/>
                </a:solidFill>
              </a:rPr>
              <a:t>.</a:t>
            </a:r>
            <a:r>
              <a:rPr lang="en-US" altLang="zh-TW" sz="2400" dirty="0"/>
              <a:t> </a:t>
            </a:r>
          </a:p>
          <a:p>
            <a:pPr lvl="1">
              <a:lnSpc>
                <a:spcPct val="105000"/>
              </a:lnSpc>
              <a:buFont typeface="Wingdings" pitchFamily="2" charset="2"/>
              <a:buNone/>
            </a:pPr>
            <a:endParaRPr lang="en-US" altLang="zh-TW" sz="2400" dirty="0"/>
          </a:p>
          <a:p>
            <a:pPr>
              <a:lnSpc>
                <a:spcPct val="105000"/>
              </a:lnSpc>
            </a:pPr>
            <a:r>
              <a:rPr lang="en-US" altLang="zh-TW" dirty="0"/>
              <a:t>Definition of “</a:t>
            </a:r>
            <a:r>
              <a:rPr lang="en-US" altLang="zh-TW" b="1" dirty="0"/>
              <a:t>target language</a:t>
            </a:r>
            <a:r>
              <a:rPr lang="en-US" altLang="zh-TW" dirty="0"/>
              <a:t>” (</a:t>
            </a:r>
            <a:r>
              <a:rPr lang="en-US" altLang="zh-TW" b="1" dirty="0">
                <a:solidFill>
                  <a:schemeClr val="folHlink"/>
                </a:solidFill>
              </a:rPr>
              <a:t>TL</a:t>
            </a:r>
            <a:r>
              <a:rPr lang="en-US" altLang="zh-TW" dirty="0"/>
              <a:t>)</a:t>
            </a:r>
          </a:p>
          <a:p>
            <a:pPr lvl="1">
              <a:lnSpc>
                <a:spcPct val="105000"/>
              </a:lnSpc>
            </a:pPr>
            <a:r>
              <a:rPr lang="en-US" altLang="zh-TW" sz="2400" dirty="0"/>
              <a:t>A language which is being learned, where it is the first language or a second, third language.</a:t>
            </a:r>
          </a:p>
          <a:p>
            <a:pPr lvl="1">
              <a:lnSpc>
                <a:spcPct val="105000"/>
              </a:lnSpc>
              <a:buFont typeface="Wingdings" pitchFamily="2" charset="2"/>
              <a:buNone/>
            </a:pPr>
            <a:r>
              <a:rPr lang="en-US" altLang="zh-TW" sz="2400" dirty="0">
                <a:solidFill>
                  <a:schemeClr val="tx2"/>
                </a:solidFill>
              </a:rPr>
              <a:t>	e.g., English is a target language for you now.</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806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8067">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80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8067">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8067">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80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1" name="Rectangle 2"/>
          <p:cNvSpPr>
            <a:spLocks noGrp="1" noChangeArrowheads="1"/>
          </p:cNvSpPr>
          <p:nvPr>
            <p:ph type="title"/>
          </p:nvPr>
        </p:nvSpPr>
        <p:spPr>
          <a:xfrm>
            <a:off x="2024064" y="357189"/>
            <a:ext cx="8162925" cy="701675"/>
          </a:xfrm>
        </p:spPr>
        <p:txBody>
          <a:bodyPr vert="horz" wrap="square" lIns="91440" tIns="45720" rIns="91440" bIns="45720" numCol="1" rtlCol="0" anchor="ctr" anchorCtr="0" compatLnSpc="1">
            <a:prstTxWarp prst="textNoShape">
              <a:avLst/>
            </a:prstTxWarp>
            <a:normAutofit/>
          </a:bodyPr>
          <a:lstStyle/>
          <a:p>
            <a:pPr algn="ctr"/>
            <a:r>
              <a:rPr lang="en-US" altLang="zh-TW" sz="3200" b="1" cap="none">
                <a:solidFill>
                  <a:srgbClr val="E75C01"/>
                </a:solidFill>
              </a:rPr>
              <a:t>PATTERNS</a:t>
            </a:r>
            <a:r>
              <a:rPr lang="en-US" altLang="zh-TW" sz="3200" cap="none">
                <a:solidFill>
                  <a:srgbClr val="E75C01"/>
                </a:solidFill>
              </a:rPr>
              <a:t> IN L1 DEVELOPMENT</a:t>
            </a:r>
          </a:p>
        </p:txBody>
      </p:sp>
      <p:sp>
        <p:nvSpPr>
          <p:cNvPr id="90115" name="Rectangle 3"/>
          <p:cNvSpPr>
            <a:spLocks noGrp="1" noChangeArrowheads="1"/>
          </p:cNvSpPr>
          <p:nvPr>
            <p:ph sz="quarter" idx="1"/>
          </p:nvPr>
        </p:nvSpPr>
        <p:spPr>
          <a:xfrm>
            <a:off x="1574347" y="1249135"/>
            <a:ext cx="9062357" cy="5024438"/>
          </a:xfrm>
        </p:spPr>
        <p:txBody>
          <a:bodyPr>
            <a:noAutofit/>
          </a:bodyPr>
          <a:lstStyle/>
          <a:p>
            <a:pPr>
              <a:buFont typeface="Wingdings" pitchFamily="2" charset="2"/>
              <a:buNone/>
            </a:pPr>
            <a:r>
              <a:rPr lang="en-US" altLang="zh-TW" b="1" dirty="0">
                <a:solidFill>
                  <a:schemeClr val="folHlink"/>
                </a:solidFill>
              </a:rPr>
              <a:t>Characteristics of the language of children</a:t>
            </a:r>
            <a:r>
              <a:rPr lang="en-US" altLang="zh-TW" dirty="0"/>
              <a:t>:</a:t>
            </a:r>
          </a:p>
          <a:p>
            <a:r>
              <a:rPr lang="en-US" altLang="zh-TW" dirty="0" smtClean="0"/>
              <a:t>Their </a:t>
            </a:r>
            <a:r>
              <a:rPr lang="en-US" altLang="zh-TW" dirty="0"/>
              <a:t>language development shows a high degree of similarity among children all over the world. There are predicable patterns in the L1 development and their L1 developmental patterns are related to their cognitive development (</a:t>
            </a:r>
            <a:r>
              <a:rPr lang="en-US" altLang="zh-TW" b="1" dirty="0">
                <a:solidFill>
                  <a:srgbClr val="E75C01"/>
                </a:solidFill>
              </a:rPr>
              <a:t>predictability</a:t>
            </a:r>
            <a:r>
              <a:rPr lang="en-US" altLang="zh-TW" dirty="0"/>
              <a:t>).</a:t>
            </a:r>
          </a:p>
          <a:p>
            <a:r>
              <a:rPr lang="en-US" altLang="zh-TW" dirty="0" smtClean="0"/>
              <a:t>Their </a:t>
            </a:r>
            <a:r>
              <a:rPr lang="en-US" altLang="zh-TW" dirty="0"/>
              <a:t>language reflects the word order of the language that they are hearing. The combination of the words has a meaning relationship (</a:t>
            </a:r>
            <a:r>
              <a:rPr lang="en-US" altLang="zh-TW" b="1" dirty="0">
                <a:solidFill>
                  <a:srgbClr val="E75C01"/>
                </a:solidFill>
              </a:rPr>
              <a:t>learning through imitation</a:t>
            </a:r>
            <a:r>
              <a:rPr lang="en-US" altLang="zh-TW" dirty="0" smtClean="0"/>
              <a:t>).</a:t>
            </a:r>
            <a:endParaRPr lang="en-US" altLang="zh-TW" dirty="0"/>
          </a:p>
          <a:p>
            <a:r>
              <a:rPr lang="en-US" altLang="zh-TW" dirty="0"/>
              <a:t>Their language also shows they are able to apply the rules of the language to make sentences which they have never heard before (</a:t>
            </a:r>
            <a:r>
              <a:rPr lang="en-US" altLang="zh-TW" b="1" dirty="0">
                <a:solidFill>
                  <a:srgbClr val="E75C01"/>
                </a:solidFill>
              </a:rPr>
              <a:t>creativity</a:t>
            </a:r>
            <a:r>
              <a:rPr lang="en-US" altLang="zh-TW"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01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011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01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9608" y="274638"/>
            <a:ext cx="7498080" cy="1368412"/>
          </a:xfrm>
        </p:spPr>
        <p:txBody>
          <a:bodyPr>
            <a:normAutofit/>
          </a:bodyPr>
          <a:lstStyle/>
          <a:p>
            <a:r>
              <a:rPr lang="sl-SI" dirty="0"/>
              <a:t>BILINGUALISM, PLURILINGUALISM </a:t>
            </a:r>
            <a:br>
              <a:rPr lang="sl-SI" dirty="0"/>
            </a:br>
            <a:endParaRPr lang="en-GB" dirty="0"/>
          </a:p>
        </p:txBody>
      </p:sp>
      <p:sp>
        <p:nvSpPr>
          <p:cNvPr id="3" name="Content Placeholder 2"/>
          <p:cNvSpPr>
            <a:spLocks noGrp="1"/>
          </p:cNvSpPr>
          <p:nvPr>
            <p:ph idx="1"/>
          </p:nvPr>
        </p:nvSpPr>
        <p:spPr>
          <a:xfrm>
            <a:off x="2999656" y="2060848"/>
            <a:ext cx="7024824" cy="2269232"/>
          </a:xfrm>
        </p:spPr>
        <p:txBody>
          <a:bodyPr>
            <a:normAutofit fontScale="85000" lnSpcReduction="20000"/>
          </a:bodyPr>
          <a:lstStyle/>
          <a:p>
            <a:pPr>
              <a:buNone/>
            </a:pPr>
            <a:r>
              <a:rPr lang="sl-SI" dirty="0" err="1"/>
              <a:t>Watch</a:t>
            </a:r>
            <a:r>
              <a:rPr lang="sl-SI" dirty="0"/>
              <a:t> </a:t>
            </a:r>
            <a:r>
              <a:rPr lang="sl-SI" dirty="0" err="1"/>
              <a:t>and</a:t>
            </a:r>
            <a:r>
              <a:rPr lang="sl-SI" dirty="0"/>
              <a:t> </a:t>
            </a:r>
            <a:r>
              <a:rPr lang="sl-SI" dirty="0" err="1"/>
              <a:t>then</a:t>
            </a:r>
            <a:r>
              <a:rPr lang="sl-SI" dirty="0"/>
              <a:t> </a:t>
            </a:r>
            <a:r>
              <a:rPr lang="sl-SI" dirty="0" err="1"/>
              <a:t>discuss</a:t>
            </a:r>
            <a:r>
              <a:rPr lang="sl-SI" dirty="0"/>
              <a:t> </a:t>
            </a:r>
            <a:r>
              <a:rPr lang="sl-SI" dirty="0" err="1"/>
              <a:t>with</a:t>
            </a:r>
            <a:r>
              <a:rPr lang="sl-SI" dirty="0"/>
              <a:t> </a:t>
            </a:r>
            <a:r>
              <a:rPr lang="sl-SI" dirty="0" err="1"/>
              <a:t>the</a:t>
            </a:r>
            <a:r>
              <a:rPr lang="sl-SI" dirty="0"/>
              <a:t> partner.</a:t>
            </a:r>
            <a:endParaRPr lang="sl-SI" b="1" dirty="0">
              <a:solidFill>
                <a:schemeClr val="accent5">
                  <a:lumMod val="75000"/>
                </a:schemeClr>
              </a:solidFill>
            </a:endParaRPr>
          </a:p>
          <a:p>
            <a:pPr>
              <a:buNone/>
            </a:pPr>
            <a:r>
              <a:rPr lang="sl-SI" sz="4000" b="1" dirty="0" err="1">
                <a:solidFill>
                  <a:schemeClr val="accent5">
                    <a:lumMod val="75000"/>
                  </a:schemeClr>
                </a:solidFill>
                <a:latin typeface="AR BLANCA" pitchFamily="2" charset="0"/>
              </a:rPr>
              <a:t>Why</a:t>
            </a:r>
            <a:r>
              <a:rPr lang="sl-SI" sz="4000" b="1" dirty="0">
                <a:solidFill>
                  <a:schemeClr val="accent5">
                    <a:lumMod val="75000"/>
                  </a:schemeClr>
                </a:solidFill>
                <a:latin typeface="AR BLANCA" pitchFamily="2" charset="0"/>
              </a:rPr>
              <a:t> is </a:t>
            </a:r>
            <a:r>
              <a:rPr lang="sl-SI" sz="4000" b="1" dirty="0" err="1">
                <a:solidFill>
                  <a:schemeClr val="accent5">
                    <a:lumMod val="75000"/>
                  </a:schemeClr>
                </a:solidFill>
                <a:latin typeface="AR BLANCA" pitchFamily="2" charset="0"/>
              </a:rPr>
              <a:t>bilingualism</a:t>
            </a:r>
            <a:r>
              <a:rPr lang="sl-SI" sz="4000" b="1" dirty="0">
                <a:solidFill>
                  <a:schemeClr val="accent5">
                    <a:lumMod val="75000"/>
                  </a:schemeClr>
                </a:solidFill>
                <a:latin typeface="AR BLANCA" pitchFamily="2" charset="0"/>
              </a:rPr>
              <a:t> </a:t>
            </a:r>
            <a:r>
              <a:rPr lang="sl-SI" sz="4000" b="1" dirty="0" err="1">
                <a:solidFill>
                  <a:schemeClr val="accent5">
                    <a:lumMod val="75000"/>
                  </a:schemeClr>
                </a:solidFill>
                <a:latin typeface="AR BLANCA" pitchFamily="2" charset="0"/>
              </a:rPr>
              <a:t>important</a:t>
            </a:r>
            <a:r>
              <a:rPr lang="sl-SI" sz="4000" b="1" dirty="0">
                <a:solidFill>
                  <a:schemeClr val="accent5">
                    <a:lumMod val="75000"/>
                  </a:schemeClr>
                </a:solidFill>
                <a:latin typeface="AR BLANCA" pitchFamily="2" charset="0"/>
              </a:rPr>
              <a:t>?</a:t>
            </a:r>
          </a:p>
          <a:p>
            <a:pPr>
              <a:buNone/>
            </a:pPr>
            <a:r>
              <a:rPr lang="sl-SI" sz="2100" b="1" dirty="0">
                <a:latin typeface="Arial Nova Light" panose="020B0304020202020204" pitchFamily="34" charset="0"/>
                <a:hlinkClick r:id="rId2"/>
              </a:rPr>
              <a:t>https://www.youtube.com/watch?v=MMmOLN5zBLY&amp;t=7s</a:t>
            </a:r>
            <a:endParaRPr lang="sl-SI" sz="2100" b="1" dirty="0">
              <a:latin typeface="Arial Nova Light" panose="020B0304020202020204" pitchFamily="34" charset="0"/>
            </a:endParaRPr>
          </a:p>
          <a:p>
            <a:pPr>
              <a:buNone/>
            </a:pPr>
            <a:r>
              <a:rPr lang="sl-SI" sz="2100" b="1" dirty="0">
                <a:latin typeface="Arial Nova Light" panose="020B0304020202020204" pitchFamily="34" charset="0"/>
                <a:hlinkClick r:id="rId3"/>
              </a:rPr>
              <a:t>https://www.youtube.com/watch?v=LhSc7bWQrjg&amp;t=79s</a:t>
            </a:r>
            <a:r>
              <a:rPr lang="sl-SI" sz="2100" b="1" dirty="0">
                <a:latin typeface="Arial Nova Light" panose="020B0304020202020204" pitchFamily="34" charset="0"/>
              </a:rPr>
              <a:t> </a:t>
            </a:r>
          </a:p>
          <a:p>
            <a:pPr>
              <a:buNone/>
            </a:pPr>
            <a:r>
              <a:rPr lang="sl-SI" sz="2100" b="1" dirty="0">
                <a:latin typeface="Arial Nova Light" panose="020B0304020202020204" pitchFamily="34" charset="0"/>
                <a:hlinkClick r:id="rId4"/>
              </a:rPr>
              <a:t>https://www.youtube.com/watch?v=RKK7wGAYP6k</a:t>
            </a:r>
            <a:r>
              <a:rPr lang="sl-SI" sz="2100" b="1" dirty="0">
                <a:latin typeface="Arial Nova Light" panose="020B0304020202020204" pitchFamily="34" charset="0"/>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24166" y="5000637"/>
            <a:ext cx="6786610" cy="1508105"/>
          </a:xfrm>
          <a:prstGeom prst="rect">
            <a:avLst/>
          </a:prstGeom>
        </p:spPr>
        <p:txBody>
          <a:bodyPr wrap="square">
            <a:spAutoFit/>
          </a:bodyPr>
          <a:lstStyle/>
          <a:p>
            <a:r>
              <a:rPr lang="en-US" sz="2800" dirty="0">
                <a:solidFill>
                  <a:schemeClr val="tx2"/>
                </a:solidFill>
              </a:rPr>
              <a:t>Bilingual brains (bottom) react to words differently than monolingual brains (top). </a:t>
            </a:r>
            <a:br>
              <a:rPr lang="en-US" sz="2800" dirty="0">
                <a:solidFill>
                  <a:schemeClr val="tx2"/>
                </a:solidFill>
              </a:rPr>
            </a:br>
            <a:r>
              <a:rPr lang="en-US" dirty="0">
                <a:solidFill>
                  <a:schemeClr val="tx2"/>
                </a:solidFill>
              </a:rPr>
              <a:t>© T. </a:t>
            </a:r>
            <a:r>
              <a:rPr lang="en-US" dirty="0" err="1">
                <a:solidFill>
                  <a:schemeClr val="tx2"/>
                </a:solidFill>
              </a:rPr>
              <a:t>Muente</a:t>
            </a:r>
            <a:r>
              <a:rPr lang="en-US" dirty="0">
                <a:solidFill>
                  <a:schemeClr val="tx2"/>
                </a:solidFill>
              </a:rPr>
              <a:t> </a:t>
            </a:r>
            <a:br>
              <a:rPr lang="en-US" dirty="0">
                <a:solidFill>
                  <a:schemeClr val="tx2"/>
                </a:solidFill>
              </a:rPr>
            </a:br>
            <a:endParaRPr lang="sl-SI" dirty="0">
              <a:solidFill>
                <a:schemeClr val="tx2"/>
              </a:solidFill>
            </a:endParaRPr>
          </a:p>
        </p:txBody>
      </p:sp>
      <p:pic>
        <p:nvPicPr>
          <p:cNvPr id="3074" name="Picture 2"/>
          <p:cNvPicPr>
            <a:picLocks noChangeAspect="1" noChangeArrowheads="1"/>
          </p:cNvPicPr>
          <p:nvPr/>
        </p:nvPicPr>
        <p:blipFill>
          <a:blip r:embed="rId2" cstate="print"/>
          <a:srcRect/>
          <a:stretch>
            <a:fillRect/>
          </a:stretch>
        </p:blipFill>
        <p:spPr bwMode="auto">
          <a:xfrm>
            <a:off x="4595802" y="346032"/>
            <a:ext cx="2571768" cy="4600607"/>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595538" y="1"/>
            <a:ext cx="7929618" cy="6263253"/>
          </a:xfrm>
          <a:prstGeom prst="rect">
            <a:avLst/>
          </a:prstGeom>
        </p:spPr>
        <p:txBody>
          <a:bodyPr wrap="square">
            <a:spAutoFit/>
          </a:bodyPr>
          <a:lstStyle/>
          <a:p>
            <a:r>
              <a:rPr lang="en-GB" sz="2800" b="1" dirty="0">
                <a:solidFill>
                  <a:srgbClr val="C00000"/>
                </a:solidFill>
              </a:rPr>
              <a:t>Bilingual Brains Do Better</a:t>
            </a:r>
            <a:r>
              <a:rPr lang="en-GB" dirty="0">
                <a:solidFill>
                  <a:schemeClr val="tx2"/>
                </a:solidFill>
              </a:rPr>
              <a:t/>
            </a:r>
            <a:br>
              <a:rPr lang="en-GB" dirty="0">
                <a:solidFill>
                  <a:schemeClr val="tx2"/>
                </a:solidFill>
              </a:rPr>
            </a:br>
            <a:r>
              <a:rPr lang="en-GB" sz="1200" dirty="0">
                <a:solidFill>
                  <a:schemeClr val="tx2"/>
                </a:solidFill>
              </a:rPr>
              <a:t/>
            </a:r>
            <a:br>
              <a:rPr lang="en-GB" sz="1200" dirty="0">
                <a:solidFill>
                  <a:schemeClr val="tx2"/>
                </a:solidFill>
              </a:rPr>
            </a:br>
            <a:r>
              <a:rPr lang="en-GB" sz="2400" dirty="0">
                <a:solidFill>
                  <a:schemeClr val="tx2"/>
                </a:solidFill>
              </a:rPr>
              <a:t>The brain has </a:t>
            </a:r>
            <a:r>
              <a:rPr lang="en-GB" sz="2400" b="1" dirty="0">
                <a:solidFill>
                  <a:schemeClr val="tx2"/>
                </a:solidFill>
              </a:rPr>
              <a:t>two types </a:t>
            </a:r>
            <a:r>
              <a:rPr lang="en-GB" sz="2400" dirty="0">
                <a:solidFill>
                  <a:schemeClr val="tx2"/>
                </a:solidFill>
              </a:rPr>
              <a:t>of </a:t>
            </a:r>
            <a:r>
              <a:rPr lang="en-GB" sz="2400" b="1" dirty="0">
                <a:solidFill>
                  <a:schemeClr val="tx2"/>
                </a:solidFill>
              </a:rPr>
              <a:t>tissue</a:t>
            </a:r>
            <a:r>
              <a:rPr lang="en-GB" sz="2400" dirty="0">
                <a:solidFill>
                  <a:schemeClr val="tx2"/>
                </a:solidFill>
              </a:rPr>
              <a:t> visible</a:t>
            </a:r>
            <a:r>
              <a:rPr lang="sl-SI" sz="2400" dirty="0">
                <a:solidFill>
                  <a:schemeClr val="tx2"/>
                </a:solidFill>
              </a:rPr>
              <a:t> to</a:t>
            </a:r>
            <a:r>
              <a:rPr lang="en-GB" sz="2400" dirty="0">
                <a:solidFill>
                  <a:schemeClr val="tx2"/>
                </a:solidFill>
              </a:rPr>
              <a:t> eye, termed </a:t>
            </a:r>
            <a:r>
              <a:rPr lang="en-GB" sz="2400" dirty="0">
                <a:solidFill>
                  <a:srgbClr val="FF0000"/>
                </a:solidFill>
              </a:rPr>
              <a:t>gray </a:t>
            </a:r>
            <a:r>
              <a:rPr lang="en-GB" sz="2400" dirty="0">
                <a:solidFill>
                  <a:schemeClr val="tx2"/>
                </a:solidFill>
              </a:rPr>
              <a:t>and </a:t>
            </a:r>
            <a:r>
              <a:rPr lang="en-GB" sz="2400" dirty="0">
                <a:solidFill>
                  <a:srgbClr val="FF0000"/>
                </a:solidFill>
              </a:rPr>
              <a:t>white</a:t>
            </a:r>
            <a:r>
              <a:rPr lang="en-GB" sz="2400" dirty="0">
                <a:solidFill>
                  <a:schemeClr val="tx2"/>
                </a:solidFill>
              </a:rPr>
              <a:t> matter. Gray matter makes up the bulk of nerve cells within the brain. </a:t>
            </a:r>
            <a:r>
              <a:rPr lang="en-GB" sz="2000" dirty="0">
                <a:solidFill>
                  <a:schemeClr val="tx2"/>
                </a:solidFill>
              </a:rPr>
              <a:t>Studies have shown an association with </a:t>
            </a:r>
            <a:r>
              <a:rPr lang="en-GB" sz="2400" dirty="0">
                <a:solidFill>
                  <a:schemeClr val="tx2"/>
                </a:solidFill>
              </a:rPr>
              <a:t>gray matter density</a:t>
            </a:r>
            <a:r>
              <a:rPr lang="en-GB" sz="2000" dirty="0">
                <a:solidFill>
                  <a:schemeClr val="tx2"/>
                </a:solidFill>
              </a:rPr>
              <a:t>, </a:t>
            </a:r>
            <a:r>
              <a:rPr lang="en-GB" sz="2400" dirty="0">
                <a:solidFill>
                  <a:schemeClr val="tx2"/>
                </a:solidFill>
              </a:rPr>
              <a:t>especially in areas of language, memory, and attention. </a:t>
            </a:r>
            <a:r>
              <a:rPr lang="en-GB" dirty="0">
                <a:solidFill>
                  <a:schemeClr val="tx2"/>
                </a:solidFill>
              </a:rPr>
              <a:t/>
            </a:r>
            <a:br>
              <a:rPr lang="en-GB" dirty="0">
                <a:solidFill>
                  <a:schemeClr val="tx2"/>
                </a:solidFill>
              </a:rPr>
            </a:br>
            <a:r>
              <a:rPr lang="en-GB" sz="1050" dirty="0">
                <a:solidFill>
                  <a:schemeClr val="tx2"/>
                </a:solidFill>
              </a:rPr>
              <a:t/>
            </a:r>
            <a:br>
              <a:rPr lang="en-GB" sz="1050" dirty="0">
                <a:solidFill>
                  <a:schemeClr val="tx2"/>
                </a:solidFill>
              </a:rPr>
            </a:br>
            <a:r>
              <a:rPr lang="en-GB" sz="2400" dirty="0">
                <a:solidFill>
                  <a:schemeClr val="tx2"/>
                </a:solidFill>
              </a:rPr>
              <a:t>Brain imaging showed that </a:t>
            </a:r>
            <a:r>
              <a:rPr lang="en-GB" sz="2800" dirty="0">
                <a:solidFill>
                  <a:srgbClr val="FF0000"/>
                </a:solidFill>
              </a:rPr>
              <a:t>bilingual</a:t>
            </a:r>
            <a:r>
              <a:rPr lang="en-GB" sz="2400" dirty="0">
                <a:solidFill>
                  <a:schemeClr val="tx2"/>
                </a:solidFill>
              </a:rPr>
              <a:t> speakers had </a:t>
            </a:r>
            <a:r>
              <a:rPr lang="en-GB" sz="2400" b="1" dirty="0">
                <a:solidFill>
                  <a:schemeClr val="tx2"/>
                </a:solidFill>
              </a:rPr>
              <a:t>denser gray matter</a:t>
            </a:r>
            <a:r>
              <a:rPr lang="en-GB" sz="2400" dirty="0">
                <a:solidFill>
                  <a:schemeClr val="tx2"/>
                </a:solidFill>
              </a:rPr>
              <a:t> compared with monolingual participants. The difference was especially significant in the brain's left side - an area known to control language and communication skills. The right hemisphere of bilingual speakers also showed a similar trend</a:t>
            </a:r>
            <a:r>
              <a:rPr lang="en-GB" sz="2000" dirty="0">
                <a:solidFill>
                  <a:schemeClr val="tx2"/>
                </a:solidFill>
              </a:rPr>
              <a:t>. </a:t>
            </a:r>
            <a:r>
              <a:rPr lang="en-GB" dirty="0">
                <a:solidFill>
                  <a:schemeClr val="tx2"/>
                </a:solidFill>
              </a:rPr>
              <a:t/>
            </a:r>
            <a:br>
              <a:rPr lang="en-GB" dirty="0">
                <a:solidFill>
                  <a:schemeClr val="tx2"/>
                </a:solidFill>
              </a:rPr>
            </a:br>
            <a:r>
              <a:rPr lang="en-GB" sz="1050" dirty="0">
                <a:solidFill>
                  <a:schemeClr val="tx2"/>
                </a:solidFill>
              </a:rPr>
              <a:t/>
            </a:r>
            <a:br>
              <a:rPr lang="en-GB" sz="1050" dirty="0">
                <a:solidFill>
                  <a:schemeClr val="tx2"/>
                </a:solidFill>
              </a:rPr>
            </a:br>
            <a:r>
              <a:rPr lang="en-GB" sz="2400" dirty="0">
                <a:solidFill>
                  <a:schemeClr val="tx2"/>
                </a:solidFill>
              </a:rPr>
              <a:t>The researchers say that being bilingual </a:t>
            </a:r>
            <a:r>
              <a:rPr lang="en-GB" sz="2400" b="1" dirty="0">
                <a:solidFill>
                  <a:schemeClr val="tx2"/>
                </a:solidFill>
              </a:rPr>
              <a:t>structurally changes the brain.</a:t>
            </a:r>
            <a:r>
              <a:rPr lang="en-GB" sz="2400" dirty="0">
                <a:solidFill>
                  <a:schemeClr val="tx2"/>
                </a:solidFill>
              </a:rPr>
              <a:t> Their study shows the effect was </a:t>
            </a:r>
            <a:r>
              <a:rPr lang="en-GB" sz="2400" b="1" dirty="0">
                <a:solidFill>
                  <a:schemeClr val="tx2"/>
                </a:solidFill>
              </a:rPr>
              <a:t>strongest in people who had learned a second language before age 5.</a:t>
            </a:r>
            <a:endParaRPr lang="sl-SI" dirty="0">
              <a:solidFill>
                <a:schemeClr val="tx2"/>
              </a:solidFill>
            </a:endParaRPr>
          </a:p>
        </p:txBody>
      </p:sp>
      <p:sp>
        <p:nvSpPr>
          <p:cNvPr id="5" name="Rounded Rectangle 4"/>
          <p:cNvSpPr/>
          <p:nvPr/>
        </p:nvSpPr>
        <p:spPr>
          <a:xfrm>
            <a:off x="1524000" y="0"/>
            <a:ext cx="1071538" cy="6858000"/>
          </a:xfrm>
          <a:prstGeom prst="round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indent="304800" fontAlgn="base">
              <a:spcBef>
                <a:spcPct val="0"/>
              </a:spcBef>
              <a:spcAft>
                <a:spcPct val="0"/>
              </a:spcAft>
            </a:pPr>
            <a:r>
              <a:rPr lang="sl-SI" dirty="0">
                <a:solidFill>
                  <a:srgbClr val="000000"/>
                </a:solidFill>
                <a:latin typeface="Verdana" pitchFamily="34" charset="0"/>
                <a:ea typeface="Times New Roman" pitchFamily="18" charset="0"/>
                <a:cs typeface="Times New Roman" pitchFamily="18" charset="0"/>
              </a:rPr>
              <a:t>a group of connected cells in an animal or plant that are similar to each other, have the same purpose and form the stated part of the animal or plant (tkivo)</a:t>
            </a:r>
            <a:endParaRPr lang="sl-SI" sz="4800" dirty="0">
              <a:solidFill>
                <a:schemeClr val="tx1"/>
              </a:solidFill>
              <a:latin typeface="Arial" pitchFamily="34" charset="0"/>
            </a:endParaRPr>
          </a:p>
        </p:txBody>
      </p:sp>
      <p:sp>
        <p:nvSpPr>
          <p:cNvPr id="22" name="Freeform 21"/>
          <p:cNvSpPr/>
          <p:nvPr/>
        </p:nvSpPr>
        <p:spPr>
          <a:xfrm>
            <a:off x="2381225" y="500042"/>
            <a:ext cx="4422547" cy="557978"/>
          </a:xfrm>
          <a:custGeom>
            <a:avLst/>
            <a:gdLst>
              <a:gd name="connsiteX0" fmla="*/ 0 w 4422547"/>
              <a:gd name="connsiteY0" fmla="*/ 557978 h 557978"/>
              <a:gd name="connsiteX1" fmla="*/ 18107 w 4422547"/>
              <a:gd name="connsiteY1" fmla="*/ 413123 h 557978"/>
              <a:gd name="connsiteX2" fmla="*/ 27160 w 4422547"/>
              <a:gd name="connsiteY2" fmla="*/ 367856 h 557978"/>
              <a:gd name="connsiteX3" fmla="*/ 45267 w 4422547"/>
              <a:gd name="connsiteY3" fmla="*/ 259214 h 557978"/>
              <a:gd name="connsiteX4" fmla="*/ 54321 w 4422547"/>
              <a:gd name="connsiteY4" fmla="*/ 195840 h 557978"/>
              <a:gd name="connsiteX5" fmla="*/ 90535 w 4422547"/>
              <a:gd name="connsiteY5" fmla="*/ 78145 h 557978"/>
              <a:gd name="connsiteX6" fmla="*/ 117695 w 4422547"/>
              <a:gd name="connsiteY6" fmla="*/ 69091 h 557978"/>
              <a:gd name="connsiteX7" fmla="*/ 986828 w 4422547"/>
              <a:gd name="connsiteY7" fmla="*/ 78145 h 557978"/>
              <a:gd name="connsiteX8" fmla="*/ 2263366 w 4422547"/>
              <a:gd name="connsiteY8" fmla="*/ 60038 h 557978"/>
              <a:gd name="connsiteX9" fmla="*/ 2634558 w 4422547"/>
              <a:gd name="connsiteY9" fmla="*/ 87198 h 557978"/>
              <a:gd name="connsiteX10" fmla="*/ 3431263 w 4422547"/>
              <a:gd name="connsiteY10" fmla="*/ 78145 h 557978"/>
              <a:gd name="connsiteX11" fmla="*/ 3476531 w 4422547"/>
              <a:gd name="connsiteY11" fmla="*/ 69091 h 557978"/>
              <a:gd name="connsiteX12" fmla="*/ 3576119 w 4422547"/>
              <a:gd name="connsiteY12" fmla="*/ 60038 h 557978"/>
              <a:gd name="connsiteX13" fmla="*/ 3956364 w 4422547"/>
              <a:gd name="connsiteY13" fmla="*/ 50984 h 557978"/>
              <a:gd name="connsiteX14" fmla="*/ 4218915 w 4422547"/>
              <a:gd name="connsiteY14" fmla="*/ 41931 h 557978"/>
              <a:gd name="connsiteX15" fmla="*/ 4246075 w 4422547"/>
              <a:gd name="connsiteY15" fmla="*/ 32877 h 557978"/>
              <a:gd name="connsiteX16" fmla="*/ 4390931 w 4422547"/>
              <a:gd name="connsiteY16" fmla="*/ 32877 h 557978"/>
              <a:gd name="connsiteX17" fmla="*/ 4390931 w 4422547"/>
              <a:gd name="connsiteY17" fmla="*/ 259214 h 5579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4422547" h="557978">
                <a:moveTo>
                  <a:pt x="0" y="557978"/>
                </a:moveTo>
                <a:cubicBezTo>
                  <a:pt x="6036" y="509693"/>
                  <a:pt x="11225" y="461295"/>
                  <a:pt x="18107" y="413123"/>
                </a:cubicBezTo>
                <a:cubicBezTo>
                  <a:pt x="20283" y="397890"/>
                  <a:pt x="24486" y="383010"/>
                  <a:pt x="27160" y="367856"/>
                </a:cubicBezTo>
                <a:cubicBezTo>
                  <a:pt x="33540" y="331701"/>
                  <a:pt x="40075" y="295558"/>
                  <a:pt x="45267" y="259214"/>
                </a:cubicBezTo>
                <a:cubicBezTo>
                  <a:pt x="48285" y="238089"/>
                  <a:pt x="50612" y="216854"/>
                  <a:pt x="54321" y="195840"/>
                </a:cubicBezTo>
                <a:cubicBezTo>
                  <a:pt x="57478" y="177950"/>
                  <a:pt x="61396" y="101456"/>
                  <a:pt x="90535" y="78145"/>
                </a:cubicBezTo>
                <a:cubicBezTo>
                  <a:pt x="97987" y="72183"/>
                  <a:pt x="108642" y="72109"/>
                  <a:pt x="117695" y="69091"/>
                </a:cubicBezTo>
                <a:lnTo>
                  <a:pt x="986828" y="78145"/>
                </a:lnTo>
                <a:cubicBezTo>
                  <a:pt x="1629866" y="78145"/>
                  <a:pt x="1754823" y="73077"/>
                  <a:pt x="2263366" y="60038"/>
                </a:cubicBezTo>
                <a:cubicBezTo>
                  <a:pt x="2592486" y="79398"/>
                  <a:pt x="2469434" y="63610"/>
                  <a:pt x="2634558" y="87198"/>
                </a:cubicBezTo>
                <a:lnTo>
                  <a:pt x="3431263" y="78145"/>
                </a:lnTo>
                <a:cubicBezTo>
                  <a:pt x="3446648" y="77814"/>
                  <a:pt x="3461262" y="71000"/>
                  <a:pt x="3476531" y="69091"/>
                </a:cubicBezTo>
                <a:cubicBezTo>
                  <a:pt x="3509606" y="64957"/>
                  <a:pt x="3542810" y="61295"/>
                  <a:pt x="3576119" y="60038"/>
                </a:cubicBezTo>
                <a:cubicBezTo>
                  <a:pt x="3702813" y="55257"/>
                  <a:pt x="3829630" y="54554"/>
                  <a:pt x="3956364" y="50984"/>
                </a:cubicBezTo>
                <a:lnTo>
                  <a:pt x="4218915" y="41931"/>
                </a:lnTo>
                <a:cubicBezTo>
                  <a:pt x="4227968" y="38913"/>
                  <a:pt x="4236899" y="35499"/>
                  <a:pt x="4246075" y="32877"/>
                </a:cubicBezTo>
                <a:cubicBezTo>
                  <a:pt x="4281294" y="22814"/>
                  <a:pt x="4375757" y="0"/>
                  <a:pt x="4390931" y="32877"/>
                </a:cubicBezTo>
                <a:cubicBezTo>
                  <a:pt x="4422547" y="101379"/>
                  <a:pt x="4390931" y="183768"/>
                  <a:pt x="4390931" y="259214"/>
                </a:cubicBezTo>
              </a:path>
            </a:pathLst>
          </a:custGeom>
          <a:ln w="19050"/>
        </p:spPr>
        <p:style>
          <a:lnRef idx="1">
            <a:schemeClr val="accent1"/>
          </a:lnRef>
          <a:fillRef idx="0">
            <a:schemeClr val="accent1"/>
          </a:fillRef>
          <a:effectRef idx="0">
            <a:schemeClr val="accent1"/>
          </a:effectRef>
          <a:fontRef idx="minor">
            <a:schemeClr val="tx1"/>
          </a:fontRef>
        </p:style>
        <p:txBody>
          <a:bodyPr rtlCol="0" anchor="ctr"/>
          <a:lstStyle/>
          <a:p>
            <a:pPr algn="ctr"/>
            <a:endParaRPr lang="sl-SI"/>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24100" y="142853"/>
            <a:ext cx="8001056" cy="6555641"/>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50000"/>
              </a:lnSpc>
              <a:defRPr/>
            </a:pPr>
            <a:r>
              <a:rPr lang="en-US" dirty="0">
                <a:cs typeface="Arial" charset="0"/>
              </a:rPr>
              <a:t>“</a:t>
            </a:r>
            <a:r>
              <a:rPr lang="en-US" sz="2800" dirty="0">
                <a:solidFill>
                  <a:schemeClr val="bg2">
                    <a:lumMod val="60000"/>
                    <a:lumOff val="40000"/>
                  </a:schemeClr>
                </a:solidFill>
                <a:cs typeface="Arial" charset="0"/>
              </a:rPr>
              <a:t>A bilingual speaker is someone who is able to </a:t>
            </a:r>
            <a:r>
              <a:rPr lang="en-US" sz="2800" b="1" dirty="0">
                <a:solidFill>
                  <a:schemeClr val="bg2">
                    <a:lumMod val="60000"/>
                    <a:lumOff val="40000"/>
                  </a:schemeClr>
                </a:solidFill>
                <a:cs typeface="Arial" charset="0"/>
              </a:rPr>
              <a:t>function</a:t>
            </a:r>
            <a:r>
              <a:rPr lang="en-US" sz="2800" dirty="0">
                <a:solidFill>
                  <a:schemeClr val="bg2">
                    <a:lumMod val="60000"/>
                    <a:lumOff val="40000"/>
                  </a:schemeClr>
                </a:solidFill>
                <a:cs typeface="Arial" charset="0"/>
              </a:rPr>
              <a:t> in </a:t>
            </a:r>
            <a:r>
              <a:rPr lang="en-US" sz="2800" b="1" dirty="0">
                <a:solidFill>
                  <a:schemeClr val="bg2">
                    <a:lumMod val="60000"/>
                    <a:lumOff val="40000"/>
                  </a:schemeClr>
                </a:solidFill>
                <a:cs typeface="Arial" charset="0"/>
              </a:rPr>
              <a:t>two</a:t>
            </a:r>
            <a:r>
              <a:rPr lang="en-US" sz="2800" dirty="0">
                <a:solidFill>
                  <a:schemeClr val="bg2">
                    <a:lumMod val="60000"/>
                    <a:lumOff val="40000"/>
                  </a:schemeClr>
                </a:solidFill>
                <a:cs typeface="Arial" charset="0"/>
              </a:rPr>
              <a:t> (or more) languages, either in monolingual or bilingual communities, in accordance with the </a:t>
            </a:r>
            <a:r>
              <a:rPr lang="en-US" sz="2800" b="1" dirty="0" err="1">
                <a:solidFill>
                  <a:schemeClr val="bg2">
                    <a:lumMod val="60000"/>
                    <a:lumOff val="40000"/>
                  </a:schemeClr>
                </a:solidFill>
                <a:cs typeface="Arial" charset="0"/>
              </a:rPr>
              <a:t>sociocultural</a:t>
            </a:r>
            <a:r>
              <a:rPr lang="en-US" sz="2800" b="1" dirty="0">
                <a:solidFill>
                  <a:schemeClr val="bg2">
                    <a:lumMod val="60000"/>
                    <a:lumOff val="40000"/>
                  </a:schemeClr>
                </a:solidFill>
                <a:cs typeface="Arial" charset="0"/>
              </a:rPr>
              <a:t> demands </a:t>
            </a:r>
            <a:r>
              <a:rPr lang="en-US" sz="2800" dirty="0">
                <a:solidFill>
                  <a:schemeClr val="bg2">
                    <a:lumMod val="60000"/>
                    <a:lumOff val="40000"/>
                  </a:schemeClr>
                </a:solidFill>
                <a:cs typeface="Arial" charset="0"/>
              </a:rPr>
              <a:t>made</a:t>
            </a:r>
            <a:r>
              <a:rPr lang="sl-SI" sz="2800" dirty="0">
                <a:solidFill>
                  <a:schemeClr val="bg2">
                    <a:lumMod val="60000"/>
                    <a:lumOff val="40000"/>
                  </a:schemeClr>
                </a:solidFill>
                <a:cs typeface="Arial" charset="0"/>
              </a:rPr>
              <a:t> </a:t>
            </a:r>
            <a:r>
              <a:rPr lang="en-US" sz="2800" dirty="0">
                <a:solidFill>
                  <a:schemeClr val="bg2">
                    <a:lumMod val="60000"/>
                    <a:lumOff val="40000"/>
                  </a:schemeClr>
                </a:solidFill>
                <a:cs typeface="Arial" charset="0"/>
              </a:rPr>
              <a:t>of an individual’s </a:t>
            </a:r>
            <a:r>
              <a:rPr lang="en-US" sz="2800" b="1" dirty="0">
                <a:solidFill>
                  <a:schemeClr val="bg2">
                    <a:lumMod val="60000"/>
                    <a:lumOff val="40000"/>
                  </a:schemeClr>
                </a:solidFill>
                <a:cs typeface="Arial" charset="0"/>
              </a:rPr>
              <a:t>communicative</a:t>
            </a:r>
            <a:r>
              <a:rPr lang="en-US" sz="2800" dirty="0">
                <a:solidFill>
                  <a:schemeClr val="bg2">
                    <a:lumMod val="60000"/>
                    <a:lumOff val="40000"/>
                  </a:schemeClr>
                </a:solidFill>
                <a:cs typeface="Arial" charset="0"/>
              </a:rPr>
              <a:t> and </a:t>
            </a:r>
            <a:r>
              <a:rPr lang="en-US" sz="2800" b="1" dirty="0">
                <a:solidFill>
                  <a:schemeClr val="bg2">
                    <a:lumMod val="60000"/>
                    <a:lumOff val="40000"/>
                  </a:schemeClr>
                </a:solidFill>
                <a:cs typeface="Arial" charset="0"/>
              </a:rPr>
              <a:t>cognitive</a:t>
            </a:r>
            <a:r>
              <a:rPr lang="en-US" sz="2800" dirty="0">
                <a:solidFill>
                  <a:schemeClr val="bg2">
                    <a:lumMod val="60000"/>
                    <a:lumOff val="40000"/>
                  </a:schemeClr>
                </a:solidFill>
                <a:cs typeface="Arial" charset="0"/>
              </a:rPr>
              <a:t> competence by these communities or by the individual herself, at the same level as native speakers, and who is able positively to identify with both (or all) language groups (and cultures), or parts of them.”  </a:t>
            </a:r>
            <a:endParaRPr lang="sl-SI" sz="2400" dirty="0">
              <a:solidFill>
                <a:schemeClr val="bg2">
                  <a:lumMod val="60000"/>
                  <a:lumOff val="40000"/>
                </a:schemeClr>
              </a:solidFill>
              <a:cs typeface="Arial" charset="0"/>
            </a:endParaRPr>
          </a:p>
          <a:p>
            <a:pPr algn="just">
              <a:defRPr/>
            </a:pPr>
            <a:r>
              <a:rPr lang="sl-SI" sz="2400" dirty="0">
                <a:solidFill>
                  <a:schemeClr val="tx2"/>
                </a:solidFill>
                <a:cs typeface="Arial" charset="0"/>
              </a:rPr>
              <a:t>					</a:t>
            </a:r>
            <a:r>
              <a:rPr lang="en-US" dirty="0">
                <a:cs typeface="Arial" charset="0"/>
              </a:rPr>
              <a:t>(</a:t>
            </a:r>
            <a:r>
              <a:rPr lang="en-US" dirty="0" err="1">
                <a:cs typeface="Arial" charset="0"/>
              </a:rPr>
              <a:t>Skutnabb-Kangas</a:t>
            </a:r>
            <a:r>
              <a:rPr lang="en-US" dirty="0">
                <a:cs typeface="Arial" charset="0"/>
              </a:rPr>
              <a:t> 1981: 90)</a:t>
            </a:r>
          </a:p>
          <a:p>
            <a:pPr>
              <a:defRPr/>
            </a:pPr>
            <a:endParaRPr lang="en-US" dirty="0">
              <a:latin typeface="Constantia" pitchFamily="18" charset="0"/>
              <a:cs typeface="Arial"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2728" y="142852"/>
            <a:ext cx="7498080" cy="785818"/>
          </a:xfrm>
        </p:spPr>
        <p:txBody>
          <a:bodyPr>
            <a:normAutofit/>
          </a:bodyPr>
          <a:lstStyle/>
          <a:p>
            <a:pPr algn="ctr"/>
            <a:r>
              <a:rPr lang="en-US" dirty="0"/>
              <a:t>Is bilingualism ‘</a:t>
            </a:r>
            <a:r>
              <a:rPr lang="en-US" dirty="0">
                <a:solidFill>
                  <a:schemeClr val="accent3">
                    <a:lumMod val="75000"/>
                  </a:schemeClr>
                </a:solidFill>
              </a:rPr>
              <a:t>special</a:t>
            </a:r>
            <a:r>
              <a:rPr lang="en-US" dirty="0"/>
              <a:t>’</a:t>
            </a:r>
            <a:r>
              <a:rPr lang="sl-SI" dirty="0"/>
              <a:t>?</a:t>
            </a:r>
          </a:p>
        </p:txBody>
      </p:sp>
      <p:sp>
        <p:nvSpPr>
          <p:cNvPr id="3" name="Content Placeholder 2"/>
          <p:cNvSpPr>
            <a:spLocks noGrp="1"/>
          </p:cNvSpPr>
          <p:nvPr>
            <p:ph idx="1"/>
          </p:nvPr>
        </p:nvSpPr>
        <p:spPr>
          <a:xfrm>
            <a:off x="1125415" y="1142984"/>
            <a:ext cx="10673862" cy="5429288"/>
          </a:xfrm>
        </p:spPr>
        <p:txBody>
          <a:bodyPr>
            <a:noAutofit/>
          </a:bodyPr>
          <a:lstStyle/>
          <a:p>
            <a:r>
              <a:rPr lang="en-US" sz="2800" dirty="0">
                <a:solidFill>
                  <a:schemeClr val="tx2"/>
                </a:solidFill>
                <a:latin typeface="Bookman Old Style" pitchFamily="18" charset="0"/>
                <a:cs typeface="Arial" pitchFamily="34" charset="0"/>
              </a:rPr>
              <a:t>Bilingualism is the </a:t>
            </a:r>
            <a:r>
              <a:rPr lang="en-US" sz="2800" b="1" dirty="0">
                <a:solidFill>
                  <a:schemeClr val="accent3">
                    <a:lumMod val="75000"/>
                  </a:schemeClr>
                </a:solidFill>
                <a:latin typeface="Bookman Old Style" pitchFamily="18" charset="0"/>
                <a:cs typeface="Arial" pitchFamily="34" charset="0"/>
              </a:rPr>
              <a:t>norm </a:t>
            </a:r>
            <a:r>
              <a:rPr lang="en-US" sz="2800" dirty="0">
                <a:solidFill>
                  <a:schemeClr val="tx2"/>
                </a:solidFill>
                <a:latin typeface="Bookman Old Style" pitchFamily="18" charset="0"/>
                <a:cs typeface="Arial" pitchFamily="34" charset="0"/>
              </a:rPr>
              <a:t>in many places</a:t>
            </a:r>
            <a:endParaRPr lang="sl-SI" sz="2800" dirty="0">
              <a:solidFill>
                <a:schemeClr val="tx2"/>
              </a:solidFill>
              <a:latin typeface="Bookman Old Style" pitchFamily="18" charset="0"/>
              <a:cs typeface="Arial" pitchFamily="34" charset="0"/>
            </a:endParaRPr>
          </a:p>
          <a:p>
            <a:pPr>
              <a:buNone/>
            </a:pPr>
            <a:endParaRPr lang="en-US" sz="600" dirty="0">
              <a:solidFill>
                <a:schemeClr val="tx2"/>
              </a:solidFill>
              <a:latin typeface="Bookman Old Style" pitchFamily="18" charset="0"/>
              <a:cs typeface="Arial" pitchFamily="34" charset="0"/>
            </a:endParaRPr>
          </a:p>
          <a:p>
            <a:r>
              <a:rPr lang="en-US" sz="2800" dirty="0">
                <a:solidFill>
                  <a:schemeClr val="tx2"/>
                </a:solidFill>
                <a:latin typeface="Bookman Old Style" pitchFamily="18" charset="0"/>
                <a:cs typeface="Arial" pitchFamily="34" charset="0"/>
              </a:rPr>
              <a:t>More </a:t>
            </a:r>
            <a:r>
              <a:rPr lang="en-US" sz="2800" b="1" dirty="0">
                <a:solidFill>
                  <a:schemeClr val="accent3">
                    <a:lumMod val="75000"/>
                  </a:schemeClr>
                </a:solidFill>
                <a:latin typeface="Bookman Old Style" pitchFamily="18" charset="0"/>
                <a:cs typeface="Arial" pitchFamily="34" charset="0"/>
              </a:rPr>
              <a:t>international mobility </a:t>
            </a:r>
            <a:r>
              <a:rPr lang="en-US" sz="2800" dirty="0">
                <a:solidFill>
                  <a:schemeClr val="tx2"/>
                </a:solidFill>
                <a:latin typeface="Bookman Old Style" pitchFamily="18" charset="0"/>
                <a:cs typeface="Arial" pitchFamily="34" charset="0"/>
              </a:rPr>
              <a:t>leads to more bilingual/multilingual families</a:t>
            </a:r>
            <a:endParaRPr lang="sl-SI" sz="2800" dirty="0">
              <a:solidFill>
                <a:schemeClr val="tx2"/>
              </a:solidFill>
              <a:latin typeface="Bookman Old Style" pitchFamily="18" charset="0"/>
              <a:cs typeface="Arial" pitchFamily="34" charset="0"/>
            </a:endParaRPr>
          </a:p>
          <a:p>
            <a:pPr>
              <a:buNone/>
            </a:pPr>
            <a:endParaRPr lang="en-US" sz="2800" dirty="0">
              <a:solidFill>
                <a:schemeClr val="tx2"/>
              </a:solidFill>
              <a:latin typeface="Bookman Old Style" pitchFamily="18" charset="0"/>
              <a:cs typeface="Arial" pitchFamily="34" charset="0"/>
            </a:endParaRPr>
          </a:p>
          <a:p>
            <a:r>
              <a:rPr lang="en-US" sz="2800" dirty="0">
                <a:solidFill>
                  <a:schemeClr val="tx2"/>
                </a:solidFill>
                <a:latin typeface="Bookman Old Style" pitchFamily="18" charset="0"/>
                <a:cs typeface="Arial" pitchFamily="34" charset="0"/>
              </a:rPr>
              <a:t>Many people are ready to believe that handling two languages</a:t>
            </a:r>
            <a:r>
              <a:rPr lang="sl-SI" sz="2800" dirty="0">
                <a:solidFill>
                  <a:schemeClr val="tx2"/>
                </a:solidFill>
                <a:latin typeface="Bookman Old Style" pitchFamily="18" charset="0"/>
                <a:cs typeface="Arial" pitchFamily="34" charset="0"/>
              </a:rPr>
              <a:t> (or more)</a:t>
            </a:r>
            <a:r>
              <a:rPr lang="en-US" sz="2800" dirty="0">
                <a:solidFill>
                  <a:schemeClr val="tx2"/>
                </a:solidFill>
                <a:latin typeface="Bookman Old Style" pitchFamily="18" charset="0"/>
                <a:cs typeface="Arial" pitchFamily="34" charset="0"/>
              </a:rPr>
              <a:t> at the same time is too much of a </a:t>
            </a:r>
            <a:r>
              <a:rPr lang="en-US" sz="2800" b="1" dirty="0">
                <a:solidFill>
                  <a:schemeClr val="accent3">
                    <a:lumMod val="75000"/>
                  </a:schemeClr>
                </a:solidFill>
                <a:latin typeface="Bookman Old Style" pitchFamily="18" charset="0"/>
                <a:cs typeface="Arial" pitchFamily="34" charset="0"/>
              </a:rPr>
              <a:t>burden for the infant’s brain</a:t>
            </a:r>
            <a:r>
              <a:rPr lang="en-US" sz="2800" dirty="0">
                <a:solidFill>
                  <a:schemeClr val="tx2"/>
                </a:solidFill>
                <a:latin typeface="Bookman Old Style" pitchFamily="18" charset="0"/>
                <a:cs typeface="Arial" pitchFamily="34" charset="0"/>
              </a:rPr>
              <a:t>, or that the languages compete for resources in the brain at the expense of general </a:t>
            </a:r>
            <a:r>
              <a:rPr lang="en-US" sz="2800" dirty="0">
                <a:solidFill>
                  <a:schemeClr val="accent3">
                    <a:lumMod val="75000"/>
                  </a:schemeClr>
                </a:solidFill>
                <a:latin typeface="Bookman Old Style" pitchFamily="18" charset="0"/>
                <a:cs typeface="Arial" pitchFamily="34" charset="0"/>
              </a:rPr>
              <a:t>cognitive development</a:t>
            </a:r>
            <a:r>
              <a:rPr lang="sl-SI" sz="2000" dirty="0">
                <a:solidFill>
                  <a:schemeClr val="tx2"/>
                </a:solidFill>
                <a:latin typeface="Bookman Old Style" pitchFamily="18" charset="0"/>
                <a:cs typeface="Arial" pitchFamily="34" charset="0"/>
              </a:rPr>
              <a:t>(a </a:t>
            </a:r>
            <a:r>
              <a:rPr lang="sl-SI" sz="2000" b="1" dirty="0">
                <a:solidFill>
                  <a:schemeClr val="accent5">
                    <a:lumMod val="75000"/>
                  </a:schemeClr>
                </a:solidFill>
                <a:latin typeface="Bookman Old Style" pitchFamily="18" charset="0"/>
                <a:cs typeface="Arial" pitchFamily="34" charset="0"/>
              </a:rPr>
              <a:t>misconception!</a:t>
            </a:r>
            <a:r>
              <a:rPr lang="sl-SI" sz="2000" dirty="0">
                <a:solidFill>
                  <a:schemeClr val="tx2"/>
                </a:solidFill>
                <a:latin typeface="Bookman Old Style" pitchFamily="18" charset="0"/>
                <a:cs typeface="Arial" pitchFamily="34" charset="0"/>
              </a:rPr>
              <a:t>)</a:t>
            </a:r>
            <a:r>
              <a:rPr lang="en-US" sz="1800" dirty="0">
                <a:solidFill>
                  <a:srgbClr val="000000"/>
                </a:solidFill>
                <a:latin typeface="Bookman Old Style" pitchFamily="18" charset="0"/>
                <a:cs typeface="Arial" pitchFamily="34" charset="0"/>
              </a:rPr>
              <a:t>. </a:t>
            </a:r>
            <a:endParaRPr lang="sl-SI" sz="1800" dirty="0">
              <a:solidFill>
                <a:srgbClr val="000000"/>
              </a:solidFill>
              <a:latin typeface="Bookman Old Style" pitchFamily="18"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zj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isarn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isarn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TM04033919[[fn=Vezje]]</Template>
  <TotalTime>24</TotalTime>
  <Words>581</Words>
  <Application>Microsoft Office PowerPoint</Application>
  <PresentationFormat>Širokozaslonsko</PresentationFormat>
  <Paragraphs>60</Paragraphs>
  <Slides>14</Slides>
  <Notes>3</Notes>
  <HiddenSlides>0</HiddenSlides>
  <MMClips>0</MMClips>
  <ScaleCrop>false</ScaleCrop>
  <HeadingPairs>
    <vt:vector size="6" baseType="variant">
      <vt:variant>
        <vt:lpstr>Uporabljene pisave</vt:lpstr>
      </vt:variant>
      <vt:variant>
        <vt:i4>13</vt:i4>
      </vt:variant>
      <vt:variant>
        <vt:lpstr>Tema</vt:lpstr>
      </vt:variant>
      <vt:variant>
        <vt:i4>1</vt:i4>
      </vt:variant>
      <vt:variant>
        <vt:lpstr>Naslovi diapozitivov</vt:lpstr>
      </vt:variant>
      <vt:variant>
        <vt:i4>14</vt:i4>
      </vt:variant>
    </vt:vector>
  </HeadingPairs>
  <TitlesOfParts>
    <vt:vector size="28" baseType="lpstr">
      <vt:lpstr>AR BLANCA</vt:lpstr>
      <vt:lpstr>Arial</vt:lpstr>
      <vt:lpstr>Arial Nova Light</vt:lpstr>
      <vt:lpstr>Bookman Old Style</vt:lpstr>
      <vt:lpstr>Calibri</vt:lpstr>
      <vt:lpstr>Constantia</vt:lpstr>
      <vt:lpstr>新細明體</vt:lpstr>
      <vt:lpstr>Tahoma</vt:lpstr>
      <vt:lpstr>Times New Roman</vt:lpstr>
      <vt:lpstr>Trebuchet MS</vt:lpstr>
      <vt:lpstr>Tw Cen MT</vt:lpstr>
      <vt:lpstr>Verdana</vt:lpstr>
      <vt:lpstr>Wingdings</vt:lpstr>
      <vt:lpstr>Vezje</vt:lpstr>
      <vt:lpstr>Plurilingualism, bilingualism &amp; multilingualism</vt:lpstr>
      <vt:lpstr>Definitions of L1 &amp; L2</vt:lpstr>
      <vt:lpstr>Definitions of FL &amp; TL</vt:lpstr>
      <vt:lpstr>PATTERNS IN L1 DEVELOPMENT</vt:lpstr>
      <vt:lpstr>BILINGUALISM, PLURILINGUALISM  </vt:lpstr>
      <vt:lpstr>PowerPointova predstavitev</vt:lpstr>
      <vt:lpstr>PowerPointova predstavitev</vt:lpstr>
      <vt:lpstr>PowerPointova predstavitev</vt:lpstr>
      <vt:lpstr>Is bilingualism ‘special’?</vt:lpstr>
      <vt:lpstr>Benefits of bilingualism for learning</vt:lpstr>
      <vt:lpstr>Benefits of bilingualism for learning</vt:lpstr>
      <vt:lpstr>Benefits for identity and  inter-cultural understanding</vt:lpstr>
      <vt:lpstr>plurilingualism</vt:lpstr>
      <vt:lpstr>multilingualism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plurilingualism</dc:title>
  <dc:creator>Mateja Dagarin</dc:creator>
  <cp:lastModifiedBy>Mateja Dagarin</cp:lastModifiedBy>
  <cp:revision>3</cp:revision>
  <dcterms:created xsi:type="dcterms:W3CDTF">2020-11-22T13:31:43Z</dcterms:created>
  <dcterms:modified xsi:type="dcterms:W3CDTF">2020-11-28T21:30:17Z</dcterms:modified>
</cp:coreProperties>
</file>