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C0A96EF-9FE6-40DA-BECF-2F60B5F1D5C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6E827BB-0292-409B-B7F0-910D0F51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KFYTFJ_kw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dialects.com/Maori/Animals.htm" TargetMode="External"/><Relationship Id="rId2" Type="http://schemas.openxmlformats.org/officeDocument/2006/relationships/hyperlink" Target="https://www.youtube.com/watch?v=Z2ToGR1Sb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youtube.com/watch?v=tgWnQVfY3mE&amp;nohtml5=Fals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Ee2sOFpZg&amp;nohtml5=False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NEW ZEALAND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8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WELLINGTON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89" y="2603316"/>
            <a:ext cx="5660621" cy="331648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24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BEAUTIFUL SCENERY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75751"/>
            <a:ext cx="4976812" cy="3317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5" y="2843766"/>
            <a:ext cx="4547489" cy="255796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056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BEAUTIFUL SCENERY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21" y="2727174"/>
            <a:ext cx="4550371" cy="29786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61" y="2898319"/>
            <a:ext cx="4393982" cy="26363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850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WAITOMO CAVES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76" y="2609134"/>
            <a:ext cx="5352704" cy="357033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320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b="1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MOERAKI BOULDERS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90" y="2542080"/>
            <a:ext cx="5415620" cy="35935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211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ROTORUA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84066"/>
            <a:ext cx="4851447" cy="27363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40" y="2635172"/>
            <a:ext cx="4510158" cy="303410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147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NEW ZEALAND ANIMALS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9" y="2617863"/>
            <a:ext cx="5228982" cy="34790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7324344" y="4864608"/>
            <a:ext cx="167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/>
              <a:t>Kiwi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2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NEW ZEALAND ANIMALS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7" y="2717327"/>
            <a:ext cx="5699898" cy="32052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7562088" y="49926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Tuatara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93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NEW ZEALAND ANIMALS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48319"/>
            <a:ext cx="4924066" cy="277177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65" y="2548319"/>
            <a:ext cx="4157660" cy="27717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300216" y="5550408"/>
            <a:ext cx="384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/>
              <a:t>Sheep</a:t>
            </a:r>
            <a:r>
              <a:rPr lang="sl-SI" sz="2800" dirty="0"/>
              <a:t> &amp; </a:t>
            </a:r>
            <a:r>
              <a:rPr lang="sl-SI" sz="2800" dirty="0" err="1"/>
              <a:t>cows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80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WHALE WATCHING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42" y="2557461"/>
            <a:ext cx="4690058" cy="3317875"/>
          </a:xfrm>
          <a:effectLst>
            <a:softEdge rad="3175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29" y="2774459"/>
            <a:ext cx="4325817" cy="28838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550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06" y="687909"/>
            <a:ext cx="4411105" cy="54477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8394192" y="2898648"/>
            <a:ext cx="2651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New </a:t>
            </a:r>
            <a:r>
              <a:rPr lang="sl-SI" b="1" dirty="0" err="1"/>
              <a:t>Zealand</a:t>
            </a:r>
            <a:endParaRPr lang="sl-SI" b="1" dirty="0"/>
          </a:p>
          <a:p>
            <a:r>
              <a:rPr lang="sl-SI" b="1" dirty="0"/>
              <a:t>=</a:t>
            </a:r>
            <a:endParaRPr lang="sl-SI" dirty="0"/>
          </a:p>
          <a:p>
            <a:r>
              <a:rPr lang="sl-SI" dirty="0" err="1"/>
              <a:t>North</a:t>
            </a:r>
            <a:r>
              <a:rPr lang="sl-SI" dirty="0"/>
              <a:t> </a:t>
            </a:r>
            <a:r>
              <a:rPr lang="sl-SI" dirty="0" err="1"/>
              <a:t>Island</a:t>
            </a:r>
            <a:endParaRPr lang="sl-SI" dirty="0"/>
          </a:p>
          <a:p>
            <a:r>
              <a:rPr lang="sl-SI" dirty="0"/>
              <a:t>+</a:t>
            </a:r>
          </a:p>
          <a:p>
            <a:r>
              <a:rPr lang="sl-SI" dirty="0" err="1"/>
              <a:t>South</a:t>
            </a:r>
            <a:r>
              <a:rPr lang="sl-SI" dirty="0"/>
              <a:t> </a:t>
            </a:r>
            <a:r>
              <a:rPr lang="sl-SI" dirty="0" err="1"/>
              <a:t>Island</a:t>
            </a:r>
            <a:endParaRPr lang="sl-SI" dirty="0"/>
          </a:p>
          <a:p>
            <a:r>
              <a:rPr lang="sl-SI" dirty="0"/>
              <a:t>+ </a:t>
            </a:r>
          </a:p>
          <a:p>
            <a:r>
              <a:rPr lang="sl-SI" dirty="0"/>
              <a:t>Stewart </a:t>
            </a:r>
            <a:r>
              <a:rPr lang="sl-SI" dirty="0" err="1"/>
              <a:t>Island</a:t>
            </a:r>
            <a:endParaRPr lang="sl-SI" dirty="0"/>
          </a:p>
          <a:p>
            <a:r>
              <a:rPr lang="sl-SI" dirty="0"/>
              <a:t>+</a:t>
            </a:r>
          </a:p>
          <a:p>
            <a:r>
              <a:rPr lang="sl-SI" dirty="0" err="1"/>
              <a:t>many</a:t>
            </a:r>
            <a:r>
              <a:rPr lang="sl-SI" dirty="0"/>
              <a:t> </a:t>
            </a:r>
            <a:r>
              <a:rPr lang="sl-SI" dirty="0" err="1"/>
              <a:t>smaller</a:t>
            </a:r>
            <a:r>
              <a:rPr lang="sl-SI" dirty="0"/>
              <a:t> </a:t>
            </a:r>
            <a:r>
              <a:rPr lang="sl-SI" dirty="0" err="1"/>
              <a:t>islands</a:t>
            </a:r>
            <a:r>
              <a:rPr lang="sl-S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HISTORICAL 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a </a:t>
            </a:r>
            <a:r>
              <a:rPr lang="sl-SI" dirty="0" err="1">
                <a:solidFill>
                  <a:schemeClr val="tx1"/>
                </a:solidFill>
              </a:rPr>
              <a:t>young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country</a:t>
            </a:r>
            <a:r>
              <a:rPr lang="sl-SI" dirty="0">
                <a:solidFill>
                  <a:schemeClr val="tx1"/>
                </a:solidFill>
              </a:rPr>
              <a:t> (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first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M</a:t>
            </a:r>
            <a:r>
              <a:rPr lang="sl-SI" sz="2000" dirty="0" err="1">
                <a:solidFill>
                  <a:schemeClr val="tx1"/>
                </a:solidFill>
              </a:rPr>
              <a:t>ā</a:t>
            </a:r>
            <a:r>
              <a:rPr lang="sl-SI" dirty="0" err="1">
                <a:solidFill>
                  <a:schemeClr val="tx1"/>
                </a:solidFill>
              </a:rPr>
              <a:t>ori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arrived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around</a:t>
            </a:r>
            <a:r>
              <a:rPr lang="sl-SI" dirty="0">
                <a:solidFill>
                  <a:schemeClr val="tx1"/>
                </a:solidFill>
              </a:rPr>
              <a:t> 1000 </a:t>
            </a:r>
            <a:r>
              <a:rPr lang="sl-SI" dirty="0" err="1">
                <a:solidFill>
                  <a:schemeClr val="tx1"/>
                </a:solidFill>
              </a:rPr>
              <a:t>years</a:t>
            </a:r>
            <a:r>
              <a:rPr lang="sl-SI" dirty="0">
                <a:solidFill>
                  <a:schemeClr val="tx1"/>
                </a:solidFill>
              </a:rPr>
              <a:t> ago)</a:t>
            </a:r>
          </a:p>
          <a:p>
            <a:r>
              <a:rPr lang="sl-SI" dirty="0">
                <a:solidFill>
                  <a:schemeClr val="tx1"/>
                </a:solidFill>
              </a:rPr>
              <a:t>1840: T</a:t>
            </a:r>
            <a:r>
              <a:rPr lang="en-US" dirty="0">
                <a:solidFill>
                  <a:schemeClr val="tx1"/>
                </a:solidFill>
              </a:rPr>
              <a:t>he Treaty of Waitangi</a:t>
            </a:r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3" y="3525883"/>
            <a:ext cx="4598101" cy="26209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90" y="3051960"/>
            <a:ext cx="1653031" cy="30948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159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1863: </a:t>
            </a:r>
            <a:r>
              <a:rPr lang="sl-SI" dirty="0" err="1">
                <a:solidFill>
                  <a:schemeClr val="tx1"/>
                </a:solidFill>
              </a:rPr>
              <a:t>discovery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gold</a:t>
            </a:r>
            <a:r>
              <a:rPr lang="sl-SI" dirty="0">
                <a:solidFill>
                  <a:schemeClr val="tx1"/>
                </a:solidFill>
              </a:rPr>
              <a:t> in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South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Island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1893: </a:t>
            </a:r>
            <a:r>
              <a:rPr lang="sl-SI" dirty="0" err="1">
                <a:solidFill>
                  <a:schemeClr val="tx1"/>
                </a:solidFill>
              </a:rPr>
              <a:t>first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country</a:t>
            </a:r>
            <a:r>
              <a:rPr lang="sl-SI" dirty="0">
                <a:solidFill>
                  <a:schemeClr val="tx1"/>
                </a:solidFill>
              </a:rPr>
              <a:t> to </a:t>
            </a:r>
            <a:r>
              <a:rPr lang="sl-SI" dirty="0" err="1">
                <a:solidFill>
                  <a:schemeClr val="tx1"/>
                </a:solidFill>
              </a:rPr>
              <a:t>give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women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right</a:t>
            </a:r>
            <a:r>
              <a:rPr lang="sl-SI" dirty="0">
                <a:solidFill>
                  <a:schemeClr val="tx1"/>
                </a:solidFill>
              </a:rPr>
              <a:t> to </a:t>
            </a:r>
            <a:r>
              <a:rPr lang="sl-SI" dirty="0" err="1">
                <a:solidFill>
                  <a:schemeClr val="tx1"/>
                </a:solidFill>
              </a:rPr>
              <a:t>vote</a:t>
            </a:r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28" y="3600912"/>
            <a:ext cx="3230072" cy="24548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75612"/>
            <a:ext cx="3240583" cy="24822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621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M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CULTURE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ndigenous</a:t>
            </a:r>
            <a:r>
              <a:rPr lang="en-US" dirty="0">
                <a:solidFill>
                  <a:schemeClr val="tx1"/>
                </a:solidFill>
              </a:rPr>
              <a:t> Polynesian people of </a:t>
            </a:r>
            <a:r>
              <a:rPr lang="en-US" dirty="0" err="1">
                <a:solidFill>
                  <a:schemeClr val="tx1"/>
                </a:solidFill>
              </a:rPr>
              <a:t>Aotearoa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The Long White Cloud)</a:t>
            </a:r>
            <a:endParaRPr lang="sl-SI" sz="600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15%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population</a:t>
            </a:r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45" y="3556001"/>
            <a:ext cx="8290562" cy="25908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320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P</a:t>
            </a:r>
            <a:r>
              <a:rPr lang="sl-SI" sz="3200" b="1" dirty="0">
                <a:solidFill>
                  <a:schemeClr val="tx1"/>
                </a:solidFill>
              </a:rPr>
              <a:t>Ū</a:t>
            </a:r>
            <a:r>
              <a:rPr lang="sl-SI" b="1" dirty="0">
                <a:solidFill>
                  <a:schemeClr val="tx1"/>
                </a:solidFill>
              </a:rPr>
              <a:t>R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KAU - M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LEGENDS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fornian FB" panose="0207040306080B030204" pitchFamily="18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alifornian FB" panose="0207040306080B030204" pitchFamily="18" charset="0"/>
              </a:rPr>
              <a:t>ā</a:t>
            </a:r>
            <a:r>
              <a:rPr lang="en-US" dirty="0">
                <a:solidFill>
                  <a:schemeClr val="tx1"/>
                </a:solidFill>
                <a:latin typeface="Californian FB" panose="0207040306080B030204" pitchFamily="18" charset="0"/>
              </a:rPr>
              <a:t>ne-mahuta creates</a:t>
            </a:r>
            <a:r>
              <a:rPr lang="sl-SI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fornian FB" panose="0207040306080B030204" pitchFamily="18" charset="0"/>
              </a:rPr>
              <a:t>the world of light</a:t>
            </a:r>
            <a:endParaRPr lang="sl-SI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r>
              <a:rPr lang="sl-SI" dirty="0" err="1">
                <a:solidFill>
                  <a:schemeClr val="tx1"/>
                </a:solidFill>
                <a:latin typeface="Californian FB" panose="0207040306080B030204" pitchFamily="18" charset="0"/>
              </a:rPr>
              <a:t>Waipoua</a:t>
            </a:r>
            <a:r>
              <a:rPr lang="sl-SI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fornian FB" panose="0207040306080B030204" pitchFamily="18" charset="0"/>
              </a:rPr>
              <a:t>forest</a:t>
            </a:r>
            <a:r>
              <a:rPr lang="sl-SI" dirty="0">
                <a:solidFill>
                  <a:schemeClr val="tx1"/>
                </a:solidFill>
                <a:latin typeface="Californian FB" panose="0207040306080B030204" pitchFamily="18" charset="0"/>
              </a:rPr>
              <a:t> – </a:t>
            </a:r>
            <a:r>
              <a:rPr lang="sl-SI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kauri</a:t>
            </a:r>
            <a:r>
              <a:rPr lang="sl-SI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fornian FB" panose="0207040306080B030204" pitchFamily="18" charset="0"/>
              </a:rPr>
              <a:t>trees</a:t>
            </a:r>
            <a:endParaRPr lang="sl-SI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endParaRPr lang="en-US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44" y="2750962"/>
            <a:ext cx="3516656" cy="23511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8" y="3735939"/>
            <a:ext cx="6433500" cy="22242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1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P</a:t>
            </a:r>
            <a:r>
              <a:rPr lang="sl-SI" sz="3200" b="1" dirty="0">
                <a:solidFill>
                  <a:schemeClr val="tx1"/>
                </a:solidFill>
              </a:rPr>
              <a:t>Ū</a:t>
            </a:r>
            <a:r>
              <a:rPr lang="sl-SI" b="1" dirty="0">
                <a:solidFill>
                  <a:schemeClr val="tx1"/>
                </a:solidFill>
              </a:rPr>
              <a:t>R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KAU - M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M</a:t>
            </a:r>
            <a:r>
              <a:rPr lang="sl-SI" sz="2000" dirty="0" err="1">
                <a:solidFill>
                  <a:schemeClr val="tx1"/>
                </a:solidFill>
              </a:rPr>
              <a:t>ā</a:t>
            </a:r>
            <a:r>
              <a:rPr lang="sl-SI" dirty="0" err="1">
                <a:solidFill>
                  <a:schemeClr val="tx1"/>
                </a:solidFill>
              </a:rPr>
              <a:t>ui</a:t>
            </a:r>
            <a:r>
              <a:rPr lang="sl-SI" dirty="0">
                <a:solidFill>
                  <a:schemeClr val="tx1"/>
                </a:solidFill>
              </a:rPr>
              <a:t>-</a:t>
            </a:r>
            <a:r>
              <a:rPr lang="sl-SI" dirty="0" err="1">
                <a:solidFill>
                  <a:schemeClr val="tx1"/>
                </a:solidFill>
              </a:rPr>
              <a:t>tikitiki</a:t>
            </a:r>
            <a:r>
              <a:rPr lang="sl-SI" dirty="0">
                <a:solidFill>
                  <a:schemeClr val="tx1"/>
                </a:solidFill>
              </a:rPr>
              <a:t>-a-</a:t>
            </a:r>
            <a:r>
              <a:rPr lang="sl-SI" dirty="0" err="1">
                <a:solidFill>
                  <a:schemeClr val="tx1"/>
                </a:solidFill>
              </a:rPr>
              <a:t>Taranga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fishes up the North Island</a:t>
            </a:r>
            <a:endParaRPr lang="sl-SI" dirty="0">
              <a:solidFill>
                <a:schemeClr val="tx1"/>
              </a:solidFill>
            </a:endParaRPr>
          </a:p>
          <a:p>
            <a:endParaRPr lang="sl-SI" sz="200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Mount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Hikurangi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3633684"/>
            <a:ext cx="4188528" cy="25131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24" y="3422651"/>
            <a:ext cx="4840645" cy="27241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079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TA MOKO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  <a:latin typeface="+mj-lt"/>
              </a:rPr>
              <a:t>in </a:t>
            </a:r>
            <a:r>
              <a:rPr lang="sl-SI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sl-SI" dirty="0">
                <a:solidFill>
                  <a:schemeClr val="tx1"/>
                </a:solidFill>
                <a:latin typeface="+mj-lt"/>
              </a:rPr>
              <a:t> past: a status </a:t>
            </a:r>
            <a:r>
              <a:rPr lang="sl-SI" dirty="0" err="1">
                <a:solidFill>
                  <a:schemeClr val="tx1"/>
                </a:solidFill>
                <a:latin typeface="+mj-lt"/>
              </a:rPr>
              <a:t>symbol</a:t>
            </a:r>
            <a:endParaRPr lang="sl-SI" sz="900" dirty="0">
              <a:solidFill>
                <a:schemeClr val="tx1"/>
              </a:solidFill>
              <a:latin typeface="+mj-lt"/>
            </a:endParaRPr>
          </a:p>
          <a:p>
            <a:r>
              <a:rPr lang="sl-SI" dirty="0" err="1">
                <a:solidFill>
                  <a:schemeClr val="tx1"/>
                </a:solidFill>
                <a:latin typeface="+mj-lt"/>
              </a:rPr>
              <a:t>nowadays</a:t>
            </a:r>
            <a:r>
              <a:rPr lang="sl-SI" dirty="0">
                <a:solidFill>
                  <a:schemeClr val="tx1"/>
                </a:solidFill>
                <a:latin typeface="+mj-lt"/>
              </a:rPr>
              <a:t>: a </a:t>
            </a:r>
            <a:r>
              <a:rPr lang="sl-SI" dirty="0" err="1">
                <a:solidFill>
                  <a:schemeClr val="tx1"/>
                </a:solidFill>
                <a:latin typeface="+mj-lt"/>
              </a:rPr>
              <a:t>sign</a:t>
            </a:r>
            <a:r>
              <a:rPr lang="sl-SI" dirty="0">
                <a:solidFill>
                  <a:schemeClr val="tx1"/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sl-SI" dirty="0">
                <a:solidFill>
                  <a:schemeClr val="tx1"/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+mj-lt"/>
              </a:rPr>
              <a:t>cultural</a:t>
            </a:r>
            <a:r>
              <a:rPr lang="sl-SI" dirty="0">
                <a:solidFill>
                  <a:schemeClr val="tx1"/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+mj-lt"/>
              </a:rPr>
              <a:t>identity</a:t>
            </a:r>
            <a:endParaRPr lang="sl-SI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3541921"/>
            <a:ext cx="3925888" cy="26048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28365"/>
            <a:ext cx="3572709" cy="23829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8" y="799847"/>
            <a:ext cx="2239027" cy="269305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125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A HONGI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07" y="890692"/>
            <a:ext cx="2796125" cy="23392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97" y="2663835"/>
            <a:ext cx="3862029" cy="257211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6" y="3321410"/>
            <a:ext cx="6203823" cy="28221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46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THE HAKA DANCE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a </a:t>
            </a:r>
            <a:r>
              <a:rPr lang="sl-SI" dirty="0" err="1">
                <a:solidFill>
                  <a:schemeClr val="tx1"/>
                </a:solidFill>
              </a:rPr>
              <a:t>war</a:t>
            </a:r>
            <a:r>
              <a:rPr lang="sl-SI" dirty="0">
                <a:solidFill>
                  <a:schemeClr val="tx1"/>
                </a:solidFill>
              </a:rPr>
              <a:t> dance</a:t>
            </a:r>
          </a:p>
          <a:p>
            <a:r>
              <a:rPr lang="sl-SI" dirty="0" err="1">
                <a:solidFill>
                  <a:schemeClr val="tx1"/>
                </a:solidFill>
              </a:rPr>
              <a:t>loud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fierce</a:t>
            </a:r>
            <a:r>
              <a:rPr lang="en-US" dirty="0">
                <a:solidFill>
                  <a:schemeClr val="tx1"/>
                </a:solidFill>
              </a:rPr>
              <a:t> shouts</a:t>
            </a:r>
          </a:p>
          <a:p>
            <a:r>
              <a:rPr lang="sl-SI" dirty="0">
                <a:solidFill>
                  <a:schemeClr val="tx1"/>
                </a:solidFill>
              </a:rPr>
              <a:t>c</a:t>
            </a:r>
            <a:r>
              <a:rPr lang="en-US" dirty="0" err="1">
                <a:solidFill>
                  <a:schemeClr val="tx1"/>
                </a:solidFill>
              </a:rPr>
              <a:t>hallenging</a:t>
            </a:r>
            <a:r>
              <a:rPr lang="en-US" dirty="0">
                <a:solidFill>
                  <a:schemeClr val="tx1"/>
                </a:solidFill>
              </a:rPr>
              <a:t> their opponents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001615"/>
            <a:ext cx="4650404" cy="21451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18" y="2556932"/>
            <a:ext cx="4292966" cy="30480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194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THE HAKA TODAY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08" y="2539175"/>
            <a:ext cx="6010391" cy="3317875"/>
          </a:xfr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8010144" y="5210719"/>
            <a:ext cx="288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</a:t>
            </a:r>
            <a:r>
              <a:rPr lang="sl-SI" dirty="0">
                <a:solidFill>
                  <a:srgbClr val="0070C0"/>
                </a:solidFill>
                <a:hlinkClick r:id="rId3"/>
              </a:rPr>
              <a:t>www.youtube.com/watch?v=yiKFYTFJ_kw</a:t>
            </a:r>
            <a:r>
              <a:rPr lang="sl-SI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TOI - M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ARTS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Raranga</a:t>
            </a:r>
            <a:r>
              <a:rPr lang="en-US" dirty="0">
                <a:solidFill>
                  <a:schemeClr val="tx1"/>
                </a:solidFill>
              </a:rPr>
              <a:t> – the art of weaving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'</a:t>
            </a:r>
            <a:r>
              <a:rPr lang="sl-SI" dirty="0" err="1">
                <a:solidFill>
                  <a:schemeClr val="tx1"/>
                </a:solidFill>
              </a:rPr>
              <a:t>Aitia</a:t>
            </a:r>
            <a:r>
              <a:rPr lang="sl-SI" dirty="0">
                <a:solidFill>
                  <a:schemeClr val="tx1"/>
                </a:solidFill>
              </a:rPr>
              <a:t> te </a:t>
            </a:r>
            <a:r>
              <a:rPr lang="sl-SI" dirty="0" err="1">
                <a:solidFill>
                  <a:schemeClr val="tx1"/>
                </a:solidFill>
              </a:rPr>
              <a:t>wahine</a:t>
            </a:r>
            <a:r>
              <a:rPr lang="sl-SI" dirty="0">
                <a:solidFill>
                  <a:schemeClr val="tx1"/>
                </a:solidFill>
              </a:rPr>
              <a:t> o te </a:t>
            </a:r>
            <a:r>
              <a:rPr lang="sl-SI" dirty="0" err="1">
                <a:solidFill>
                  <a:schemeClr val="tx1"/>
                </a:solidFill>
              </a:rPr>
              <a:t>p</a:t>
            </a:r>
            <a:r>
              <a:rPr lang="sl-SI" sz="2000" dirty="0" err="1">
                <a:solidFill>
                  <a:schemeClr val="tx1"/>
                </a:solidFill>
              </a:rPr>
              <a:t>ā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harakeke</a:t>
            </a:r>
            <a:r>
              <a:rPr lang="sl-SI" dirty="0">
                <a:solidFill>
                  <a:schemeClr val="tx1"/>
                </a:solidFill>
              </a:rPr>
              <a:t>'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5" y="3617058"/>
            <a:ext cx="3871025" cy="25738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26" y="3706805"/>
            <a:ext cx="2926908" cy="22588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2651505"/>
            <a:ext cx="3067050" cy="193110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912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9928" y="2944368"/>
            <a:ext cx="864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/>
              <a:t>What is </a:t>
            </a:r>
            <a:r>
              <a:rPr lang="sl-SI" sz="2800" b="1" dirty="0" err="1"/>
              <a:t>the</a:t>
            </a:r>
            <a:r>
              <a:rPr lang="sl-SI" sz="2800" b="1" dirty="0"/>
              <a:t> </a:t>
            </a:r>
            <a:r>
              <a:rPr lang="sl-SI" sz="2800" b="1" dirty="0" err="1"/>
              <a:t>first</a:t>
            </a:r>
            <a:r>
              <a:rPr lang="sl-SI" sz="2800" b="1" dirty="0"/>
              <a:t> </a:t>
            </a:r>
            <a:r>
              <a:rPr lang="sl-SI" sz="2800" b="1" dirty="0" err="1"/>
              <a:t>thing</a:t>
            </a:r>
            <a:r>
              <a:rPr lang="sl-SI" sz="2800" b="1" dirty="0"/>
              <a:t> </a:t>
            </a:r>
            <a:r>
              <a:rPr lang="sl-SI" sz="2800" b="1" dirty="0" err="1"/>
              <a:t>that</a:t>
            </a:r>
            <a:r>
              <a:rPr lang="sl-SI" sz="2800" b="1" dirty="0"/>
              <a:t> </a:t>
            </a:r>
            <a:r>
              <a:rPr lang="sl-SI" sz="2800" b="1" dirty="0" err="1"/>
              <a:t>comes</a:t>
            </a:r>
            <a:r>
              <a:rPr lang="sl-SI" sz="2800" b="1" dirty="0"/>
              <a:t> to </a:t>
            </a:r>
            <a:r>
              <a:rPr lang="sl-SI" sz="2800" b="1" dirty="0" err="1"/>
              <a:t>mind</a:t>
            </a:r>
            <a:r>
              <a:rPr lang="sl-SI" sz="2800" b="1" dirty="0"/>
              <a:t> </a:t>
            </a:r>
            <a:r>
              <a:rPr lang="sl-SI" sz="2800" b="1" dirty="0" err="1"/>
              <a:t>when</a:t>
            </a:r>
            <a:r>
              <a:rPr lang="sl-SI" sz="2800" b="1" dirty="0"/>
              <a:t> </a:t>
            </a:r>
            <a:r>
              <a:rPr lang="sl-SI" sz="2800" b="1" dirty="0" err="1"/>
              <a:t>you</a:t>
            </a:r>
            <a:r>
              <a:rPr lang="sl-SI" sz="2800" b="1" dirty="0"/>
              <a:t> </a:t>
            </a:r>
            <a:r>
              <a:rPr lang="sl-SI" sz="2800" b="1" dirty="0" err="1"/>
              <a:t>think</a:t>
            </a:r>
            <a:r>
              <a:rPr lang="sl-SI" sz="2800" b="1" dirty="0"/>
              <a:t> </a:t>
            </a:r>
            <a:r>
              <a:rPr lang="sl-SI" sz="2800" b="1" dirty="0" err="1"/>
              <a:t>of</a:t>
            </a:r>
            <a:r>
              <a:rPr lang="sl-SI" sz="2800" b="1" dirty="0"/>
              <a:t> New </a:t>
            </a:r>
            <a:r>
              <a:rPr lang="sl-SI" sz="2800" b="1" dirty="0" err="1"/>
              <a:t>Zealand</a:t>
            </a:r>
            <a:r>
              <a:rPr lang="sl-SI" sz="2800" b="1" dirty="0"/>
              <a:t>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886713"/>
            <a:ext cx="3086482" cy="20576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16" y="814070"/>
            <a:ext cx="3822892" cy="22029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3886070"/>
            <a:ext cx="3967834" cy="22319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96" y="3974129"/>
            <a:ext cx="3319654" cy="220107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958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TOI - M</a:t>
            </a:r>
            <a:r>
              <a:rPr lang="sl-SI" sz="32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Whakairo</a:t>
            </a:r>
            <a:r>
              <a:rPr lang="en-US" dirty="0">
                <a:solidFill>
                  <a:schemeClr val="tx1"/>
                </a:solidFill>
              </a:rPr>
              <a:t> – the art of carving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rich</a:t>
            </a:r>
            <a:r>
              <a:rPr lang="sl-SI" dirty="0">
                <a:solidFill>
                  <a:schemeClr val="tx1"/>
                </a:solidFill>
              </a:rPr>
              <a:t> in </a:t>
            </a:r>
            <a:r>
              <a:rPr lang="sl-SI" dirty="0" err="1">
                <a:solidFill>
                  <a:schemeClr val="tx1"/>
                </a:solidFill>
              </a:rPr>
              <a:t>symbolism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2" y="3533788"/>
            <a:ext cx="3947160" cy="25374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19" y="2089418"/>
            <a:ext cx="2656628" cy="39818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390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TE REO M</a:t>
            </a:r>
            <a:r>
              <a:rPr lang="sl-SI" sz="36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- THE M</a:t>
            </a:r>
            <a:r>
              <a:rPr lang="sl-SI" sz="36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LANGUAGE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sz="28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witnessing</a:t>
            </a:r>
            <a:r>
              <a:rPr lang="sl-SI" sz="2800" dirty="0">
                <a:solidFill>
                  <a:schemeClr val="tx1"/>
                </a:solidFill>
                <a:latin typeface="Californian FB" panose="0207040306080B030204" pitchFamily="18" charset="0"/>
              </a:rPr>
              <a:t> a </a:t>
            </a:r>
            <a:r>
              <a:rPr lang="sl-SI" sz="28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revival</a:t>
            </a:r>
            <a:endParaRPr lang="sl-SI" sz="28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endParaRPr lang="sl-SI" sz="8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r>
              <a:rPr lang="sl-SI" sz="28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useful</a:t>
            </a:r>
            <a:r>
              <a:rPr lang="sl-SI" sz="28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phrases</a:t>
            </a:r>
            <a:r>
              <a:rPr lang="sl-SI" sz="2800" dirty="0">
                <a:solidFill>
                  <a:schemeClr val="tx1"/>
                </a:solidFill>
                <a:latin typeface="Californian FB" panose="0207040306080B030204" pitchFamily="18" charset="0"/>
              </a:rPr>
              <a:t>:</a:t>
            </a:r>
          </a:p>
          <a:p>
            <a:pPr lvl="1"/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Kia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ora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Hello</a:t>
            </a:r>
            <a:endParaRPr lang="sl-SI" sz="24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lvl="1"/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Kia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ora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tātou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Hello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everyone</a:t>
            </a:r>
            <a:endParaRPr lang="sl-SI" sz="24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lvl="1"/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Nau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mai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,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haere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mai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Welcome</a:t>
            </a:r>
            <a:endParaRPr lang="sl-SI" sz="24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lvl="1"/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Kei te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pēhea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koe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?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How’s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it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going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?</a:t>
            </a:r>
          </a:p>
          <a:p>
            <a:pPr lvl="1"/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Kei te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pai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Good</a:t>
            </a:r>
            <a:endParaRPr lang="sl-SI" sz="24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lvl="1"/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Tino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pai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Really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good</a:t>
            </a:r>
            <a:endParaRPr lang="sl-SI" sz="24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lvl="1"/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Ka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kite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anō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-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See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you</a:t>
            </a:r>
            <a:r>
              <a:rPr lang="sl-SI" sz="24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again</a:t>
            </a:r>
            <a:endParaRPr lang="sl-SI" sz="24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3" y="2777490"/>
            <a:ext cx="3170076" cy="317007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762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TE REO M</a:t>
            </a:r>
            <a:r>
              <a:rPr lang="sl-SI" sz="36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- THE M</a:t>
            </a:r>
            <a:r>
              <a:rPr lang="sl-SI" sz="3600" b="1" dirty="0">
                <a:solidFill>
                  <a:schemeClr val="tx1"/>
                </a:solidFill>
              </a:rPr>
              <a:t>Ā</a:t>
            </a:r>
            <a:r>
              <a:rPr lang="sl-SI" b="1" dirty="0">
                <a:solidFill>
                  <a:schemeClr val="tx1"/>
                </a:solidFill>
              </a:rPr>
              <a:t>ORI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The </a:t>
            </a:r>
            <a:r>
              <a:rPr lang="sl-SI" dirty="0" err="1">
                <a:solidFill>
                  <a:schemeClr val="tx1"/>
                </a:solidFill>
              </a:rPr>
              <a:t>national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anthem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>
                <a:solidFill>
                  <a:schemeClr val="tx1"/>
                </a:solidFill>
                <a:hlinkClick r:id="rId2"/>
              </a:rPr>
              <a:t>https://www.youtube.com/watch?v=Z2ToGR1Sb98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Learn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animals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>
                <a:solidFill>
                  <a:schemeClr val="tx1"/>
                </a:solidFill>
                <a:hlinkClick r:id="rId3"/>
              </a:rPr>
              <a:t>http://www.digitaldialects.com/Maori/Animals.htm</a:t>
            </a:r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14" y="3733633"/>
            <a:ext cx="3567084" cy="24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5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  <a:latin typeface="+mn-lt"/>
              </a:rPr>
              <a:t>NEW ZEALAND SLANG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https://www.youtube.com/watch?v=tgWnQVfY3mE&amp;nohtml5=False</a:t>
            </a:r>
            <a:r>
              <a:rPr lang="sl-SI" dirty="0"/>
              <a:t> </a:t>
            </a: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3" y="3066048"/>
            <a:ext cx="4202723" cy="30019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79429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b="1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POPULAR KIWI WORDS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Can refer to either a New Zealander, or the country’s national bird.</a:t>
            </a: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6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</a:rPr>
              <a:t>For the fruit, we say kiwifruit.</a:t>
            </a: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600" dirty="0">
                <a:solidFill>
                  <a:schemeClr val="tx1"/>
                </a:solidFill>
              </a:rPr>
              <a:t>	=</a:t>
            </a:r>
            <a:r>
              <a:rPr lang="en-US" sz="2600" b="1" dirty="0">
                <a:solidFill>
                  <a:schemeClr val="tx1"/>
                </a:solidFill>
              </a:rPr>
              <a:t> Kiwi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Flip flops</a:t>
            </a:r>
            <a:r>
              <a:rPr lang="sl-SI" sz="2600" dirty="0">
                <a:solidFill>
                  <a:schemeClr val="tx1"/>
                </a:solidFill>
              </a:rPr>
              <a:t>,</a:t>
            </a:r>
            <a:r>
              <a:rPr lang="en-US" sz="2600" dirty="0">
                <a:solidFill>
                  <a:schemeClr val="tx1"/>
                </a:solidFill>
              </a:rPr>
              <a:t> e.g. </a:t>
            </a:r>
            <a:r>
              <a:rPr lang="en-US" sz="2600" dirty="0" err="1">
                <a:solidFill>
                  <a:schemeClr val="tx1"/>
                </a:solidFill>
              </a:rPr>
              <a:t>Havaianas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600" b="1" dirty="0">
                <a:solidFill>
                  <a:schemeClr val="tx1"/>
                </a:solidFill>
              </a:rPr>
              <a:t>	= </a:t>
            </a:r>
            <a:r>
              <a:rPr lang="en-US" sz="2600" b="1" dirty="0" err="1">
                <a:solidFill>
                  <a:schemeClr val="tx1"/>
                </a:solidFill>
              </a:rPr>
              <a:t>Jandals</a:t>
            </a:r>
            <a:endParaRPr lang="sl-SI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A convenience store, corner store, or mini supermarket.</a:t>
            </a:r>
          </a:p>
          <a:p>
            <a:pPr marL="0" indent="0">
              <a:buNone/>
            </a:pPr>
            <a:r>
              <a:rPr lang="sl-SI" sz="2600" b="1" dirty="0">
                <a:solidFill>
                  <a:schemeClr val="tx1"/>
                </a:solidFill>
              </a:rPr>
              <a:t>	= </a:t>
            </a:r>
            <a:r>
              <a:rPr lang="en-US" sz="2600" b="1" dirty="0">
                <a:solidFill>
                  <a:schemeClr val="tx1"/>
                </a:solidFill>
              </a:rPr>
              <a:t>Dairy</a:t>
            </a:r>
            <a:endParaRPr lang="sl-SI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A cooler bin, used for keeping drinks cold.</a:t>
            </a: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600" b="1" dirty="0">
                <a:solidFill>
                  <a:schemeClr val="tx1"/>
                </a:solidFill>
              </a:rPr>
              <a:t>	= </a:t>
            </a:r>
            <a:r>
              <a:rPr lang="en-US" sz="2600" b="1" dirty="0">
                <a:solidFill>
                  <a:schemeClr val="tx1"/>
                </a:solidFill>
              </a:rPr>
              <a:t>Chilly bin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2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440" y="1042416"/>
            <a:ext cx="8759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  <a:p>
            <a:endParaRPr lang="sl-SI" sz="2000" dirty="0"/>
          </a:p>
          <a:p>
            <a:r>
              <a:rPr lang="en-US" sz="2000" dirty="0"/>
              <a:t>Really far away, the middle of nowhere. e.g. she lives far away, out in </a:t>
            </a:r>
            <a:r>
              <a:rPr lang="sl-SI" sz="2000" dirty="0"/>
              <a:t>..</a:t>
            </a:r>
            <a:r>
              <a:rPr lang="en-US" sz="2000" dirty="0"/>
              <a:t>.</a:t>
            </a:r>
            <a:endParaRPr lang="sl-SI" sz="2000" dirty="0"/>
          </a:p>
          <a:p>
            <a:r>
              <a:rPr lang="sl-SI" sz="2000" dirty="0"/>
              <a:t>	= </a:t>
            </a:r>
            <a:r>
              <a:rPr lang="en-US" sz="2000" b="1" dirty="0"/>
              <a:t>The wops</a:t>
            </a:r>
            <a:endParaRPr lang="sl-SI" sz="2000" dirty="0"/>
          </a:p>
          <a:p>
            <a:r>
              <a:rPr lang="en-US" sz="2000" dirty="0"/>
              <a:t>McDonald’s</a:t>
            </a:r>
          </a:p>
          <a:p>
            <a:r>
              <a:rPr lang="sl-SI" sz="2000" b="1" dirty="0"/>
              <a:t>	= </a:t>
            </a:r>
            <a:r>
              <a:rPr lang="en-US" sz="2000" b="1" dirty="0"/>
              <a:t>Macca’s</a:t>
            </a:r>
            <a:endParaRPr lang="sl-SI" sz="2000" b="1" dirty="0"/>
          </a:p>
          <a:p>
            <a:r>
              <a:rPr lang="en-US" sz="2000" dirty="0"/>
              <a:t>Swimsuit</a:t>
            </a:r>
          </a:p>
          <a:p>
            <a:r>
              <a:rPr lang="sl-SI" sz="2000" b="1" dirty="0"/>
              <a:t>	=</a:t>
            </a:r>
            <a:r>
              <a:rPr lang="en-US" sz="2000" b="1" dirty="0"/>
              <a:t> Togs</a:t>
            </a:r>
            <a:endParaRPr lang="sl-SI" sz="2000" b="1" dirty="0"/>
          </a:p>
          <a:p>
            <a:r>
              <a:rPr lang="en-US" sz="2000" dirty="0"/>
              <a:t>Hood &amp; trunk (of a car)</a:t>
            </a:r>
          </a:p>
          <a:p>
            <a:r>
              <a:rPr lang="sl-SI" sz="2000" b="1" dirty="0"/>
              <a:t>	=</a:t>
            </a:r>
            <a:r>
              <a:rPr lang="en-US" sz="2000" b="1" dirty="0"/>
              <a:t> Bonnet &amp; boot</a:t>
            </a:r>
            <a:r>
              <a:rPr lang="en-US" sz="2000" dirty="0"/>
              <a:t> </a:t>
            </a:r>
            <a:endParaRPr lang="sl-SI" sz="2000" b="1" dirty="0"/>
          </a:p>
          <a:p>
            <a:r>
              <a:rPr lang="en-US" sz="2000" dirty="0"/>
              <a:t>To drink a usually alcoholic drink in one go without stopping.</a:t>
            </a:r>
          </a:p>
          <a:p>
            <a:r>
              <a:rPr lang="sl-SI" sz="2000" b="1" dirty="0"/>
              <a:t>	=</a:t>
            </a:r>
            <a:r>
              <a:rPr lang="en-US" sz="2000" b="1" dirty="0"/>
              <a:t> Scull</a:t>
            </a:r>
          </a:p>
          <a:p>
            <a:r>
              <a:rPr lang="en-US" sz="2000" dirty="0"/>
              <a:t>Very tired</a:t>
            </a:r>
            <a:endParaRPr lang="sl-SI" sz="2000" dirty="0"/>
          </a:p>
          <a:p>
            <a:r>
              <a:rPr lang="sl-SI" sz="2000" b="1" dirty="0"/>
              <a:t>	= </a:t>
            </a:r>
            <a:r>
              <a:rPr lang="en-US" sz="2000" b="1" dirty="0"/>
              <a:t>Buggered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022640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272" y="722376"/>
            <a:ext cx="8247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Soda</a:t>
            </a:r>
          </a:p>
          <a:p>
            <a:r>
              <a:rPr lang="sl-SI" b="1" dirty="0"/>
              <a:t>	= </a:t>
            </a:r>
            <a:r>
              <a:rPr lang="en-US" b="1" dirty="0"/>
              <a:t>Fizzy drink</a:t>
            </a:r>
            <a:endParaRPr lang="sl-SI" b="1" dirty="0"/>
          </a:p>
          <a:p>
            <a:r>
              <a:rPr lang="en-US" dirty="0"/>
              <a:t>Ground beef</a:t>
            </a:r>
          </a:p>
          <a:p>
            <a:r>
              <a:rPr lang="sl-SI" b="1" dirty="0"/>
              <a:t>	= </a:t>
            </a:r>
            <a:r>
              <a:rPr lang="en-US" b="1" dirty="0"/>
              <a:t>Mince</a:t>
            </a:r>
            <a:endParaRPr lang="sl-SI" b="1" dirty="0"/>
          </a:p>
          <a:p>
            <a:r>
              <a:rPr lang="en-US" dirty="0"/>
              <a:t>French fries</a:t>
            </a:r>
          </a:p>
          <a:p>
            <a:r>
              <a:rPr lang="sl-SI" b="1" dirty="0"/>
              <a:t>	= </a:t>
            </a:r>
            <a:r>
              <a:rPr lang="en-US" b="1" dirty="0"/>
              <a:t>Hot chips</a:t>
            </a:r>
            <a:endParaRPr lang="sl-SI" b="1" dirty="0"/>
          </a:p>
          <a:p>
            <a:r>
              <a:rPr lang="en-US" dirty="0"/>
              <a:t>Maori word for food</a:t>
            </a:r>
          </a:p>
          <a:p>
            <a:r>
              <a:rPr lang="sl-SI" b="1" dirty="0"/>
              <a:t>	= </a:t>
            </a:r>
            <a:r>
              <a:rPr lang="en-US" b="1" dirty="0"/>
              <a:t>Kai</a:t>
            </a:r>
            <a:endParaRPr lang="sl-SI" b="1" dirty="0"/>
          </a:p>
          <a:p>
            <a:r>
              <a:rPr lang="en-US" dirty="0"/>
              <a:t>Crowded/busy</a:t>
            </a:r>
          </a:p>
          <a:p>
            <a:r>
              <a:rPr lang="sl-SI" b="1" dirty="0"/>
              <a:t>	= </a:t>
            </a:r>
            <a:r>
              <a:rPr lang="en-US" b="1" dirty="0" err="1"/>
              <a:t>Chocka</a:t>
            </a:r>
            <a:r>
              <a:rPr lang="en-US" b="1" dirty="0"/>
              <a:t> Block</a:t>
            </a:r>
            <a:endParaRPr lang="sl-SI" b="1" dirty="0"/>
          </a:p>
          <a:p>
            <a:r>
              <a:rPr lang="en-US" dirty="0"/>
              <a:t>Drunk</a:t>
            </a:r>
          </a:p>
          <a:p>
            <a:r>
              <a:rPr lang="sl-SI" b="1" dirty="0"/>
              <a:t>	= </a:t>
            </a:r>
            <a:r>
              <a:rPr lang="en-US" b="1" dirty="0"/>
              <a:t>Pissed</a:t>
            </a:r>
            <a:endParaRPr lang="sl-SI" b="1" dirty="0"/>
          </a:p>
          <a:p>
            <a:r>
              <a:rPr lang="en-US" dirty="0"/>
              <a:t>A hot drink, usually short for “cup of coffee” or “cup of tea”</a:t>
            </a:r>
          </a:p>
          <a:p>
            <a:r>
              <a:rPr lang="sl-SI" b="1" dirty="0"/>
              <a:t>	= </a:t>
            </a:r>
            <a:r>
              <a:rPr lang="en-US" b="1" dirty="0" err="1"/>
              <a:t>Cuppa</a:t>
            </a:r>
            <a:endParaRPr lang="sl-SI" b="1" dirty="0"/>
          </a:p>
          <a:p>
            <a:r>
              <a:rPr lang="en-US" dirty="0"/>
              <a:t>A jersey or sweatshirt</a:t>
            </a:r>
          </a:p>
          <a:p>
            <a:r>
              <a:rPr lang="sl-SI" b="1" dirty="0"/>
              <a:t>	= </a:t>
            </a:r>
            <a:r>
              <a:rPr lang="en-US" b="1" dirty="0"/>
              <a:t>Jumper</a:t>
            </a:r>
            <a:endParaRPr lang="sl-SI" b="1" dirty="0"/>
          </a:p>
          <a:p>
            <a:r>
              <a:rPr lang="en-US" dirty="0"/>
              <a:t>Someone with an anger problem</a:t>
            </a:r>
          </a:p>
          <a:p>
            <a:r>
              <a:rPr lang="sl-SI" b="1" dirty="0"/>
              <a:t>	= </a:t>
            </a:r>
            <a:r>
              <a:rPr lang="en-US" b="1" dirty="0"/>
              <a:t>Angus</a:t>
            </a:r>
            <a:endParaRPr lang="sl-SI" b="1" dirty="0"/>
          </a:p>
          <a:p>
            <a:r>
              <a:rPr lang="en-US" dirty="0"/>
              <a:t>Someone who eats too much</a:t>
            </a:r>
            <a:endParaRPr lang="sl-SI" dirty="0"/>
          </a:p>
          <a:p>
            <a:r>
              <a:rPr lang="sl-SI" b="1" dirty="0"/>
              <a:t>	= </a:t>
            </a:r>
            <a:r>
              <a:rPr lang="en-US" b="1" dirty="0" err="1"/>
              <a:t>Hungus</a:t>
            </a:r>
            <a:endParaRPr lang="en-US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92860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STEREOTYPES ABOUT NEW ZEALAND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8" y="2466023"/>
            <a:ext cx="4147343" cy="33178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ectangle 4"/>
          <p:cNvSpPr/>
          <p:nvPr/>
        </p:nvSpPr>
        <p:spPr>
          <a:xfrm>
            <a:off x="5324856" y="412496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hlinkClick r:id="rId3"/>
              </a:rPr>
              <a:t>https://www.youtube.com/watch?v=gkEe2sOFpZg&amp;nohtml5=False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566700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9" y="2557463"/>
            <a:ext cx="5911581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55042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9" y="2557463"/>
            <a:ext cx="5911581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708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NEW ZEALAND FLAG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48" y="2658047"/>
            <a:ext cx="5602104" cy="331787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602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9" y="2557463"/>
            <a:ext cx="5911581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89567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47710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72857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6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3941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12" y="2557463"/>
            <a:ext cx="5924776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89124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84" y="2557463"/>
            <a:ext cx="5938031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8349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6779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7" y="2557463"/>
            <a:ext cx="5885365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22189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7" y="2557463"/>
            <a:ext cx="5885365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07151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COMMON MISCONCEPTIONS ABOUT NEW ZEALAND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9" y="2557463"/>
            <a:ext cx="5911581" cy="331787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6614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AREA: </a:t>
            </a:r>
            <a:r>
              <a:rPr lang="sl-SI" dirty="0"/>
              <a:t>269,000 </a:t>
            </a:r>
            <a:r>
              <a:rPr lang="en-US" dirty="0" err="1"/>
              <a:t>sq</a:t>
            </a:r>
            <a:r>
              <a:rPr lang="en-US" dirty="0"/>
              <a:t> m</a:t>
            </a:r>
          </a:p>
          <a:p>
            <a:r>
              <a:rPr lang="en-US" b="1" dirty="0"/>
              <a:t>POPULATION TOTAL: </a:t>
            </a:r>
            <a:r>
              <a:rPr lang="sl-SI" dirty="0"/>
              <a:t>5.123</a:t>
            </a:r>
            <a:r>
              <a:rPr lang="en-US" dirty="0"/>
              <a:t> (</a:t>
            </a:r>
            <a:r>
              <a:rPr lang="sl-SI" dirty="0"/>
              <a:t>2021</a:t>
            </a:r>
            <a:r>
              <a:rPr lang="en-US" dirty="0"/>
              <a:t>)</a:t>
            </a:r>
          </a:p>
          <a:p>
            <a:r>
              <a:rPr lang="en-US" b="1" dirty="0"/>
              <a:t>URBAN POPULATION: </a:t>
            </a:r>
            <a:r>
              <a:rPr lang="en-US" dirty="0"/>
              <a:t>8</a:t>
            </a:r>
            <a:r>
              <a:rPr lang="sl-SI" dirty="0"/>
              <a:t>6</a:t>
            </a:r>
            <a:r>
              <a:rPr lang="en-US" dirty="0"/>
              <a:t> %</a:t>
            </a:r>
          </a:p>
          <a:p>
            <a:r>
              <a:rPr lang="sl-SI" b="1" dirty="0"/>
              <a:t>FORM OF GOVERNMENT:</a:t>
            </a:r>
            <a:r>
              <a:rPr lang="sl-SI" dirty="0"/>
              <a:t> a </a:t>
            </a:r>
            <a:r>
              <a:rPr lang="sl-SI" dirty="0" err="1"/>
              <a:t>parliamentary</a:t>
            </a:r>
            <a:r>
              <a:rPr lang="sl-SI" dirty="0"/>
              <a:t> </a:t>
            </a:r>
            <a:r>
              <a:rPr lang="sl-SI" dirty="0" err="1"/>
              <a:t>democracy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a </a:t>
            </a:r>
            <a:r>
              <a:rPr lang="sl-SI" dirty="0" err="1"/>
              <a:t>constitutional</a:t>
            </a:r>
            <a:r>
              <a:rPr lang="sl-SI" dirty="0"/>
              <a:t> </a:t>
            </a:r>
            <a:r>
              <a:rPr lang="sl-SI" dirty="0" err="1"/>
              <a:t>monarchy</a:t>
            </a:r>
            <a:r>
              <a:rPr lang="sl-SI" dirty="0"/>
              <a:t>; </a:t>
            </a:r>
            <a:r>
              <a:rPr lang="sl-SI" dirty="0" err="1"/>
              <a:t>Head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State</a:t>
            </a:r>
            <a:r>
              <a:rPr lang="sl-SI" dirty="0"/>
              <a:t>: King Charles III</a:t>
            </a:r>
          </a:p>
          <a:p>
            <a:r>
              <a:rPr lang="sl-SI" b="1" dirty="0"/>
              <a:t>CAPITAL: </a:t>
            </a:r>
            <a:r>
              <a:rPr lang="sl-SI" dirty="0"/>
              <a:t>Wellington </a:t>
            </a:r>
            <a:endParaRPr lang="sl-SI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3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LONGEST RIVER: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Waikato</a:t>
            </a:r>
            <a:r>
              <a:rPr lang="en-US" dirty="0"/>
              <a:t>, </a:t>
            </a:r>
            <a:r>
              <a:rPr lang="sl-SI" dirty="0"/>
              <a:t>425 </a:t>
            </a:r>
            <a:r>
              <a:rPr lang="en-US" dirty="0"/>
              <a:t>km</a:t>
            </a:r>
          </a:p>
          <a:p>
            <a:r>
              <a:rPr lang="en-US" b="1" dirty="0"/>
              <a:t>HIGHEST MOUNTAIN: </a:t>
            </a:r>
            <a:r>
              <a:rPr lang="sl-SI" dirty="0" err="1"/>
              <a:t>Aoraki</a:t>
            </a:r>
            <a:r>
              <a:rPr lang="sl-SI" dirty="0"/>
              <a:t>-</a:t>
            </a:r>
            <a:r>
              <a:rPr lang="en-US" dirty="0"/>
              <a:t>Mount </a:t>
            </a:r>
            <a:r>
              <a:rPr lang="sl-SI" dirty="0"/>
              <a:t>Cook</a:t>
            </a:r>
            <a:r>
              <a:rPr lang="en-US" dirty="0"/>
              <a:t>, </a:t>
            </a:r>
            <a:r>
              <a:rPr lang="sl-SI" dirty="0"/>
              <a:t>3,754 </a:t>
            </a:r>
            <a:r>
              <a:rPr lang="en-US" dirty="0"/>
              <a:t>m</a:t>
            </a:r>
          </a:p>
          <a:p>
            <a:r>
              <a:rPr lang="en-US" b="1" dirty="0"/>
              <a:t>LARGEST LAKE: </a:t>
            </a:r>
            <a:r>
              <a:rPr lang="sl-SI" dirty="0"/>
              <a:t>Lake </a:t>
            </a:r>
            <a:r>
              <a:rPr lang="sl-SI" dirty="0" err="1"/>
              <a:t>Taupo</a:t>
            </a:r>
            <a:r>
              <a:rPr lang="en-US" dirty="0"/>
              <a:t>, </a:t>
            </a:r>
            <a:r>
              <a:rPr lang="sl-SI" dirty="0"/>
              <a:t>606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sl-SI" dirty="0"/>
              <a:t>k</a:t>
            </a:r>
            <a:r>
              <a:rPr lang="en-US" dirty="0"/>
              <a:t>m</a:t>
            </a:r>
          </a:p>
          <a:p>
            <a:r>
              <a:rPr lang="en-US" b="1" dirty="0"/>
              <a:t>CLIMATE: </a:t>
            </a:r>
            <a:r>
              <a:rPr lang="sl-SI" dirty="0" err="1"/>
              <a:t>temperate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sharp</a:t>
            </a:r>
            <a:r>
              <a:rPr lang="sl-SI" dirty="0"/>
              <a:t> </a:t>
            </a:r>
            <a:r>
              <a:rPr lang="sl-SI" dirty="0" err="1"/>
              <a:t>regional</a:t>
            </a:r>
            <a:r>
              <a:rPr lang="sl-SI" dirty="0"/>
              <a:t> </a:t>
            </a:r>
            <a:r>
              <a:rPr lang="sl-SI" dirty="0" err="1"/>
              <a:t>contrasts</a:t>
            </a:r>
            <a:r>
              <a:rPr lang="sl-SI" dirty="0"/>
              <a:t> </a:t>
            </a:r>
          </a:p>
          <a:p>
            <a:r>
              <a:rPr lang="sl-SI" b="1" dirty="0"/>
              <a:t>OFFICIAL LANGUAGES: </a:t>
            </a:r>
            <a:r>
              <a:rPr lang="sl-SI" dirty="0" err="1"/>
              <a:t>English</a:t>
            </a:r>
            <a:r>
              <a:rPr lang="sl-SI" dirty="0"/>
              <a:t>, Maori</a:t>
            </a:r>
          </a:p>
          <a:p>
            <a:r>
              <a:rPr lang="sl-SI" b="1" dirty="0"/>
              <a:t>CURRENCY: </a:t>
            </a:r>
            <a:r>
              <a:rPr lang="sl-SI" dirty="0"/>
              <a:t>New </a:t>
            </a:r>
            <a:r>
              <a:rPr lang="sl-SI" dirty="0" err="1"/>
              <a:t>Zealand</a:t>
            </a:r>
            <a:r>
              <a:rPr lang="sl-SI" dirty="0"/>
              <a:t> </a:t>
            </a:r>
            <a:r>
              <a:rPr lang="sl-SI" dirty="0" err="1"/>
              <a:t>Dollar</a:t>
            </a:r>
            <a:r>
              <a:rPr lang="sl-SI" dirty="0"/>
              <a:t> (NZD) </a:t>
            </a:r>
          </a:p>
          <a:p>
            <a:r>
              <a:rPr lang="sl-SI" b="1" dirty="0"/>
              <a:t>HDI in 2023: </a:t>
            </a:r>
            <a:r>
              <a:rPr lang="sl-SI" dirty="0"/>
              <a:t>0.937 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8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CHRISTCHURCH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b="6444"/>
          <a:stretch/>
        </p:blipFill>
        <p:spPr>
          <a:xfrm>
            <a:off x="1740052" y="2782765"/>
            <a:ext cx="3915366" cy="263614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35" y="2782765"/>
            <a:ext cx="3954224" cy="263614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49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CHRISTCHURCH</a:t>
            </a:r>
            <a:endParaRPr lang="en-US" dirty="0"/>
          </a:p>
        </p:txBody>
      </p:sp>
      <p:pic>
        <p:nvPicPr>
          <p:cNvPr id="4" name="Slik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09" y="2539173"/>
            <a:ext cx="4435661" cy="3317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08" y="2888127"/>
            <a:ext cx="3929954" cy="261996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917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WELLINGTON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35" y="2622850"/>
            <a:ext cx="4077393" cy="30590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9132"/>
            <a:ext cx="4202429" cy="26265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451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159</TotalTime>
  <Words>748</Words>
  <Application>Microsoft Office PowerPoint</Application>
  <PresentationFormat>Širokozaslonsko</PresentationFormat>
  <Paragraphs>148</Paragraphs>
  <Slides>49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Californian FB</vt:lpstr>
      <vt:lpstr>Centaur</vt:lpstr>
      <vt:lpstr>Garamond</vt:lpstr>
      <vt:lpstr>Organic</vt:lpstr>
      <vt:lpstr>NEW ZEALAND</vt:lpstr>
      <vt:lpstr>PowerPointova predstavitev</vt:lpstr>
      <vt:lpstr>PowerPointova predstavitev</vt:lpstr>
      <vt:lpstr>NEW ZEALAND FLAG</vt:lpstr>
      <vt:lpstr>GENERAL INFORMATION</vt:lpstr>
      <vt:lpstr>GENERAL INFORMATION</vt:lpstr>
      <vt:lpstr>CHRISTCHURCH</vt:lpstr>
      <vt:lpstr>CHRISTCHURCH</vt:lpstr>
      <vt:lpstr>WELLINGTON</vt:lpstr>
      <vt:lpstr>WELLINGTON</vt:lpstr>
      <vt:lpstr>BEAUTIFUL SCENERY</vt:lpstr>
      <vt:lpstr>BEAUTIFUL SCENERY</vt:lpstr>
      <vt:lpstr>WAITOMO CAVES</vt:lpstr>
      <vt:lpstr> MOERAKI BOULDERS </vt:lpstr>
      <vt:lpstr>ROTORUA</vt:lpstr>
      <vt:lpstr>NEW ZEALAND ANIMALS</vt:lpstr>
      <vt:lpstr>NEW ZEALAND ANIMALS</vt:lpstr>
      <vt:lpstr>NEW ZEALAND ANIMALS</vt:lpstr>
      <vt:lpstr>WHALE WATCHING</vt:lpstr>
      <vt:lpstr>HISTORICAL BACKGROUND</vt:lpstr>
      <vt:lpstr>HISTORICAL BACKGROUND</vt:lpstr>
      <vt:lpstr>MĀORI CULTURE</vt:lpstr>
      <vt:lpstr>PŪRĀKAU - MĀORI LEGENDS</vt:lpstr>
      <vt:lpstr>PŪRĀKAU - MĀORI LEGENDS</vt:lpstr>
      <vt:lpstr>TA MOKO</vt:lpstr>
      <vt:lpstr>A HONGI</vt:lpstr>
      <vt:lpstr>THE HAKA DANCE</vt:lpstr>
      <vt:lpstr>THE HAKA TODAY</vt:lpstr>
      <vt:lpstr>TOI - MĀORI ARTS</vt:lpstr>
      <vt:lpstr>TOI - MĀORI ARTS</vt:lpstr>
      <vt:lpstr>TE REO MĀORI - THE MĀORI LANGUAGE</vt:lpstr>
      <vt:lpstr>TE REO MĀORI - THE MĀORI LANGUAGE</vt:lpstr>
      <vt:lpstr>NEW ZEALAND SLANG</vt:lpstr>
      <vt:lpstr> POPULAR KIWI WORDS </vt:lpstr>
      <vt:lpstr>PowerPointova predstavitev</vt:lpstr>
      <vt:lpstr>PowerPointova predstavitev</vt:lpstr>
      <vt:lpstr>STEREOTYPES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  <vt:lpstr>COMMON MISCONCEPTIONS ABOUT NEW ZEALAND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</dc:title>
  <dc:creator>ASUS</dc:creator>
  <cp:lastModifiedBy>Rozmanič, Tina</cp:lastModifiedBy>
  <cp:revision>14</cp:revision>
  <cp:lastPrinted>2017-05-27T08:06:47Z</cp:lastPrinted>
  <dcterms:created xsi:type="dcterms:W3CDTF">2017-05-26T19:26:16Z</dcterms:created>
  <dcterms:modified xsi:type="dcterms:W3CDTF">2023-04-20T11:03:40Z</dcterms:modified>
</cp:coreProperties>
</file>