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4"/>
  </p:notesMasterIdLst>
  <p:sldIdLst>
    <p:sldId id="258" r:id="rId2"/>
    <p:sldId id="361" r:id="rId3"/>
    <p:sldId id="343" r:id="rId4"/>
    <p:sldId id="259" r:id="rId5"/>
    <p:sldId id="299" r:id="rId6"/>
    <p:sldId id="260" r:id="rId7"/>
    <p:sldId id="300" r:id="rId8"/>
    <p:sldId id="262" r:id="rId9"/>
    <p:sldId id="316" r:id="rId10"/>
    <p:sldId id="356" r:id="rId11"/>
    <p:sldId id="357" r:id="rId12"/>
    <p:sldId id="337" r:id="rId13"/>
    <p:sldId id="339" r:id="rId14"/>
    <p:sldId id="340" r:id="rId15"/>
    <p:sldId id="319" r:id="rId16"/>
    <p:sldId id="320" r:id="rId17"/>
    <p:sldId id="321" r:id="rId18"/>
    <p:sldId id="322" r:id="rId19"/>
    <p:sldId id="323" r:id="rId20"/>
    <p:sldId id="324" r:id="rId21"/>
    <p:sldId id="358" r:id="rId22"/>
    <p:sldId id="359" r:id="rId23"/>
    <p:sldId id="326" r:id="rId24"/>
    <p:sldId id="327" r:id="rId25"/>
    <p:sldId id="314" r:id="rId26"/>
    <p:sldId id="346" r:id="rId27"/>
    <p:sldId id="328" r:id="rId28"/>
    <p:sldId id="336" r:id="rId29"/>
    <p:sldId id="347" r:id="rId30"/>
    <p:sldId id="348" r:id="rId31"/>
    <p:sldId id="349" r:id="rId32"/>
    <p:sldId id="350" r:id="rId33"/>
    <p:sldId id="351" r:id="rId34"/>
    <p:sldId id="352" r:id="rId35"/>
    <p:sldId id="353" r:id="rId36"/>
    <p:sldId id="354" r:id="rId37"/>
    <p:sldId id="332" r:id="rId38"/>
    <p:sldId id="355" r:id="rId39"/>
    <p:sldId id="360" r:id="rId40"/>
    <p:sldId id="338" r:id="rId41"/>
    <p:sldId id="284" r:id="rId42"/>
    <p:sldId id="312" r:id="rId43"/>
  </p:sldIdLst>
  <p:sldSz cx="9144000" cy="6858000" type="screen4x3"/>
  <p:notesSz cx="6858000" cy="9144000"/>
  <p:defaultTextStyle>
    <a:defPPr>
      <a:defRPr lang="sl-SI"/>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105" d="100"/>
          <a:sy n="105" d="100"/>
        </p:scale>
        <p:origin x="1806" y="96"/>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81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 Id="rId4" Type="http://schemas.openxmlformats.org/officeDocument/2006/relationships/image" Target="../media/image3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sl-SI"/>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sl-SI"/>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l-SI" noProof="0"/>
              <a:t>Kliknite, če želite urediti sloge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sl-SI"/>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46CA2E0-A1D1-48FD-8354-F3E0AD5053C7}" type="slidenum">
              <a:rPr lang="sl-SI"/>
              <a:pPr>
                <a:defRPr/>
              </a:pPr>
              <a:t>‹#›</a:t>
            </a:fld>
            <a:endParaRPr lang="sl-SI"/>
          </a:p>
        </p:txBody>
      </p:sp>
    </p:spTree>
    <p:extLst>
      <p:ext uri="{BB962C8B-B14F-4D97-AF65-F5344CB8AC3E}">
        <p14:creationId xmlns:p14="http://schemas.microsoft.com/office/powerpoint/2010/main" val="2005607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CA7DBF10-4B1E-449C-BF1B-2C480FEB9970}" type="slidenum">
              <a:rPr lang="sl-SI" smtClean="0"/>
              <a:pPr/>
              <a:t>1</a:t>
            </a:fld>
            <a:endParaRPr lang="sl-SI"/>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914400" y="4343400"/>
            <a:ext cx="5029200" cy="4114800"/>
          </a:xfrm>
          <a:noFill/>
          <a:ln/>
        </p:spPr>
        <p:txBody>
          <a:bodyPr/>
          <a:lstStyle/>
          <a:p>
            <a:pPr eaLnBrk="1" hangingPunct="1"/>
            <a:endParaRPr lang="sl-SI"/>
          </a:p>
        </p:txBody>
      </p:sp>
    </p:spTree>
    <p:extLst>
      <p:ext uri="{BB962C8B-B14F-4D97-AF65-F5344CB8AC3E}">
        <p14:creationId xmlns:p14="http://schemas.microsoft.com/office/powerpoint/2010/main" val="2088762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26F90C46-60AD-4EFC-AA19-45C67F36C66B}" type="slidenum">
              <a:rPr lang="sl-SI" smtClean="0"/>
              <a:pPr/>
              <a:t>16</a:t>
            </a:fld>
            <a:endParaRPr lang="sl-SI"/>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618443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DFF63D2-0C46-424D-8017-2E6086602530}" type="slidenum">
              <a:rPr lang="sl-SI" smtClean="0"/>
              <a:pPr/>
              <a:t>17</a:t>
            </a:fld>
            <a:endParaRPr lang="sl-SI"/>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97542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E9E439B8-32F2-445D-8C3E-BBC39122E555}" type="slidenum">
              <a:rPr lang="sl-SI" smtClean="0"/>
              <a:pPr/>
              <a:t>18</a:t>
            </a:fld>
            <a:endParaRPr lang="sl-SI"/>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563734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07139A9E-CCF0-46F2-9424-D69AF3B57ADB}" type="slidenum">
              <a:rPr lang="sl-SI" smtClean="0"/>
              <a:pPr/>
              <a:t>19</a:t>
            </a:fld>
            <a:endParaRPr lang="sl-SI"/>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780906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3E525D4E-CF16-43E4-B415-51D04639AC3C}" type="slidenum">
              <a:rPr lang="sl-SI" smtClean="0"/>
              <a:pPr/>
              <a:t>20</a:t>
            </a:fld>
            <a:endParaRPr lang="sl-SI"/>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093158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Ograda stranske slike 1"/>
          <p:cNvSpPr>
            <a:spLocks noGrp="1" noRot="1" noChangeAspect="1" noTextEdit="1"/>
          </p:cNvSpPr>
          <p:nvPr>
            <p:ph type="sldImg"/>
          </p:nvPr>
        </p:nvSpPr>
        <p:spPr>
          <a:ln/>
        </p:spPr>
      </p:sp>
      <p:sp>
        <p:nvSpPr>
          <p:cNvPr id="44034" name="Ograda opomb 2"/>
          <p:cNvSpPr>
            <a:spLocks noGrp="1"/>
          </p:cNvSpPr>
          <p:nvPr>
            <p:ph type="body" idx="1"/>
          </p:nvPr>
        </p:nvSpPr>
        <p:spPr>
          <a:noFill/>
          <a:ln/>
        </p:spPr>
        <p:txBody>
          <a:bodyPr/>
          <a:lstStyle/>
          <a:p>
            <a:pPr eaLnBrk="1" hangingPunct="1"/>
            <a:endParaRPr lang="sl-SI"/>
          </a:p>
        </p:txBody>
      </p:sp>
      <p:sp>
        <p:nvSpPr>
          <p:cNvPr id="44035" name="Ograda številke diapozitiva 3"/>
          <p:cNvSpPr>
            <a:spLocks noGrp="1"/>
          </p:cNvSpPr>
          <p:nvPr>
            <p:ph type="sldNum" sz="quarter" idx="5"/>
          </p:nvPr>
        </p:nvSpPr>
        <p:spPr>
          <a:noFill/>
        </p:spPr>
        <p:txBody>
          <a:bodyPr/>
          <a:lstStyle/>
          <a:p>
            <a:fld id="{3AE6DAE1-1A85-4B5C-AB58-7C104DC1EB0B}" type="slidenum">
              <a:rPr lang="sl-SI" smtClean="0"/>
              <a:pPr/>
              <a:t>22</a:t>
            </a:fld>
            <a:endParaRPr lang="sl-SI"/>
          </a:p>
        </p:txBody>
      </p:sp>
    </p:spTree>
    <p:extLst>
      <p:ext uri="{BB962C8B-B14F-4D97-AF65-F5344CB8AC3E}">
        <p14:creationId xmlns:p14="http://schemas.microsoft.com/office/powerpoint/2010/main" val="3918297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D318A7A4-CA7A-4A67-9622-61E6490A0A8B}" type="slidenum">
              <a:rPr lang="sl-SI" smtClean="0"/>
              <a:pPr/>
              <a:t>23</a:t>
            </a:fld>
            <a:endParaRPr lang="sl-SI"/>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96580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D857C2E5-E7AF-42A0-B3D2-FDB3A9F2F75C}" type="slidenum">
              <a:rPr lang="sl-SI" smtClean="0"/>
              <a:pPr/>
              <a:t>24</a:t>
            </a:fld>
            <a:endParaRPr lang="sl-SI"/>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493389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Ograda stranske slike 1"/>
          <p:cNvSpPr>
            <a:spLocks noGrp="1" noRot="1" noChangeAspect="1"/>
          </p:cNvSpPr>
          <p:nvPr>
            <p:ph type="sldImg"/>
          </p:nvPr>
        </p:nvSpPr>
        <p:spPr>
          <a:ln/>
        </p:spPr>
      </p:sp>
      <p:sp>
        <p:nvSpPr>
          <p:cNvPr id="50178" name="Ograda opomb 2"/>
          <p:cNvSpPr>
            <a:spLocks noGrp="1"/>
          </p:cNvSpPr>
          <p:nvPr>
            <p:ph type="body" idx="1"/>
          </p:nvPr>
        </p:nvSpPr>
        <p:spPr>
          <a:noFill/>
          <a:ln/>
        </p:spPr>
        <p:txBody>
          <a:bodyPr/>
          <a:lstStyle/>
          <a:p>
            <a:endParaRPr lang="sl-SI"/>
          </a:p>
        </p:txBody>
      </p:sp>
      <p:sp>
        <p:nvSpPr>
          <p:cNvPr id="50179" name="Ograda številke diapozitiva 3"/>
          <p:cNvSpPr>
            <a:spLocks noGrp="1"/>
          </p:cNvSpPr>
          <p:nvPr>
            <p:ph type="sldNum" sz="quarter" idx="5"/>
          </p:nvPr>
        </p:nvSpPr>
        <p:spPr>
          <a:noFill/>
        </p:spPr>
        <p:txBody>
          <a:bodyPr/>
          <a:lstStyle/>
          <a:p>
            <a:fld id="{AD050D12-A7F2-48FC-900B-221C6FC34FC9}" type="slidenum">
              <a:rPr lang="sl-SI" smtClean="0"/>
              <a:pPr/>
              <a:t>25</a:t>
            </a:fld>
            <a:endParaRPr lang="sl-SI"/>
          </a:p>
        </p:txBody>
      </p:sp>
    </p:spTree>
    <p:extLst>
      <p:ext uri="{BB962C8B-B14F-4D97-AF65-F5344CB8AC3E}">
        <p14:creationId xmlns:p14="http://schemas.microsoft.com/office/powerpoint/2010/main" val="1487163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pPr>
              <a:defRPr/>
            </a:pPr>
            <a:fld id="{946CA2E0-A1D1-48FD-8354-F3E0AD5053C7}" type="slidenum">
              <a:rPr lang="sl-SI" smtClean="0"/>
              <a:pPr>
                <a:defRPr/>
              </a:pPr>
              <a:t>26</a:t>
            </a:fld>
            <a:endParaRPr lang="sl-SI"/>
          </a:p>
        </p:txBody>
      </p:sp>
    </p:spTree>
    <p:extLst>
      <p:ext uri="{BB962C8B-B14F-4D97-AF65-F5344CB8AC3E}">
        <p14:creationId xmlns:p14="http://schemas.microsoft.com/office/powerpoint/2010/main" val="77400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7AE0651E-638B-4D96-8847-C8434295CC2B}" type="slidenum">
              <a:rPr lang="sl-SI" smtClean="0"/>
              <a:pPr/>
              <a:t>4</a:t>
            </a:fld>
            <a:endParaRPr lang="sl-SI"/>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947936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00FB89FC-33BC-4028-AF6B-DEE6B8EE0A39}" type="slidenum">
              <a:rPr lang="sl-SI" smtClean="0"/>
              <a:pPr/>
              <a:t>27</a:t>
            </a:fld>
            <a:endParaRPr lang="sl-SI"/>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146262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7F177F06-222E-4F6D-BD93-B4BF51DC34B2}" type="slidenum">
              <a:rPr lang="sl-SI" smtClean="0"/>
              <a:pPr/>
              <a:t>36</a:t>
            </a:fld>
            <a:endParaRPr lang="sl-SI"/>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777049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7BFBC302-8515-4862-A269-00531E74A99B}" type="slidenum">
              <a:rPr lang="sl-SI" smtClean="0"/>
              <a:pPr/>
              <a:t>37</a:t>
            </a:fld>
            <a:endParaRPr lang="sl-SI"/>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250038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0CB318B9-E379-4EE5-A63E-A88B403EA005}" type="slidenum">
              <a:rPr lang="sl-SI" smtClean="0"/>
              <a:pPr/>
              <a:t>38</a:t>
            </a:fld>
            <a:endParaRPr lang="sl-SI"/>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402826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20DE9ABC-6A88-4F34-987E-17A9F441971D}" type="slidenum">
              <a:rPr lang="sl-SI" smtClean="0"/>
              <a:pPr/>
              <a:t>41</a:t>
            </a:fld>
            <a:endParaRPr lang="sl-SI"/>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040565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pPr>
              <a:defRPr/>
            </a:pPr>
            <a:fld id="{946CA2E0-A1D1-48FD-8354-F3E0AD5053C7}" type="slidenum">
              <a:rPr lang="sl-SI" smtClean="0"/>
              <a:pPr>
                <a:defRPr/>
              </a:pPr>
              <a:t>42</a:t>
            </a:fld>
            <a:endParaRPr lang="sl-SI"/>
          </a:p>
        </p:txBody>
      </p:sp>
    </p:spTree>
    <p:extLst>
      <p:ext uri="{BB962C8B-B14F-4D97-AF65-F5344CB8AC3E}">
        <p14:creationId xmlns:p14="http://schemas.microsoft.com/office/powerpoint/2010/main" val="4234188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pPr>
              <a:defRPr/>
            </a:pPr>
            <a:fld id="{946CA2E0-A1D1-48FD-8354-F3E0AD5053C7}" type="slidenum">
              <a:rPr lang="sl-SI" smtClean="0"/>
              <a:pPr>
                <a:defRPr/>
              </a:pPr>
              <a:t>5</a:t>
            </a:fld>
            <a:endParaRPr lang="sl-SI"/>
          </a:p>
        </p:txBody>
      </p:sp>
    </p:spTree>
    <p:extLst>
      <p:ext uri="{BB962C8B-B14F-4D97-AF65-F5344CB8AC3E}">
        <p14:creationId xmlns:p14="http://schemas.microsoft.com/office/powerpoint/2010/main" val="1187652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A03D3062-C546-4DA3-A847-1445D9D589E6}" type="slidenum">
              <a:rPr lang="sl-SI" smtClean="0"/>
              <a:pPr/>
              <a:t>6</a:t>
            </a:fld>
            <a:endParaRPr lang="sl-SI"/>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005258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pPr>
              <a:defRPr/>
            </a:pPr>
            <a:fld id="{946CA2E0-A1D1-48FD-8354-F3E0AD5053C7}" type="slidenum">
              <a:rPr lang="sl-SI" smtClean="0"/>
              <a:pPr>
                <a:defRPr/>
              </a:pPr>
              <a:t>7</a:t>
            </a:fld>
            <a:endParaRPr lang="sl-SI"/>
          </a:p>
        </p:txBody>
      </p:sp>
    </p:spTree>
    <p:extLst>
      <p:ext uri="{BB962C8B-B14F-4D97-AF65-F5344CB8AC3E}">
        <p14:creationId xmlns:p14="http://schemas.microsoft.com/office/powerpoint/2010/main" val="1014489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FDB031CB-FDE1-43C2-B9B0-74BFE1743CB7}" type="slidenum">
              <a:rPr lang="sl-SI" smtClean="0"/>
              <a:pPr/>
              <a:t>8</a:t>
            </a:fld>
            <a:endParaRPr lang="sl-SI"/>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058613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CA447000-CAD2-4ED8-BF1A-B15F5DFEF51F}" type="slidenum">
              <a:rPr lang="sl-SI" smtClean="0"/>
              <a:pPr/>
              <a:t>9</a:t>
            </a:fld>
            <a:endParaRPr lang="sl-SI"/>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724037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3AF1F929-5EAD-4261-A2BC-44D5B5ED9EB3}" type="slidenum">
              <a:rPr lang="sl-SI" smtClean="0"/>
              <a:pPr/>
              <a:t>10</a:t>
            </a:fld>
            <a:endParaRPr lang="sl-SI"/>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288609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173791E7-63FF-49D0-AB31-7D2E7E24DEE5}" type="slidenum">
              <a:rPr lang="sl-SI" smtClean="0"/>
              <a:pPr/>
              <a:t>15</a:t>
            </a:fld>
            <a:endParaRPr lang="sl-SI"/>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092050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9" name="Podnaslov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a:t>Kliknite, če želite urediti slog podnaslova matrice</a:t>
            </a:r>
            <a:endParaRPr kumimoji="0" lang="en-US"/>
          </a:p>
        </p:txBody>
      </p:sp>
      <p:sp>
        <p:nvSpPr>
          <p:cNvPr id="28" name="Naslov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sl-SI"/>
              <a:t>Kliknite, če želite urediti slog naslova matrice</a:t>
            </a:r>
            <a:endParaRPr kumimoji="0" lang="en-US"/>
          </a:p>
        </p:txBody>
      </p:sp>
      <p:cxnSp>
        <p:nvCxnSpPr>
          <p:cNvPr id="8" name="Raven konek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Raven konek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Ograda datuma 14"/>
          <p:cNvSpPr>
            <a:spLocks noGrp="1"/>
          </p:cNvSpPr>
          <p:nvPr>
            <p:ph type="dt" sz="half" idx="10"/>
          </p:nvPr>
        </p:nvSpPr>
        <p:spPr/>
        <p:txBody>
          <a:bodyPr/>
          <a:lstStyle/>
          <a:p>
            <a:pPr>
              <a:defRPr/>
            </a:pPr>
            <a:endParaRPr lang="en-US"/>
          </a:p>
        </p:txBody>
      </p:sp>
      <p:sp>
        <p:nvSpPr>
          <p:cNvPr id="16" name="Ograda številke diapozitiva 15"/>
          <p:cNvSpPr>
            <a:spLocks noGrp="1"/>
          </p:cNvSpPr>
          <p:nvPr>
            <p:ph type="sldNum" sz="quarter" idx="11"/>
          </p:nvPr>
        </p:nvSpPr>
        <p:spPr/>
        <p:txBody>
          <a:bodyPr/>
          <a:lstStyle/>
          <a:p>
            <a:pPr>
              <a:defRPr/>
            </a:pPr>
            <a:fld id="{70EED802-76F2-44D3-A14B-CBDEEB1C3406}" type="slidenum">
              <a:rPr lang="en-US" smtClean="0"/>
              <a:pPr>
                <a:defRPr/>
              </a:pPr>
              <a:t>‹#›</a:t>
            </a:fld>
            <a:endParaRPr lang="en-US"/>
          </a:p>
        </p:txBody>
      </p:sp>
      <p:sp>
        <p:nvSpPr>
          <p:cNvPr id="17" name="Ograda noge 16"/>
          <p:cNvSpPr>
            <a:spLocks noGrp="1"/>
          </p:cNvSpPr>
          <p:nvPr>
            <p:ph type="ftr" sz="quarter" idx="12"/>
          </p:nvPr>
        </p:nvSpPr>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4" name="Ograda datuma 3"/>
          <p:cNvSpPr>
            <a:spLocks noGrp="1"/>
          </p:cNvSpPr>
          <p:nvPr>
            <p:ph type="dt" sz="half" idx="10"/>
          </p:nvPr>
        </p:nvSpPr>
        <p:spPr/>
        <p:txBody>
          <a:bodyPr/>
          <a:lstStyle/>
          <a:p>
            <a:pPr>
              <a:defRPr/>
            </a:pPr>
            <a:endParaRPr lang="en-US"/>
          </a:p>
        </p:txBody>
      </p:sp>
      <p:sp>
        <p:nvSpPr>
          <p:cNvPr id="5" name="Ograda noge 4"/>
          <p:cNvSpPr>
            <a:spLocks noGrp="1"/>
          </p:cNvSpPr>
          <p:nvPr>
            <p:ph type="ftr" sz="quarter" idx="11"/>
          </p:nvPr>
        </p:nvSpPr>
        <p:spPr/>
        <p:txBody>
          <a:bodyPr/>
          <a:lstStyle/>
          <a:p>
            <a:pPr>
              <a:defRPr/>
            </a:pPr>
            <a:endParaRPr lang="en-US"/>
          </a:p>
        </p:txBody>
      </p:sp>
      <p:sp>
        <p:nvSpPr>
          <p:cNvPr id="6" name="Ograda številke diapozitiva 5"/>
          <p:cNvSpPr>
            <a:spLocks noGrp="1"/>
          </p:cNvSpPr>
          <p:nvPr>
            <p:ph type="sldNum" sz="quarter" idx="12"/>
          </p:nvPr>
        </p:nvSpPr>
        <p:spPr/>
        <p:txBody>
          <a:bodyPr/>
          <a:lstStyle/>
          <a:p>
            <a:pPr>
              <a:defRPr/>
            </a:pPr>
            <a:fld id="{F22B4729-1C33-45D8-9DE1-5EDE7F9A80E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kumimoji="0" lang="sl-SI"/>
              <a:t>Kliknite, če želite urediti slog naslova matrice</a:t>
            </a:r>
            <a:endParaRPr kumimoji="0"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4" name="Ograda datuma 3"/>
          <p:cNvSpPr>
            <a:spLocks noGrp="1"/>
          </p:cNvSpPr>
          <p:nvPr>
            <p:ph type="dt" sz="half" idx="10"/>
          </p:nvPr>
        </p:nvSpPr>
        <p:spPr/>
        <p:txBody>
          <a:bodyPr/>
          <a:lstStyle/>
          <a:p>
            <a:pPr>
              <a:defRPr/>
            </a:pPr>
            <a:endParaRPr lang="en-US"/>
          </a:p>
        </p:txBody>
      </p:sp>
      <p:sp>
        <p:nvSpPr>
          <p:cNvPr id="5" name="Ograda noge 4"/>
          <p:cNvSpPr>
            <a:spLocks noGrp="1"/>
          </p:cNvSpPr>
          <p:nvPr>
            <p:ph type="ftr" sz="quarter" idx="11"/>
          </p:nvPr>
        </p:nvSpPr>
        <p:spPr/>
        <p:txBody>
          <a:bodyPr/>
          <a:lstStyle/>
          <a:p>
            <a:pPr>
              <a:defRPr/>
            </a:pPr>
            <a:endParaRPr lang="en-US"/>
          </a:p>
        </p:txBody>
      </p:sp>
      <p:sp>
        <p:nvSpPr>
          <p:cNvPr id="6" name="Ograda številke diapozitiva 5"/>
          <p:cNvSpPr>
            <a:spLocks noGrp="1"/>
          </p:cNvSpPr>
          <p:nvPr>
            <p:ph type="sldNum" sz="quarter" idx="12"/>
          </p:nvPr>
        </p:nvSpPr>
        <p:spPr/>
        <p:txBody>
          <a:bodyPr/>
          <a:lstStyle/>
          <a:p>
            <a:pPr>
              <a:defRPr/>
            </a:pPr>
            <a:fld id="{254430CF-5ECC-4013-A8D4-216ADF13612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9" name="Ograda vsebine 8"/>
          <p:cNvSpPr>
            <a:spLocks noGrp="1"/>
          </p:cNvSpPr>
          <p:nvPr>
            <p:ph idx="1"/>
          </p:nvPr>
        </p:nvSpPr>
        <p:spPr>
          <a:xfrm>
            <a:off x="457200" y="1524000"/>
            <a:ext cx="8229600" cy="4572000"/>
          </a:xfrm>
        </p:spPr>
        <p:txBody>
          <a:bodyPr/>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14" name="Ograda datuma 13"/>
          <p:cNvSpPr>
            <a:spLocks noGrp="1"/>
          </p:cNvSpPr>
          <p:nvPr>
            <p:ph type="dt" sz="half" idx="14"/>
          </p:nvPr>
        </p:nvSpPr>
        <p:spPr/>
        <p:txBody>
          <a:bodyPr/>
          <a:lstStyle/>
          <a:p>
            <a:pPr>
              <a:defRPr/>
            </a:pPr>
            <a:endParaRPr lang="en-US"/>
          </a:p>
        </p:txBody>
      </p:sp>
      <p:sp>
        <p:nvSpPr>
          <p:cNvPr id="15" name="Ograda številke diapozitiva 14"/>
          <p:cNvSpPr>
            <a:spLocks noGrp="1"/>
          </p:cNvSpPr>
          <p:nvPr>
            <p:ph type="sldNum" sz="quarter" idx="15"/>
          </p:nvPr>
        </p:nvSpPr>
        <p:spPr/>
        <p:txBody>
          <a:bodyPr/>
          <a:lstStyle>
            <a:lvl1pPr algn="ctr">
              <a:defRPr/>
            </a:lvl1pPr>
          </a:lstStyle>
          <a:p>
            <a:pPr>
              <a:defRPr/>
            </a:pPr>
            <a:fld id="{7DE0A244-F781-41B2-BC92-8EFF59858B99}" type="slidenum">
              <a:rPr lang="en-US" smtClean="0"/>
              <a:pPr>
                <a:defRPr/>
              </a:pPr>
              <a:t>‹#›</a:t>
            </a:fld>
            <a:endParaRPr lang="en-US"/>
          </a:p>
        </p:txBody>
      </p:sp>
      <p:sp>
        <p:nvSpPr>
          <p:cNvPr id="16" name="Ograda noge 15"/>
          <p:cNvSpPr>
            <a:spLocks noGrp="1"/>
          </p:cNvSpPr>
          <p:nvPr>
            <p:ph type="ftr" sz="quarter" idx="16"/>
          </p:nvPr>
        </p:nvSpPr>
        <p:spPr/>
        <p:txBody>
          <a:bodyPr/>
          <a:lstStyle/>
          <a:p>
            <a:pPr>
              <a:defRPr/>
            </a:pPr>
            <a:endParaRPr lang="en-US"/>
          </a:p>
        </p:txBody>
      </p:sp>
      <p:sp>
        <p:nvSpPr>
          <p:cNvPr id="17" name="Naslov 16"/>
          <p:cNvSpPr>
            <a:spLocks noGrp="1"/>
          </p:cNvSpPr>
          <p:nvPr>
            <p:ph type="title"/>
          </p:nvPr>
        </p:nvSpPr>
        <p:spPr/>
        <p:txBody>
          <a:bodyPr rtlCol="0" anchor="b" anchorCtr="0"/>
          <a:lstStyle/>
          <a:p>
            <a:r>
              <a:rPr kumimoji="0" lang="sl-SI"/>
              <a:t>Kliknite, če želite urediti slog naslova matrice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4" name="Ograda datuma 3"/>
          <p:cNvSpPr>
            <a:spLocks noGrp="1"/>
          </p:cNvSpPr>
          <p:nvPr>
            <p:ph type="dt" sz="half" idx="10"/>
          </p:nvPr>
        </p:nvSpPr>
        <p:spPr/>
        <p:txBody>
          <a:bodyPr/>
          <a:lstStyle/>
          <a:p>
            <a:pPr>
              <a:defRPr/>
            </a:pPr>
            <a:endParaRPr lang="en-US"/>
          </a:p>
        </p:txBody>
      </p:sp>
      <p:sp>
        <p:nvSpPr>
          <p:cNvPr id="5" name="Ograda noge 4"/>
          <p:cNvSpPr>
            <a:spLocks noGrp="1"/>
          </p:cNvSpPr>
          <p:nvPr>
            <p:ph type="ftr" sz="quarter" idx="11"/>
          </p:nvPr>
        </p:nvSpPr>
        <p:spPr/>
        <p:txBody>
          <a:bodyPr/>
          <a:lstStyle/>
          <a:p>
            <a:pPr>
              <a:defRPr/>
            </a:pPr>
            <a:endParaRPr lang="en-US"/>
          </a:p>
        </p:txBody>
      </p:sp>
      <p:sp>
        <p:nvSpPr>
          <p:cNvPr id="6" name="Ograda številke diapozitiva 5"/>
          <p:cNvSpPr>
            <a:spLocks noGrp="1"/>
          </p:cNvSpPr>
          <p:nvPr>
            <p:ph type="sldNum" sz="quarter" idx="12"/>
          </p:nvPr>
        </p:nvSpPr>
        <p:spPr/>
        <p:txBody>
          <a:bodyPr/>
          <a:lstStyle/>
          <a:p>
            <a:pPr>
              <a:defRPr/>
            </a:pPr>
            <a:fld id="{FCFCA7ED-1B81-4DEE-B828-388909523A42}" type="slidenum">
              <a:rPr lang="en-US" smtClean="0"/>
              <a:pPr>
                <a:defRPr/>
              </a:pPr>
              <a:t>‹#›</a:t>
            </a:fld>
            <a:endParaRPr lang="en-US"/>
          </a:p>
        </p:txBody>
      </p:sp>
      <p:sp>
        <p:nvSpPr>
          <p:cNvPr id="2" name="Naslov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sl-SI"/>
              <a:t>Kliknite, če želite urediti slog naslova matrice</a:t>
            </a:r>
            <a:endParaRPr kumimoji="0" lang="en-US"/>
          </a:p>
        </p:txBody>
      </p:sp>
      <p:sp>
        <p:nvSpPr>
          <p:cNvPr id="3" name="Ograda besedila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a:t>Kliknite, če želite urediti sloge besedila matrice</a:t>
            </a:r>
          </a:p>
        </p:txBody>
      </p:sp>
      <p:cxnSp>
        <p:nvCxnSpPr>
          <p:cNvPr id="7" name="Raven konek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5" name="Ograda datuma 4"/>
          <p:cNvSpPr>
            <a:spLocks noGrp="1"/>
          </p:cNvSpPr>
          <p:nvPr>
            <p:ph type="dt" sz="half" idx="10"/>
          </p:nvPr>
        </p:nvSpPr>
        <p:spPr/>
        <p:txBody>
          <a:bodyPr/>
          <a:lstStyle/>
          <a:p>
            <a:pPr>
              <a:defRPr/>
            </a:pPr>
            <a:endParaRPr lang="en-US"/>
          </a:p>
        </p:txBody>
      </p:sp>
      <p:sp>
        <p:nvSpPr>
          <p:cNvPr id="6" name="Ograda noge 5"/>
          <p:cNvSpPr>
            <a:spLocks noGrp="1"/>
          </p:cNvSpPr>
          <p:nvPr>
            <p:ph type="ftr" sz="quarter" idx="11"/>
          </p:nvPr>
        </p:nvSpPr>
        <p:spPr/>
        <p:txBody>
          <a:bodyPr/>
          <a:lstStyle/>
          <a:p>
            <a:pPr>
              <a:defRPr/>
            </a:pPr>
            <a:endParaRPr lang="en-US"/>
          </a:p>
        </p:txBody>
      </p:sp>
      <p:sp>
        <p:nvSpPr>
          <p:cNvPr id="7" name="Ograda številke diapozitiva 6"/>
          <p:cNvSpPr>
            <a:spLocks noGrp="1"/>
          </p:cNvSpPr>
          <p:nvPr>
            <p:ph type="sldNum" sz="quarter" idx="12"/>
          </p:nvPr>
        </p:nvSpPr>
        <p:spPr/>
        <p:txBody>
          <a:bodyPr/>
          <a:lstStyle/>
          <a:p>
            <a:pPr>
              <a:defRPr/>
            </a:pPr>
            <a:fld id="{22C890E4-08D0-48A4-86DC-E86FED0B55D8}" type="slidenum">
              <a:rPr lang="en-US" smtClean="0"/>
              <a:pPr>
                <a:defRPr/>
              </a:pPr>
              <a:t>‹#›</a:t>
            </a:fld>
            <a:endParaRPr lang="en-US"/>
          </a:p>
        </p:txBody>
      </p:sp>
      <p:sp>
        <p:nvSpPr>
          <p:cNvPr id="2" name="Naslov 1"/>
          <p:cNvSpPr>
            <a:spLocks noGrp="1"/>
          </p:cNvSpPr>
          <p:nvPr>
            <p:ph type="title"/>
          </p:nvPr>
        </p:nvSpPr>
        <p:spPr/>
        <p:txBody>
          <a:bodyPr/>
          <a:lstStyle/>
          <a:p>
            <a:r>
              <a:rPr kumimoji="0" lang="sl-SI"/>
              <a:t>Kliknite, če želite urediti slog naslova matrice</a:t>
            </a:r>
            <a:endParaRPr kumimoji="0" lang="en-US"/>
          </a:p>
        </p:txBody>
      </p:sp>
      <p:sp>
        <p:nvSpPr>
          <p:cNvPr id="11" name="Ograda vsebine 10"/>
          <p:cNvSpPr>
            <a:spLocks noGrp="1"/>
          </p:cNvSpPr>
          <p:nvPr>
            <p:ph sz="half" idx="1"/>
          </p:nvPr>
        </p:nvSpPr>
        <p:spPr>
          <a:xfrm>
            <a:off x="457200" y="1524000"/>
            <a:ext cx="4059936" cy="4572000"/>
          </a:xfrm>
        </p:spPr>
        <p:txBody>
          <a:bodyPr/>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13" name="Ograda vsebine 12"/>
          <p:cNvSpPr>
            <a:spLocks noGrp="1"/>
          </p:cNvSpPr>
          <p:nvPr>
            <p:ph sz="half" idx="2"/>
          </p:nvPr>
        </p:nvSpPr>
        <p:spPr>
          <a:xfrm>
            <a:off x="4648200" y="1524000"/>
            <a:ext cx="4059936" cy="4572000"/>
          </a:xfrm>
        </p:spPr>
        <p:txBody>
          <a:bodyPr/>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9" name="Ograda številke diapozitiva 8"/>
          <p:cNvSpPr>
            <a:spLocks noGrp="1"/>
          </p:cNvSpPr>
          <p:nvPr>
            <p:ph type="sldNum" sz="quarter" idx="12"/>
          </p:nvPr>
        </p:nvSpPr>
        <p:spPr/>
        <p:txBody>
          <a:bodyPr/>
          <a:lstStyle/>
          <a:p>
            <a:pPr>
              <a:defRPr/>
            </a:pPr>
            <a:fld id="{AF782C61-2A66-4A49-ACEA-4BD95B085174}" type="slidenum">
              <a:rPr lang="en-US" smtClean="0"/>
              <a:pPr>
                <a:defRPr/>
              </a:pPr>
              <a:t>‹#›</a:t>
            </a:fld>
            <a:endParaRPr lang="en-US"/>
          </a:p>
        </p:txBody>
      </p:sp>
      <p:sp>
        <p:nvSpPr>
          <p:cNvPr id="8" name="Ograda noge 7"/>
          <p:cNvSpPr>
            <a:spLocks noGrp="1"/>
          </p:cNvSpPr>
          <p:nvPr>
            <p:ph type="ftr" sz="quarter" idx="11"/>
          </p:nvPr>
        </p:nvSpPr>
        <p:spPr/>
        <p:txBody>
          <a:bodyPr/>
          <a:lstStyle/>
          <a:p>
            <a:pPr>
              <a:defRPr/>
            </a:pPr>
            <a:endParaRPr lang="en-US"/>
          </a:p>
        </p:txBody>
      </p:sp>
      <p:sp>
        <p:nvSpPr>
          <p:cNvPr id="7" name="Ograda datuma 6"/>
          <p:cNvSpPr>
            <a:spLocks noGrp="1"/>
          </p:cNvSpPr>
          <p:nvPr>
            <p:ph type="dt" sz="half" idx="10"/>
          </p:nvPr>
        </p:nvSpPr>
        <p:spPr/>
        <p:txBody>
          <a:bodyPr/>
          <a:lstStyle/>
          <a:p>
            <a:pPr>
              <a:defRPr/>
            </a:pPr>
            <a:endParaRPr lang="en-US"/>
          </a:p>
        </p:txBody>
      </p:sp>
      <p:sp>
        <p:nvSpPr>
          <p:cNvPr id="3" name="Ograda besedila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a:t>Kliknite, če želite urediti sloge besedila matrice</a:t>
            </a:r>
          </a:p>
        </p:txBody>
      </p:sp>
      <p:sp>
        <p:nvSpPr>
          <p:cNvPr id="32" name="Ograda vsebine 31"/>
          <p:cNvSpPr>
            <a:spLocks noGrp="1"/>
          </p:cNvSpPr>
          <p:nvPr>
            <p:ph sz="half" idx="2"/>
          </p:nvPr>
        </p:nvSpPr>
        <p:spPr>
          <a:xfrm>
            <a:off x="457200" y="2201896"/>
            <a:ext cx="4038600" cy="3913632"/>
          </a:xfrm>
        </p:spPr>
        <p:txBody>
          <a:bodyPr/>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34" name="Ograda vsebine 33"/>
          <p:cNvSpPr>
            <a:spLocks noGrp="1"/>
          </p:cNvSpPr>
          <p:nvPr>
            <p:ph sz="quarter" idx="4"/>
          </p:nvPr>
        </p:nvSpPr>
        <p:spPr>
          <a:xfrm>
            <a:off x="4649788" y="2201896"/>
            <a:ext cx="4038600" cy="3913632"/>
          </a:xfrm>
        </p:spPr>
        <p:txBody>
          <a:bodyPr/>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2" name="Naslov 1"/>
          <p:cNvSpPr>
            <a:spLocks noGrp="1"/>
          </p:cNvSpPr>
          <p:nvPr>
            <p:ph type="title"/>
          </p:nvPr>
        </p:nvSpPr>
        <p:spPr>
          <a:xfrm>
            <a:off x="457200" y="155448"/>
            <a:ext cx="8229600" cy="1143000"/>
          </a:xfrm>
        </p:spPr>
        <p:txBody>
          <a:bodyPr anchor="b" anchorCtr="0"/>
          <a:lstStyle>
            <a:lvl1pPr>
              <a:defRPr/>
            </a:lvl1pPr>
          </a:lstStyle>
          <a:p>
            <a:r>
              <a:rPr kumimoji="0" lang="sl-SI"/>
              <a:t>Kliknite, če želite urediti slog naslova matrice</a:t>
            </a:r>
            <a:endParaRPr kumimoji="0" lang="en-US"/>
          </a:p>
        </p:txBody>
      </p:sp>
      <p:sp>
        <p:nvSpPr>
          <p:cNvPr id="12" name="Ograda besedila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a:t>Kliknite, če želite urediti sloge besedila matrice</a:t>
            </a:r>
          </a:p>
        </p:txBody>
      </p:sp>
      <p:cxnSp>
        <p:nvCxnSpPr>
          <p:cNvPr id="10" name="Raven konek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Raven konek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3" name="Ograda datuma 2"/>
          <p:cNvSpPr>
            <a:spLocks noGrp="1"/>
          </p:cNvSpPr>
          <p:nvPr>
            <p:ph type="dt" sz="half" idx="10"/>
          </p:nvPr>
        </p:nvSpPr>
        <p:spPr/>
        <p:txBody>
          <a:bodyPr/>
          <a:lstStyle/>
          <a:p>
            <a:pPr>
              <a:defRPr/>
            </a:pPr>
            <a:endParaRPr lang="en-US"/>
          </a:p>
        </p:txBody>
      </p:sp>
      <p:sp>
        <p:nvSpPr>
          <p:cNvPr id="4" name="Ograda noge 3"/>
          <p:cNvSpPr>
            <a:spLocks noGrp="1"/>
          </p:cNvSpPr>
          <p:nvPr>
            <p:ph type="ftr" sz="quarter" idx="11"/>
          </p:nvPr>
        </p:nvSpPr>
        <p:spPr/>
        <p:txBody>
          <a:bodyPr/>
          <a:lstStyle/>
          <a:p>
            <a:pPr>
              <a:defRPr/>
            </a:pPr>
            <a:endParaRPr lang="en-US"/>
          </a:p>
        </p:txBody>
      </p:sp>
      <p:sp>
        <p:nvSpPr>
          <p:cNvPr id="5" name="Ograda številke diapozitiva 4"/>
          <p:cNvSpPr>
            <a:spLocks noGrp="1"/>
          </p:cNvSpPr>
          <p:nvPr>
            <p:ph type="sldNum" sz="quarter" idx="12"/>
          </p:nvPr>
        </p:nvSpPr>
        <p:spPr/>
        <p:txBody>
          <a:bodyPr/>
          <a:lstStyle/>
          <a:p>
            <a:pPr>
              <a:defRPr/>
            </a:pPr>
            <a:fld id="{5D138D17-66B7-463B-85A3-EFB1E632E199}" type="slidenum">
              <a:rPr lang="en-US" smtClean="0"/>
              <a:pPr>
                <a:defRPr/>
              </a:pPr>
              <a:t>‹#›</a:t>
            </a:fld>
            <a:endParaRPr lang="en-US"/>
          </a:p>
        </p:txBody>
      </p:sp>
      <p:sp>
        <p:nvSpPr>
          <p:cNvPr id="2" name="Naslov 1"/>
          <p:cNvSpPr>
            <a:spLocks noGrp="1"/>
          </p:cNvSpPr>
          <p:nvPr>
            <p:ph type="title"/>
          </p:nvPr>
        </p:nvSpPr>
        <p:spPr/>
        <p:txBody>
          <a:bodyPr/>
          <a:lstStyle/>
          <a:p>
            <a:r>
              <a:rPr kumimoji="0" lang="sl-SI"/>
              <a:t>Kliknite, če želite urediti slog naslova matrice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pPr>
              <a:defRPr/>
            </a:pPr>
            <a:endParaRPr lang="en-US"/>
          </a:p>
        </p:txBody>
      </p:sp>
      <p:sp>
        <p:nvSpPr>
          <p:cNvPr id="3" name="Ograda noge 2"/>
          <p:cNvSpPr>
            <a:spLocks noGrp="1"/>
          </p:cNvSpPr>
          <p:nvPr>
            <p:ph type="ftr" sz="quarter" idx="11"/>
          </p:nvPr>
        </p:nvSpPr>
        <p:spPr/>
        <p:txBody>
          <a:bodyPr/>
          <a:lstStyle/>
          <a:p>
            <a:pPr>
              <a:defRPr/>
            </a:pPr>
            <a:endParaRPr lang="en-US"/>
          </a:p>
        </p:txBody>
      </p:sp>
      <p:sp>
        <p:nvSpPr>
          <p:cNvPr id="4" name="Ograda številke diapozitiva 3"/>
          <p:cNvSpPr>
            <a:spLocks noGrp="1"/>
          </p:cNvSpPr>
          <p:nvPr>
            <p:ph type="sldNum" sz="quarter" idx="12"/>
          </p:nvPr>
        </p:nvSpPr>
        <p:spPr/>
        <p:txBody>
          <a:bodyPr/>
          <a:lstStyle/>
          <a:p>
            <a:pPr>
              <a:defRPr/>
            </a:pPr>
            <a:fld id="{8C44A54E-80BE-47C5-9DD5-D07155A094D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29" name="Ograda vsebine 28"/>
          <p:cNvSpPr>
            <a:spLocks noGrp="1"/>
          </p:cNvSpPr>
          <p:nvPr>
            <p:ph sz="quarter" idx="1"/>
          </p:nvPr>
        </p:nvSpPr>
        <p:spPr>
          <a:xfrm>
            <a:off x="457200" y="457200"/>
            <a:ext cx="6248400" cy="5715000"/>
          </a:xfrm>
        </p:spPr>
        <p:txBody>
          <a:bodyPr/>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3" name="Ograda besedila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sl-SI"/>
              <a:t>Kliknite, če želite urediti sloge besedila matrice</a:t>
            </a:r>
          </a:p>
        </p:txBody>
      </p:sp>
      <p:sp>
        <p:nvSpPr>
          <p:cNvPr id="31" name="Naslov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sl-SI"/>
              <a:t>Kliknite, če želite urediti slog naslova matrice</a:t>
            </a:r>
            <a:endParaRPr kumimoji="0" lang="en-US"/>
          </a:p>
        </p:txBody>
      </p:sp>
      <p:sp>
        <p:nvSpPr>
          <p:cNvPr id="8" name="Ograda datuma 7"/>
          <p:cNvSpPr>
            <a:spLocks noGrp="1"/>
          </p:cNvSpPr>
          <p:nvPr>
            <p:ph type="dt" sz="half" idx="14"/>
          </p:nvPr>
        </p:nvSpPr>
        <p:spPr/>
        <p:txBody>
          <a:bodyPr/>
          <a:lstStyle/>
          <a:p>
            <a:pPr>
              <a:defRPr/>
            </a:pPr>
            <a:endParaRPr lang="en-US"/>
          </a:p>
        </p:txBody>
      </p:sp>
      <p:sp>
        <p:nvSpPr>
          <p:cNvPr id="9" name="Ograda številke diapozitiva 8"/>
          <p:cNvSpPr>
            <a:spLocks noGrp="1"/>
          </p:cNvSpPr>
          <p:nvPr>
            <p:ph type="sldNum" sz="quarter" idx="15"/>
          </p:nvPr>
        </p:nvSpPr>
        <p:spPr/>
        <p:txBody>
          <a:bodyPr/>
          <a:lstStyle/>
          <a:p>
            <a:pPr>
              <a:defRPr/>
            </a:pPr>
            <a:fld id="{59EE12B1-CEAB-41AB-A219-895BCB0E79CA}" type="slidenum">
              <a:rPr lang="en-US" smtClean="0"/>
              <a:pPr>
                <a:defRPr/>
              </a:pPr>
              <a:t>‹#›</a:t>
            </a:fld>
            <a:endParaRPr lang="en-US"/>
          </a:p>
        </p:txBody>
      </p:sp>
      <p:sp>
        <p:nvSpPr>
          <p:cNvPr id="10" name="Ograda noge 9"/>
          <p:cNvSpPr>
            <a:spLocks noGrp="1"/>
          </p:cNvSpPr>
          <p:nvPr>
            <p:ph type="ftr" sz="quarter" idx="16"/>
          </p:nvPr>
        </p:nvSpPr>
        <p:spPr/>
        <p:txBody>
          <a:body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sl-SI"/>
              <a:t>Kliknite, če želite urediti slog naslova matrice</a:t>
            </a:r>
            <a:endParaRPr kumimoji="0" lang="en-US"/>
          </a:p>
        </p:txBody>
      </p:sp>
      <p:sp>
        <p:nvSpPr>
          <p:cNvPr id="3" name="Ograda slik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sl-SI"/>
              <a:t>Kliknite ikono, če želite dodati sliko</a:t>
            </a:r>
            <a:endParaRPr kumimoji="0" lang="en-US"/>
          </a:p>
        </p:txBody>
      </p:sp>
      <p:sp>
        <p:nvSpPr>
          <p:cNvPr id="4" name="Ograda besedila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sl-SI"/>
              <a:t>Kliknite, če želite urediti sloge besedila matrice</a:t>
            </a:r>
          </a:p>
        </p:txBody>
      </p:sp>
      <p:sp>
        <p:nvSpPr>
          <p:cNvPr id="8" name="Ograda datuma 7"/>
          <p:cNvSpPr>
            <a:spLocks noGrp="1"/>
          </p:cNvSpPr>
          <p:nvPr>
            <p:ph type="dt" sz="half" idx="10"/>
          </p:nvPr>
        </p:nvSpPr>
        <p:spPr/>
        <p:txBody>
          <a:bodyPr/>
          <a:lstStyle/>
          <a:p>
            <a:pPr>
              <a:defRPr/>
            </a:pPr>
            <a:endParaRPr lang="en-US"/>
          </a:p>
        </p:txBody>
      </p:sp>
      <p:sp>
        <p:nvSpPr>
          <p:cNvPr id="9" name="Ograda številke diapozitiva 8"/>
          <p:cNvSpPr>
            <a:spLocks noGrp="1"/>
          </p:cNvSpPr>
          <p:nvPr>
            <p:ph type="sldNum" sz="quarter" idx="11"/>
          </p:nvPr>
        </p:nvSpPr>
        <p:spPr/>
        <p:txBody>
          <a:bodyPr/>
          <a:lstStyle/>
          <a:p>
            <a:pPr>
              <a:defRPr/>
            </a:pPr>
            <a:fld id="{2CB4FF2B-8DB0-4C35-BA2E-9062FAE9983C}" type="slidenum">
              <a:rPr lang="en-US" smtClean="0"/>
              <a:pPr>
                <a:defRPr/>
              </a:pPr>
              <a:t>‹#›</a:t>
            </a:fld>
            <a:endParaRPr lang="en-US"/>
          </a:p>
        </p:txBody>
      </p:sp>
      <p:sp>
        <p:nvSpPr>
          <p:cNvPr id="10" name="Ograda noge 9"/>
          <p:cNvSpPr>
            <a:spLocks noGrp="1"/>
          </p:cNvSpPr>
          <p:nvPr>
            <p:ph type="ftr" sz="quarter" idx="12"/>
          </p:nvPr>
        </p:nvSpPr>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Ograda besedila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sl-SI"/>
              <a:t>Kliknite, če želite urediti sloge besedila matrice</a:t>
            </a:r>
          </a:p>
          <a:p>
            <a:pPr lvl="1" eaLnBrk="1" latinLnBrk="0" hangingPunct="1"/>
            <a:r>
              <a:rPr kumimoji="0" lang="sl-SI"/>
              <a:t>Druga raven</a:t>
            </a:r>
          </a:p>
          <a:p>
            <a:pPr lvl="2" eaLnBrk="1" latinLnBrk="0" hangingPunct="1"/>
            <a:r>
              <a:rPr kumimoji="0" lang="sl-SI"/>
              <a:t>Tretja raven</a:t>
            </a:r>
          </a:p>
          <a:p>
            <a:pPr lvl="3" eaLnBrk="1" latinLnBrk="0" hangingPunct="1"/>
            <a:r>
              <a:rPr kumimoji="0" lang="sl-SI"/>
              <a:t>Četrta raven</a:t>
            </a:r>
          </a:p>
          <a:p>
            <a:pPr lvl="4" eaLnBrk="1" latinLnBrk="0" hangingPunct="1"/>
            <a:r>
              <a:rPr kumimoji="0" lang="sl-SI"/>
              <a:t>Peta raven</a:t>
            </a:r>
            <a:endParaRPr kumimoji="0" lang="en-US"/>
          </a:p>
        </p:txBody>
      </p:sp>
      <p:sp>
        <p:nvSpPr>
          <p:cNvPr id="24" name="Ograda datum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10" name="Ograda no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22" name="Ograda številke diapoz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CB86FFC7-4E8B-4BC4-A61F-065E56528F4D}" type="slidenum">
              <a:rPr lang="en-US" smtClean="0"/>
              <a:pPr>
                <a:defRPr/>
              </a:pPr>
              <a:t>‹#›</a:t>
            </a:fld>
            <a:endParaRPr lang="en-US"/>
          </a:p>
        </p:txBody>
      </p:sp>
      <p:sp>
        <p:nvSpPr>
          <p:cNvPr id="5" name="Ograda naslova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sl-SI"/>
              <a:t>Kliknite, če želite urediti slog naslova matrice</a:t>
            </a:r>
            <a:endParaRPr kumimoji="0" lang="en-US"/>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worldstories.org.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youtube.com/watch?v=EZwY5BeYcy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learnenglishkids.britishcouncil.org/short-stori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s://www.youtube.com/watch?v=oxoX7MkRsC0" TargetMode="External"/><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9.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0.e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QArdr96aZTw"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youtube.com/watch?v=ImchVnBo4s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teachingenglish.org.uk/try/tips/telling-a-stor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futurelearn.com/courses/english-language-teaching/2/steps/62872"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vB07RfntTvw" TargetMode="External"/><Relationship Id="rId7" Type="http://schemas.openxmlformats.org/officeDocument/2006/relationships/hyperlink" Target="https://www.youtube.com/watch?v=jPCobrg78Yc&amp;t=645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youtube.com/watch?v=SOaEIiHT4tI" TargetMode="External"/><Relationship Id="rId5" Type="http://schemas.openxmlformats.org/officeDocument/2006/relationships/hyperlink" Target="https://www.youtube.com/watch?v=Hl6jIUz0e4o" TargetMode="External"/><Relationship Id="rId4" Type="http://schemas.openxmlformats.org/officeDocument/2006/relationships/hyperlink" Target="https://www.youtube.com/watch?v=P0lNFZtpq7A"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6.png"/><Relationship Id="rId5" Type="http://schemas.openxmlformats.org/officeDocument/2006/relationships/oleObject" Target="../embeddings/oleObject4.bin"/><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C8xJ2UzaQY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youtube.com/watch?v=2mFxlbqUb0g" TargetMode="External"/><Relationship Id="rId5" Type="http://schemas.openxmlformats.org/officeDocument/2006/relationships/hyperlink" Target="http://www.dltk-teach.com/minibooks/index.htm" TargetMode="External"/><Relationship Id="rId4" Type="http://schemas.openxmlformats.org/officeDocument/2006/relationships/hyperlink" Target="https://www.youtube.com/watch?v=bHa6kR2SZok"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learnenglishkids.britishcouncil.org/games/story-maker-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hyperlink" Target="https://davebirss.com/storydice/" TargetMode="External"/><Relationship Id="rId5" Type="http://schemas.openxmlformats.org/officeDocument/2006/relationships/image" Target="../media/image49.jpeg"/><Relationship Id="rId4" Type="http://schemas.openxmlformats.org/officeDocument/2006/relationships/image" Target="../media/image48.jpeg"/></Relationships>
</file>

<file path=ppt/slides/_rels/slide41.xml.rels><?xml version="1.0" encoding="UTF-8" standalone="yes"?>
<Relationships xmlns="http://schemas.openxmlformats.org/package/2006/relationships"><Relationship Id="rId8" Type="http://schemas.openxmlformats.org/officeDocument/2006/relationships/hyperlink" Target="http://www.bbc.co.uk/cbeebies/stories/" TargetMode="External"/><Relationship Id="rId3" Type="http://schemas.openxmlformats.org/officeDocument/2006/relationships/hyperlink" Target="https://www.oxfordowl.co.uk/" TargetMode="External"/><Relationship Id="rId7" Type="http://schemas.openxmlformats.org/officeDocument/2006/relationships/hyperlink" Target="https://learnenglishkids.britishcouncil.org/short-stori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teachingenglish.org.uk/try/teaching-kids/goldilocks-three-bears" TargetMode="External"/><Relationship Id="rId11" Type="http://schemas.openxmlformats.org/officeDocument/2006/relationships/hyperlink" Target="https://worldstories.org.uk/" TargetMode="External"/><Relationship Id="rId5" Type="http://schemas.openxmlformats.org/officeDocument/2006/relationships/hyperlink" Target="http://www.magickeys.com/books/index.html" TargetMode="External"/><Relationship Id="rId10" Type="http://schemas.openxmlformats.org/officeDocument/2006/relationships/hyperlink" Target="http://www.primaryhomeworkhelp.co.uk/interactive/onlinestory.htm" TargetMode="External"/><Relationship Id="rId4" Type="http://schemas.openxmlformats.org/officeDocument/2006/relationships/hyperlink" Target="http://www.penguinreaders.com/pyr/resources/" TargetMode="External"/><Relationship Id="rId9" Type="http://schemas.openxmlformats.org/officeDocument/2006/relationships/hyperlink" Target="http://schoolexpress.com/fws/cat.php?id=2333"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09600" y="2286000"/>
            <a:ext cx="7772400" cy="1143000"/>
          </a:xfrm>
          <a:prstGeom prst="rect">
            <a:avLst/>
          </a:prstGeom>
          <a:noFill/>
          <a:ln w="9525">
            <a:noFill/>
            <a:miter lim="800000"/>
            <a:headEnd/>
            <a:tailEnd/>
          </a:ln>
          <a:effectLst/>
        </p:spPr>
        <p:txBody>
          <a:bodyPr anchor="ctr"/>
          <a:lstStyle/>
          <a:p>
            <a:pPr algn="ctr">
              <a:defRPr/>
            </a:pPr>
            <a:r>
              <a:rPr lang="sl-SI" sz="5400" b="1" i="1" dirty="0" err="1">
                <a:solidFill>
                  <a:schemeClr val="tx2"/>
                </a:solidFill>
                <a:effectLst>
                  <a:outerShdw blurRad="38100" dist="38100" dir="2700000" algn="tl">
                    <a:srgbClr val="C0C0C0"/>
                  </a:outerShdw>
                </a:effectLst>
                <a:latin typeface="Garamond" pitchFamily="18" charset="0"/>
              </a:rPr>
              <a:t>Storytelling</a:t>
            </a:r>
            <a:endParaRPr lang="sl-SI" sz="5400" b="1" i="1" dirty="0">
              <a:solidFill>
                <a:schemeClr val="tx2"/>
              </a:solidFill>
              <a:effectLst>
                <a:outerShdw blurRad="38100" dist="38100" dir="2700000" algn="tl">
                  <a:srgbClr val="C0C0C0"/>
                </a:outerShdw>
              </a:effectLst>
              <a:latin typeface="Garamond" pitchFamily="18" charset="0"/>
            </a:endParaRPr>
          </a:p>
        </p:txBody>
      </p:sp>
      <p:sp>
        <p:nvSpPr>
          <p:cNvPr id="14339" name="Text Box 4"/>
          <p:cNvSpPr txBox="1">
            <a:spLocks noChangeArrowheads="1"/>
          </p:cNvSpPr>
          <p:nvPr/>
        </p:nvSpPr>
        <p:spPr bwMode="auto">
          <a:xfrm>
            <a:off x="2667000" y="5486400"/>
            <a:ext cx="3581400" cy="457200"/>
          </a:xfrm>
          <a:prstGeom prst="rect">
            <a:avLst/>
          </a:prstGeom>
          <a:noFill/>
          <a:ln w="9525">
            <a:noFill/>
            <a:miter lim="800000"/>
            <a:headEnd/>
            <a:tailEnd/>
          </a:ln>
        </p:spPr>
        <p:txBody>
          <a:bodyPr>
            <a:spAutoFit/>
          </a:bodyPr>
          <a:lstStyle/>
          <a:p>
            <a:pPr>
              <a:spcBef>
                <a:spcPct val="50000"/>
              </a:spcBef>
            </a:pPr>
            <a:r>
              <a:rPr lang="sl-SI" b="1" i="1">
                <a:latin typeface="Garamond" pitchFamily="18" charset="0"/>
              </a:rPr>
              <a:t>Mateja Dagarin Fojkar</a:t>
            </a:r>
          </a:p>
        </p:txBody>
      </p:sp>
      <p:pic>
        <p:nvPicPr>
          <p:cNvPr id="14341" name="Picture 5" descr="http://t3.gstatic.com/images?q=tbn:ANd9GcRBf8SWXBsaAkp5ok4nXoINP0Xd6Qev-lOMDu_AbfrT23fbeMQ&amp;t=1&amp;h=167&amp;w=223&amp;usg=__cDcFlPdPsv2ioFyP6Q3Rg0vQAmo="/>
          <p:cNvPicPr>
            <a:picLocks noChangeAspect="1" noChangeArrowheads="1"/>
          </p:cNvPicPr>
          <p:nvPr/>
        </p:nvPicPr>
        <p:blipFill>
          <a:blip r:embed="rId3" cstate="print"/>
          <a:srcRect/>
          <a:stretch>
            <a:fillRect/>
          </a:stretch>
        </p:blipFill>
        <p:spPr bwMode="auto">
          <a:xfrm>
            <a:off x="6300192" y="4358605"/>
            <a:ext cx="2124075" cy="159067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99592" y="-171400"/>
            <a:ext cx="5719192" cy="936104"/>
          </a:xfrm>
        </p:spPr>
        <p:txBody>
          <a:bodyPr/>
          <a:lstStyle/>
          <a:p>
            <a:pPr eaLnBrk="1" hangingPunct="1">
              <a:defRPr/>
            </a:pPr>
            <a:r>
              <a:rPr lang="sl-SI" sz="3600" dirty="0">
                <a:effectLst>
                  <a:outerShdw blurRad="38100" dist="38100" dir="2700000" algn="tl">
                    <a:srgbClr val="C0C0C0"/>
                  </a:outerShdw>
                </a:effectLst>
                <a:latin typeface="Garamond" pitchFamily="18" charset="0"/>
              </a:rPr>
              <a:t>TYPES OF STORIES</a:t>
            </a:r>
          </a:p>
        </p:txBody>
      </p:sp>
      <p:sp>
        <p:nvSpPr>
          <p:cNvPr id="16387" name="Rectangle 3"/>
          <p:cNvSpPr>
            <a:spLocks noGrp="1" noChangeArrowheads="1"/>
          </p:cNvSpPr>
          <p:nvPr>
            <p:ph type="body" idx="1"/>
          </p:nvPr>
        </p:nvSpPr>
        <p:spPr>
          <a:xfrm>
            <a:off x="327347" y="620688"/>
            <a:ext cx="7847013" cy="5041453"/>
          </a:xfrm>
        </p:spPr>
        <p:txBody>
          <a:bodyPr>
            <a:noAutofit/>
          </a:bodyPr>
          <a:lstStyle/>
          <a:p>
            <a:pPr eaLnBrk="1" hangingPunct="1">
              <a:lnSpc>
                <a:spcPct val="80000"/>
              </a:lnSpc>
            </a:pPr>
            <a:r>
              <a:rPr lang="en-GB" sz="1800" dirty="0"/>
              <a:t>Fairy tales (most well known Grimm and Andersen)(security for children in a FL)</a:t>
            </a:r>
          </a:p>
          <a:p>
            <a:pPr>
              <a:lnSpc>
                <a:spcPct val="80000"/>
              </a:lnSpc>
            </a:pPr>
            <a:r>
              <a:rPr lang="en-GB" sz="1800" dirty="0"/>
              <a:t>Traditional stories from our or other cultures</a:t>
            </a:r>
            <a:r>
              <a:rPr lang="sl-SI" sz="1800" dirty="0"/>
              <a:t> </a:t>
            </a:r>
            <a:r>
              <a:rPr lang="sl-SI" sz="1800" dirty="0">
                <a:hlinkClick r:id="rId3"/>
              </a:rPr>
              <a:t>http://www.worldstories.org.uk/</a:t>
            </a:r>
            <a:endParaRPr lang="sl-SI" sz="1800" dirty="0"/>
          </a:p>
          <a:p>
            <a:pPr eaLnBrk="1" hangingPunct="1">
              <a:lnSpc>
                <a:spcPct val="80000"/>
              </a:lnSpc>
            </a:pPr>
            <a:r>
              <a:rPr lang="sl-SI" sz="1800" dirty="0" err="1"/>
              <a:t>Comics</a:t>
            </a:r>
            <a:endParaRPr lang="sl-SI" sz="1800" dirty="0"/>
          </a:p>
          <a:p>
            <a:pPr eaLnBrk="1" hangingPunct="1">
              <a:lnSpc>
                <a:spcPct val="80000"/>
              </a:lnSpc>
            </a:pPr>
            <a:r>
              <a:rPr lang="sl-SI" sz="1800" dirty="0" err="1"/>
              <a:t>Authentic</a:t>
            </a:r>
            <a:r>
              <a:rPr lang="sl-SI" sz="1800" dirty="0"/>
              <a:t> </a:t>
            </a:r>
            <a:r>
              <a:rPr lang="sl-SI" sz="1800" dirty="0" err="1"/>
              <a:t>storybooks</a:t>
            </a:r>
            <a:endParaRPr lang="en-GB" sz="1800" dirty="0"/>
          </a:p>
          <a:p>
            <a:pPr>
              <a:lnSpc>
                <a:spcPct val="80000"/>
              </a:lnSpc>
            </a:pPr>
            <a:r>
              <a:rPr lang="en-GB" sz="1800" dirty="0"/>
              <a:t>Picture stories with no text</a:t>
            </a:r>
            <a:r>
              <a:rPr lang="sl-SI" sz="1800" dirty="0"/>
              <a:t>, </a:t>
            </a:r>
            <a:r>
              <a:rPr lang="sl-SI" sz="1800" dirty="0" err="1"/>
              <a:t>picture</a:t>
            </a:r>
            <a:r>
              <a:rPr lang="sl-SI" sz="1800" dirty="0"/>
              <a:t> </a:t>
            </a:r>
            <a:r>
              <a:rPr lang="sl-SI" sz="1800" dirty="0" err="1"/>
              <a:t>books</a:t>
            </a:r>
            <a:r>
              <a:rPr lang="sl-SI" sz="1800" dirty="0"/>
              <a:t> </a:t>
            </a:r>
            <a:r>
              <a:rPr lang="sl-SI" sz="1800" dirty="0" err="1"/>
              <a:t>without</a:t>
            </a:r>
            <a:r>
              <a:rPr lang="sl-SI" sz="1800" dirty="0"/>
              <a:t> </a:t>
            </a:r>
            <a:r>
              <a:rPr lang="sl-SI" sz="1800" dirty="0" err="1"/>
              <a:t>pictures</a:t>
            </a:r>
            <a:r>
              <a:rPr lang="sl-SI" sz="1800" dirty="0"/>
              <a:t> </a:t>
            </a:r>
            <a:r>
              <a:rPr lang="sl-SI" sz="1800" dirty="0">
                <a:hlinkClick r:id="rId4"/>
              </a:rPr>
              <a:t>https://www.youtube.com/watch?v=EZwY5BeYcyo</a:t>
            </a:r>
            <a:endParaRPr lang="en-GB" sz="1800" dirty="0"/>
          </a:p>
          <a:p>
            <a:pPr eaLnBrk="1" hangingPunct="1">
              <a:lnSpc>
                <a:spcPct val="80000"/>
              </a:lnSpc>
            </a:pPr>
            <a:r>
              <a:rPr lang="en-GB" sz="1800" dirty="0"/>
              <a:t>Rhyming stories</a:t>
            </a:r>
            <a:endParaRPr lang="sl-SI" sz="1800" dirty="0"/>
          </a:p>
          <a:p>
            <a:pPr eaLnBrk="1" hangingPunct="1">
              <a:lnSpc>
                <a:spcPct val="80000"/>
              </a:lnSpc>
            </a:pPr>
            <a:r>
              <a:rPr lang="sl-SI" sz="1800" dirty="0" err="1"/>
              <a:t>Adapted</a:t>
            </a:r>
            <a:r>
              <a:rPr lang="sl-SI" sz="1800" dirty="0"/>
              <a:t> </a:t>
            </a:r>
            <a:r>
              <a:rPr lang="sl-SI" sz="1800" dirty="0" err="1"/>
              <a:t>stories</a:t>
            </a:r>
            <a:r>
              <a:rPr lang="sl-SI" sz="1800" dirty="0"/>
              <a:t> </a:t>
            </a:r>
            <a:r>
              <a:rPr lang="sl-SI" sz="1800" dirty="0" err="1"/>
              <a:t>for</a:t>
            </a:r>
            <a:r>
              <a:rPr lang="sl-SI" sz="1800" dirty="0"/>
              <a:t> </a:t>
            </a:r>
            <a:r>
              <a:rPr lang="sl-SI" sz="1800" dirty="0" err="1"/>
              <a:t>learners</a:t>
            </a:r>
            <a:endParaRPr lang="en-GB" sz="1800" dirty="0"/>
          </a:p>
          <a:p>
            <a:pPr eaLnBrk="1" hangingPunct="1">
              <a:lnSpc>
                <a:spcPct val="80000"/>
              </a:lnSpc>
            </a:pPr>
            <a:r>
              <a:rPr lang="en-GB" sz="1800" dirty="0"/>
              <a:t>Fables</a:t>
            </a:r>
          </a:p>
          <a:p>
            <a:pPr eaLnBrk="1" hangingPunct="1">
              <a:lnSpc>
                <a:spcPct val="80000"/>
              </a:lnSpc>
            </a:pPr>
            <a:r>
              <a:rPr lang="en-GB" sz="1800" dirty="0"/>
              <a:t>Shape: flap-books (Spot), zigzag books, window books, pop-up books, big books, </a:t>
            </a:r>
          </a:p>
          <a:p>
            <a:pPr eaLnBrk="1" hangingPunct="1">
              <a:lnSpc>
                <a:spcPct val="80000"/>
              </a:lnSpc>
            </a:pPr>
            <a:r>
              <a:rPr lang="en-GB" sz="1800" dirty="0"/>
              <a:t>Children's own stories, everyday events</a:t>
            </a:r>
          </a:p>
          <a:p>
            <a:pPr eaLnBrk="1" hangingPunct="1">
              <a:lnSpc>
                <a:spcPct val="80000"/>
              </a:lnSpc>
            </a:pPr>
            <a:r>
              <a:rPr lang="en-GB" sz="1800" dirty="0"/>
              <a:t>Contemporary fiction</a:t>
            </a:r>
          </a:p>
          <a:p>
            <a:pPr eaLnBrk="1" hangingPunct="1">
              <a:lnSpc>
                <a:spcPct val="80000"/>
              </a:lnSpc>
            </a:pPr>
            <a:r>
              <a:rPr lang="en-GB" sz="1800" dirty="0"/>
              <a:t>Adaptations of traditional stories (e.g. R. Dahl or A. </a:t>
            </a:r>
            <a:r>
              <a:rPr lang="en-GB" sz="1800" dirty="0" err="1"/>
              <a:t>Ahlberg</a:t>
            </a:r>
            <a:r>
              <a:rPr lang="en-GB" sz="1800" dirty="0"/>
              <a:t>)</a:t>
            </a:r>
          </a:p>
          <a:p>
            <a:pPr eaLnBrk="1" hangingPunct="1">
              <a:lnSpc>
                <a:spcPct val="80000"/>
              </a:lnSpc>
            </a:pPr>
            <a:r>
              <a:rPr lang="en-GB" sz="1800" dirty="0"/>
              <a:t>Stories on </a:t>
            </a:r>
            <a:r>
              <a:rPr lang="sl-SI" sz="1800" dirty="0"/>
              <a:t>YT</a:t>
            </a:r>
            <a:r>
              <a:rPr lang="en-GB" sz="1800" dirty="0"/>
              <a:t> (e.g. </a:t>
            </a:r>
            <a:r>
              <a:rPr lang="en-GB" sz="1800" dirty="0" err="1"/>
              <a:t>Winnie</a:t>
            </a:r>
            <a:r>
              <a:rPr lang="sl-SI" sz="1800" dirty="0"/>
              <a:t> – </a:t>
            </a:r>
            <a:r>
              <a:rPr lang="sl-SI" sz="1800" dirty="0" err="1"/>
              <a:t>adapted</a:t>
            </a:r>
            <a:r>
              <a:rPr lang="sl-SI" sz="1800" dirty="0"/>
              <a:t>, </a:t>
            </a:r>
            <a:r>
              <a:rPr lang="sl-SI" sz="1800" dirty="0" err="1"/>
              <a:t>The</a:t>
            </a:r>
            <a:r>
              <a:rPr lang="sl-SI" sz="1800" dirty="0"/>
              <a:t> </a:t>
            </a:r>
            <a:r>
              <a:rPr lang="sl-SI" sz="1800" dirty="0" err="1"/>
              <a:t>very</a:t>
            </a:r>
            <a:r>
              <a:rPr lang="sl-SI" sz="1800" dirty="0"/>
              <a:t> </a:t>
            </a:r>
            <a:r>
              <a:rPr lang="sl-SI" sz="1800" dirty="0" err="1"/>
              <a:t>hungry</a:t>
            </a:r>
            <a:r>
              <a:rPr lang="sl-SI" sz="1800" dirty="0"/>
              <a:t> </a:t>
            </a:r>
            <a:r>
              <a:rPr lang="sl-SI" sz="1800" dirty="0" err="1"/>
              <a:t>caterpillar</a:t>
            </a:r>
            <a:r>
              <a:rPr lang="en-GB" sz="1800" dirty="0"/>
              <a:t>)</a:t>
            </a:r>
            <a:endParaRPr lang="sl-SI" sz="1800" dirty="0"/>
          </a:p>
          <a:p>
            <a:pPr marL="0" indent="0" eaLnBrk="1" hangingPunct="1">
              <a:lnSpc>
                <a:spcPct val="80000"/>
              </a:lnSpc>
              <a:buNone/>
            </a:pPr>
            <a:r>
              <a:rPr lang="en-GB" sz="1800" b="1" dirty="0"/>
              <a:t>3 basic types:</a:t>
            </a:r>
          </a:p>
          <a:p>
            <a:pPr eaLnBrk="1" hangingPunct="1">
              <a:lnSpc>
                <a:spcPct val="80000"/>
              </a:lnSpc>
            </a:pPr>
            <a:r>
              <a:rPr lang="en-GB" sz="1800" dirty="0"/>
              <a:t>a linear story (e.g. The Goldilocks and the Three Bears)</a:t>
            </a:r>
          </a:p>
          <a:p>
            <a:pPr eaLnBrk="1" hangingPunct="1">
              <a:lnSpc>
                <a:spcPct val="80000"/>
              </a:lnSpc>
            </a:pPr>
            <a:r>
              <a:rPr lang="en-GB" sz="1800" dirty="0"/>
              <a:t>a repetitive story (e.g. The Goldilocks and the Three Bears, The Three Little Pigs)</a:t>
            </a:r>
          </a:p>
          <a:p>
            <a:pPr eaLnBrk="1" hangingPunct="1">
              <a:lnSpc>
                <a:spcPct val="80000"/>
              </a:lnSpc>
            </a:pPr>
            <a:r>
              <a:rPr lang="en-GB" sz="1800" dirty="0"/>
              <a:t>a cumulative story (e.g. Chicken </a:t>
            </a:r>
            <a:r>
              <a:rPr lang="en-GB" sz="1800" dirty="0" err="1"/>
              <a:t>Licken</a:t>
            </a:r>
            <a:r>
              <a:rPr lang="en-GB" sz="1800" dirty="0"/>
              <a:t>) </a:t>
            </a:r>
            <a:endParaRPr lang="sl-SI"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387">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387">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387">
                                            <p:txEl>
                                              <p:pRg st="12" end="1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387">
                                            <p:txEl>
                                              <p:pRg st="13" end="1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387">
                                            <p:txEl>
                                              <p:pRg st="14" end="1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387">
                                            <p:txEl>
                                              <p:pRg st="15" end="1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38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p:cNvSpPr>
            <a:spLocks noGrp="1"/>
          </p:cNvSpPr>
          <p:nvPr>
            <p:ph idx="1"/>
          </p:nvPr>
        </p:nvSpPr>
        <p:spPr>
          <a:xfrm>
            <a:off x="539552" y="1556792"/>
            <a:ext cx="8229600" cy="4572000"/>
          </a:xfrm>
        </p:spPr>
        <p:txBody>
          <a:bodyPr/>
          <a:lstStyle/>
          <a:p>
            <a:r>
              <a:rPr lang="sl-SI" dirty="0">
                <a:hlinkClick r:id="rId2"/>
              </a:rPr>
              <a:t>https://learnenglishkids.britishcouncil.org/short-stories</a:t>
            </a:r>
            <a:r>
              <a:rPr lang="sl-SI" dirty="0"/>
              <a:t> </a:t>
            </a:r>
          </a:p>
          <a:p>
            <a:endParaRPr lang="sl-SI" dirty="0"/>
          </a:p>
          <a:p>
            <a:endParaRPr lang="sl-SI" dirty="0"/>
          </a:p>
        </p:txBody>
      </p:sp>
      <p:sp>
        <p:nvSpPr>
          <p:cNvPr id="3" name="Naslov 2"/>
          <p:cNvSpPr>
            <a:spLocks noGrp="1"/>
          </p:cNvSpPr>
          <p:nvPr>
            <p:ph type="title"/>
          </p:nvPr>
        </p:nvSpPr>
        <p:spPr/>
        <p:txBody>
          <a:bodyPr/>
          <a:lstStyle/>
          <a:p>
            <a:r>
              <a:rPr lang="sl-SI" dirty="0" err="1"/>
              <a:t>Learnenglish</a:t>
            </a:r>
            <a:r>
              <a:rPr lang="sl-SI" dirty="0"/>
              <a:t> </a:t>
            </a:r>
            <a:r>
              <a:rPr lang="sl-SI" dirty="0" err="1"/>
              <a:t>kids</a:t>
            </a:r>
            <a:r>
              <a:rPr lang="sl-SI" dirty="0"/>
              <a:t> </a:t>
            </a:r>
            <a:r>
              <a:rPr lang="sl-SI"/>
              <a:t>stories</a:t>
            </a:r>
            <a:endParaRPr lang="sl-SI" dirty="0"/>
          </a:p>
        </p:txBody>
      </p:sp>
      <p:pic>
        <p:nvPicPr>
          <p:cNvPr id="4" name="Slika 3">
            <a:extLst>
              <a:ext uri="{FF2B5EF4-FFF2-40B4-BE49-F238E27FC236}">
                <a16:creationId xmlns:a16="http://schemas.microsoft.com/office/drawing/2014/main" id="{2CB0ADE3-C10C-4409-9627-EF5F73FC0CC3}"/>
              </a:ext>
            </a:extLst>
          </p:cNvPr>
          <p:cNvPicPr>
            <a:picLocks noChangeAspect="1"/>
          </p:cNvPicPr>
          <p:nvPr/>
        </p:nvPicPr>
        <p:blipFill>
          <a:blip r:embed="rId3"/>
          <a:stretch>
            <a:fillRect/>
          </a:stretch>
        </p:blipFill>
        <p:spPr>
          <a:xfrm>
            <a:off x="1115616" y="2564904"/>
            <a:ext cx="6912768" cy="3888432"/>
          </a:xfrm>
          <a:prstGeom prst="rect">
            <a:avLst/>
          </a:prstGeom>
        </p:spPr>
      </p:pic>
    </p:spTree>
    <p:extLst>
      <p:ext uri="{BB962C8B-B14F-4D97-AF65-F5344CB8AC3E}">
        <p14:creationId xmlns:p14="http://schemas.microsoft.com/office/powerpoint/2010/main" val="3081429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Emily</a:t>
            </a:r>
            <a:r>
              <a:rPr lang="sl-SI" dirty="0"/>
              <a:t> </a:t>
            </a:r>
            <a:r>
              <a:rPr lang="sl-SI" dirty="0" err="1"/>
              <a:t>Gravett</a:t>
            </a:r>
            <a:endParaRPr lang="sl-SI" dirty="0"/>
          </a:p>
        </p:txBody>
      </p:sp>
      <p:sp>
        <p:nvSpPr>
          <p:cNvPr id="3" name="Ograda vsebine 2"/>
          <p:cNvSpPr>
            <a:spLocks noGrp="1"/>
          </p:cNvSpPr>
          <p:nvPr>
            <p:ph idx="1"/>
          </p:nvPr>
        </p:nvSpPr>
        <p:spPr/>
        <p:txBody>
          <a:bodyPr/>
          <a:lstStyle/>
          <a:p>
            <a:endParaRPr lang="sl-SI" dirty="0"/>
          </a:p>
        </p:txBody>
      </p:sp>
      <p:sp>
        <p:nvSpPr>
          <p:cNvPr id="36868" name="AutoShape 4" descr="data:image/jpeg;base64,/9j/4AAQSkZJRgABAQAAAQABAAD/2wCEAAkGBhASERUSERQVExUUGBgZFxUYFhYYGBsXGBgXGRgXHBgZHCYeIBsjGhgWHy8gIycpLCwsHB4xNTAqNSYsLCkBCQoKDgwOGg8PGiwlHyAsKSkpKSwpLCwsLCksKSwtLCktKSksKSkpKSwpKSwpLSkpKSksKSktKTQsKSkpLCwpLP/AABEIAOEA4AMBIgACEQEDEQH/xAAcAAACAwEBAQEAAAAAAAAAAAAAAwQFBgcBAgj/xABAEAACAQIDBAcGBQMDAwUBAAABAgADEQQSIQUGMUETIlFhcXKxFDIzgZHRQlOSocEHI1JigvA0ouEVFrLC8UP/xAAaAQEAAwEBAQAAAAAAAAAAAAAAAQIDBAUG/8QALBEBAQACAQMEAQMCBwAAAAAAAAECEQMSITEEIkFREzJx8AUzIzRhscHR4f/aAAwDAQACEQMRAD8A7HgcDS6JP7ae6v4V7B3R/sFL8tP0r9oYD4SeRfQR8BHsFL8tP0r9oewUvy0/Sv2j4QEewUvy0/Sv2h7BS/LT9K/aPhAR7BS/LT9K/aHsFL8tP0r9o+EBHsFL8tP0r9oewUvy0/Sv2j4QEewUvy0/Sv2h7BS/LT9K/aPhAR7BS/LT9K/aHsFL8tP0r9o+EBHsFL8tP0r9oewUvy0/Sv2j4QEewUvy0/Sv2h7BS/LT9K/aPhAR7BS/LT9K/aHsFL8tP0r9o+EBHsFL8tP0r9oewUvy0/Sv2j4QEewUvy0/Sv2h7BS/LT9K/aPhAR7BS/LT9K/aHsFL8tP0r9o+EBHsFL8tP0r9ojHYGl0T/wBtPdb8K9h7pOiMf8J/I3oYBgPhJ5F9BHxGA+EnkX0EfAIQhAIQhAIQhAIQhATh8ZTqZgjBihysByYcjHTN7vHLjccl+NSmwHjTFzb6C8u8HtClVBNNgwVipI5EcRAkwisPiqdQXpsrgG11YML9lxzjYBCEIBCEIBCfKVAb2INjY25Hs8Z5WqhVLNoFFz4CB9wlJupvIuMpuwFmp1GRhrxFiOPcRLuAQhCAQhCARGP+E/kb0MfEY/4T+RvQwDAfCTyL6CPiMB8JPIvoI+AQhCATM787x18HTpVKSK4aoFe4N7WLaW5kKw17RPnejauNo16QwyrUUqxamfeaxGintt685T71bxUcVgqVamcrU8VQLI2joekyEEcR73HsgbXZe06eIpLVpm6sL947j3x9euiKWdgqjizEADxJ0mRr4YbMq9Mn/TVWCvTt7h1sR3dn05CfO+6JWq4Falmw1WrZxfqMSL0we4taBpcVtuhToHEFw1IWOdCGFibXuvEXkF988IK/QFje4XPl/thm91S/ImxtyNjM/S2WHxePw1EBcM2HUOigBFxB4ZVAsCV1bt07JVbL2VUq7Bcqhau75wALtmp1Ao07gpkiTvztl8Jj1KC3tFAoH4BTmAZr9gABJOg0Mtsfg/ZNiulFg56P311BaoQGYa6jrG2vZLDaWwmxNTB4jqg0tXDD3lcLmXhpz9IjE7rVaDlsCV6Kof72EqE9CwJ6zJ/g1r8ND2QI24m59XCWqvWVg9MDo1p5V1IYMTfVuV5J3fxlm2hiajdUVmFr6KlFAD89DeSsPuThUdXXphkIKr01QoLcOqT3mVO/m7VEYXE1Q1RQ4zNSDno2qEqoYpwve17cTAs/6fYurVwFGpVZnd8zFmvrdm4X1t2X5Sbtfeajhr9JnIRc7lVLBE/ybsvr3ydgKASkigWCqo5Dl2DSUO390HxHTf3iEqgHosoAzgBbs41K2F8vI6yBYYzeahTqil1me2Zgq3yIfxv2L3yxr4hEGZ2CjtJA75U4vd/XFVKZvUxKKtm90BVKgDuNyfGVe+WyqlVWut6a0/fuLIq3apZTqaj2VAbaAnnAnbjIThBXb3sU9TEHjwqsSg17KeQfKG+OJbo1oUyM9dgg0zaEgEkdg437pbbJoZKFJP8AGmg+igSl2bQ9oxtTEtfJS/t0v8Sdczjt5/t2QIP9PMEKVTH0191cTZeN7Cmg1ueOnh4cIjfvfZqaNRwhvUuEaoDYIzGwVTbV+PDhbtn0uw8b7Ti0p2o0cRUzGrxa2S1lubAk3kbGbDpPjMNgaeqYe1etwOY8EzaWAGXQf6haShttkhxQp9IbvlGY99tZLmZ3y3qo4eg6LUU1mGVUU3e552XUHs77SHszd7aNBEaliC11BehV64DWvYOdR2aW7e6QlsoSp2NtWvUZkr4c0WUDXNmU9tjYS2gERj/hP5G9DHxGP+E/kb0MAwHwk8i+gj4jAfCTyL6CPgEIQgZzfTMiUsQt70KgJt/i1gefhIu8+5FPGdHVpMKbB0qNocrgG+uUghuHWHZ9NDtfACtQqUj+NSPAkaH5GxkHc7HtWwdNm95cyNz61NipN++14FjtHZ9OvSejVGZHBBHjz8QdR3zN7qYDFL0+FxdNHoIf7TmxzA8QVItbW/dcjWa2ECLgNl0aAIpIqBjmNuZPMySqgcNJ7CAQhCATP7yDpqtDCDKc7dLUBP8A/KkRy73KgctD2T52htipha9Rqy1alB1U0+jpl8jrcOhA/wAtCCdOV4zYOBqNVqYuuuWpU6qIdclJdQPEm5P/AAQL6EIQCLxGHV1KOAysCCDwIPERkIHmUWtI+AwCUUyILC5PzMkwgLxFcIjO3BQWPgBczO7kYfMlTEsBnxDsxN79UE5Rfu4fLuE0dWkrKVYAgixB4EHlPnDYZKahEGVVFgIHMcbu4209oVsVQvQ9nyLTqfhq1EObU69UHiLHgOM1e729dRqnsuMpmliBext1KluY1NjxNrm41HYK7bW6WKwznE7LfIzHNUoMSyP/ALSbcL8LHsMtt3t5aWLYJVpGliaYzmkwuV1ykq1u3QiSho4QJkFNrocxAYqpsXt1RbjrfgO0CQlOiMf8J/I3oY4GJx/wn8jehgGA+EnkX0EfEYD4SeRfQR8DxjYXkClRzpmYm7C4sSAt+AAHZJ5lDiN4KVAFG1KnLa4va9l48+VpTJMWOzNorURdbsRroeI46+MmqoAsNBIWz8NYA5QgAsqjksnS0QIQhJBCEIBCUTbwMr4kuLU8MTeyMSVFJKhOa+W/W93unziN7qYWpZHDIKnvLZc1Ol0uU2N9UsdPDQ6SvVGv4c74i/hKLBbyLndKvVs9QIbdXLTSm5BN/esxPeAeyTNobVKLSCr16zhEDaAEqzktbsVW0HE2HfJ3EXiyl1pYwlR/61kcUntUqMXsKXCyBGObM3UNnBsTwt22nx/7roWDEOFZVcMVFujdwgqcbhbkHWxAN7RuH4s74i6hKjFbz0UbIcxIuTlW+gbIW43IzZhYXJytppPilvIG6O1Kp/cq1KQ1TjS6S597h/bP1jcPxZ63pdQngM9ksxCEIBI7YCmagq5euARmGlwbaHt4c5IhApduvVzoiVOjV1cZiAQX0yqe4jNwitp1hRwy0xxcZB8xqfpIW9+PGdEJ0Q5zrrcDQ/K/7mK3SwtWu3T12LovwgRwHb6H6Sl73SddttXg6OSmq/4qB9BPMf8ACfyN6GPiMf8ACfyN6GXQMB8JPIvoI+IwHwk8i+gj4BOb720bVKmnBg1u3KVYTpExG9tG9Vh3A/tM+Twvh5bPDOCikcCAR4ERko9zsd0mFUXJNMmmSf8ARoD+nLLyXighCEkEIQgV1fYNF+lvntWv0ih2Aa6BOAP+IA07J8193cO+bMpOcuT1m41KfRNz5pp+/GWcJGovOTKeKqq271I5RYZRVFZgbklwoUWJOnAX7Rcc5MxuAp1Vy1BcAhgbkEMNQwYagjtEkwjSOvK67+Ffh9hUUfpAGL3YlizEkuqKxNzb3aaD5RVDdrDICApINM0rF2YdGTfIAToBytwlrCNRP5M/uoC7EpAoVDIUUICrMLoNQp11F9dddT2mfP8A6DR0tmGV2qLZ2GVnz5yuul8738e4WsYRqHXl9vAJ7CElQQhCAROMxS00LtwA+vdHEzEb1bY6RsqnqISNPxNz+XL6yMrqbTJus/tTpMRUFNPfquAT2KTdj8hf9p1HB4YU0VF0CgD6TL7l7FH/AFDjrN7t+zt+dprpXCdt1OV+hEY/4T+RvQx8Rj/hP5G9DLqjAfCTyL6CPiMB8JPIvoI+ATN72YXVKnAe4x8dV/f1mkkfH4QVEKHn6yMpuaTLqsvuScj1kJPWIIHhcelvpNhOeVUrUWzqDnpm4ANgxX8LdxHrN1s7HLWprUXgwB8O6U4720tl9pMIQmighCEAhCEAhCZfevbbqego3zWBZgbWBOgvy0uSeNvGRbJN1Mm2gGOp5ggYEsCR8rEjxswNuySJy/apCEZCVyktcccxFiTfiSDbW81O4+9HtVMo3v0gt2/zBuA3j1TfvlMeSZXS2WFk208IQmighCEAhCVO3NurQWw1cjQdnee6RboQ96dtZF6JD1j7xH4V5/OZ7ZGy/aHC26i2v4SubpK1QIt2dz+54sZ0TYeyVw9IINTxZuZJmc9938NL7ZpOp0woAAsBoBPqEJqzERj/AIT+RvQx8Rj/AIT+RvQwDAfCTyL6CPiMB8JPIvoI+AQhCBT7b2dfrqPMO0dviJUbN2icMSGJNNtdNcp7R3cJriJQ7U2LxKcDxB1t4faZZSy9UXxvxV1hsStRQym4MbMTs/Hthm6vWQ8VH7EeH/OE1WA2pSrDqMCeY5jxHGWxymSLjpMhCEuqIQhAzO8G1a3S9BRLLoLlbZix4KL6DTUnwmIpjEYgVqVNy2IcuA5Oq8gxI000mp2yz4bENWqWyZsyMxIUhh1kJANiCDbuMXuVgRRWpiG64rMxDqC2UZictuNu8aacueGUt8tJdeGXxuysXUpP0DLXqUgM4KuhFmZCbFiG1RzbQm2kk/062zRo1a7VCwViiBspy8Abk8tT8udpucVtQOCuHuGPGoVsqDmxvxPYOczeJwlH2IlFXM1aplNhcjM1/la8mYyd4jqt7V0FTfUT2Qti0GShTVuIUX8bSbNlBCQto7WpUVu7Ad0y20d8WqXWkGppzc2DHj7o1sO/jK5ZTHymY2+F5tbboQ5E1bn2Dx7+76zG4k1Kr2TrOxtc8L9/dHYDC1sSbUx1b6ufd79eZm02TsSnQGly3Nj+8z1c/PhftiTu7u6mFTjnqNq9Q8SewdijslxCE2ZiEIQCIx/wn8jehj4jH/CfyN6GAYD4SeRfQR8RgPhJ5F9BHwCEIQCBEIQKnFbv0zmZRYnW3K/M+My+N2XUptnBNNhfrA2Nu/kRN9E4nCJUUq6hgeIMpcJbtaZa7Mxgt6Kyi1RQ9uBvlP2j/wD3zTDZWpVAbX4XH18bfUSXX3Vpk3VnU9lww+hkNt2aovYoezipPjxEr75/qt7asKO9GHbmym17FG+lwLXnlferDLzZiOxW9SBKirsHFfhVf1/+JEqbBxhvdEUD8TVB/A4R1ZfSOnH7S9pb3lwadOkOsD8S1iOHu6/vIG7W2KmFQ0aiF1Ukh1tex49Xx7LygwQCVmVnDMAbntsbC3K33k47QUNlfTNwY8D3X5dspnnd6Xxwlm1ntnfanVpmnTWrZuqx6Ngcp0IUEXJtp2CL2VXwIKVEFdwlgqmnYDlqTa9pAxdOmoz2Cnt/eR9k0McyArQLKbkNfSxJIuSREztnaI6JL3rZ1t8RwSi58xUfyZWYreXEvYXWmOeXU27LkSKm7mNYXYU6Y7We9vkv3lps3c5LZq1U1eRAsq+FuP1Mn/Ep7Iz5p536t3Zjw94/S8uNmblO5zYk5V5U1tr5j/E12FwNOmLU1CjuEfLY8cne90XO+IXh8OiKFRQqjgALCMhCasxCEIBCEIBEY/4T+RvQx8Rj/hP5G9DAMB8JPIvoI+IwHwk8i+gj4BCEIBCEIBCEIBCEIBKTe7aXQ4ZiCASLC4vx0/njLfEYhKal3YKqi5YkAAd5M5nvNtZsbWVV0o0zpp7x7T3X5SLdRMm1Nh8KXcViTm5AuXyr2AmWVKn0rgueqhvkyvqRwZnUdUcbDXtMVitLAaDw/iQjXq0nNVKjnKQ5FzYgEZly8CSJz42XLdbZTWOo1mN2P09IrVHVYW0K5h2dZRZlIvxsf42OylUUKYUZVCiw7BbQSkONp1cP0qm4KZr9xW8vcKwNJSOGUEc+V+U6WV0qtvY12TJTGbNxsbaDjxHOY3G7Y9mK9ZrE6g9mgyk8xwseXhx2VbY41q1CF4lmPG3ePduO+9tZgd6dm165y4cKKf4WZBmtxJvzH0t3yuRjNtluPtsVqDMCXJquBc66BfoLmaucu3CxFbZ6PRq0i6XLCsBlbsIK9nV4+vLoeA21RrEhG6y8VIIYd9jy75MqLNJ0IQkoEIQgEIQgERj/AIT+RvQx8Rj/AIT+RvQwDAfCTyL6CPiMB8JPIvoI+AQhCAQhCAQhCAT5eoALk2A5xONxi0kLtwEyO1NptiOBK078DpmH2kW6TJtX7z7dGIrGkCehTjrox7xe1ryOEVVuPlIu1KtJUyqASeBA1HZ4SDQqvqtiCBfXs7QOP/5OfLeXdrjqHVquYm3K4lNtfHFUIFtDYdtzoP3P7T6obQu7IpzMWtlGpvzFuUvd2d22rVDWqjKq+4nE5tQSx7jw8JXDC2rZZdtL3dClkQYc6qKauveHvmB/3D95odjVeiboWPVJPRn9ynqR8+yUmT2fFUjwR8y+BaxI8Mwv8zLXbOGLIcpKnkRxDDgR3gzrrGT4fW3MdTc9GWASmwNQn3c34UJ5m+pHhfjPdjVFdWBdKhufdTLZeQIub27ZV4HDUnw5p1KYcU9HRv8ALmb99814rdDZdSlXrMbLTZmNNAb2VjcL8v5ld909LR7QwC1EKnjY2+h+85Wm1HQ3vlZDkJ1uAt7a/t8p1HEbcoLUFJmAY8LkC5PIXOp8JzLeDC2xeIU2sxVhbsYEH9zIy+0Rut2N8Uq/26hs3JuRPZ4zV3nB8FVbvudfAg2J+tpscD/UE0qJpVCrVrAUrkAtfkRzIsfHSJfssdAqY6mvvMB845WB4Tkhq1qh67C511bUknsHqbzoG7Nc9DkIylNCCb8deN7kd5EmXdLNLyE+VM+pZURGP+E/kb0MfEY/4T+RvQwDAfCTyL6CPlXsrbFFqdMBrHKuhBHIdssw1+ED2EIQCEIQCR8ZjFpi7fIcz4RW0NpLTFgQXPBf5PYJmMXjjq9Rsx+gHcolMstLSbM2jji5u/LgvIfcyoTBVMQdSUpLfN3i54nl4fafQoZ3D1WIAvZBfMT324DtjcbjrKAALD3aY7eV+0zLx3q/nw+MY1KmNFUKtsoGrMeF2J1IHISrTAursz+/UVTY8lNyB/M12wd2jcV8Tqw1VLaL3+Mo6hJrVqjWOdyF8q2UCMpZjuks3qPd2tlUjjlqBBcU2JYDU6hRc/MySMcMLjKtFyAHJdOQs2pH1P7yZuPQu+Iqd6oD5Rc+omS/rAmLXE0HRgtIqwUhATnt1gWJtw1A8eM0xvTjumOF5M+nHzT9898qCKBm1UnLbUlgQVsB3jnNTsnbC4iglQG6uoN/Wfn3aeFfMDqxPfmbu/4JI2BvZikD0EOVSdL/AIT+LTnfskTlmU38OvP0efHlMPOV+HQd+t5HoOtPDFTUqWDg36qg3WpodGBva/adJqdwMdiK1MPVCspvaop5roUdeTA9mhBvORLTJJN2dmNyxuWYn/lp1DdjYmLwOFLqevUOd6ZXNYWsLLcdcDXjroJnhn15dp2dfq/Q4+l4Jlll7rfH8/3aPaG6eErVOkrUw7CxF+Vr2t9T+3ZMbvLhitW5Jv0Kg9+Wquv0PGdCw+ID0lfMHuoOYaAngbA8NeXKZDfClmLMOVMD5l//ABN68jXbbH0xYgH8J18HDIdPFQfnJFPYdGq9KpVueje4seYsbHuOontWmhqgXA6RQLX/AMlBH/cTPrZ1bqG/f9Rf+GP0ldG1zt3YZQh6emtrcRoOFu8ajvBEst1toPTILBre63EgDiCCdbC/Dx4GW2LwZcFOZRSO4g6MI/dhM1KzLlIuCOFmBsw+strurvs0AM9niIALDlPqWVERj/hP5G9DHxGP+E/kb0MDJpsiutNCFzjKvC3+I5E+k+qGKdDrcf6b/wAGarAfCTyL6CfdXDI3vKreIB9Zn0fS/V9qRNut3E94Ij13hHND8iDH19g0G/Dbykj0kdt2k5O4+h/iRrOfJvF6d5E/wf8A7fvEYjec26lIknQXI48rzytsCmgLvUNhqdB9uMp6KOt2YWvwF7kDkD3yLllj5TJL4feJr5czuwLnVm5DuHYomZ9v6epoeouuhNieRJHKXVHYFTHXuSlK5BPbY2yiabZW6OHoDQFj329BExt71FsnZnqGAq1hlpCwt73AA8OfHn9JpNj7upRALEu4/EZbqoHDSey+OEiLlagbbxvRUHfsGnidAPqRMBXr5V15DXxPH6kzTb2YnMy0RwHWb/6j+ZVbJ2UK+ICsLonWccj/AIr8zr8pTPvdLY9ptp918B0WHUHi12bvLG/07O60XvdsRMVhmpsuYizrxHWXUcO3UfOXIFoGa6+FJbLuOU4LFbPwyM5FOmSvZd9Ne9pgdobDbEs2Mw6dFSapoHP4edThoC14b50Fp7Vqp1mQvfLe11vcDwm0wm9eEKCk6MikZSMoZQLWtYHsmVyxl6b2j0sOLlyxnLxy2/NWW527VGhasbVamnWOir2lRwHjqY/fDfxEU0sKwaodGcaqnaAebfsJzPaW0qwrGgKxeimiEaArpa47bEDWNwGBq1mFOkpZmNgB6k8h3zDk5On24R6no/STmv5/U5b18XxP3/6aTcjempSqtRqBqlN7sDxKvfUEnTrX5nj4zT7YxZa2ekUVlvqQx0uVJC3sPGO2XugmGwrU9Gq1AMzj/Iarl7lOt+6Tt28cuLwOdkysq1EK8gyX/bWdPHLMZMni+tz48+bLLi/SyOIwt3pMguAoJJ4jKc31tG4PY7B64K3CMWtb8Jte3gCw+s3tXZYdaa5R7p5AWuhA4eIk/DbPVTm52se+X049q6ncPTcXIFMX04i6/e/yl4FEU+GBIvwAIt42+0fJQ8nsIQCIx/wn8jehj4jH/CfyN6GAYD4SeRfQR8RgfhJ5F9BHwCEJVbdxpVRTT3n08BzMURMfjRUf/Qh07C3b8pCw2FatVy/htdj2DkPExpp2FjwUcB6DvPD5y72ThOjpi/vN1m8Ty+XCYydV3V72mkmhQVFCqAAOAEZCE2UEjbRx6UaZd+A4DmTyA7zHVaoUFmNgNSTMhtfaLVnBAORfdBGvnP8AAlcstRMm0LFYs9Z21Zjc+J4AfsJp92Nl9FSzN79U5m7tOqvyH8yl3e2QatXpXByIbqCPeYcG15f+JspXDHXerZX4E+XYAEnSfUxP9U98BgsIQutSp1UXvPP5DX6TRWTd1HNcbuvicZjsTi6a5qYqdHTsQWOVVUED5X0kXEbPq0zZ1Kkdot+xmq3B38oJSCV6ToQSC69Zb6XNuIvztedERsNi6d1yVkPcG9dQfoZyZ8ePJfbe76D0/q+b0eEx5OP235/nZ+dMbUKVgwANlOYcQVBF/wBrmdL3S3goKAKQVGHvAnVtO23jp4cZYbe/pRRdjUosaRtYIRmTXjx1H7zBY/d2thiBUQqbacbEcLg85neri1bHRx/i9b1Y45ee+v8Az5dWw+8mHr50R16RR7pIB07Bz+UZuLhcrYrW6tVzAchmFz6icNxbsATrcDwnVv6H4+pVwtQ1GLkVMtzxsALX+XOdPFy3Py8r+oejx9PZ010q09hCbPLEIQgEIQgERj/hP5G9DHxGP+E/kb0MDE4T4aeVfQRsIQPDKXHfH+UISL4TCR8QeYTQCewlcPCchCEJdVW7f+F/uHrKOv8AinsJnn8L4NBsf4K+EmwhNFBOVf1Z+Ph/B/8A5CEJXLw04v1xS7P+H/uaancL47+WEJx8f9x9Jz/5S/t/y29fl4/wZQb7/wDTjzD0M9hOrl/RXh+j/v4fu5ttD3T4TZ/0f+FV85/ieQmPC6/6h5dEhCE6nkCEIQCEIQCKxfw38rehhC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36870" name="AutoShape 6" descr="data:image/jpeg;base64,/9j/4AAQSkZJRgABAQAAAQABAAD/2wCEAAkGBhASERUSERQVExUUGBgZFxUYFhYYGBsXGBgXGRgXHBgZHCYeIBsjGhgWHy8gIycpLCwsHB4xNTAqNSYsLCkBCQoKDgwOGg8PGiwlHyAsKSkpKSwpLCwsLCksKSwtLCktKSksKSkpKSwpKSwpLSkpKSksKSktKTQsKSkpLCwpLP/AABEIAOEA4AMBIgACEQEDEQH/xAAcAAACAwEBAQEAAAAAAAAAAAAAAwQFBgcBAgj/xABAEAACAQIDBAcGBQMDAwUBAAABAgADEQQSIQUGMUETIlFhcXKxFDIzgZHRQlOSocEHI1JigvA0ouEVFrLC8UP/xAAaAQEAAwEBAQAAAAAAAAAAAAAAAQIDBAUG/8QALBEBAQACAQMEAQMCBwAAAAAAAAECEQMSITEEIkFREzJx8AUzIzRhscHR4f/aAAwDAQACEQMRAD8A7HgcDS6JP7ae6v4V7B3R/sFL8tP0r9oYD4SeRfQR8BHsFL8tP0r9oewUvy0/Sv2j4QEewUvy0/Sv2h7BS/LT9K/aPhAR7BS/LT9K/aHsFL8tP0r9o+EBHsFL8tP0r9oewUvy0/Sv2j4QEewUvy0/Sv2h7BS/LT9K/aPhAR7BS/LT9K/aHsFL8tP0r9o+EBHsFL8tP0r9oewUvy0/Sv2j4QEewUvy0/Sv2h7BS/LT9K/aPhAR7BS/LT9K/aHsFL8tP0r9o+EBHsFL8tP0r9oewUvy0/Sv2j4QEewUvy0/Sv2h7BS/LT9K/aPhAR7BS/LT9K/aHsFL8tP0r9o+EBHsFL8tP0r9ojHYGl0T/wBtPdb8K9h7pOiMf8J/I3oYBgPhJ5F9BHxGA+EnkX0EfAIQhAIQhAIQhAIQhATh8ZTqZgjBihysByYcjHTN7vHLjccl+NSmwHjTFzb6C8u8HtClVBNNgwVipI5EcRAkwisPiqdQXpsrgG11YML9lxzjYBCEIBCEIBCfKVAb2INjY25Hs8Z5WqhVLNoFFz4CB9wlJupvIuMpuwFmp1GRhrxFiOPcRLuAQhCAQhCARGP+E/kb0MfEY/4T+RvQwDAfCTyL6CPiMB8JPIvoI+AQhCATM787x18HTpVKSK4aoFe4N7WLaW5kKw17RPnejauNo16QwyrUUqxamfeaxGintt685T71bxUcVgqVamcrU8VQLI2joekyEEcR73HsgbXZe06eIpLVpm6sL947j3x9euiKWdgqjizEADxJ0mRr4YbMq9Mn/TVWCvTt7h1sR3dn05CfO+6JWq4Falmw1WrZxfqMSL0we4taBpcVtuhToHEFw1IWOdCGFibXuvEXkF988IK/QFje4XPl/thm91S/ImxtyNjM/S2WHxePw1EBcM2HUOigBFxB4ZVAsCV1bt07JVbL2VUq7Bcqhau75wALtmp1Ao07gpkiTvztl8Jj1KC3tFAoH4BTmAZr9gABJOg0Mtsfg/ZNiulFg56P311BaoQGYa6jrG2vZLDaWwmxNTB4jqg0tXDD3lcLmXhpz9IjE7rVaDlsCV6Kof72EqE9CwJ6zJ/g1r8ND2QI24m59XCWqvWVg9MDo1p5V1IYMTfVuV5J3fxlm2hiajdUVmFr6KlFAD89DeSsPuThUdXXphkIKr01QoLcOqT3mVO/m7VEYXE1Q1RQ4zNSDno2qEqoYpwve17cTAs/6fYurVwFGpVZnd8zFmvrdm4X1t2X5Sbtfeajhr9JnIRc7lVLBE/ybsvr3ydgKASkigWCqo5Dl2DSUO390HxHTf3iEqgHosoAzgBbs41K2F8vI6yBYYzeahTqil1me2Zgq3yIfxv2L3yxr4hEGZ2CjtJA75U4vd/XFVKZvUxKKtm90BVKgDuNyfGVe+WyqlVWut6a0/fuLIq3apZTqaj2VAbaAnnAnbjIThBXb3sU9TEHjwqsSg17KeQfKG+OJbo1oUyM9dgg0zaEgEkdg437pbbJoZKFJP8AGmg+igSl2bQ9oxtTEtfJS/t0v8Sdczjt5/t2QIP9PMEKVTH0191cTZeN7Cmg1ueOnh4cIjfvfZqaNRwhvUuEaoDYIzGwVTbV+PDhbtn0uw8b7Ti0p2o0cRUzGrxa2S1lubAk3kbGbDpPjMNgaeqYe1etwOY8EzaWAGXQf6haShttkhxQp9IbvlGY99tZLmZ3y3qo4eg6LUU1mGVUU3e552XUHs77SHszd7aNBEaliC11BehV64DWvYOdR2aW7e6QlsoSp2NtWvUZkr4c0WUDXNmU9tjYS2gERj/hP5G9DHxGP+E/kb0MAwHwk8i+gj4jAfCTyL6CPgEIQgZzfTMiUsQt70KgJt/i1gefhIu8+5FPGdHVpMKbB0qNocrgG+uUghuHWHZ9NDtfACtQqUj+NSPAkaH5GxkHc7HtWwdNm95cyNz61NipN++14FjtHZ9OvSejVGZHBBHjz8QdR3zN7qYDFL0+FxdNHoIf7TmxzA8QVItbW/dcjWa2ECLgNl0aAIpIqBjmNuZPMySqgcNJ7CAQhCATP7yDpqtDCDKc7dLUBP8A/KkRy73KgctD2T52htipha9Rqy1alB1U0+jpl8jrcOhA/wAtCCdOV4zYOBqNVqYuuuWpU6qIdclJdQPEm5P/AAQL6EIQCLxGHV1KOAysCCDwIPERkIHmUWtI+AwCUUyILC5PzMkwgLxFcIjO3BQWPgBczO7kYfMlTEsBnxDsxN79UE5Rfu4fLuE0dWkrKVYAgixB4EHlPnDYZKahEGVVFgIHMcbu4209oVsVQvQ9nyLTqfhq1EObU69UHiLHgOM1e729dRqnsuMpmliBext1KluY1NjxNrm41HYK7bW6WKwznE7LfIzHNUoMSyP/ALSbcL8LHsMtt3t5aWLYJVpGliaYzmkwuV1ykq1u3QiSho4QJkFNrocxAYqpsXt1RbjrfgO0CQlOiMf8J/I3oY4GJx/wn8jehgGA+EnkX0EfEYD4SeRfQR8DxjYXkClRzpmYm7C4sSAt+AAHZJ5lDiN4KVAFG1KnLa4va9l48+VpTJMWOzNorURdbsRroeI46+MmqoAsNBIWz8NYA5QgAsqjksnS0QIQhJBCEIBCUTbwMr4kuLU8MTeyMSVFJKhOa+W/W93unziN7qYWpZHDIKnvLZc1Ol0uU2N9UsdPDQ6SvVGv4c74i/hKLBbyLndKvVs9QIbdXLTSm5BN/esxPeAeyTNobVKLSCr16zhEDaAEqzktbsVW0HE2HfJ3EXiyl1pYwlR/61kcUntUqMXsKXCyBGObM3UNnBsTwt22nx/7roWDEOFZVcMVFujdwgqcbhbkHWxAN7RuH4s74i6hKjFbz0UbIcxIuTlW+gbIW43IzZhYXJytppPilvIG6O1Kp/cq1KQ1TjS6S597h/bP1jcPxZ63pdQngM9ksxCEIBI7YCmagq5euARmGlwbaHt4c5IhApduvVzoiVOjV1cZiAQX0yqe4jNwitp1hRwy0xxcZB8xqfpIW9+PGdEJ0Q5zrrcDQ/K/7mK3SwtWu3T12LovwgRwHb6H6Sl73SddttXg6OSmq/4qB9BPMf8ACfyN6GPiMf8ACfyN6GXQMB8JPIvoI+IwHwk8i+gj4BOb720bVKmnBg1u3KVYTpExG9tG9Vh3A/tM+Twvh5bPDOCikcCAR4ERko9zsd0mFUXJNMmmSf8ARoD+nLLyXighCEkEIQgV1fYNF+lvntWv0ih2Aa6BOAP+IA07J8193cO+bMpOcuT1m41KfRNz5pp+/GWcJGovOTKeKqq271I5RYZRVFZgbklwoUWJOnAX7Rcc5MxuAp1Vy1BcAhgbkEMNQwYagjtEkwjSOvK67+Ffh9hUUfpAGL3YlizEkuqKxNzb3aaD5RVDdrDICApINM0rF2YdGTfIAToBytwlrCNRP5M/uoC7EpAoVDIUUICrMLoNQp11F9dddT2mfP8A6DR0tmGV2qLZ2GVnz5yuul8738e4WsYRqHXl9vAJ7CElQQhCAROMxS00LtwA+vdHEzEb1bY6RsqnqISNPxNz+XL6yMrqbTJus/tTpMRUFNPfquAT2KTdj8hf9p1HB4YU0VF0CgD6TL7l7FH/AFDjrN7t+zt+dprpXCdt1OV+hEY/4T+RvQx8Rj/hP5G9DLqjAfCTyL6CPiMB8JPIvoI+ATN72YXVKnAe4x8dV/f1mkkfH4QVEKHn6yMpuaTLqsvuScj1kJPWIIHhcelvpNhOeVUrUWzqDnpm4ANgxX8LdxHrN1s7HLWprUXgwB8O6U4720tl9pMIQmighCEAhCEAhCZfevbbqego3zWBZgbWBOgvy0uSeNvGRbJN1Mm2gGOp5ggYEsCR8rEjxswNuySJy/apCEZCVyktcccxFiTfiSDbW81O4+9HtVMo3v0gt2/zBuA3j1TfvlMeSZXS2WFk208IQmighCEAhCVO3NurQWw1cjQdnee6RboQ96dtZF6JD1j7xH4V5/OZ7ZGy/aHC26i2v4SubpK1QIt2dz+54sZ0TYeyVw9IINTxZuZJmc9938NL7ZpOp0woAAsBoBPqEJqzERj/AIT+RvQx8Rj/AIT+RvQwDAfCTyL6CPiMB8JPIvoI+AQhCBT7b2dfrqPMO0dviJUbN2icMSGJNNtdNcp7R3cJriJQ7U2LxKcDxB1t4faZZSy9UXxvxV1hsStRQym4MbMTs/Hthm6vWQ8VH7EeH/OE1WA2pSrDqMCeY5jxHGWxymSLjpMhCEuqIQhAzO8G1a3S9BRLLoLlbZix4KL6DTUnwmIpjEYgVqVNy2IcuA5Oq8gxI000mp2yz4bENWqWyZsyMxIUhh1kJANiCDbuMXuVgRRWpiG64rMxDqC2UZictuNu8aacueGUt8tJdeGXxuysXUpP0DLXqUgM4KuhFmZCbFiG1RzbQm2kk/062zRo1a7VCwViiBspy8Abk8tT8udpucVtQOCuHuGPGoVsqDmxvxPYOczeJwlH2IlFXM1aplNhcjM1/la8mYyd4jqt7V0FTfUT2Qti0GShTVuIUX8bSbNlBCQto7WpUVu7Ad0y20d8WqXWkGppzc2DHj7o1sO/jK5ZTHymY2+F5tbboQ5E1bn2Dx7+76zG4k1Kr2TrOxtc8L9/dHYDC1sSbUx1b6ufd79eZm02TsSnQGly3Nj+8z1c/PhftiTu7u6mFTjnqNq9Q8SewdijslxCE2ZiEIQCIx/wn8jehj4jH/CfyN6GAYD4SeRfQR8RgPhJ5F9BHwCEIQCBEIQKnFbv0zmZRYnW3K/M+My+N2XUptnBNNhfrA2Nu/kRN9E4nCJUUq6hgeIMpcJbtaZa7Mxgt6Kyi1RQ9uBvlP2j/wD3zTDZWpVAbX4XH18bfUSXX3Vpk3VnU9lww+hkNt2aovYoezipPjxEr75/qt7asKO9GHbmym17FG+lwLXnlferDLzZiOxW9SBKirsHFfhVf1/+JEqbBxhvdEUD8TVB/A4R1ZfSOnH7S9pb3lwadOkOsD8S1iOHu6/vIG7W2KmFQ0aiF1Ukh1tex49Xx7LygwQCVmVnDMAbntsbC3K33k47QUNlfTNwY8D3X5dspnnd6Xxwlm1ntnfanVpmnTWrZuqx6Ngcp0IUEXJtp2CL2VXwIKVEFdwlgqmnYDlqTa9pAxdOmoz2Cnt/eR9k0McyArQLKbkNfSxJIuSREztnaI6JL3rZ1t8RwSi58xUfyZWYreXEvYXWmOeXU27LkSKm7mNYXYU6Y7We9vkv3lps3c5LZq1U1eRAsq+FuP1Mn/Ep7Iz5p536t3Zjw94/S8uNmblO5zYk5V5U1tr5j/E12FwNOmLU1CjuEfLY8cne90XO+IXh8OiKFRQqjgALCMhCasxCEIBCEIBEY/4T+RvQx8Rj/hP5G9DAMB8JPIvoI+IwHwk8i+gj4BCEIBCEIBCEIBCEIBKTe7aXQ4ZiCASLC4vx0/njLfEYhKal3YKqi5YkAAd5M5nvNtZsbWVV0o0zpp7x7T3X5SLdRMm1Nh8KXcViTm5AuXyr2AmWVKn0rgueqhvkyvqRwZnUdUcbDXtMVitLAaDw/iQjXq0nNVKjnKQ5FzYgEZly8CSJz42XLdbZTWOo1mN2P09IrVHVYW0K5h2dZRZlIvxsf42OylUUKYUZVCiw7BbQSkONp1cP0qm4KZr9xW8vcKwNJSOGUEc+V+U6WV0qtvY12TJTGbNxsbaDjxHOY3G7Y9mK9ZrE6g9mgyk8xwseXhx2VbY41q1CF4lmPG3ePduO+9tZgd6dm165y4cKKf4WZBmtxJvzH0t3yuRjNtluPtsVqDMCXJquBc66BfoLmaucu3CxFbZ6PRq0i6XLCsBlbsIK9nV4+vLoeA21RrEhG6y8VIIYd9jy75MqLNJ0IQkoEIQgEIQgERj/AIT+RvQx8Rj/AIT+RvQwDAfCTyL6CPiMB8JPIvoI+AQhCAQhCAQhCAT5eoALk2A5xONxi0kLtwEyO1NptiOBK078DpmH2kW6TJtX7z7dGIrGkCehTjrox7xe1ryOEVVuPlIu1KtJUyqASeBA1HZ4SDQqvqtiCBfXs7QOP/5OfLeXdrjqHVquYm3K4lNtfHFUIFtDYdtzoP3P7T6obQu7IpzMWtlGpvzFuUvd2d22rVDWqjKq+4nE5tQSx7jw8JXDC2rZZdtL3dClkQYc6qKauveHvmB/3D95odjVeiboWPVJPRn9ynqR8+yUmT2fFUjwR8y+BaxI8Mwv8zLXbOGLIcpKnkRxDDgR3gzrrGT4fW3MdTc9GWASmwNQn3c34UJ5m+pHhfjPdjVFdWBdKhufdTLZeQIub27ZV4HDUnw5p1KYcU9HRv8ALmb99814rdDZdSlXrMbLTZmNNAb2VjcL8v5ld909LR7QwC1EKnjY2+h+85Wm1HQ3vlZDkJ1uAt7a/t8p1HEbcoLUFJmAY8LkC5PIXOp8JzLeDC2xeIU2sxVhbsYEH9zIy+0Rut2N8Uq/26hs3JuRPZ4zV3nB8FVbvudfAg2J+tpscD/UE0qJpVCrVrAUrkAtfkRzIsfHSJfssdAqY6mvvMB845WB4Tkhq1qh67C511bUknsHqbzoG7Nc9DkIylNCCb8deN7kd5EmXdLNLyE+VM+pZURGP+E/kb0MfEY/4T+RvQwDAfCTyL6CPlXsrbFFqdMBrHKuhBHIdssw1+ED2EIQCEIQCR8ZjFpi7fIcz4RW0NpLTFgQXPBf5PYJmMXjjq9Rsx+gHcolMstLSbM2jji5u/LgvIfcyoTBVMQdSUpLfN3i54nl4fafQoZ3D1WIAvZBfMT324DtjcbjrKAALD3aY7eV+0zLx3q/nw+MY1KmNFUKtsoGrMeF2J1IHISrTAursz+/UVTY8lNyB/M12wd2jcV8Tqw1VLaL3+Mo6hJrVqjWOdyF8q2UCMpZjuks3qPd2tlUjjlqBBcU2JYDU6hRc/MySMcMLjKtFyAHJdOQs2pH1P7yZuPQu+Iqd6oD5Rc+omS/rAmLXE0HRgtIqwUhATnt1gWJtw1A8eM0xvTjumOF5M+nHzT9898qCKBm1UnLbUlgQVsB3jnNTsnbC4iglQG6uoN/Wfn3aeFfMDqxPfmbu/4JI2BvZikD0EOVSdL/AIT+LTnfskTlmU38OvP0efHlMPOV+HQd+t5HoOtPDFTUqWDg36qg3WpodGBva/adJqdwMdiK1MPVCspvaop5roUdeTA9mhBvORLTJJN2dmNyxuWYn/lp1DdjYmLwOFLqevUOd6ZXNYWsLLcdcDXjroJnhn15dp2dfq/Q4+l4Jlll7rfH8/3aPaG6eErVOkrUw7CxF+Vr2t9T+3ZMbvLhitW5Jv0Kg9+Wquv0PGdCw+ID0lfMHuoOYaAngbA8NeXKZDfClmLMOVMD5l//ABN68jXbbH0xYgH8J18HDIdPFQfnJFPYdGq9KpVueje4seYsbHuOontWmhqgXA6RQLX/AMlBH/cTPrZ1bqG/f9Rf+GP0ldG1zt3YZQh6emtrcRoOFu8ajvBEst1toPTILBre63EgDiCCdbC/Dx4GW2LwZcFOZRSO4g6MI/dhM1KzLlIuCOFmBsw+strurvs0AM9niIALDlPqWVERj/hP5G9DHxGP+E/kb0MDJpsiutNCFzjKvC3+I5E+k+qGKdDrcf6b/wAGarAfCTyL6CfdXDI3vKreIB9Zn0fS/V9qRNut3E94Ij13hHND8iDH19g0G/Dbykj0kdt2k5O4+h/iRrOfJvF6d5E/wf8A7fvEYjec26lIknQXI48rzytsCmgLvUNhqdB9uMp6KOt2YWvwF7kDkD3yLllj5TJL4feJr5czuwLnVm5DuHYomZ9v6epoeouuhNieRJHKXVHYFTHXuSlK5BPbY2yiabZW6OHoDQFj329BExt71FsnZnqGAq1hlpCwt73AA8OfHn9JpNj7upRALEu4/EZbqoHDSey+OEiLlagbbxvRUHfsGnidAPqRMBXr5V15DXxPH6kzTb2YnMy0RwHWb/6j+ZVbJ2UK+ICsLonWccj/AIr8zr8pTPvdLY9ptp918B0WHUHi12bvLG/07O60XvdsRMVhmpsuYizrxHWXUcO3UfOXIFoGa6+FJbLuOU4LFbPwyM5FOmSvZd9Ne9pgdobDbEs2Mw6dFSapoHP4edThoC14b50Fp7Vqp1mQvfLe11vcDwm0wm9eEKCk6MikZSMoZQLWtYHsmVyxl6b2j0sOLlyxnLxy2/NWW527VGhasbVamnWOir2lRwHjqY/fDfxEU0sKwaodGcaqnaAebfsJzPaW0qwrGgKxeimiEaArpa47bEDWNwGBq1mFOkpZmNgB6k8h3zDk5On24R6no/STmv5/U5b18XxP3/6aTcjempSqtRqBqlN7sDxKvfUEnTrX5nj4zT7YxZa2ekUVlvqQx0uVJC3sPGO2XugmGwrU9Gq1AMzj/Iarl7lOt+6Tt28cuLwOdkysq1EK8gyX/bWdPHLMZMni+tz48+bLLi/SyOIwt3pMguAoJJ4jKc31tG4PY7B64K3CMWtb8Jte3gCw+s3tXZYdaa5R7p5AWuhA4eIk/DbPVTm52se+X049q6ncPTcXIFMX04i6/e/yl4FEU+GBIvwAIt42+0fJQ8nsIQCIx/wn8jehj4jH/CfyN6GAYD4SeRfQR8RgfhJ5F9BHwCEJVbdxpVRTT3n08BzMURMfjRUf/Qh07C3b8pCw2FatVy/htdj2DkPExpp2FjwUcB6DvPD5y72ThOjpi/vN1m8Ty+XCYydV3V72mkmhQVFCqAAOAEZCE2UEjbRx6UaZd+A4DmTyA7zHVaoUFmNgNSTMhtfaLVnBAORfdBGvnP8AAlcstRMm0LFYs9Z21Zjc+J4AfsJp92Nl9FSzN79U5m7tOqvyH8yl3e2QatXpXByIbqCPeYcG15f+JspXDHXerZX4E+XYAEnSfUxP9U98BgsIQutSp1UXvPP5DX6TRWTd1HNcbuvicZjsTi6a5qYqdHTsQWOVVUED5X0kXEbPq0zZ1Kkdot+xmq3B38oJSCV6ToQSC69Zb6XNuIvztedERsNi6d1yVkPcG9dQfoZyZ8ePJfbe76D0/q+b0eEx5OP235/nZ+dMbUKVgwANlOYcQVBF/wBrmdL3S3goKAKQVGHvAnVtO23jp4cZYbe/pRRdjUosaRtYIRmTXjx1H7zBY/d2thiBUQqbacbEcLg85neri1bHRx/i9b1Y45ee+v8Az5dWw+8mHr50R16RR7pIB07Bz+UZuLhcrYrW6tVzAchmFz6icNxbsATrcDwnVv6H4+pVwtQ1GLkVMtzxsALX+XOdPFy3Py8r+oejx9PZ010q09hCbPLEIQgEIQgERj/hP5G9DHxGP+E/kb0MDE4T4aeVfQRsIQPDKXHfH+UISL4TCR8QeYTQCewlcPCchCEJdVW7f+F/uHrKOv8AinsJnn8L4NBsf4K+EmwhNFBOVf1Z+Ph/B/8A5CEJXLw04v1xS7P+H/uaancL47+WEJx8f9x9Jz/5S/t/y29fl4/wZQb7/wDTjzD0M9hOrl/RXh+j/v4fu5ttD3T4TZ/0f+FV85/ieQmPC6/6h5dEhCE6nkCEIQCEIQCKxfw38rehhC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36872" name="Picture 8" descr="http://2.bp.blogspot.com/_CEsdtnbVhhA/TBAQVkM566I/AAAAAAAAPNE/I5LqJg_xQ5s/s1600/monkey.jpg"/>
          <p:cNvPicPr>
            <a:picLocks noChangeAspect="1" noChangeArrowheads="1"/>
          </p:cNvPicPr>
          <p:nvPr/>
        </p:nvPicPr>
        <p:blipFill>
          <a:blip r:embed="rId2" cstate="print"/>
          <a:srcRect/>
          <a:stretch>
            <a:fillRect/>
          </a:stretch>
        </p:blipFill>
        <p:spPr bwMode="auto">
          <a:xfrm>
            <a:off x="323528" y="1196752"/>
            <a:ext cx="3240360" cy="2941018"/>
          </a:xfrm>
          <a:prstGeom prst="rect">
            <a:avLst/>
          </a:prstGeom>
          <a:noFill/>
        </p:spPr>
      </p:pic>
      <p:pic>
        <p:nvPicPr>
          <p:cNvPr id="36874" name="Picture 10" descr="http://4.bp.blogspot.com/_RzUpYTF7TKA/TTiTnZItQ2I/AAAAAAAAAR8/FsmDx_oyQzc/s1600/DSC_0001.JPG"/>
          <p:cNvPicPr>
            <a:picLocks noChangeAspect="1" noChangeArrowheads="1"/>
          </p:cNvPicPr>
          <p:nvPr/>
        </p:nvPicPr>
        <p:blipFill>
          <a:blip r:embed="rId3" cstate="print"/>
          <a:srcRect/>
          <a:stretch>
            <a:fillRect/>
          </a:stretch>
        </p:blipFill>
        <p:spPr bwMode="auto">
          <a:xfrm>
            <a:off x="6551712" y="4118461"/>
            <a:ext cx="2592288" cy="2739539"/>
          </a:xfrm>
          <a:prstGeom prst="rect">
            <a:avLst/>
          </a:prstGeom>
          <a:noFill/>
        </p:spPr>
      </p:pic>
      <p:pic>
        <p:nvPicPr>
          <p:cNvPr id="36876" name="Picture 12" descr="http://www.abebooks.com/blog/wp-content/uploads/2009/11/the-odd-egg-emily-gravett.jpg"/>
          <p:cNvPicPr>
            <a:picLocks noChangeAspect="1" noChangeArrowheads="1"/>
          </p:cNvPicPr>
          <p:nvPr/>
        </p:nvPicPr>
        <p:blipFill>
          <a:blip r:embed="rId4" cstate="print"/>
          <a:srcRect/>
          <a:stretch>
            <a:fillRect/>
          </a:stretch>
        </p:blipFill>
        <p:spPr bwMode="auto">
          <a:xfrm>
            <a:off x="2267744" y="4293096"/>
            <a:ext cx="4014614" cy="2564904"/>
          </a:xfrm>
          <a:prstGeom prst="rect">
            <a:avLst/>
          </a:prstGeom>
          <a:noFill/>
        </p:spPr>
      </p:pic>
      <p:pic>
        <p:nvPicPr>
          <p:cNvPr id="36878" name="Picture 14" descr="http://3.bp.blogspot.com/-C3oThwjkj70/T9Dj21__VbI/AAAAAAAAAjI/NBG0nHVmd58/s400/blue_chameleon_2.png"/>
          <p:cNvPicPr>
            <a:picLocks noChangeAspect="1" noChangeArrowheads="1"/>
          </p:cNvPicPr>
          <p:nvPr/>
        </p:nvPicPr>
        <p:blipFill>
          <a:blip r:embed="rId5" cstate="print"/>
          <a:srcRect/>
          <a:stretch>
            <a:fillRect/>
          </a:stretch>
        </p:blipFill>
        <p:spPr bwMode="auto">
          <a:xfrm>
            <a:off x="3779912" y="1268760"/>
            <a:ext cx="4824536" cy="2581127"/>
          </a:xfrm>
          <a:prstGeom prst="rect">
            <a:avLst/>
          </a:prstGeom>
          <a:noFill/>
        </p:spPr>
      </p:pic>
      <p:sp>
        <p:nvSpPr>
          <p:cNvPr id="4" name="PoljeZBesedilom 3">
            <a:extLst>
              <a:ext uri="{FF2B5EF4-FFF2-40B4-BE49-F238E27FC236}">
                <a16:creationId xmlns:a16="http://schemas.microsoft.com/office/drawing/2014/main" id="{3E84BC17-10EF-4730-B0EC-78B18AFAE062}"/>
              </a:ext>
            </a:extLst>
          </p:cNvPr>
          <p:cNvSpPr txBox="1"/>
          <p:nvPr/>
        </p:nvSpPr>
        <p:spPr>
          <a:xfrm>
            <a:off x="451012" y="4861173"/>
            <a:ext cx="1672716" cy="830997"/>
          </a:xfrm>
          <a:prstGeom prst="rect">
            <a:avLst/>
          </a:prstGeom>
          <a:noFill/>
        </p:spPr>
        <p:txBody>
          <a:bodyPr wrap="square" rtlCol="0">
            <a:spAutoFit/>
          </a:bodyPr>
          <a:lstStyle/>
          <a:p>
            <a:r>
              <a:rPr lang="sl-SI" sz="1600" dirty="0">
                <a:hlinkClick r:id="rId6"/>
              </a:rPr>
              <a:t>https://www.youtube.com/watch?v=oxoX7MkRsC0</a:t>
            </a:r>
            <a:r>
              <a:rPr lang="sl-SI" sz="1600"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dcim\100MEDIA\IMAG111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038" r="14429" b="15822"/>
          <a:stretch/>
        </p:blipFill>
        <p:spPr bwMode="auto">
          <a:xfrm>
            <a:off x="165800" y="908720"/>
            <a:ext cx="4788024" cy="252590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F:\dcim\100MEDIA\IMAG112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58" t="16038" r="15571" b="18194"/>
          <a:stretch/>
        </p:blipFill>
        <p:spPr bwMode="auto">
          <a:xfrm>
            <a:off x="2922307" y="2996952"/>
            <a:ext cx="5856056" cy="32066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dcim\100MEDIA\IMAG112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42" t="11294" r="13143" b="24879"/>
          <a:stretch/>
        </p:blipFill>
        <p:spPr bwMode="auto">
          <a:xfrm>
            <a:off x="899592" y="1955937"/>
            <a:ext cx="5575041" cy="2957371"/>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F:\dcim\100MEDIA\IMAG112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143" t="8396" r="16572" b="24879"/>
          <a:stretch/>
        </p:blipFill>
        <p:spPr bwMode="auto">
          <a:xfrm>
            <a:off x="3088743" y="1196752"/>
            <a:ext cx="4970647" cy="288032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dcim\100MEDIA\IMAG112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143" t="26303" r="16857" b="13666"/>
          <a:stretch/>
        </p:blipFill>
        <p:spPr bwMode="auto">
          <a:xfrm>
            <a:off x="3687112" y="811827"/>
            <a:ext cx="5197193" cy="2719688"/>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F:\dcim\100MEDIA\IMAG113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144" t="15390" r="12428" b="17547"/>
          <a:stretch/>
        </p:blipFill>
        <p:spPr bwMode="auto">
          <a:xfrm>
            <a:off x="743810" y="1772815"/>
            <a:ext cx="5541898" cy="298705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F:\dcim\100MEDIA\IMAG1133.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5429" t="18625" r="16571" b="17547"/>
          <a:stretch/>
        </p:blipFill>
        <p:spPr bwMode="auto">
          <a:xfrm>
            <a:off x="1184106" y="869667"/>
            <a:ext cx="5303520" cy="3866606"/>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F:\dcim\100MEDIA\IMAG1137.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142" t="17548" r="33571" b="12371"/>
          <a:stretch/>
        </p:blipFill>
        <p:spPr bwMode="auto">
          <a:xfrm>
            <a:off x="3868522" y="2477555"/>
            <a:ext cx="5238207" cy="424542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F:\dcim\100MEDIA\IMAG1138.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5572" t="17547" r="12702" b="17331"/>
          <a:stretch/>
        </p:blipFill>
        <p:spPr bwMode="auto">
          <a:xfrm>
            <a:off x="266608" y="2836829"/>
            <a:ext cx="5644270" cy="3944983"/>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F:\dcim\100MEDIA\IMAG1139.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2714" t="19919" r="38000" b="14313"/>
          <a:stretch/>
        </p:blipFill>
        <p:spPr bwMode="auto">
          <a:xfrm>
            <a:off x="2383971" y="1442535"/>
            <a:ext cx="4506686" cy="3984173"/>
          </a:xfrm>
          <a:prstGeom prst="rect">
            <a:avLst/>
          </a:prstGeom>
          <a:noFill/>
          <a:extLst>
            <a:ext uri="{909E8E84-426E-40DD-AFC4-6F175D3DCCD1}">
              <a14:hiddenFill xmlns:a14="http://schemas.microsoft.com/office/drawing/2010/main">
                <a:solidFill>
                  <a:srgbClr val="FFFFFF"/>
                </a:solidFill>
              </a14:hiddenFill>
            </a:ext>
          </a:extLst>
        </p:spPr>
      </p:pic>
      <p:sp>
        <p:nvSpPr>
          <p:cNvPr id="3" name="Pravokotnik 2"/>
          <p:cNvSpPr/>
          <p:nvPr/>
        </p:nvSpPr>
        <p:spPr>
          <a:xfrm>
            <a:off x="635101" y="15129"/>
            <a:ext cx="7571112" cy="923330"/>
          </a:xfrm>
          <a:prstGeom prst="rect">
            <a:avLst/>
          </a:prstGeom>
          <a:noFill/>
        </p:spPr>
        <p:txBody>
          <a:bodyPr wrap="none" lIns="91440" tIns="45720" rIns="91440" bIns="45720">
            <a:spAutoFit/>
          </a:bodyPr>
          <a:lstStyle/>
          <a:p>
            <a:pPr algn="ctr"/>
            <a:r>
              <a:rPr lang="sl-SI"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LITTLE SLEEPY STAR</a:t>
            </a:r>
          </a:p>
        </p:txBody>
      </p:sp>
    </p:spTree>
    <p:extLst>
      <p:ext uri="{BB962C8B-B14F-4D97-AF65-F5344CB8AC3E}">
        <p14:creationId xmlns:p14="http://schemas.microsoft.com/office/powerpoint/2010/main" val="258509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200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750"/>
                                        <p:tgtEl>
                                          <p:spTgt spid="4098"/>
                                        </p:tgtEl>
                                      </p:cBhvr>
                                    </p:animEffect>
                                    <p:anim calcmode="lin" valueType="num">
                                      <p:cBhvr>
                                        <p:cTn id="13" dur="750" fill="hold"/>
                                        <p:tgtEl>
                                          <p:spTgt spid="4098"/>
                                        </p:tgtEl>
                                        <p:attrNameLst>
                                          <p:attrName>ppt_x</p:attrName>
                                        </p:attrNameLst>
                                      </p:cBhvr>
                                      <p:tavLst>
                                        <p:tav tm="0">
                                          <p:val>
                                            <p:strVal val="#ppt_x"/>
                                          </p:val>
                                        </p:tav>
                                        <p:tav tm="100000">
                                          <p:val>
                                            <p:strVal val="#ppt_x"/>
                                          </p:val>
                                        </p:tav>
                                      </p:tavLst>
                                    </p:anim>
                                    <p:anim calcmode="lin" valueType="num">
                                      <p:cBhvr>
                                        <p:cTn id="14" dur="75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fade">
                                      <p:cBhvr>
                                        <p:cTn id="19" dur="1000"/>
                                        <p:tgtEl>
                                          <p:spTgt spid="4099"/>
                                        </p:tgtEl>
                                      </p:cBhvr>
                                    </p:animEffect>
                                    <p:anim calcmode="lin" valueType="num">
                                      <p:cBhvr>
                                        <p:cTn id="20" dur="1000" fill="hold"/>
                                        <p:tgtEl>
                                          <p:spTgt spid="4099"/>
                                        </p:tgtEl>
                                        <p:attrNameLst>
                                          <p:attrName>ppt_x</p:attrName>
                                        </p:attrNameLst>
                                      </p:cBhvr>
                                      <p:tavLst>
                                        <p:tav tm="0">
                                          <p:val>
                                            <p:strVal val="#ppt_x"/>
                                          </p:val>
                                        </p:tav>
                                        <p:tav tm="100000">
                                          <p:val>
                                            <p:strVal val="#ppt_x"/>
                                          </p:val>
                                        </p:tav>
                                      </p:tavLst>
                                    </p:anim>
                                    <p:anim calcmode="lin" valueType="num">
                                      <p:cBhvr>
                                        <p:cTn id="21"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101"/>
                                        </p:tgtEl>
                                        <p:attrNameLst>
                                          <p:attrName>style.visibility</p:attrName>
                                        </p:attrNameLst>
                                      </p:cBhvr>
                                      <p:to>
                                        <p:strVal val="visible"/>
                                      </p:to>
                                    </p:set>
                                    <p:animEffect transition="in" filter="fade">
                                      <p:cBhvr>
                                        <p:cTn id="26" dur="1000"/>
                                        <p:tgtEl>
                                          <p:spTgt spid="4101"/>
                                        </p:tgtEl>
                                      </p:cBhvr>
                                    </p:animEffect>
                                    <p:anim calcmode="lin" valueType="num">
                                      <p:cBhvr>
                                        <p:cTn id="27" dur="1000" fill="hold"/>
                                        <p:tgtEl>
                                          <p:spTgt spid="4101"/>
                                        </p:tgtEl>
                                        <p:attrNameLst>
                                          <p:attrName>ppt_x</p:attrName>
                                        </p:attrNameLst>
                                      </p:cBhvr>
                                      <p:tavLst>
                                        <p:tav tm="0">
                                          <p:val>
                                            <p:strVal val="#ppt_x"/>
                                          </p:val>
                                        </p:tav>
                                        <p:tav tm="100000">
                                          <p:val>
                                            <p:strVal val="#ppt_x"/>
                                          </p:val>
                                        </p:tav>
                                      </p:tavLst>
                                    </p:anim>
                                    <p:anim calcmode="lin" valueType="num">
                                      <p:cBhvr>
                                        <p:cTn id="28"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100"/>
                                        </p:tgtEl>
                                        <p:attrNameLst>
                                          <p:attrName>style.visibility</p:attrName>
                                        </p:attrNameLst>
                                      </p:cBhvr>
                                      <p:to>
                                        <p:strVal val="visible"/>
                                      </p:to>
                                    </p:set>
                                    <p:animEffect transition="in" filter="fade">
                                      <p:cBhvr>
                                        <p:cTn id="33" dur="1000"/>
                                        <p:tgtEl>
                                          <p:spTgt spid="4100"/>
                                        </p:tgtEl>
                                      </p:cBhvr>
                                    </p:animEffect>
                                    <p:anim calcmode="lin" valueType="num">
                                      <p:cBhvr>
                                        <p:cTn id="34" dur="1000" fill="hold"/>
                                        <p:tgtEl>
                                          <p:spTgt spid="4100"/>
                                        </p:tgtEl>
                                        <p:attrNameLst>
                                          <p:attrName>ppt_x</p:attrName>
                                        </p:attrNameLst>
                                      </p:cBhvr>
                                      <p:tavLst>
                                        <p:tav tm="0">
                                          <p:val>
                                            <p:strVal val="#ppt_x"/>
                                          </p:val>
                                        </p:tav>
                                        <p:tav tm="100000">
                                          <p:val>
                                            <p:strVal val="#ppt_x"/>
                                          </p:val>
                                        </p:tav>
                                      </p:tavLst>
                                    </p:anim>
                                    <p:anim calcmode="lin" valueType="num">
                                      <p:cBhvr>
                                        <p:cTn id="35"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102"/>
                                        </p:tgtEl>
                                        <p:attrNameLst>
                                          <p:attrName>style.visibility</p:attrName>
                                        </p:attrNameLst>
                                      </p:cBhvr>
                                      <p:to>
                                        <p:strVal val="visible"/>
                                      </p:to>
                                    </p:set>
                                    <p:animEffect transition="in" filter="fade">
                                      <p:cBhvr>
                                        <p:cTn id="40" dur="1000"/>
                                        <p:tgtEl>
                                          <p:spTgt spid="4102"/>
                                        </p:tgtEl>
                                      </p:cBhvr>
                                    </p:animEffect>
                                    <p:anim calcmode="lin" valueType="num">
                                      <p:cBhvr>
                                        <p:cTn id="41" dur="1000" fill="hold"/>
                                        <p:tgtEl>
                                          <p:spTgt spid="4102"/>
                                        </p:tgtEl>
                                        <p:attrNameLst>
                                          <p:attrName>ppt_x</p:attrName>
                                        </p:attrNameLst>
                                      </p:cBhvr>
                                      <p:tavLst>
                                        <p:tav tm="0">
                                          <p:val>
                                            <p:strVal val="#ppt_x"/>
                                          </p:val>
                                        </p:tav>
                                        <p:tav tm="100000">
                                          <p:val>
                                            <p:strVal val="#ppt_x"/>
                                          </p:val>
                                        </p:tav>
                                      </p:tavLst>
                                    </p:anim>
                                    <p:anim calcmode="lin" valueType="num">
                                      <p:cBhvr>
                                        <p:cTn id="42"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103"/>
                                        </p:tgtEl>
                                        <p:attrNameLst>
                                          <p:attrName>style.visibility</p:attrName>
                                        </p:attrNameLst>
                                      </p:cBhvr>
                                      <p:to>
                                        <p:strVal val="visible"/>
                                      </p:to>
                                    </p:set>
                                    <p:animEffect transition="in" filter="fade">
                                      <p:cBhvr>
                                        <p:cTn id="47" dur="1000"/>
                                        <p:tgtEl>
                                          <p:spTgt spid="4103"/>
                                        </p:tgtEl>
                                      </p:cBhvr>
                                    </p:animEffect>
                                    <p:anim calcmode="lin" valueType="num">
                                      <p:cBhvr>
                                        <p:cTn id="48" dur="1000" fill="hold"/>
                                        <p:tgtEl>
                                          <p:spTgt spid="4103"/>
                                        </p:tgtEl>
                                        <p:attrNameLst>
                                          <p:attrName>ppt_x</p:attrName>
                                        </p:attrNameLst>
                                      </p:cBhvr>
                                      <p:tavLst>
                                        <p:tav tm="0">
                                          <p:val>
                                            <p:strVal val="#ppt_x"/>
                                          </p:val>
                                        </p:tav>
                                        <p:tav tm="100000">
                                          <p:val>
                                            <p:strVal val="#ppt_x"/>
                                          </p:val>
                                        </p:tav>
                                      </p:tavLst>
                                    </p:anim>
                                    <p:anim calcmode="lin" valueType="num">
                                      <p:cBhvr>
                                        <p:cTn id="49" dur="1000" fill="hold"/>
                                        <p:tgtEl>
                                          <p:spTgt spid="410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104"/>
                                        </p:tgtEl>
                                        <p:attrNameLst>
                                          <p:attrName>style.visibility</p:attrName>
                                        </p:attrNameLst>
                                      </p:cBhvr>
                                      <p:to>
                                        <p:strVal val="visible"/>
                                      </p:to>
                                    </p:set>
                                    <p:animEffect transition="in" filter="fade">
                                      <p:cBhvr>
                                        <p:cTn id="54" dur="1000"/>
                                        <p:tgtEl>
                                          <p:spTgt spid="4104"/>
                                        </p:tgtEl>
                                      </p:cBhvr>
                                    </p:animEffect>
                                    <p:anim calcmode="lin" valueType="num">
                                      <p:cBhvr>
                                        <p:cTn id="55" dur="1000" fill="hold"/>
                                        <p:tgtEl>
                                          <p:spTgt spid="4104"/>
                                        </p:tgtEl>
                                        <p:attrNameLst>
                                          <p:attrName>ppt_x</p:attrName>
                                        </p:attrNameLst>
                                      </p:cBhvr>
                                      <p:tavLst>
                                        <p:tav tm="0">
                                          <p:val>
                                            <p:strVal val="#ppt_x"/>
                                          </p:val>
                                        </p:tav>
                                        <p:tav tm="100000">
                                          <p:val>
                                            <p:strVal val="#ppt_x"/>
                                          </p:val>
                                        </p:tav>
                                      </p:tavLst>
                                    </p:anim>
                                    <p:anim calcmode="lin" valueType="num">
                                      <p:cBhvr>
                                        <p:cTn id="56" dur="1000" fill="hold"/>
                                        <p:tgtEl>
                                          <p:spTgt spid="410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105"/>
                                        </p:tgtEl>
                                        <p:attrNameLst>
                                          <p:attrName>style.visibility</p:attrName>
                                        </p:attrNameLst>
                                      </p:cBhvr>
                                      <p:to>
                                        <p:strVal val="visible"/>
                                      </p:to>
                                    </p:set>
                                    <p:animEffect transition="in" filter="fade">
                                      <p:cBhvr>
                                        <p:cTn id="61" dur="1000"/>
                                        <p:tgtEl>
                                          <p:spTgt spid="4105"/>
                                        </p:tgtEl>
                                      </p:cBhvr>
                                    </p:animEffect>
                                    <p:anim calcmode="lin" valueType="num">
                                      <p:cBhvr>
                                        <p:cTn id="62" dur="1000" fill="hold"/>
                                        <p:tgtEl>
                                          <p:spTgt spid="4105"/>
                                        </p:tgtEl>
                                        <p:attrNameLst>
                                          <p:attrName>ppt_x</p:attrName>
                                        </p:attrNameLst>
                                      </p:cBhvr>
                                      <p:tavLst>
                                        <p:tav tm="0">
                                          <p:val>
                                            <p:strVal val="#ppt_x"/>
                                          </p:val>
                                        </p:tav>
                                        <p:tav tm="100000">
                                          <p:val>
                                            <p:strVal val="#ppt_x"/>
                                          </p:val>
                                        </p:tav>
                                      </p:tavLst>
                                    </p:anim>
                                    <p:anim calcmode="lin" valueType="num">
                                      <p:cBhvr>
                                        <p:cTn id="63" dur="1000" fill="hold"/>
                                        <p:tgtEl>
                                          <p:spTgt spid="410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106"/>
                                        </p:tgtEl>
                                        <p:attrNameLst>
                                          <p:attrName>style.visibility</p:attrName>
                                        </p:attrNameLst>
                                      </p:cBhvr>
                                      <p:to>
                                        <p:strVal val="visible"/>
                                      </p:to>
                                    </p:set>
                                    <p:animEffect transition="in" filter="fade">
                                      <p:cBhvr>
                                        <p:cTn id="68" dur="1000"/>
                                        <p:tgtEl>
                                          <p:spTgt spid="4106"/>
                                        </p:tgtEl>
                                      </p:cBhvr>
                                    </p:animEffect>
                                    <p:anim calcmode="lin" valueType="num">
                                      <p:cBhvr>
                                        <p:cTn id="69" dur="1000" fill="hold"/>
                                        <p:tgtEl>
                                          <p:spTgt spid="4106"/>
                                        </p:tgtEl>
                                        <p:attrNameLst>
                                          <p:attrName>ppt_x</p:attrName>
                                        </p:attrNameLst>
                                      </p:cBhvr>
                                      <p:tavLst>
                                        <p:tav tm="0">
                                          <p:val>
                                            <p:strVal val="#ppt_x"/>
                                          </p:val>
                                        </p:tav>
                                        <p:tav tm="100000">
                                          <p:val>
                                            <p:strVal val="#ppt_x"/>
                                          </p:val>
                                        </p:tav>
                                      </p:tavLst>
                                    </p:anim>
                                    <p:anim calcmode="lin" valueType="num">
                                      <p:cBhvr>
                                        <p:cTn id="70" dur="1000" fill="hold"/>
                                        <p:tgtEl>
                                          <p:spTgt spid="410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4107"/>
                                        </p:tgtEl>
                                        <p:attrNameLst>
                                          <p:attrName>style.visibility</p:attrName>
                                        </p:attrNameLst>
                                      </p:cBhvr>
                                      <p:to>
                                        <p:strVal val="visible"/>
                                      </p:to>
                                    </p:set>
                                    <p:animEffect transition="in" filter="fade">
                                      <p:cBhvr>
                                        <p:cTn id="75" dur="1000"/>
                                        <p:tgtEl>
                                          <p:spTgt spid="4107"/>
                                        </p:tgtEl>
                                      </p:cBhvr>
                                    </p:animEffect>
                                    <p:anim calcmode="lin" valueType="num">
                                      <p:cBhvr>
                                        <p:cTn id="76" dur="1000" fill="hold"/>
                                        <p:tgtEl>
                                          <p:spTgt spid="4107"/>
                                        </p:tgtEl>
                                        <p:attrNameLst>
                                          <p:attrName>ppt_x</p:attrName>
                                        </p:attrNameLst>
                                      </p:cBhvr>
                                      <p:tavLst>
                                        <p:tav tm="0">
                                          <p:val>
                                            <p:strVal val="#ppt_x"/>
                                          </p:val>
                                        </p:tav>
                                        <p:tav tm="100000">
                                          <p:val>
                                            <p:strVal val="#ppt_x"/>
                                          </p:val>
                                        </p:tav>
                                      </p:tavLst>
                                    </p:anim>
                                    <p:anim calcmode="lin" valueType="num">
                                      <p:cBhvr>
                                        <p:cTn id="77" dur="1000" fill="hold"/>
                                        <p:tgtEl>
                                          <p:spTgt spid="4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A </a:t>
            </a:r>
            <a:r>
              <a:rPr lang="sl-SI" dirty="0" err="1"/>
              <a:t>dice</a:t>
            </a:r>
            <a:r>
              <a:rPr lang="sl-SI" dirty="0"/>
              <a:t> game – </a:t>
            </a:r>
            <a:r>
              <a:rPr lang="sl-SI" dirty="0" err="1"/>
              <a:t>Little</a:t>
            </a:r>
            <a:r>
              <a:rPr lang="sl-SI" dirty="0"/>
              <a:t> </a:t>
            </a:r>
            <a:r>
              <a:rPr lang="sl-SI" dirty="0" err="1"/>
              <a:t>Sleepy</a:t>
            </a:r>
            <a:r>
              <a:rPr lang="sl-SI" dirty="0"/>
              <a:t> star</a:t>
            </a:r>
          </a:p>
        </p:txBody>
      </p:sp>
      <p:pic>
        <p:nvPicPr>
          <p:cNvPr id="37890" name="Picture 2"/>
          <p:cNvPicPr>
            <a:picLocks noGrp="1" noChangeAspect="1" noChangeArrowheads="1"/>
          </p:cNvPicPr>
          <p:nvPr>
            <p:ph idx="1"/>
          </p:nvPr>
        </p:nvPicPr>
        <p:blipFill>
          <a:blip r:embed="rId2" cstate="print"/>
          <a:srcRect/>
          <a:stretch>
            <a:fillRect/>
          </a:stretch>
        </p:blipFill>
        <p:spPr bwMode="auto">
          <a:xfrm>
            <a:off x="395536" y="1772816"/>
            <a:ext cx="8229600" cy="3744936"/>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sl-SI" sz="4000">
                <a:effectLst>
                  <a:outerShdw blurRad="38100" dist="38100" dir="2700000" algn="tl">
                    <a:srgbClr val="C0C0C0"/>
                  </a:outerShdw>
                </a:effectLst>
                <a:latin typeface="Garamond" pitchFamily="18" charset="0"/>
              </a:rPr>
              <a:t>Choosing a story</a:t>
            </a:r>
          </a:p>
        </p:txBody>
      </p:sp>
      <p:sp>
        <p:nvSpPr>
          <p:cNvPr id="17411" name="Rectangle 3"/>
          <p:cNvSpPr>
            <a:spLocks noGrp="1" noChangeArrowheads="1"/>
          </p:cNvSpPr>
          <p:nvPr>
            <p:ph type="body" idx="1"/>
          </p:nvPr>
        </p:nvSpPr>
        <p:spPr/>
        <p:txBody>
          <a:bodyPr/>
          <a:lstStyle/>
          <a:p>
            <a:pPr lvl="1" eaLnBrk="1" hangingPunct="1"/>
            <a:r>
              <a:rPr lang="en-GB" sz="2400"/>
              <a:t>Does it engage your students?</a:t>
            </a:r>
          </a:p>
          <a:p>
            <a:pPr lvl="1" eaLnBrk="1" hangingPunct="1"/>
            <a:r>
              <a:rPr lang="en-GB" sz="2400"/>
              <a:t>Do you like it?</a:t>
            </a:r>
          </a:p>
          <a:p>
            <a:pPr lvl="1" eaLnBrk="1" hangingPunct="1"/>
            <a:r>
              <a:rPr lang="en-GB" sz="2400"/>
              <a:t>Is the level appropriate for your students? (a balance between new and already acquired language)</a:t>
            </a:r>
          </a:p>
          <a:p>
            <a:pPr lvl="1" eaLnBrk="1" hangingPunct="1"/>
            <a:r>
              <a:rPr lang="en-GB" sz="2400"/>
              <a:t>Is the story interesting?</a:t>
            </a:r>
            <a:endParaRPr lang="sl-SI" sz="2400"/>
          </a:p>
          <a:p>
            <a:pPr lvl="1" eaLnBrk="1" hangingPunct="1"/>
            <a:r>
              <a:rPr lang="sl-SI" sz="2400"/>
              <a:t>Are the illustrations appealing to your students?</a:t>
            </a:r>
            <a:endParaRPr lang="en-GB" sz="2400"/>
          </a:p>
          <a:p>
            <a:pPr lvl="1" eaLnBrk="1" hangingPunct="1"/>
            <a:r>
              <a:rPr lang="en-GB" sz="2400"/>
              <a:t>Is there any opportunity for prediction and follow up activities?</a:t>
            </a:r>
            <a:endParaRPr lang="sl-SI" sz="2400"/>
          </a:p>
          <a:p>
            <a:pPr lvl="1" algn="r" eaLnBrk="1" hangingPunct="1">
              <a:buFontTx/>
              <a:buNone/>
            </a:pPr>
            <a:r>
              <a:rPr lang="sl-SI" sz="1800"/>
              <a:t>(+ see Ellis, Brewster and Girard, p. 190, 191)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defRPr/>
            </a:pPr>
            <a:r>
              <a:rPr lang="sl-SI" sz="4000">
                <a:effectLst>
                  <a:outerShdw blurRad="38100" dist="38100" dir="2700000" algn="tl">
                    <a:srgbClr val="C0C0C0"/>
                  </a:outerShdw>
                </a:effectLst>
                <a:latin typeface="Garamond" pitchFamily="18" charset="0"/>
              </a:rPr>
              <a:t>Reading or telling it?</a:t>
            </a:r>
            <a:br>
              <a:rPr lang="sl-SI" sz="4000">
                <a:effectLst>
                  <a:outerShdw blurRad="38100" dist="38100" dir="2700000" algn="tl">
                    <a:srgbClr val="C0C0C0"/>
                  </a:outerShdw>
                </a:effectLst>
                <a:latin typeface="Garamond" pitchFamily="18" charset="0"/>
              </a:rPr>
            </a:br>
            <a:r>
              <a:rPr lang="sl-SI" sz="4000">
                <a:effectLst>
                  <a:outerShdw blurRad="38100" dist="38100" dir="2700000" algn="tl">
                    <a:srgbClr val="C0C0C0"/>
                  </a:outerShdw>
                </a:effectLst>
                <a:latin typeface="Garamond" pitchFamily="18" charset="0"/>
              </a:rPr>
              <a:t>A) Reading it</a:t>
            </a:r>
          </a:p>
        </p:txBody>
      </p:sp>
      <p:graphicFrame>
        <p:nvGraphicFramePr>
          <p:cNvPr id="18435" name="Object 3"/>
          <p:cNvGraphicFramePr>
            <a:graphicFrameLocks noGrp="1" noChangeAspect="1"/>
          </p:cNvGraphicFramePr>
          <p:nvPr>
            <p:ph idx="1"/>
          </p:nvPr>
        </p:nvGraphicFramePr>
        <p:xfrm>
          <a:off x="611560" y="1700808"/>
          <a:ext cx="7704856" cy="4601567"/>
        </p:xfrm>
        <a:graphic>
          <a:graphicData uri="http://schemas.openxmlformats.org/presentationml/2006/ole">
            <mc:AlternateContent xmlns:mc="http://schemas.openxmlformats.org/markup-compatibility/2006">
              <mc:Choice xmlns:v="urn:schemas-microsoft-com:vml" Requires="v">
                <p:oleObj spid="_x0000_s154638" name="Document" r:id="rId4" imgW="5857540" imgH="3878061" progId="Word.Document.8">
                  <p:embed/>
                </p:oleObj>
              </mc:Choice>
              <mc:Fallback>
                <p:oleObj name="Document" r:id="rId4" imgW="5857540" imgH="3878061" progId="Word.Document.8">
                  <p:embed/>
                  <p:pic>
                    <p:nvPicPr>
                      <p:cNvPr id="0" name="Picture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700808"/>
                        <a:ext cx="7704856" cy="46015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defRPr/>
            </a:pPr>
            <a:r>
              <a:rPr lang="sl-SI" sz="4000">
                <a:effectLst>
                  <a:outerShdw blurRad="38100" dist="38100" dir="2700000" algn="tl">
                    <a:srgbClr val="C0C0C0"/>
                  </a:outerShdw>
                </a:effectLst>
                <a:latin typeface="Garamond" pitchFamily="18" charset="0"/>
              </a:rPr>
              <a:t>Reading or telling it?</a:t>
            </a:r>
            <a:br>
              <a:rPr lang="sl-SI" sz="4000">
                <a:effectLst>
                  <a:outerShdw blurRad="38100" dist="38100" dir="2700000" algn="tl">
                    <a:srgbClr val="C0C0C0"/>
                  </a:outerShdw>
                </a:effectLst>
                <a:latin typeface="Garamond" pitchFamily="18" charset="0"/>
              </a:rPr>
            </a:br>
            <a:r>
              <a:rPr lang="sl-SI" sz="4000">
                <a:effectLst>
                  <a:outerShdw blurRad="38100" dist="38100" dir="2700000" algn="tl">
                    <a:srgbClr val="C0C0C0"/>
                  </a:outerShdw>
                </a:effectLst>
                <a:latin typeface="Garamond" pitchFamily="18" charset="0"/>
              </a:rPr>
              <a:t>B) Telling it</a:t>
            </a:r>
          </a:p>
        </p:txBody>
      </p:sp>
      <p:graphicFrame>
        <p:nvGraphicFramePr>
          <p:cNvPr id="19459" name="Object 3"/>
          <p:cNvGraphicFramePr>
            <a:graphicFrameLocks noGrp="1" noChangeAspect="1"/>
          </p:cNvGraphicFramePr>
          <p:nvPr>
            <p:ph idx="1"/>
          </p:nvPr>
        </p:nvGraphicFramePr>
        <p:xfrm>
          <a:off x="844550" y="1916833"/>
          <a:ext cx="7388225" cy="4536504"/>
        </p:xfrm>
        <a:graphic>
          <a:graphicData uri="http://schemas.openxmlformats.org/presentationml/2006/ole">
            <mc:AlternateContent xmlns:mc="http://schemas.openxmlformats.org/markup-compatibility/2006">
              <mc:Choice xmlns:v="urn:schemas-microsoft-com:vml" Requires="v">
                <p:oleObj spid="_x0000_s155662" name="Document" r:id="rId4" imgW="5834995" imgH="3539396" progId="Word.Document.8">
                  <p:embed/>
                </p:oleObj>
              </mc:Choice>
              <mc:Fallback>
                <p:oleObj name="Document" r:id="rId4" imgW="5834995" imgH="3539396" progId="Word.Document.8">
                  <p:embed/>
                  <p:pic>
                    <p:nvPicPr>
                      <p:cNvPr id="0" name="Picture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550" y="1916833"/>
                        <a:ext cx="7388225" cy="4536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sl-SI">
                <a:effectLst>
                  <a:outerShdw blurRad="38100" dist="38100" dir="2700000" algn="tl">
                    <a:srgbClr val="C0C0C0"/>
                  </a:outerShdw>
                </a:effectLst>
                <a:latin typeface="Garamond" pitchFamily="18" charset="0"/>
              </a:rPr>
              <a:t>The storyteller</a:t>
            </a:r>
          </a:p>
        </p:txBody>
      </p:sp>
      <p:sp>
        <p:nvSpPr>
          <p:cNvPr id="36866" name="Rectangle 3"/>
          <p:cNvSpPr>
            <a:spLocks noGrp="1" noChangeArrowheads="1"/>
          </p:cNvSpPr>
          <p:nvPr>
            <p:ph type="body" idx="1"/>
          </p:nvPr>
        </p:nvSpPr>
        <p:spPr/>
        <p:txBody>
          <a:bodyPr/>
          <a:lstStyle/>
          <a:p>
            <a:pPr marL="609600" indent="-609600" eaLnBrk="1" hangingPunct="1">
              <a:lnSpc>
                <a:spcPct val="80000"/>
              </a:lnSpc>
            </a:pPr>
            <a:r>
              <a:rPr lang="en-GB" sz="2800" u="sng"/>
              <a:t>Remembering the story</a:t>
            </a:r>
            <a:endParaRPr lang="en-GB" sz="2800"/>
          </a:p>
          <a:p>
            <a:pPr marL="990600" lvl="1" indent="-533400" eaLnBrk="1" hangingPunct="1">
              <a:lnSpc>
                <a:spcPct val="80000"/>
              </a:lnSpc>
            </a:pPr>
            <a:r>
              <a:rPr lang="en-GB" sz="2400"/>
              <a:t>read the story a few times and tell it to a friend</a:t>
            </a:r>
          </a:p>
          <a:p>
            <a:pPr marL="990600" lvl="1" indent="-533400" eaLnBrk="1" hangingPunct="1">
              <a:lnSpc>
                <a:spcPct val="80000"/>
              </a:lnSpc>
            </a:pPr>
            <a:r>
              <a:rPr lang="en-GB" sz="2400"/>
              <a:t>don't learn the details, memorize the gist of the story </a:t>
            </a:r>
          </a:p>
          <a:p>
            <a:pPr marL="990600" lvl="1" indent="-533400" eaLnBrk="1" hangingPunct="1">
              <a:lnSpc>
                <a:spcPct val="80000"/>
              </a:lnSpc>
            </a:pPr>
            <a:r>
              <a:rPr lang="en-GB" sz="2400"/>
              <a:t>making skeletons = a bare frame of the story for the teller to work from and must not be referred to during a telling (a plot outline, background inf., character detail) </a:t>
            </a:r>
          </a:p>
          <a:p>
            <a:pPr marL="990600" lvl="1" indent="-533400" eaLnBrk="1" hangingPunct="1">
              <a:lnSpc>
                <a:spcPct val="80000"/>
              </a:lnSpc>
            </a:pPr>
            <a:r>
              <a:rPr lang="en-GB" sz="2400"/>
              <a:t>check the meaning of words and the pronunciation</a:t>
            </a:r>
          </a:p>
          <a:p>
            <a:pPr marL="990600" lvl="1" indent="-533400" eaLnBrk="1" hangingPunct="1">
              <a:lnSpc>
                <a:spcPct val="80000"/>
              </a:lnSpc>
            </a:pPr>
            <a:r>
              <a:rPr lang="en-GB" sz="2400"/>
              <a:t>adapt the story </a:t>
            </a:r>
            <a:r>
              <a:rPr lang="en-GB" sz="2400" b="1"/>
              <a:t>if necessary</a:t>
            </a:r>
            <a:r>
              <a:rPr lang="en-GB" sz="2400"/>
              <a:t> (grammar – e.g., shorter sent., but not from past to present, vocabulary – unfamiliar words, idioms)</a:t>
            </a:r>
            <a:endParaRPr lang="sl-SI"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GB" sz="4000">
                <a:effectLst>
                  <a:outerShdw blurRad="38100" dist="38100" dir="2700000" algn="tl">
                    <a:srgbClr val="C0C0C0"/>
                  </a:outerShdw>
                </a:effectLst>
                <a:latin typeface="Garamond" pitchFamily="18" charset="0"/>
              </a:rPr>
              <a:t>Before telling the story</a:t>
            </a:r>
          </a:p>
        </p:txBody>
      </p:sp>
      <p:sp>
        <p:nvSpPr>
          <p:cNvPr id="32771" name="Rectangle 3"/>
          <p:cNvSpPr>
            <a:spLocks noGrp="1" noChangeArrowheads="1"/>
          </p:cNvSpPr>
          <p:nvPr>
            <p:ph type="body" idx="1"/>
          </p:nvPr>
        </p:nvSpPr>
        <p:spPr>
          <a:xfrm>
            <a:off x="539750" y="1700213"/>
            <a:ext cx="7772400" cy="4114800"/>
          </a:xfrm>
        </p:spPr>
        <p:txBody>
          <a:bodyPr/>
          <a:lstStyle/>
          <a:p>
            <a:pPr marL="609600" indent="-609600" eaLnBrk="1" hangingPunct="1"/>
            <a:endParaRPr lang="en-GB"/>
          </a:p>
          <a:p>
            <a:pPr marL="990600" lvl="1" indent="-533400" eaLnBrk="1" hangingPunct="1"/>
            <a:r>
              <a:rPr lang="en-GB"/>
              <a:t>get the children nearer to you (around your feet, in a circle)</a:t>
            </a:r>
          </a:p>
          <a:p>
            <a:pPr marL="990600" lvl="1" indent="-533400" eaLnBrk="1" hangingPunct="1"/>
            <a:r>
              <a:rPr lang="en-GB"/>
              <a:t>Entering phrase (Are you sitting comfortably?/ writing on BB, music)</a:t>
            </a:r>
          </a:p>
          <a:p>
            <a:pPr marL="990600" lvl="1" indent="-533400" eaLnBrk="1" hangingPunct="1"/>
            <a:r>
              <a:rPr lang="en-GB"/>
              <a:t>A story bag (coat, </a:t>
            </a:r>
            <a:r>
              <a:rPr lang="sl-SI"/>
              <a:t>shirt, </a:t>
            </a:r>
            <a:r>
              <a:rPr lang="en-GB"/>
              <a:t>hat, realia, pictures, etc.) – A. Wright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EEE19C24-35F4-4D11-AD2A-7EA8A30398C1}"/>
              </a:ext>
            </a:extLst>
          </p:cNvPr>
          <p:cNvSpPr>
            <a:spLocks noGrp="1"/>
          </p:cNvSpPr>
          <p:nvPr>
            <p:ph idx="1"/>
          </p:nvPr>
        </p:nvSpPr>
        <p:spPr/>
        <p:txBody>
          <a:bodyPr/>
          <a:lstStyle/>
          <a:p>
            <a:r>
              <a:rPr lang="sl-SI" dirty="0" err="1"/>
              <a:t>Flap</a:t>
            </a:r>
            <a:r>
              <a:rPr lang="sl-SI" dirty="0"/>
              <a:t> </a:t>
            </a:r>
            <a:r>
              <a:rPr lang="sl-SI" dirty="0" err="1"/>
              <a:t>books</a:t>
            </a:r>
            <a:r>
              <a:rPr lang="sl-SI" dirty="0"/>
              <a:t>: Spot, </a:t>
            </a:r>
            <a:r>
              <a:rPr lang="sl-SI" dirty="0" err="1"/>
              <a:t>What</a:t>
            </a:r>
            <a:r>
              <a:rPr lang="sl-SI" dirty="0"/>
              <a:t> </a:t>
            </a:r>
            <a:r>
              <a:rPr lang="sl-SI" dirty="0" err="1"/>
              <a:t>colour</a:t>
            </a:r>
            <a:r>
              <a:rPr lang="sl-SI" dirty="0"/>
              <a:t> are </a:t>
            </a:r>
            <a:r>
              <a:rPr lang="sl-SI" dirty="0" err="1"/>
              <a:t>your</a:t>
            </a:r>
            <a:r>
              <a:rPr lang="sl-SI" dirty="0"/>
              <a:t> </a:t>
            </a:r>
            <a:r>
              <a:rPr lang="sl-SI" dirty="0" err="1"/>
              <a:t>knickers</a:t>
            </a:r>
            <a:r>
              <a:rPr lang="sl-SI" dirty="0"/>
              <a:t> </a:t>
            </a:r>
          </a:p>
          <a:p>
            <a:endParaRPr lang="sl-SI" dirty="0"/>
          </a:p>
          <a:p>
            <a:r>
              <a:rPr lang="sl-SI" dirty="0"/>
              <a:t>‚</a:t>
            </a:r>
            <a:r>
              <a:rPr lang="sl-SI" dirty="0" err="1"/>
              <a:t>Interactive</a:t>
            </a:r>
            <a:r>
              <a:rPr lang="sl-SI" dirty="0"/>
              <a:t>‘ </a:t>
            </a:r>
            <a:r>
              <a:rPr lang="sl-SI" dirty="0" err="1"/>
              <a:t>books</a:t>
            </a:r>
            <a:r>
              <a:rPr lang="sl-SI" dirty="0"/>
              <a:t>: </a:t>
            </a:r>
            <a:r>
              <a:rPr lang="sl-SI" dirty="0" err="1"/>
              <a:t>Press</a:t>
            </a:r>
            <a:r>
              <a:rPr lang="sl-SI" dirty="0"/>
              <a:t> </a:t>
            </a:r>
            <a:r>
              <a:rPr lang="sl-SI" dirty="0" err="1"/>
              <a:t>Here</a:t>
            </a:r>
            <a:r>
              <a:rPr lang="sl-SI" dirty="0"/>
              <a:t> </a:t>
            </a:r>
            <a:r>
              <a:rPr lang="sl-SI" dirty="0" err="1"/>
              <a:t>by</a:t>
            </a:r>
            <a:r>
              <a:rPr lang="sl-SI" dirty="0"/>
              <a:t> </a:t>
            </a:r>
            <a:r>
              <a:rPr lang="sl-SI" dirty="0" err="1"/>
              <a:t>Herve</a:t>
            </a:r>
            <a:r>
              <a:rPr lang="sl-SI" dirty="0"/>
              <a:t> </a:t>
            </a:r>
            <a:r>
              <a:rPr lang="sl-SI" dirty="0" err="1"/>
              <a:t>Tullet</a:t>
            </a:r>
            <a:endParaRPr lang="sl-SI" dirty="0"/>
          </a:p>
          <a:p>
            <a:r>
              <a:rPr lang="sl-SI" dirty="0">
                <a:hlinkClick r:id="rId2"/>
              </a:rPr>
              <a:t>https://www.youtube.com/watch?v=QArdr96aZTw</a:t>
            </a:r>
            <a:endParaRPr lang="sl-SI" dirty="0"/>
          </a:p>
          <a:p>
            <a:endParaRPr lang="sl-SI" dirty="0"/>
          </a:p>
          <a:p>
            <a:r>
              <a:rPr lang="sl-SI" b="1" dirty="0"/>
              <a:t>Brown </a:t>
            </a:r>
            <a:r>
              <a:rPr lang="sl-SI" b="1" dirty="0" err="1"/>
              <a:t>Bear</a:t>
            </a:r>
            <a:r>
              <a:rPr lang="sl-SI" b="1" dirty="0"/>
              <a:t>, Brown </a:t>
            </a:r>
            <a:r>
              <a:rPr lang="sl-SI" b="1" dirty="0" err="1"/>
              <a:t>Bear</a:t>
            </a:r>
            <a:r>
              <a:rPr lang="sl-SI" b="1" dirty="0"/>
              <a:t> </a:t>
            </a:r>
            <a:r>
              <a:rPr lang="sl-SI" dirty="0" err="1"/>
              <a:t>by</a:t>
            </a:r>
            <a:r>
              <a:rPr lang="sl-SI" dirty="0"/>
              <a:t> Bill Martin Jr. </a:t>
            </a:r>
          </a:p>
        </p:txBody>
      </p:sp>
      <p:sp>
        <p:nvSpPr>
          <p:cNvPr id="3" name="Naslov 2">
            <a:extLst>
              <a:ext uri="{FF2B5EF4-FFF2-40B4-BE49-F238E27FC236}">
                <a16:creationId xmlns:a16="http://schemas.microsoft.com/office/drawing/2014/main" id="{EEBEA17A-1CFD-4A50-B314-F42F2D4BE4E2}"/>
              </a:ext>
            </a:extLst>
          </p:cNvPr>
          <p:cNvSpPr>
            <a:spLocks noGrp="1"/>
          </p:cNvSpPr>
          <p:nvPr>
            <p:ph type="title"/>
          </p:nvPr>
        </p:nvSpPr>
        <p:spPr/>
        <p:txBody>
          <a:bodyPr/>
          <a:lstStyle/>
          <a:p>
            <a:endParaRPr lang="sl-SI"/>
          </a:p>
        </p:txBody>
      </p:sp>
    </p:spTree>
    <p:extLst>
      <p:ext uri="{BB962C8B-B14F-4D97-AF65-F5344CB8AC3E}">
        <p14:creationId xmlns:p14="http://schemas.microsoft.com/office/powerpoint/2010/main" val="2894665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7544" y="476672"/>
            <a:ext cx="8229600" cy="1219200"/>
          </a:xfrm>
        </p:spPr>
        <p:txBody>
          <a:bodyPr>
            <a:normAutofit fontScale="90000"/>
          </a:bodyPr>
          <a:lstStyle/>
          <a:p>
            <a:pPr eaLnBrk="1" hangingPunct="1">
              <a:defRPr/>
            </a:pPr>
            <a:r>
              <a:rPr lang="en-GB" sz="4000" dirty="0">
                <a:effectLst>
                  <a:outerShdw blurRad="38100" dist="38100" dir="2700000" algn="tl">
                    <a:srgbClr val="C0C0C0"/>
                  </a:outerShdw>
                </a:effectLst>
                <a:latin typeface="Garamond" pitchFamily="18" charset="0"/>
              </a:rPr>
              <a:t>While telling the story</a:t>
            </a:r>
            <a:br>
              <a:rPr lang="en-GB" sz="4000" dirty="0"/>
            </a:br>
            <a:endParaRPr lang="en-GB" sz="4000" dirty="0"/>
          </a:p>
        </p:txBody>
      </p:sp>
      <p:sp>
        <p:nvSpPr>
          <p:cNvPr id="34819" name="Rectangle 3"/>
          <p:cNvSpPr>
            <a:spLocks noGrp="1" noChangeArrowheads="1"/>
          </p:cNvSpPr>
          <p:nvPr>
            <p:ph type="body" idx="1"/>
          </p:nvPr>
        </p:nvSpPr>
        <p:spPr/>
        <p:txBody>
          <a:bodyPr/>
          <a:lstStyle/>
          <a:p>
            <a:pPr marL="990600" lvl="1" indent="-533400" eaLnBrk="1" hangingPunct="1"/>
            <a:r>
              <a:rPr lang="en-GB" sz="2400" dirty="0"/>
              <a:t>adopt a different voice for each character</a:t>
            </a:r>
          </a:p>
          <a:p>
            <a:pPr marL="990600" lvl="1" indent="-533400" eaLnBrk="1" hangingPunct="1"/>
            <a:r>
              <a:rPr lang="en-GB" sz="2400" dirty="0"/>
              <a:t>Pause at key moments (listeners absorb the already told and predict what follows)</a:t>
            </a:r>
            <a:endParaRPr lang="sl-SI" sz="2400" dirty="0"/>
          </a:p>
          <a:p>
            <a:pPr marL="990600" lvl="1" indent="-533400" eaLnBrk="1" hangingPunct="1"/>
            <a:r>
              <a:rPr lang="sl-SI" sz="2400" dirty="0"/>
              <a:t>Make </a:t>
            </a:r>
            <a:r>
              <a:rPr lang="sl-SI" sz="2400" dirty="0" err="1"/>
              <a:t>sound</a:t>
            </a:r>
            <a:r>
              <a:rPr lang="sl-SI" sz="2400" dirty="0"/>
              <a:t> </a:t>
            </a:r>
            <a:r>
              <a:rPr lang="sl-SI" sz="2400" dirty="0" err="1"/>
              <a:t>effects</a:t>
            </a:r>
            <a:r>
              <a:rPr lang="sl-SI" sz="2400" dirty="0"/>
              <a:t> </a:t>
            </a:r>
            <a:r>
              <a:rPr lang="sl-SI" sz="2400" dirty="0" err="1"/>
              <a:t>when</a:t>
            </a:r>
            <a:r>
              <a:rPr lang="sl-SI" sz="2400" dirty="0"/>
              <a:t> </a:t>
            </a:r>
            <a:r>
              <a:rPr lang="sl-SI" sz="2400" dirty="0" err="1"/>
              <a:t>possible</a:t>
            </a:r>
            <a:endParaRPr lang="en-GB" sz="2400" dirty="0"/>
          </a:p>
          <a:p>
            <a:pPr marL="990600" lvl="1" indent="-533400" eaLnBrk="1" hangingPunct="1"/>
            <a:r>
              <a:rPr lang="en-GB" sz="2400" dirty="0"/>
              <a:t>Use your body and face (gestures, movement LRRH) </a:t>
            </a:r>
            <a:endParaRPr lang="sl-SI" sz="2400" dirty="0"/>
          </a:p>
          <a:p>
            <a:pPr marL="990600" lvl="1" indent="-533400" eaLnBrk="1" hangingPunct="1"/>
            <a:r>
              <a:rPr lang="en-GB" sz="2400" dirty="0"/>
              <a:t>Don't tell from your notes </a:t>
            </a:r>
            <a:endParaRPr lang="sl-SI" sz="2400" dirty="0"/>
          </a:p>
          <a:p>
            <a:pPr marL="990600" lvl="1" indent="-533400" eaLnBrk="1" hangingPunct="1"/>
            <a:r>
              <a:rPr lang="en-GB" sz="2400" dirty="0"/>
              <a:t>When reading it: </a:t>
            </a:r>
            <a:r>
              <a:rPr lang="sl-SI" sz="2400" dirty="0" err="1"/>
              <a:t>read</a:t>
            </a:r>
            <a:r>
              <a:rPr lang="sl-SI" sz="2400" dirty="0"/>
              <a:t> </a:t>
            </a:r>
            <a:r>
              <a:rPr lang="sl-SI" sz="2400" dirty="0" err="1"/>
              <a:t>slowly</a:t>
            </a:r>
            <a:r>
              <a:rPr lang="sl-SI" sz="2400" dirty="0"/>
              <a:t> </a:t>
            </a:r>
            <a:r>
              <a:rPr lang="sl-SI" sz="2400" dirty="0" err="1"/>
              <a:t>and</a:t>
            </a:r>
            <a:r>
              <a:rPr lang="sl-SI" sz="2400" dirty="0"/>
              <a:t> </a:t>
            </a:r>
            <a:r>
              <a:rPr lang="en-GB" sz="2400" dirty="0"/>
              <a:t>make comments about illustrations, encourage Ss to participate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p:cNvSpPr>
            <a:spLocks noGrp="1"/>
          </p:cNvSpPr>
          <p:nvPr>
            <p:ph idx="1"/>
          </p:nvPr>
        </p:nvSpPr>
        <p:spPr>
          <a:xfrm>
            <a:off x="251520" y="4548213"/>
            <a:ext cx="8229600" cy="4572000"/>
          </a:xfrm>
        </p:spPr>
        <p:txBody>
          <a:bodyPr/>
          <a:lstStyle/>
          <a:p>
            <a:r>
              <a:rPr lang="sl-SI" dirty="0"/>
              <a:t>Tell a </a:t>
            </a:r>
            <a:r>
              <a:rPr lang="sl-SI" dirty="0" err="1"/>
              <a:t>story</a:t>
            </a:r>
            <a:r>
              <a:rPr lang="sl-SI" dirty="0"/>
              <a:t> </a:t>
            </a:r>
            <a:r>
              <a:rPr lang="sl-SI" dirty="0" err="1"/>
              <a:t>with</a:t>
            </a:r>
            <a:r>
              <a:rPr lang="sl-SI" dirty="0"/>
              <a:t> </a:t>
            </a:r>
            <a:r>
              <a:rPr lang="sl-SI" dirty="0" err="1"/>
              <a:t>the</a:t>
            </a:r>
            <a:r>
              <a:rPr lang="sl-SI" dirty="0"/>
              <a:t> </a:t>
            </a:r>
            <a:r>
              <a:rPr lang="sl-SI" dirty="0" err="1"/>
              <a:t>help</a:t>
            </a:r>
            <a:r>
              <a:rPr lang="sl-SI" dirty="0"/>
              <a:t> </a:t>
            </a:r>
            <a:r>
              <a:rPr lang="sl-SI" dirty="0" err="1"/>
              <a:t>of</a:t>
            </a:r>
            <a:r>
              <a:rPr lang="sl-SI" dirty="0"/>
              <a:t> </a:t>
            </a:r>
            <a:r>
              <a:rPr lang="sl-SI" dirty="0" err="1"/>
              <a:t>the</a:t>
            </a:r>
            <a:r>
              <a:rPr lang="sl-SI" dirty="0"/>
              <a:t> </a:t>
            </a:r>
            <a:r>
              <a:rPr lang="sl-SI" dirty="0" err="1"/>
              <a:t>flashcards</a:t>
            </a:r>
            <a:endParaRPr lang="sl-SI" dirty="0"/>
          </a:p>
          <a:p>
            <a:pPr marL="0" indent="0">
              <a:buNone/>
            </a:pPr>
            <a:r>
              <a:rPr lang="sl-SI" dirty="0">
                <a:hlinkClick r:id="rId2"/>
              </a:rPr>
              <a:t>https://www.youtube.com/watch?v=ImchVnBo4ss</a:t>
            </a:r>
            <a:r>
              <a:rPr lang="sl-SI" dirty="0"/>
              <a:t> </a:t>
            </a:r>
          </a:p>
          <a:p>
            <a:endParaRPr lang="sl-SI" dirty="0"/>
          </a:p>
          <a:p>
            <a:endParaRPr lang="sl-SI" dirty="0"/>
          </a:p>
          <a:p>
            <a:endParaRPr lang="sl-SI" dirty="0"/>
          </a:p>
        </p:txBody>
      </p:sp>
      <p:sp>
        <p:nvSpPr>
          <p:cNvPr id="3" name="Naslov 2"/>
          <p:cNvSpPr>
            <a:spLocks noGrp="1"/>
          </p:cNvSpPr>
          <p:nvPr>
            <p:ph type="title"/>
          </p:nvPr>
        </p:nvSpPr>
        <p:spPr/>
        <p:txBody>
          <a:bodyPr/>
          <a:lstStyle/>
          <a:p>
            <a:r>
              <a:rPr lang="sl-SI" dirty="0" err="1"/>
              <a:t>Stories</a:t>
            </a:r>
            <a:r>
              <a:rPr lang="sl-SI" dirty="0"/>
              <a:t> </a:t>
            </a:r>
            <a:r>
              <a:rPr lang="sl-SI" dirty="0" err="1"/>
              <a:t>with</a:t>
            </a:r>
            <a:r>
              <a:rPr lang="sl-SI" dirty="0"/>
              <a:t> </a:t>
            </a:r>
            <a:r>
              <a:rPr lang="sl-SI" dirty="0" err="1"/>
              <a:t>flashcards</a:t>
            </a:r>
            <a:endParaRPr lang="sl-SI" dirty="0"/>
          </a:p>
        </p:txBody>
      </p:sp>
      <p:pic>
        <p:nvPicPr>
          <p:cNvPr id="250882" name="Picture 2" descr="Rezultat iskanja slik za flashcard sto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72816"/>
            <a:ext cx="5715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225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Naslov 1"/>
          <p:cNvSpPr>
            <a:spLocks noGrp="1"/>
          </p:cNvSpPr>
          <p:nvPr>
            <p:ph type="title"/>
          </p:nvPr>
        </p:nvSpPr>
        <p:spPr/>
        <p:txBody>
          <a:bodyPr/>
          <a:lstStyle/>
          <a:p>
            <a:pPr eaLnBrk="1" hangingPunct="1"/>
            <a:r>
              <a:rPr lang="sl-SI" dirty="0" err="1"/>
              <a:t>Stages</a:t>
            </a:r>
            <a:r>
              <a:rPr lang="sl-SI" dirty="0"/>
              <a:t> in </a:t>
            </a:r>
            <a:r>
              <a:rPr lang="sl-SI" dirty="0" err="1"/>
              <a:t>storytelling</a:t>
            </a:r>
            <a:endParaRPr lang="sl-SI" dirty="0"/>
          </a:p>
        </p:txBody>
      </p:sp>
      <p:sp>
        <p:nvSpPr>
          <p:cNvPr id="43010" name="Ograda vsebine 2"/>
          <p:cNvSpPr>
            <a:spLocks noGrp="1"/>
          </p:cNvSpPr>
          <p:nvPr>
            <p:ph idx="1"/>
          </p:nvPr>
        </p:nvSpPr>
        <p:spPr/>
        <p:txBody>
          <a:bodyPr/>
          <a:lstStyle/>
          <a:p>
            <a:pPr eaLnBrk="1" hangingPunct="1"/>
            <a:r>
              <a:rPr lang="sl-SI" dirty="0">
                <a:hlinkClick r:id="rId3"/>
              </a:rPr>
              <a:t>http://www.teachingenglish.org.uk/try/tips/telling-a-story</a:t>
            </a:r>
            <a:r>
              <a:rPr lang="sl-SI" dirty="0"/>
              <a:t> </a:t>
            </a:r>
          </a:p>
          <a:p>
            <a:r>
              <a:rPr lang="sl-SI" dirty="0">
                <a:hlinkClick r:id="rId4"/>
              </a:rPr>
              <a:t>https://www.futurelearn.com/courses/english-language-teaching/2/steps/62872</a:t>
            </a:r>
            <a:r>
              <a:rPr lang="sl-SI" dirty="0"/>
              <a:t> (</a:t>
            </a:r>
            <a:r>
              <a:rPr lang="sl-SI" dirty="0" err="1"/>
              <a:t>stages</a:t>
            </a:r>
            <a:r>
              <a:rPr lang="sl-SI" dirty="0"/>
              <a:t> in </a:t>
            </a:r>
            <a:r>
              <a:rPr lang="sl-SI" dirty="0" err="1"/>
              <a:t>storytelling</a:t>
            </a:r>
            <a:r>
              <a:rPr lang="sl-SI"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95536" y="620688"/>
            <a:ext cx="8229600" cy="1219200"/>
          </a:xfrm>
        </p:spPr>
        <p:txBody>
          <a:bodyPr>
            <a:normAutofit fontScale="90000"/>
          </a:bodyPr>
          <a:lstStyle/>
          <a:p>
            <a:pPr eaLnBrk="1" hangingPunct="1">
              <a:defRPr/>
            </a:pPr>
            <a:r>
              <a:rPr lang="en-GB" sz="3600" b="1" dirty="0">
                <a:effectLst>
                  <a:outerShdw blurRad="38100" dist="38100" dir="2700000" algn="tl">
                    <a:srgbClr val="C0C0C0"/>
                  </a:outerShdw>
                </a:effectLst>
                <a:latin typeface="Garamond" pitchFamily="18" charset="0"/>
              </a:rPr>
              <a:t>Activities based on the three-part skills model</a:t>
            </a:r>
            <a:br>
              <a:rPr lang="sl-SI" sz="4000" b="1" dirty="0"/>
            </a:br>
            <a:r>
              <a:rPr lang="sl-SI" sz="4000" u="sng" dirty="0">
                <a:solidFill>
                  <a:srgbClr val="FF0000"/>
                </a:solidFill>
                <a:latin typeface="Garamond" pitchFamily="18" charset="0"/>
              </a:rPr>
              <a:t>1. </a:t>
            </a:r>
            <a:r>
              <a:rPr lang="sl-SI" sz="4000" u="sng" dirty="0" err="1">
                <a:solidFill>
                  <a:srgbClr val="FF0000"/>
                </a:solidFill>
                <a:latin typeface="Garamond" pitchFamily="18" charset="0"/>
              </a:rPr>
              <a:t>pre</a:t>
            </a:r>
            <a:r>
              <a:rPr lang="sl-SI" sz="4000" u="sng" dirty="0">
                <a:solidFill>
                  <a:srgbClr val="FF0000"/>
                </a:solidFill>
                <a:latin typeface="Garamond" pitchFamily="18" charset="0"/>
              </a:rPr>
              <a:t>-</a:t>
            </a:r>
            <a:r>
              <a:rPr lang="sl-SI" sz="4000" u="sng" dirty="0" err="1">
                <a:solidFill>
                  <a:srgbClr val="FF0000"/>
                </a:solidFill>
                <a:latin typeface="Garamond" pitchFamily="18" charset="0"/>
              </a:rPr>
              <a:t>listening</a:t>
            </a:r>
            <a:endParaRPr lang="en-GB" sz="4000" u="sng" dirty="0">
              <a:solidFill>
                <a:srgbClr val="FF0000"/>
              </a:solidFill>
              <a:latin typeface="Garamond" pitchFamily="18" charset="0"/>
            </a:endParaRPr>
          </a:p>
        </p:txBody>
      </p:sp>
      <p:sp>
        <p:nvSpPr>
          <p:cNvPr id="38915" name="Rectangle 3"/>
          <p:cNvSpPr>
            <a:spLocks noGrp="1" noChangeArrowheads="1"/>
          </p:cNvSpPr>
          <p:nvPr>
            <p:ph type="body" idx="1"/>
          </p:nvPr>
        </p:nvSpPr>
        <p:spPr>
          <a:xfrm>
            <a:off x="467544" y="1988840"/>
            <a:ext cx="8229600" cy="4572000"/>
          </a:xfrm>
        </p:spPr>
        <p:txBody>
          <a:bodyPr/>
          <a:lstStyle/>
          <a:p>
            <a:pPr eaLnBrk="1" hangingPunct="1"/>
            <a:r>
              <a:rPr lang="en-GB" sz="2800" dirty="0"/>
              <a:t>practising new words from story (</a:t>
            </a:r>
            <a:r>
              <a:rPr lang="sl-SI" sz="2800" dirty="0" err="1"/>
              <a:t>flashcards</a:t>
            </a:r>
            <a:r>
              <a:rPr lang="sl-SI" sz="2800" dirty="0"/>
              <a:t>, </a:t>
            </a:r>
            <a:r>
              <a:rPr lang="en-GB" sz="2800" dirty="0"/>
              <a:t>games, e.g.; </a:t>
            </a:r>
            <a:r>
              <a:rPr lang="en-GB" sz="2800" dirty="0" err="1"/>
              <a:t>pelmanism</a:t>
            </a:r>
            <a:r>
              <a:rPr lang="en-GB" sz="2800" dirty="0"/>
              <a:t>, bingo, dominoes, etc.)</a:t>
            </a:r>
          </a:p>
          <a:p>
            <a:pPr eaLnBrk="1" hangingPunct="1"/>
            <a:r>
              <a:rPr lang="en-GB" sz="2800" dirty="0"/>
              <a:t>guessing/predicting a story (pictures</a:t>
            </a:r>
            <a:r>
              <a:rPr lang="sl-SI" sz="2800" dirty="0"/>
              <a:t>, a </a:t>
            </a:r>
            <a:r>
              <a:rPr lang="sl-SI" sz="2800" dirty="0" err="1"/>
              <a:t>cover</a:t>
            </a:r>
            <a:r>
              <a:rPr lang="sl-SI" sz="2800" dirty="0"/>
              <a:t>,</a:t>
            </a:r>
            <a:r>
              <a:rPr lang="en-GB" sz="2800" dirty="0"/>
              <a:t> first sent</a:t>
            </a:r>
            <a:r>
              <a:rPr lang="sl-SI" sz="2800" dirty="0" err="1"/>
              <a:t>ence</a:t>
            </a:r>
            <a:r>
              <a:rPr lang="en-GB" sz="2800" dirty="0"/>
              <a:t>, title given)</a:t>
            </a:r>
          </a:p>
          <a:p>
            <a:pPr eaLnBrk="1" hangingPunct="1"/>
            <a:r>
              <a:rPr lang="en-GB" sz="2800" dirty="0"/>
              <a:t>brainstorming (what </a:t>
            </a:r>
            <a:r>
              <a:rPr lang="en-GB" sz="2800" dirty="0" err="1"/>
              <a:t>ch</a:t>
            </a:r>
            <a:r>
              <a:rPr lang="en-GB" sz="2800" dirty="0"/>
              <a:t>. already know about that topic, country, characters, events of a well-known story) (or/and making a mind map)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defRPr/>
            </a:pPr>
            <a:r>
              <a:rPr lang="en-GB" sz="3600" b="1" dirty="0">
                <a:effectLst>
                  <a:outerShdw blurRad="38100" dist="38100" dir="2700000" algn="tl">
                    <a:srgbClr val="C0C0C0"/>
                  </a:outerShdw>
                </a:effectLst>
                <a:latin typeface="Garamond" pitchFamily="18" charset="0"/>
              </a:rPr>
              <a:t>Activities based on the three-part skills model</a:t>
            </a:r>
            <a:br>
              <a:rPr lang="sl-SI" sz="4000" b="1" dirty="0"/>
            </a:br>
            <a:r>
              <a:rPr lang="sl-SI" sz="4000" u="sng" dirty="0">
                <a:solidFill>
                  <a:srgbClr val="FF0000"/>
                </a:solidFill>
                <a:latin typeface="Garamond" pitchFamily="18" charset="0"/>
              </a:rPr>
              <a:t>1. </a:t>
            </a:r>
            <a:r>
              <a:rPr lang="sl-SI" sz="4000" u="sng" dirty="0" err="1">
                <a:solidFill>
                  <a:srgbClr val="FF0000"/>
                </a:solidFill>
                <a:latin typeface="Garamond" pitchFamily="18" charset="0"/>
              </a:rPr>
              <a:t>while</a:t>
            </a:r>
            <a:r>
              <a:rPr lang="sl-SI" sz="4000" u="sng" dirty="0">
                <a:solidFill>
                  <a:srgbClr val="FF0000"/>
                </a:solidFill>
                <a:latin typeface="Garamond" pitchFamily="18" charset="0"/>
              </a:rPr>
              <a:t>-</a:t>
            </a:r>
            <a:r>
              <a:rPr lang="sl-SI" sz="4000" u="sng" dirty="0" err="1">
                <a:solidFill>
                  <a:srgbClr val="FF0000"/>
                </a:solidFill>
                <a:latin typeface="Garamond" pitchFamily="18" charset="0"/>
              </a:rPr>
              <a:t>listening</a:t>
            </a:r>
            <a:endParaRPr lang="en-GB" sz="4000" u="sng" dirty="0">
              <a:solidFill>
                <a:srgbClr val="FF0000"/>
              </a:solidFill>
              <a:latin typeface="Garamond" pitchFamily="18" charset="0"/>
            </a:endParaRPr>
          </a:p>
        </p:txBody>
      </p:sp>
      <p:sp>
        <p:nvSpPr>
          <p:cNvPr id="43011" name="Rectangle 3"/>
          <p:cNvSpPr>
            <a:spLocks noGrp="1" noChangeArrowheads="1"/>
          </p:cNvSpPr>
          <p:nvPr>
            <p:ph type="body" idx="1"/>
          </p:nvPr>
        </p:nvSpPr>
        <p:spPr/>
        <p:txBody>
          <a:bodyPr/>
          <a:lstStyle/>
          <a:p>
            <a:pPr marL="533400" indent="-533400" eaLnBrk="1" hangingPunct="1">
              <a:lnSpc>
                <a:spcPct val="80000"/>
              </a:lnSpc>
            </a:pPr>
            <a:r>
              <a:rPr lang="en-GB" sz="2800" dirty="0"/>
              <a:t>miming a story (S. Phillips. Enormous elephant – Drama with children)</a:t>
            </a:r>
          </a:p>
          <a:p>
            <a:pPr marL="533400" indent="-533400" eaLnBrk="1" hangingPunct="1">
              <a:lnSpc>
                <a:spcPct val="80000"/>
              </a:lnSpc>
            </a:pPr>
            <a:r>
              <a:rPr lang="en-GB" sz="2800" dirty="0"/>
              <a:t>predicting what happens next; predicting the ending </a:t>
            </a:r>
            <a:endParaRPr lang="sl-SI" sz="2800" dirty="0"/>
          </a:p>
          <a:p>
            <a:pPr marL="533400" indent="-533400" eaLnBrk="1" hangingPunct="1">
              <a:lnSpc>
                <a:spcPct val="80000"/>
              </a:lnSpc>
            </a:pPr>
            <a:r>
              <a:rPr lang="en-GB" sz="2800" dirty="0"/>
              <a:t>building a story together (pictures, initials, sent. </a:t>
            </a:r>
            <a:r>
              <a:rPr lang="sl-SI" sz="2800" dirty="0"/>
              <a:t>o</a:t>
            </a:r>
            <a:r>
              <a:rPr lang="en-GB" sz="2800" dirty="0"/>
              <a:t>n strips (Do and Understand)</a:t>
            </a:r>
            <a:endParaRPr lang="sl-SI" sz="2800" dirty="0"/>
          </a:p>
          <a:p>
            <a:pPr marL="533400" indent="-533400" eaLnBrk="1" hangingPunct="1">
              <a:lnSpc>
                <a:spcPct val="80000"/>
              </a:lnSpc>
            </a:pPr>
            <a:r>
              <a:rPr lang="en-GB" sz="2800" dirty="0"/>
              <a:t>describing what they see, feel, etc. (their pictures in mind)</a:t>
            </a:r>
          </a:p>
          <a:p>
            <a:pPr marL="533400" indent="-533400" eaLnBrk="1" hangingPunct="1">
              <a:lnSpc>
                <a:spcPct val="80000"/>
              </a:lnSpc>
            </a:pPr>
            <a:r>
              <a:rPr lang="en-GB" sz="2800" dirty="0"/>
              <a:t>intensive listening (searching for words, phrases, or gap fill, mistakes (e.g. traditional fairy tales) </a:t>
            </a:r>
            <a:endParaRPr lang="sl-SI" sz="2800" dirty="0"/>
          </a:p>
          <a:p>
            <a:pPr marL="533400" indent="-533400" eaLnBrk="1" hangingPunct="1">
              <a:lnSpc>
                <a:spcPct val="80000"/>
              </a:lnSpc>
            </a:pP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Ograda vsebine 2"/>
          <p:cNvSpPr>
            <a:spLocks noGrp="1"/>
          </p:cNvSpPr>
          <p:nvPr>
            <p:ph idx="1"/>
          </p:nvPr>
        </p:nvSpPr>
        <p:spPr>
          <a:xfrm>
            <a:off x="642938" y="1714500"/>
            <a:ext cx="7772400" cy="4114800"/>
          </a:xfrm>
        </p:spPr>
        <p:txBody>
          <a:bodyPr>
            <a:normAutofit fontScale="92500" lnSpcReduction="10000"/>
          </a:bodyPr>
          <a:lstStyle/>
          <a:p>
            <a:pPr>
              <a:buFontTx/>
              <a:buNone/>
            </a:pPr>
            <a:r>
              <a:rPr lang="sl-SI" sz="3600" b="1" i="1" dirty="0" err="1"/>
              <a:t>Once</a:t>
            </a:r>
            <a:r>
              <a:rPr lang="sl-SI" sz="3600" b="1" i="1" dirty="0"/>
              <a:t> </a:t>
            </a:r>
            <a:r>
              <a:rPr lang="sl-SI" sz="3600" b="1" i="1" dirty="0" err="1"/>
              <a:t>upon</a:t>
            </a:r>
            <a:r>
              <a:rPr lang="sl-SI" sz="3600" b="1" i="1" dirty="0"/>
              <a:t> a time </a:t>
            </a:r>
            <a:r>
              <a:rPr lang="sl-SI" sz="3600" b="1" i="1" dirty="0" err="1"/>
              <a:t>there</a:t>
            </a:r>
            <a:r>
              <a:rPr lang="sl-SI" sz="3600" b="1" i="1" dirty="0"/>
              <a:t> </a:t>
            </a:r>
            <a:r>
              <a:rPr lang="sl-SI" sz="3600" b="1" i="1" dirty="0" err="1"/>
              <a:t>were</a:t>
            </a:r>
            <a:r>
              <a:rPr lang="sl-SI" sz="3600" b="1" i="1" dirty="0"/>
              <a:t>           </a:t>
            </a:r>
            <a:r>
              <a:rPr lang="sl-SI" sz="3600" b="1" i="1" dirty="0" err="1"/>
              <a:t>bears</a:t>
            </a:r>
            <a:r>
              <a:rPr lang="sl-SI" sz="3600" b="1" i="1" dirty="0"/>
              <a:t>: a big </a:t>
            </a:r>
            <a:r>
              <a:rPr lang="sl-SI" sz="3600" b="1" i="1" dirty="0" err="1"/>
              <a:t>Father</a:t>
            </a:r>
            <a:r>
              <a:rPr lang="sl-SI" sz="3600" b="1" i="1" dirty="0"/>
              <a:t>             a           </a:t>
            </a:r>
            <a:r>
              <a:rPr lang="sl-SI" sz="3600" b="1" i="1" dirty="0" err="1"/>
              <a:t>Mother</a:t>
            </a:r>
            <a:r>
              <a:rPr lang="sl-SI" sz="3600" b="1" i="1" dirty="0"/>
              <a:t> </a:t>
            </a:r>
            <a:r>
              <a:rPr lang="sl-SI" sz="3600" b="1" i="1" dirty="0" err="1"/>
              <a:t>bear</a:t>
            </a:r>
            <a:r>
              <a:rPr lang="sl-SI" sz="3600" b="1" i="1" dirty="0"/>
              <a:t> </a:t>
            </a:r>
            <a:r>
              <a:rPr lang="sl-SI" sz="3600" b="1" i="1" dirty="0" err="1"/>
              <a:t>and</a:t>
            </a:r>
            <a:r>
              <a:rPr lang="sl-SI" sz="3600" b="1" i="1" dirty="0"/>
              <a:t> a           </a:t>
            </a:r>
            <a:r>
              <a:rPr lang="sl-SI" sz="3600" b="1" i="1" dirty="0" err="1"/>
              <a:t>bear</a:t>
            </a:r>
            <a:r>
              <a:rPr lang="sl-SI" sz="3600" b="1" i="1" dirty="0"/>
              <a:t>. </a:t>
            </a:r>
            <a:r>
              <a:rPr lang="sl-SI" sz="3600" b="1" i="1" dirty="0" err="1"/>
              <a:t>The</a:t>
            </a:r>
            <a:r>
              <a:rPr lang="sl-SI" sz="3600" b="1" i="1" dirty="0"/>
              <a:t> </a:t>
            </a:r>
            <a:r>
              <a:rPr lang="sl-SI" sz="3600" b="1" i="1" dirty="0" err="1"/>
              <a:t>bears</a:t>
            </a:r>
            <a:r>
              <a:rPr lang="sl-SI" sz="3600" b="1" i="1" dirty="0"/>
              <a:t> </a:t>
            </a:r>
            <a:r>
              <a:rPr lang="sl-SI" sz="3600" b="1" i="1" dirty="0" err="1"/>
              <a:t>lived</a:t>
            </a:r>
            <a:r>
              <a:rPr lang="sl-SI" sz="3600" b="1" i="1" dirty="0"/>
              <a:t> in a         in </a:t>
            </a:r>
            <a:r>
              <a:rPr lang="sl-SI" sz="3600" b="1" i="1" dirty="0" err="1"/>
              <a:t>the</a:t>
            </a:r>
            <a:r>
              <a:rPr lang="sl-SI" sz="3600" b="1" i="1" dirty="0"/>
              <a:t> </a:t>
            </a:r>
            <a:r>
              <a:rPr lang="sl-SI" sz="3600" b="1" i="1" dirty="0" err="1"/>
              <a:t>middle</a:t>
            </a:r>
            <a:r>
              <a:rPr lang="sl-SI" sz="3600" b="1" i="1" dirty="0"/>
              <a:t> </a:t>
            </a:r>
            <a:r>
              <a:rPr lang="sl-SI" sz="3600" b="1" i="1" dirty="0" err="1"/>
              <a:t>of</a:t>
            </a:r>
            <a:r>
              <a:rPr lang="sl-SI" sz="3600" b="1" i="1" dirty="0"/>
              <a:t> </a:t>
            </a:r>
            <a:r>
              <a:rPr lang="sl-SI" sz="3600" b="1" i="1" dirty="0" err="1"/>
              <a:t>the</a:t>
            </a:r>
            <a:r>
              <a:rPr lang="sl-SI" sz="3600" b="1" i="1" dirty="0"/>
              <a:t>         . .</a:t>
            </a:r>
          </a:p>
          <a:p>
            <a:pPr>
              <a:buFontTx/>
              <a:buNone/>
            </a:pPr>
            <a:r>
              <a:rPr lang="sl-SI" sz="3600" b="1" i="1" dirty="0"/>
              <a:t>One </a:t>
            </a:r>
            <a:r>
              <a:rPr lang="sl-SI" sz="3600" b="1" i="1" dirty="0" err="1"/>
              <a:t>morning</a:t>
            </a:r>
            <a:r>
              <a:rPr lang="sl-SI" sz="3600" b="1" i="1" dirty="0"/>
              <a:t> </a:t>
            </a:r>
            <a:r>
              <a:rPr lang="sl-SI" sz="3600" b="1" i="1" dirty="0" err="1"/>
              <a:t>they</a:t>
            </a:r>
            <a:r>
              <a:rPr lang="sl-SI" sz="3600" b="1" i="1" dirty="0"/>
              <a:t> </a:t>
            </a:r>
            <a:r>
              <a:rPr lang="sl-SI" sz="3600" b="1" i="1" dirty="0" err="1"/>
              <a:t>made</a:t>
            </a:r>
            <a:r>
              <a:rPr lang="sl-SI" sz="3600" b="1" i="1" dirty="0"/>
              <a:t> </a:t>
            </a:r>
            <a:r>
              <a:rPr lang="sl-SI" sz="3600" b="1" i="1" dirty="0" err="1"/>
              <a:t>porridge</a:t>
            </a:r>
            <a:r>
              <a:rPr lang="sl-SI" sz="3600" b="1" i="1" dirty="0"/>
              <a:t> </a:t>
            </a:r>
            <a:r>
              <a:rPr lang="sl-SI" sz="3600" b="1" i="1" dirty="0" err="1"/>
              <a:t>for</a:t>
            </a:r>
            <a:endParaRPr lang="sl-SI" sz="3600" b="1" i="1" dirty="0"/>
          </a:p>
          <a:p>
            <a:pPr>
              <a:buFontTx/>
              <a:buNone/>
            </a:pPr>
            <a:r>
              <a:rPr lang="sl-SI" sz="3600" b="1" i="1" dirty="0" err="1"/>
              <a:t>breakfast</a:t>
            </a:r>
            <a:r>
              <a:rPr lang="sl-SI" sz="3600" b="1" i="1" dirty="0"/>
              <a:t>. </a:t>
            </a:r>
            <a:r>
              <a:rPr lang="sl-SI" sz="3600" b="1" i="1" dirty="0" err="1"/>
              <a:t>Father</a:t>
            </a:r>
            <a:r>
              <a:rPr lang="sl-SI" sz="3600" b="1" i="1" dirty="0"/>
              <a:t> </a:t>
            </a:r>
            <a:r>
              <a:rPr lang="sl-SI" sz="3600" b="1" i="1" dirty="0" err="1"/>
              <a:t>bear</a:t>
            </a:r>
            <a:r>
              <a:rPr lang="sl-SI" sz="3600" b="1" i="1" dirty="0"/>
              <a:t> </a:t>
            </a:r>
            <a:r>
              <a:rPr lang="sl-SI" sz="3600" b="1" i="1" dirty="0" err="1"/>
              <a:t>poured</a:t>
            </a:r>
            <a:r>
              <a:rPr lang="sl-SI" sz="3600" b="1" i="1" dirty="0"/>
              <a:t> </a:t>
            </a:r>
            <a:r>
              <a:rPr lang="sl-SI" sz="3600" b="1" i="1" dirty="0" err="1"/>
              <a:t>the</a:t>
            </a:r>
            <a:r>
              <a:rPr lang="sl-SI" sz="3600" b="1" i="1" dirty="0"/>
              <a:t> </a:t>
            </a:r>
            <a:r>
              <a:rPr lang="sl-SI" sz="3600" b="1" i="1" dirty="0" err="1"/>
              <a:t>hot</a:t>
            </a:r>
            <a:r>
              <a:rPr lang="sl-SI" sz="3600" b="1" i="1" dirty="0"/>
              <a:t>            </a:t>
            </a:r>
            <a:r>
              <a:rPr lang="sl-SI" sz="3600" b="1" i="1" dirty="0" err="1"/>
              <a:t>into</a:t>
            </a:r>
            <a:r>
              <a:rPr lang="sl-SI" sz="3600" b="1" i="1" dirty="0"/>
              <a:t> </a:t>
            </a:r>
            <a:r>
              <a:rPr lang="sl-SI" sz="3600" b="1" i="1" dirty="0" err="1"/>
              <a:t>the</a:t>
            </a:r>
            <a:r>
              <a:rPr lang="sl-SI" sz="3600" b="1" i="1" dirty="0"/>
              <a:t> </a:t>
            </a:r>
            <a:r>
              <a:rPr lang="sl-SI" sz="3600" b="1" i="1" dirty="0" err="1"/>
              <a:t>three</a:t>
            </a:r>
            <a:r>
              <a:rPr lang="sl-SI" sz="3600" b="1" i="1" dirty="0"/>
              <a:t>            …</a:t>
            </a:r>
          </a:p>
        </p:txBody>
      </p:sp>
      <p:sp>
        <p:nvSpPr>
          <p:cNvPr id="49153" name="Naslov 1"/>
          <p:cNvSpPr>
            <a:spLocks noGrp="1"/>
          </p:cNvSpPr>
          <p:nvPr>
            <p:ph type="title"/>
          </p:nvPr>
        </p:nvSpPr>
        <p:spPr/>
        <p:txBody>
          <a:bodyPr/>
          <a:lstStyle/>
          <a:p>
            <a:r>
              <a:rPr lang="sl-SI"/>
              <a:t>Goldilocks</a:t>
            </a:r>
          </a:p>
        </p:txBody>
      </p:sp>
      <p:sp>
        <p:nvSpPr>
          <p:cNvPr id="4" name="Pravokotnik 3"/>
          <p:cNvSpPr/>
          <p:nvPr/>
        </p:nvSpPr>
        <p:spPr>
          <a:xfrm>
            <a:off x="6522492" y="1700808"/>
            <a:ext cx="785812"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5" name="Pravokotnik 4"/>
          <p:cNvSpPr/>
          <p:nvPr/>
        </p:nvSpPr>
        <p:spPr>
          <a:xfrm>
            <a:off x="4860032" y="2204864"/>
            <a:ext cx="785813"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6" name="Pravokotnik 5"/>
          <p:cNvSpPr/>
          <p:nvPr/>
        </p:nvSpPr>
        <p:spPr>
          <a:xfrm>
            <a:off x="4794299" y="2712343"/>
            <a:ext cx="785813"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7" name="Pravokotnik 6"/>
          <p:cNvSpPr/>
          <p:nvPr/>
        </p:nvSpPr>
        <p:spPr>
          <a:xfrm>
            <a:off x="6372200" y="2204864"/>
            <a:ext cx="785813"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8" name="Pravokotnik 7"/>
          <p:cNvSpPr/>
          <p:nvPr/>
        </p:nvSpPr>
        <p:spPr>
          <a:xfrm>
            <a:off x="3923928" y="3140968"/>
            <a:ext cx="785812"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9" name="Pravokotnik 8"/>
          <p:cNvSpPr/>
          <p:nvPr/>
        </p:nvSpPr>
        <p:spPr>
          <a:xfrm>
            <a:off x="1785938" y="3573016"/>
            <a:ext cx="785812"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10" name="Pravokotnik 9"/>
          <p:cNvSpPr/>
          <p:nvPr/>
        </p:nvSpPr>
        <p:spPr>
          <a:xfrm>
            <a:off x="3851920" y="5085184"/>
            <a:ext cx="785813"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11" name="Pravokotnik 10"/>
          <p:cNvSpPr/>
          <p:nvPr/>
        </p:nvSpPr>
        <p:spPr>
          <a:xfrm>
            <a:off x="185787" y="5085184"/>
            <a:ext cx="785813"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pic>
        <p:nvPicPr>
          <p:cNvPr id="49164" name="Picture 12" descr="http://t1.gstatic.com/images?q=tbn:ANd9GcSsOo6109SyOP104CwTec4PvNcZwvVYkA9gnf2DVBiJlPGPnMg&amp;t=1&amp;usg=__xpMiV96imUvA7YhpL_lXR--zy0o="/>
          <p:cNvPicPr>
            <a:picLocks noChangeAspect="1" noChangeArrowheads="1"/>
          </p:cNvPicPr>
          <p:nvPr/>
        </p:nvPicPr>
        <p:blipFill>
          <a:blip r:embed="rId3" cstate="print"/>
          <a:srcRect/>
          <a:stretch>
            <a:fillRect/>
          </a:stretch>
        </p:blipFill>
        <p:spPr bwMode="auto">
          <a:xfrm>
            <a:off x="6966520" y="5136401"/>
            <a:ext cx="1925960" cy="160496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457200" y="1772816"/>
            <a:ext cx="8229600" cy="4572000"/>
          </a:xfrm>
        </p:spPr>
        <p:txBody>
          <a:bodyPr>
            <a:normAutofit lnSpcReduction="10000"/>
          </a:bodyPr>
          <a:lstStyle/>
          <a:p>
            <a:r>
              <a:rPr lang="sl-SI" dirty="0" err="1"/>
              <a:t>The</a:t>
            </a:r>
            <a:r>
              <a:rPr lang="sl-SI" dirty="0"/>
              <a:t> </a:t>
            </a:r>
            <a:r>
              <a:rPr lang="sl-SI" dirty="0" err="1"/>
              <a:t>True</a:t>
            </a:r>
            <a:r>
              <a:rPr lang="sl-SI" dirty="0"/>
              <a:t> </a:t>
            </a:r>
            <a:r>
              <a:rPr lang="sl-SI" dirty="0" err="1"/>
              <a:t>Story</a:t>
            </a:r>
            <a:r>
              <a:rPr lang="sl-SI" dirty="0"/>
              <a:t> </a:t>
            </a:r>
            <a:r>
              <a:rPr lang="sl-SI" dirty="0" err="1"/>
              <a:t>of</a:t>
            </a:r>
            <a:r>
              <a:rPr lang="sl-SI" dirty="0"/>
              <a:t> </a:t>
            </a:r>
            <a:r>
              <a:rPr lang="sl-SI" dirty="0" err="1"/>
              <a:t>the</a:t>
            </a:r>
            <a:r>
              <a:rPr lang="sl-SI" dirty="0"/>
              <a:t> </a:t>
            </a:r>
            <a:r>
              <a:rPr lang="sl-SI" dirty="0" err="1"/>
              <a:t>Three</a:t>
            </a:r>
            <a:r>
              <a:rPr lang="sl-SI" dirty="0"/>
              <a:t> </a:t>
            </a:r>
            <a:r>
              <a:rPr lang="sl-SI" dirty="0" err="1"/>
              <a:t>Little</a:t>
            </a:r>
            <a:r>
              <a:rPr lang="sl-SI" dirty="0"/>
              <a:t> </a:t>
            </a:r>
            <a:r>
              <a:rPr lang="sl-SI" dirty="0" err="1"/>
              <a:t>Pigs</a:t>
            </a:r>
            <a:endParaRPr lang="sl-SI" dirty="0"/>
          </a:p>
          <a:p>
            <a:pPr>
              <a:buNone/>
            </a:pPr>
            <a:r>
              <a:rPr lang="sl-SI" dirty="0">
                <a:hlinkClick r:id="rId3"/>
              </a:rPr>
              <a:t>https://www.youtube.com/watch?v=vB07RfntTvw</a:t>
            </a:r>
            <a:endParaRPr lang="sl-SI" dirty="0"/>
          </a:p>
          <a:p>
            <a:r>
              <a:rPr lang="sl-SI" dirty="0" err="1"/>
              <a:t>The</a:t>
            </a:r>
            <a:r>
              <a:rPr lang="sl-SI" dirty="0"/>
              <a:t> </a:t>
            </a:r>
            <a:r>
              <a:rPr lang="sl-SI" dirty="0" err="1"/>
              <a:t>Paper</a:t>
            </a:r>
            <a:r>
              <a:rPr lang="sl-SI" dirty="0"/>
              <a:t> </a:t>
            </a:r>
            <a:r>
              <a:rPr lang="sl-SI" dirty="0" err="1"/>
              <a:t>Bag</a:t>
            </a:r>
            <a:r>
              <a:rPr lang="sl-SI" dirty="0"/>
              <a:t> </a:t>
            </a:r>
            <a:r>
              <a:rPr lang="sl-SI" dirty="0" err="1"/>
              <a:t>Princess</a:t>
            </a:r>
            <a:r>
              <a:rPr lang="sl-SI" dirty="0"/>
              <a:t> </a:t>
            </a:r>
            <a:r>
              <a:rPr lang="sl-SI" dirty="0" err="1"/>
              <a:t>by</a:t>
            </a:r>
            <a:r>
              <a:rPr lang="sl-SI" dirty="0"/>
              <a:t> Robert </a:t>
            </a:r>
            <a:r>
              <a:rPr lang="sl-SI" dirty="0" err="1"/>
              <a:t>Munsch</a:t>
            </a:r>
            <a:endParaRPr lang="sl-SI" dirty="0"/>
          </a:p>
          <a:p>
            <a:pPr>
              <a:buNone/>
            </a:pPr>
            <a:r>
              <a:rPr lang="sl-SI" dirty="0">
                <a:hlinkClick r:id="rId4"/>
              </a:rPr>
              <a:t>https://www.youtube.com/watch?v=P0lNFZtpq7A</a:t>
            </a:r>
            <a:r>
              <a:rPr lang="sl-SI" dirty="0"/>
              <a:t>PrincPrincess </a:t>
            </a:r>
            <a:r>
              <a:rPr lang="sl-SI" dirty="0" err="1"/>
              <a:t>Smartypants</a:t>
            </a:r>
            <a:r>
              <a:rPr lang="sl-SI" dirty="0"/>
              <a:t> </a:t>
            </a:r>
            <a:r>
              <a:rPr lang="sl-SI" dirty="0" err="1"/>
              <a:t>by</a:t>
            </a:r>
            <a:r>
              <a:rPr lang="sl-SI" dirty="0"/>
              <a:t> </a:t>
            </a:r>
            <a:r>
              <a:rPr lang="sl-SI" dirty="0" err="1"/>
              <a:t>Babette</a:t>
            </a:r>
            <a:r>
              <a:rPr lang="sl-SI" dirty="0"/>
              <a:t> Cole</a:t>
            </a:r>
          </a:p>
          <a:p>
            <a:pPr>
              <a:buNone/>
            </a:pPr>
            <a:r>
              <a:rPr lang="sl-SI" dirty="0">
                <a:hlinkClick r:id="rId5"/>
              </a:rPr>
              <a:t>https://www.youtube.com/watch?v=Hl6jIUz0e4o</a:t>
            </a:r>
            <a:endParaRPr lang="sl-SI" dirty="0"/>
          </a:p>
          <a:p>
            <a:pPr>
              <a:buNone/>
            </a:pPr>
            <a:r>
              <a:rPr lang="sl-SI" dirty="0"/>
              <a:t>Prince </a:t>
            </a:r>
            <a:r>
              <a:rPr lang="sl-SI" dirty="0" err="1"/>
              <a:t>Cinders</a:t>
            </a:r>
            <a:r>
              <a:rPr lang="sl-SI" dirty="0"/>
              <a:t> </a:t>
            </a:r>
            <a:r>
              <a:rPr lang="sl-SI" dirty="0" err="1"/>
              <a:t>by</a:t>
            </a:r>
            <a:r>
              <a:rPr lang="sl-SI" dirty="0"/>
              <a:t> </a:t>
            </a:r>
            <a:r>
              <a:rPr lang="sl-SI" dirty="0" err="1"/>
              <a:t>Babette</a:t>
            </a:r>
            <a:r>
              <a:rPr lang="sl-SI" dirty="0"/>
              <a:t> Cole</a:t>
            </a:r>
          </a:p>
          <a:p>
            <a:pPr>
              <a:buNone/>
            </a:pPr>
            <a:r>
              <a:rPr lang="sl-SI" dirty="0">
                <a:hlinkClick r:id="rId6"/>
              </a:rPr>
              <a:t>https://www.youtube.com/watch?v=SOaEIiHT4tI</a:t>
            </a:r>
            <a:endParaRPr lang="sl-SI" dirty="0"/>
          </a:p>
          <a:p>
            <a:pPr>
              <a:buNone/>
            </a:pPr>
            <a:r>
              <a:rPr lang="sl-SI" dirty="0">
                <a:hlinkClick r:id="rId7"/>
              </a:rPr>
              <a:t>https://www.youtube.com/watch?v=jPCobrg78Yc&amp;t=645s</a:t>
            </a:r>
            <a:endParaRPr lang="sl-SI" dirty="0"/>
          </a:p>
          <a:p>
            <a:pPr>
              <a:buNone/>
            </a:pPr>
            <a:endParaRPr lang="sl-SI" dirty="0"/>
          </a:p>
          <a:p>
            <a:pPr>
              <a:buNone/>
            </a:pPr>
            <a:endParaRPr lang="sl-SI" dirty="0"/>
          </a:p>
          <a:p>
            <a:pPr>
              <a:buNone/>
            </a:pPr>
            <a:endParaRPr lang="sl-SI" dirty="0"/>
          </a:p>
          <a:p>
            <a:endParaRPr lang="sl-SI" dirty="0"/>
          </a:p>
          <a:p>
            <a:pPr>
              <a:buNone/>
            </a:pPr>
            <a:endParaRPr lang="sl-SI" dirty="0"/>
          </a:p>
        </p:txBody>
      </p:sp>
      <p:sp>
        <p:nvSpPr>
          <p:cNvPr id="3" name="Naslov 2"/>
          <p:cNvSpPr>
            <a:spLocks noGrp="1"/>
          </p:cNvSpPr>
          <p:nvPr>
            <p:ph type="title"/>
          </p:nvPr>
        </p:nvSpPr>
        <p:spPr/>
        <p:txBody>
          <a:bodyPr>
            <a:normAutofit/>
          </a:bodyPr>
          <a:lstStyle/>
          <a:p>
            <a:r>
              <a:rPr lang="sl-SI" sz="3600" b="1" dirty="0" err="1">
                <a:effectLst>
                  <a:outerShdw blurRad="38100" dist="38100" dir="2700000" algn="tl">
                    <a:srgbClr val="000000">
                      <a:alpha val="43137"/>
                    </a:srgbClr>
                  </a:outerShdw>
                </a:effectLst>
              </a:rPr>
              <a:t>Adapted</a:t>
            </a:r>
            <a:r>
              <a:rPr lang="sl-SI" sz="3600" b="1" dirty="0">
                <a:effectLst>
                  <a:outerShdw blurRad="38100" dist="38100" dir="2700000" algn="tl">
                    <a:srgbClr val="000000">
                      <a:alpha val="43137"/>
                    </a:srgbClr>
                  </a:outerShdw>
                </a:effectLst>
              </a:rPr>
              <a:t> </a:t>
            </a:r>
            <a:r>
              <a:rPr lang="sl-SI" sz="3600" b="1" dirty="0" err="1">
                <a:effectLst>
                  <a:outerShdw blurRad="38100" dist="38100" dir="2700000" algn="tl">
                    <a:srgbClr val="000000">
                      <a:alpha val="43137"/>
                    </a:srgbClr>
                  </a:outerShdw>
                </a:effectLst>
              </a:rPr>
              <a:t>versions</a:t>
            </a:r>
            <a:endParaRPr lang="sl-SI"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9500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7544" y="332656"/>
            <a:ext cx="8229600" cy="1219200"/>
          </a:xfrm>
        </p:spPr>
        <p:txBody>
          <a:bodyPr>
            <a:normAutofit fontScale="90000"/>
          </a:bodyPr>
          <a:lstStyle/>
          <a:p>
            <a:pPr eaLnBrk="1" hangingPunct="1">
              <a:defRPr/>
            </a:pPr>
            <a:r>
              <a:rPr lang="en-GB" sz="3600" b="1" dirty="0">
                <a:effectLst>
                  <a:outerShdw blurRad="38100" dist="38100" dir="2700000" algn="tl">
                    <a:srgbClr val="C0C0C0"/>
                  </a:outerShdw>
                </a:effectLst>
                <a:latin typeface="Garamond" pitchFamily="18" charset="0"/>
              </a:rPr>
              <a:t>Activities based on the three-part skills model</a:t>
            </a:r>
            <a:br>
              <a:rPr lang="sl-SI" sz="4000" b="1" dirty="0"/>
            </a:br>
            <a:r>
              <a:rPr lang="sl-SI" sz="4000" u="sng" dirty="0">
                <a:solidFill>
                  <a:srgbClr val="FF0000"/>
                </a:solidFill>
                <a:latin typeface="Garamond" pitchFamily="18" charset="0"/>
              </a:rPr>
              <a:t>1. post-</a:t>
            </a:r>
            <a:r>
              <a:rPr lang="sl-SI" sz="4000" u="sng" dirty="0" err="1">
                <a:solidFill>
                  <a:srgbClr val="FF0000"/>
                </a:solidFill>
                <a:latin typeface="Garamond" pitchFamily="18" charset="0"/>
              </a:rPr>
              <a:t>listening</a:t>
            </a:r>
            <a:endParaRPr lang="en-GB" sz="4000" u="sng" dirty="0">
              <a:solidFill>
                <a:srgbClr val="FF0000"/>
              </a:solidFill>
              <a:latin typeface="Garamond" pitchFamily="18" charset="0"/>
            </a:endParaRPr>
          </a:p>
        </p:txBody>
      </p:sp>
      <p:sp>
        <p:nvSpPr>
          <p:cNvPr id="49155" name="Rectangle 3"/>
          <p:cNvSpPr>
            <a:spLocks noGrp="1" noChangeArrowheads="1"/>
          </p:cNvSpPr>
          <p:nvPr>
            <p:ph type="body" idx="1"/>
          </p:nvPr>
        </p:nvSpPr>
        <p:spPr>
          <a:xfrm>
            <a:off x="539552" y="1628800"/>
            <a:ext cx="7847012" cy="4751387"/>
          </a:xfrm>
        </p:spPr>
        <p:txBody>
          <a:bodyPr>
            <a:normAutofit/>
          </a:bodyPr>
          <a:lstStyle/>
          <a:p>
            <a:pPr marL="533400" indent="-533400" eaLnBrk="1" hangingPunct="1">
              <a:lnSpc>
                <a:spcPct val="80000"/>
              </a:lnSpc>
            </a:pPr>
            <a:r>
              <a:rPr lang="en-GB" sz="1800" dirty="0"/>
              <a:t>Retelling a story (questions, key words, sentences, pictures, puppets, etc.)</a:t>
            </a:r>
          </a:p>
          <a:p>
            <a:pPr marL="533400" indent="-533400" eaLnBrk="1" hangingPunct="1">
              <a:lnSpc>
                <a:spcPct val="80000"/>
              </a:lnSpc>
            </a:pPr>
            <a:r>
              <a:rPr lang="en-GB" sz="1800" dirty="0"/>
              <a:t>Changing a story (a medium, a point of view, a setting, characters, a modern version, change the ending, combining two stories, imagining what happened before the story)</a:t>
            </a:r>
            <a:endParaRPr lang="sl-SI" sz="1800" dirty="0"/>
          </a:p>
          <a:p>
            <a:pPr marL="533400" indent="-533400" eaLnBrk="1" hangingPunct="1">
              <a:lnSpc>
                <a:spcPct val="80000"/>
              </a:lnSpc>
            </a:pPr>
            <a:r>
              <a:rPr lang="sl-SI" sz="1800" dirty="0"/>
              <a:t>D</a:t>
            </a:r>
            <a:r>
              <a:rPr lang="en-GB" sz="1800" dirty="0" err="1"/>
              <a:t>rawing</a:t>
            </a:r>
            <a:r>
              <a:rPr lang="en-GB" sz="1800" dirty="0"/>
              <a:t>/ miming/ acting out a story</a:t>
            </a:r>
          </a:p>
          <a:p>
            <a:pPr marL="533400" indent="-533400" eaLnBrk="1" hangingPunct="1">
              <a:lnSpc>
                <a:spcPct val="80000"/>
              </a:lnSpc>
            </a:pPr>
            <a:r>
              <a:rPr lang="en-GB" sz="1800" dirty="0"/>
              <a:t>Making a book </a:t>
            </a:r>
          </a:p>
          <a:p>
            <a:pPr marL="533400" indent="-533400" eaLnBrk="1" hangingPunct="1">
              <a:lnSpc>
                <a:spcPct val="80000"/>
              </a:lnSpc>
            </a:pPr>
            <a:r>
              <a:rPr lang="en-GB" sz="1800" dirty="0"/>
              <a:t>Making a puppet, a mobile of the main characters in the story</a:t>
            </a:r>
          </a:p>
          <a:p>
            <a:pPr marL="533400" indent="-533400" eaLnBrk="1" hangingPunct="1">
              <a:lnSpc>
                <a:spcPct val="80000"/>
              </a:lnSpc>
            </a:pPr>
            <a:r>
              <a:rPr lang="en-GB" sz="1800" dirty="0"/>
              <a:t>Creating / playing a game based on a story (dominoes, </a:t>
            </a:r>
            <a:r>
              <a:rPr lang="en-GB" sz="1800" dirty="0" err="1"/>
              <a:t>pelmanism</a:t>
            </a:r>
            <a:r>
              <a:rPr lang="en-GB" sz="1800" dirty="0"/>
              <a:t>, snap)</a:t>
            </a:r>
          </a:p>
          <a:p>
            <a:pPr marL="533400" indent="-533400" eaLnBrk="1" hangingPunct="1">
              <a:lnSpc>
                <a:spcPct val="80000"/>
              </a:lnSpc>
            </a:pPr>
            <a:r>
              <a:rPr lang="en-GB" sz="1800" dirty="0"/>
              <a:t>Singing a song based on a story</a:t>
            </a:r>
          </a:p>
          <a:p>
            <a:pPr marL="533400" indent="-533400" eaLnBrk="1" hangingPunct="1">
              <a:lnSpc>
                <a:spcPct val="80000"/>
              </a:lnSpc>
            </a:pPr>
            <a:r>
              <a:rPr lang="en-GB" sz="1800" dirty="0"/>
              <a:t>Interview with the characters </a:t>
            </a:r>
          </a:p>
          <a:p>
            <a:pPr marL="533400" indent="-533400" eaLnBrk="1" hangingPunct="1">
              <a:lnSpc>
                <a:spcPct val="80000"/>
              </a:lnSpc>
            </a:pPr>
            <a:r>
              <a:rPr lang="en-GB" sz="1800" dirty="0"/>
              <a:t>Identifying or imitating the characters </a:t>
            </a:r>
          </a:p>
          <a:p>
            <a:pPr marL="533400" indent="-533400" eaLnBrk="1" hangingPunct="1">
              <a:lnSpc>
                <a:spcPct val="80000"/>
              </a:lnSpc>
            </a:pPr>
            <a:r>
              <a:rPr lang="en-GB" sz="1800" dirty="0"/>
              <a:t>Evaluating the story (best part, worst part, most interesting event, most exciting part)</a:t>
            </a:r>
          </a:p>
          <a:p>
            <a:pPr marL="533400" indent="-533400" eaLnBrk="1" hangingPunct="1">
              <a:lnSpc>
                <a:spcPct val="80000"/>
              </a:lnSpc>
            </a:pPr>
            <a:r>
              <a:rPr lang="en-GB" sz="1800" dirty="0"/>
              <a:t>Personalizing a story (Imagine being there, what does it look like? What would </a:t>
            </a:r>
            <a:r>
              <a:rPr lang="en-GB" sz="1800" u="sng" dirty="0"/>
              <a:t>you</a:t>
            </a:r>
            <a:r>
              <a:rPr lang="en-GB" sz="1800" dirty="0"/>
              <a:t> do? OR Have you ever experienced anything like the character in the story?)</a:t>
            </a:r>
            <a:r>
              <a:rPr lang="en-GB" sz="16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15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155">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9155">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91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a:t>
            </a:r>
            <a:r>
              <a:rPr lang="sl-SI" dirty="0" err="1"/>
              <a:t>storytelling</a:t>
            </a:r>
            <a:r>
              <a:rPr lang="sl-SI" dirty="0"/>
              <a:t> </a:t>
            </a:r>
            <a:r>
              <a:rPr lang="sl-SI" dirty="0" err="1"/>
              <a:t>umbrella</a:t>
            </a:r>
            <a:r>
              <a:rPr lang="sl-SI" dirty="0"/>
              <a:t>’</a:t>
            </a:r>
          </a:p>
        </p:txBody>
      </p:sp>
      <p:pic>
        <p:nvPicPr>
          <p:cNvPr id="4" name="Ograda vsebine 3" descr="IMG_2414"/>
          <p:cNvPicPr>
            <a:picLocks noGrp="1"/>
          </p:cNvPicPr>
          <p:nvPr>
            <p:ph idx="1"/>
          </p:nvPr>
        </p:nvPicPr>
        <p:blipFill>
          <a:blip r:embed="rId2" cstate="print"/>
          <a:srcRect/>
          <a:stretch>
            <a:fillRect/>
          </a:stretch>
        </p:blipFill>
        <p:spPr bwMode="auto">
          <a:xfrm>
            <a:off x="1547665" y="1628800"/>
            <a:ext cx="6120679" cy="432048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p:cNvSpPr>
            <a:spLocks noGrp="1"/>
          </p:cNvSpPr>
          <p:nvPr>
            <p:ph idx="1"/>
          </p:nvPr>
        </p:nvSpPr>
        <p:spPr/>
        <p:txBody>
          <a:bodyPr/>
          <a:lstStyle/>
          <a:p>
            <a:r>
              <a:rPr lang="en-US" i="1" dirty="0"/>
              <a:t>Who am I? I have grey hair and a big nose and huge feet. I</a:t>
            </a:r>
            <a:r>
              <a:rPr lang="sl-SI" i="1" dirty="0"/>
              <a:t>‘</a:t>
            </a:r>
            <a:r>
              <a:rPr lang="en-US" i="1" dirty="0"/>
              <a:t>m very strong. I know the woods very well as I work in there all day long. I can use an axe very well. I don</a:t>
            </a:r>
            <a:r>
              <a:rPr lang="sl-SI" i="1" dirty="0"/>
              <a:t>‘</a:t>
            </a:r>
            <a:r>
              <a:rPr lang="en-US" i="1" dirty="0"/>
              <a:t>t like wolves but I do like Grandma. I rescued Grandma.</a:t>
            </a:r>
            <a:endParaRPr lang="sl-SI" i="1" dirty="0"/>
          </a:p>
          <a:p>
            <a:endParaRPr lang="sl-SI" i="1" dirty="0"/>
          </a:p>
          <a:p>
            <a:r>
              <a:rPr lang="en-US" dirty="0"/>
              <a:t>Answer: the woodcutter</a:t>
            </a:r>
            <a:endParaRPr lang="sl-SI" dirty="0"/>
          </a:p>
        </p:txBody>
      </p:sp>
      <p:sp>
        <p:nvSpPr>
          <p:cNvPr id="3" name="Naslov 2"/>
          <p:cNvSpPr>
            <a:spLocks noGrp="1"/>
          </p:cNvSpPr>
          <p:nvPr>
            <p:ph type="title"/>
          </p:nvPr>
        </p:nvSpPr>
        <p:spPr/>
        <p:txBody>
          <a:bodyPr/>
          <a:lstStyle/>
          <a:p>
            <a:r>
              <a:rPr lang="sl-SI" dirty="0"/>
              <a:t>A post </a:t>
            </a:r>
            <a:r>
              <a:rPr lang="sl-SI" dirty="0" err="1"/>
              <a:t>listening</a:t>
            </a:r>
            <a:r>
              <a:rPr lang="sl-SI" dirty="0"/>
              <a:t> </a:t>
            </a:r>
            <a:r>
              <a:rPr lang="sl-SI" dirty="0" err="1"/>
              <a:t>activity</a:t>
            </a:r>
            <a:r>
              <a:rPr lang="sl-SI" dirty="0"/>
              <a:t> </a:t>
            </a:r>
            <a:r>
              <a:rPr lang="sl-SI" dirty="0" err="1"/>
              <a:t>Who</a:t>
            </a:r>
            <a:r>
              <a:rPr lang="sl-SI" dirty="0"/>
              <a:t> </a:t>
            </a:r>
            <a:r>
              <a:rPr lang="sl-SI" dirty="0" err="1"/>
              <a:t>am</a:t>
            </a:r>
            <a:r>
              <a:rPr lang="sl-SI" dirty="0"/>
              <a:t> I?</a:t>
            </a:r>
          </a:p>
        </p:txBody>
      </p:sp>
    </p:spTree>
    <p:extLst>
      <p:ext uri="{BB962C8B-B14F-4D97-AF65-F5344CB8AC3E}">
        <p14:creationId xmlns:p14="http://schemas.microsoft.com/office/powerpoint/2010/main" val="271134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p:cNvSpPr>
            <a:spLocks noGrp="1"/>
          </p:cNvSpPr>
          <p:nvPr>
            <p:ph idx="1"/>
          </p:nvPr>
        </p:nvSpPr>
        <p:spPr/>
        <p:txBody>
          <a:bodyPr/>
          <a:lstStyle/>
          <a:p>
            <a:endParaRPr lang="sl-SI" dirty="0"/>
          </a:p>
        </p:txBody>
      </p:sp>
      <p:sp>
        <p:nvSpPr>
          <p:cNvPr id="3" name="Naslov 2"/>
          <p:cNvSpPr>
            <a:spLocks noGrp="1"/>
          </p:cNvSpPr>
          <p:nvPr>
            <p:ph type="title"/>
          </p:nvPr>
        </p:nvSpPr>
        <p:spPr/>
        <p:txBody>
          <a:bodyPr/>
          <a:lstStyle/>
          <a:p>
            <a:r>
              <a:rPr lang="sl-SI" dirty="0" err="1"/>
              <a:t>The</a:t>
            </a:r>
            <a:r>
              <a:rPr lang="sl-SI" dirty="0"/>
              <a:t> </a:t>
            </a:r>
            <a:r>
              <a:rPr lang="sl-SI" dirty="0" err="1"/>
              <a:t>very</a:t>
            </a:r>
            <a:r>
              <a:rPr lang="sl-SI" dirty="0"/>
              <a:t> </a:t>
            </a:r>
            <a:r>
              <a:rPr lang="sl-SI" dirty="0" err="1"/>
              <a:t>hungry</a:t>
            </a:r>
            <a:r>
              <a:rPr lang="sl-SI" dirty="0"/>
              <a:t> </a:t>
            </a:r>
            <a:r>
              <a:rPr lang="sl-SI" dirty="0" err="1"/>
              <a:t>caterpillar</a:t>
            </a:r>
            <a:endParaRPr lang="sl-SI" dirty="0"/>
          </a:p>
        </p:txBody>
      </p:sp>
      <p:pic>
        <p:nvPicPr>
          <p:cNvPr id="158722" name="Picture 2" descr="Rezultat iskanja slik za the very hungry caterpill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132856"/>
            <a:ext cx="4191000" cy="3009901"/>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a:extLst>
              <a:ext uri="{FF2B5EF4-FFF2-40B4-BE49-F238E27FC236}">
                <a16:creationId xmlns:a16="http://schemas.microsoft.com/office/drawing/2014/main" id="{F090ACB0-F3D0-4609-A9C9-46C0BAC0C26E}"/>
              </a:ext>
            </a:extLst>
          </p:cNvPr>
          <p:cNvSpPr txBox="1"/>
          <p:nvPr/>
        </p:nvSpPr>
        <p:spPr>
          <a:xfrm>
            <a:off x="762128" y="5520780"/>
            <a:ext cx="7920880" cy="461665"/>
          </a:xfrm>
          <a:prstGeom prst="rect">
            <a:avLst/>
          </a:prstGeom>
          <a:noFill/>
        </p:spPr>
        <p:txBody>
          <a:bodyPr wrap="square" rtlCol="0">
            <a:spAutoFit/>
          </a:bodyPr>
          <a:lstStyle/>
          <a:p>
            <a:r>
              <a:rPr lang="sl-SI" dirty="0" err="1"/>
              <a:t>What</a:t>
            </a:r>
            <a:r>
              <a:rPr lang="sl-SI" dirty="0"/>
              <a:t> </a:t>
            </a:r>
            <a:r>
              <a:rPr lang="sl-SI" dirty="0" err="1"/>
              <a:t>kind</a:t>
            </a:r>
            <a:r>
              <a:rPr lang="sl-SI" dirty="0"/>
              <a:t> </a:t>
            </a:r>
            <a:r>
              <a:rPr lang="sl-SI" dirty="0" err="1"/>
              <a:t>of</a:t>
            </a:r>
            <a:r>
              <a:rPr lang="sl-SI" dirty="0"/>
              <a:t> </a:t>
            </a:r>
            <a:r>
              <a:rPr lang="sl-SI" dirty="0" err="1"/>
              <a:t>activities</a:t>
            </a:r>
            <a:r>
              <a:rPr lang="sl-SI" dirty="0"/>
              <a:t> </a:t>
            </a:r>
            <a:r>
              <a:rPr lang="sl-SI" dirty="0" err="1"/>
              <a:t>can</a:t>
            </a:r>
            <a:r>
              <a:rPr lang="sl-SI" dirty="0"/>
              <a:t> </a:t>
            </a:r>
            <a:r>
              <a:rPr lang="sl-SI" dirty="0" err="1"/>
              <a:t>you</a:t>
            </a:r>
            <a:r>
              <a:rPr lang="sl-SI" dirty="0"/>
              <a:t> </a:t>
            </a:r>
            <a:r>
              <a:rPr lang="sl-SI" dirty="0" err="1"/>
              <a:t>think</a:t>
            </a:r>
            <a:r>
              <a:rPr lang="sl-SI" dirty="0"/>
              <a:t> </a:t>
            </a:r>
            <a:r>
              <a:rPr lang="sl-SI" dirty="0" err="1"/>
              <a:t>of</a:t>
            </a:r>
            <a:r>
              <a:rPr lang="sl-SI" dirty="0"/>
              <a:t> </a:t>
            </a:r>
            <a:r>
              <a:rPr lang="sl-SI" dirty="0" err="1"/>
              <a:t>based</a:t>
            </a:r>
            <a:r>
              <a:rPr lang="sl-SI" dirty="0"/>
              <a:t> on </a:t>
            </a:r>
            <a:r>
              <a:rPr lang="sl-SI" dirty="0" err="1"/>
              <a:t>the</a:t>
            </a:r>
            <a:r>
              <a:rPr lang="sl-SI" dirty="0"/>
              <a:t> </a:t>
            </a:r>
            <a:r>
              <a:rPr lang="sl-SI" dirty="0" err="1"/>
              <a:t>book</a:t>
            </a:r>
            <a:r>
              <a:rPr lang="sl-SI" dirty="0"/>
              <a:t>?</a:t>
            </a:r>
          </a:p>
        </p:txBody>
      </p:sp>
    </p:spTree>
    <p:extLst>
      <p:ext uri="{BB962C8B-B14F-4D97-AF65-F5344CB8AC3E}">
        <p14:creationId xmlns:p14="http://schemas.microsoft.com/office/powerpoint/2010/main" val="1326612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r>
              <a:rPr lang="sl-SI" dirty="0" err="1"/>
              <a:t>Guessing</a:t>
            </a:r>
            <a:r>
              <a:rPr lang="sl-SI" dirty="0"/>
              <a:t> </a:t>
            </a:r>
            <a:r>
              <a:rPr lang="sl-SI" dirty="0" err="1"/>
              <a:t>the</a:t>
            </a:r>
            <a:r>
              <a:rPr lang="sl-SI" dirty="0"/>
              <a:t> </a:t>
            </a:r>
            <a:r>
              <a:rPr lang="sl-SI" dirty="0" err="1"/>
              <a:t>charasters</a:t>
            </a:r>
            <a:endParaRPr lang="sl-SI" dirty="0"/>
          </a:p>
        </p:txBody>
      </p:sp>
      <p:pic>
        <p:nvPicPr>
          <p:cNvPr id="248834" name="Picture 2"/>
          <p:cNvPicPr>
            <a:picLocks noGrp="1" noChangeAspect="1" noChangeArrowheads="1"/>
          </p:cNvPicPr>
          <p:nvPr>
            <p:ph idx="1"/>
          </p:nvPr>
        </p:nvPicPr>
        <p:blipFill>
          <a:blip r:embed="rId2" cstate="print"/>
          <a:srcRect/>
          <a:stretch>
            <a:fillRect/>
          </a:stretch>
        </p:blipFill>
        <p:spPr bwMode="auto">
          <a:xfrm>
            <a:off x="1835696" y="1484784"/>
            <a:ext cx="3490338" cy="4857328"/>
          </a:xfrm>
          <a:prstGeom prst="rect">
            <a:avLst/>
          </a:prstGeom>
          <a:noFill/>
          <a:ln w="9525">
            <a:noFill/>
            <a:miter lim="800000"/>
            <a:headEnd/>
            <a:tailEnd/>
          </a:ln>
        </p:spPr>
      </p:pic>
      <p:sp>
        <p:nvSpPr>
          <p:cNvPr id="5" name="PoljeZBesedilom 4"/>
          <p:cNvSpPr txBox="1"/>
          <p:nvPr/>
        </p:nvSpPr>
        <p:spPr>
          <a:xfrm>
            <a:off x="5652120" y="5157192"/>
            <a:ext cx="2664296" cy="523220"/>
          </a:xfrm>
          <a:prstGeom prst="rect">
            <a:avLst/>
          </a:prstGeom>
          <a:noFill/>
        </p:spPr>
        <p:txBody>
          <a:bodyPr wrap="square" rtlCol="0">
            <a:spAutoFit/>
          </a:bodyPr>
          <a:lstStyle/>
          <a:p>
            <a:r>
              <a:rPr lang="sl-SI" sz="1400" dirty="0"/>
              <a:t>http://www.teachingenglish.org.uk/article/little-red-riding-hood</a:t>
            </a:r>
          </a:p>
        </p:txBody>
      </p:sp>
    </p:spTree>
    <p:extLst>
      <p:ext uri="{BB962C8B-B14F-4D97-AF65-F5344CB8AC3E}">
        <p14:creationId xmlns:p14="http://schemas.microsoft.com/office/powerpoint/2010/main" val="4267556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467544" y="0"/>
            <a:ext cx="8229600" cy="1219200"/>
          </a:xfrm>
        </p:spPr>
        <p:txBody>
          <a:bodyPr>
            <a:normAutofit fontScale="90000"/>
          </a:bodyPr>
          <a:lstStyle/>
          <a:p>
            <a:r>
              <a:rPr lang="sl-SI" dirty="0" err="1"/>
              <a:t>Story</a:t>
            </a:r>
            <a:r>
              <a:rPr lang="sl-SI" dirty="0"/>
              <a:t> </a:t>
            </a:r>
            <a:r>
              <a:rPr lang="sl-SI" dirty="0" err="1"/>
              <a:t>flashcards</a:t>
            </a:r>
            <a:r>
              <a:rPr lang="sl-SI" dirty="0"/>
              <a:t> – </a:t>
            </a:r>
            <a:r>
              <a:rPr lang="sl-SI" dirty="0" err="1"/>
              <a:t>putting</a:t>
            </a:r>
            <a:r>
              <a:rPr lang="sl-SI" dirty="0"/>
              <a:t> </a:t>
            </a:r>
            <a:r>
              <a:rPr lang="sl-SI" dirty="0" err="1"/>
              <a:t>them</a:t>
            </a:r>
            <a:r>
              <a:rPr lang="sl-SI" dirty="0"/>
              <a:t> in </a:t>
            </a:r>
            <a:r>
              <a:rPr lang="sl-SI" dirty="0" err="1"/>
              <a:t>order</a:t>
            </a:r>
            <a:endParaRPr lang="sl-SI" dirty="0"/>
          </a:p>
        </p:txBody>
      </p:sp>
      <p:graphicFrame>
        <p:nvGraphicFramePr>
          <p:cNvPr id="249858" name="Object 2"/>
          <p:cNvGraphicFramePr>
            <a:graphicFrameLocks noGrp="1" noChangeAspect="1"/>
          </p:cNvGraphicFramePr>
          <p:nvPr>
            <p:ph idx="1"/>
          </p:nvPr>
        </p:nvGraphicFramePr>
        <p:xfrm>
          <a:off x="467544" y="1196752"/>
          <a:ext cx="3864415" cy="2811016"/>
        </p:xfrm>
        <a:graphic>
          <a:graphicData uri="http://schemas.openxmlformats.org/presentationml/2006/ole">
            <mc:AlternateContent xmlns:mc="http://schemas.openxmlformats.org/markup-compatibility/2006">
              <mc:Choice xmlns:v="urn:schemas-microsoft-com:vml" Requires="v">
                <p:oleObj spid="_x0000_s157730" name="Image" r:id="rId3" imgW="8380952" imgH="6095238" progId="Photoshop.Image.7">
                  <p:embed/>
                </p:oleObj>
              </mc:Choice>
              <mc:Fallback>
                <p:oleObj name="Image" r:id="rId3" imgW="8380952" imgH="6095238" progId="Photoshop.Image.7">
                  <p:embed/>
                  <p:pic>
                    <p:nvPicPr>
                      <p:cNvPr id="24985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196752"/>
                        <a:ext cx="3864415" cy="281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59" name="Object 3"/>
          <p:cNvGraphicFramePr>
            <a:graphicFrameLocks noChangeAspect="1"/>
          </p:cNvGraphicFramePr>
          <p:nvPr/>
        </p:nvGraphicFramePr>
        <p:xfrm>
          <a:off x="4499992" y="1196752"/>
          <a:ext cx="3760976" cy="2667379"/>
        </p:xfrm>
        <a:graphic>
          <a:graphicData uri="http://schemas.openxmlformats.org/presentationml/2006/ole">
            <mc:AlternateContent xmlns:mc="http://schemas.openxmlformats.org/markup-compatibility/2006">
              <mc:Choice xmlns:v="urn:schemas-microsoft-com:vml" Requires="v">
                <p:oleObj spid="_x0000_s157731" name="Image" r:id="rId5" imgW="8380952" imgH="6095238" progId="Photoshop.Image.7">
                  <p:embed/>
                </p:oleObj>
              </mc:Choice>
              <mc:Fallback>
                <p:oleObj name="Image" r:id="rId5" imgW="8380952" imgH="6095238" progId="Photoshop.Image.7">
                  <p:embed/>
                  <p:pic>
                    <p:nvPicPr>
                      <p:cNvPr id="24985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2" y="1196752"/>
                        <a:ext cx="3760976" cy="2667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0" name="Object 4"/>
          <p:cNvGraphicFramePr>
            <a:graphicFrameLocks noChangeAspect="1"/>
          </p:cNvGraphicFramePr>
          <p:nvPr/>
        </p:nvGraphicFramePr>
        <p:xfrm>
          <a:off x="611560" y="4149080"/>
          <a:ext cx="3619127" cy="2528384"/>
        </p:xfrm>
        <a:graphic>
          <a:graphicData uri="http://schemas.openxmlformats.org/presentationml/2006/ole">
            <mc:AlternateContent xmlns:mc="http://schemas.openxmlformats.org/markup-compatibility/2006">
              <mc:Choice xmlns:v="urn:schemas-microsoft-com:vml" Requires="v">
                <p:oleObj spid="_x0000_s157732" name="Image" r:id="rId7" imgW="8380952" imgH="5853968" progId="Photoshop.Image.7">
                  <p:embed/>
                </p:oleObj>
              </mc:Choice>
              <mc:Fallback>
                <p:oleObj name="Image" r:id="rId7" imgW="8380952" imgH="5853968" progId="Photoshop.Image.7">
                  <p:embed/>
                  <p:pic>
                    <p:nvPicPr>
                      <p:cNvPr id="24986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4149080"/>
                        <a:ext cx="3619127" cy="2528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1" name="Object 5"/>
          <p:cNvGraphicFramePr>
            <a:graphicFrameLocks noChangeAspect="1"/>
          </p:cNvGraphicFramePr>
          <p:nvPr/>
        </p:nvGraphicFramePr>
        <p:xfrm>
          <a:off x="4644008" y="4005064"/>
          <a:ext cx="3830960" cy="2717013"/>
        </p:xfrm>
        <a:graphic>
          <a:graphicData uri="http://schemas.openxmlformats.org/presentationml/2006/ole">
            <mc:AlternateContent xmlns:mc="http://schemas.openxmlformats.org/markup-compatibility/2006">
              <mc:Choice xmlns:v="urn:schemas-microsoft-com:vml" Requires="v">
                <p:oleObj spid="_x0000_s157733" name="Image" r:id="rId9" imgW="8380952" imgH="6095238" progId="Photoshop.Image.7">
                  <p:embed/>
                </p:oleObj>
              </mc:Choice>
              <mc:Fallback>
                <p:oleObj name="Image" r:id="rId9" imgW="8380952" imgH="6095238" progId="Photoshop.Image.7">
                  <p:embed/>
                  <p:pic>
                    <p:nvPicPr>
                      <p:cNvPr id="249861"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4008" y="4005064"/>
                        <a:ext cx="3830960" cy="271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95274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r>
              <a:rPr lang="sl-SI" dirty="0" err="1"/>
              <a:t>Bingo</a:t>
            </a:r>
            <a:r>
              <a:rPr lang="sl-SI" dirty="0"/>
              <a:t> </a:t>
            </a:r>
            <a:r>
              <a:rPr lang="sl-SI" dirty="0" err="1"/>
              <a:t>cards</a:t>
            </a:r>
            <a:endParaRPr lang="sl-SI" dirty="0"/>
          </a:p>
        </p:txBody>
      </p:sp>
      <p:pic>
        <p:nvPicPr>
          <p:cNvPr id="159746" name="Picture 2" descr="http://www.twinkl.co.uk/image/resource_preview_xlarge/T-S-054-Little-Red-Riding-Hood-Matching-Cards-and-Board.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71625" y="2309812"/>
            <a:ext cx="600075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487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r>
              <a:rPr lang="sl-SI" dirty="0"/>
              <a:t>TPR STORY ACTIVITY</a:t>
            </a:r>
          </a:p>
        </p:txBody>
      </p:sp>
      <p:pic>
        <p:nvPicPr>
          <p:cNvPr id="160770" name="Picture 2" descr="http://thespeechroomnews.com/wp-content/uploads/2012/12/Screen+Shot+2012-12-559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35122" y="1524000"/>
            <a:ext cx="6273756"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605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cstate="print"/>
          <a:stretch>
            <a:fillRect/>
          </a:stretch>
        </p:blipFill>
        <p:spPr>
          <a:xfrm>
            <a:off x="1691681" y="1621706"/>
            <a:ext cx="6075242" cy="4615606"/>
          </a:xfrm>
          <a:prstGeom prst="rect">
            <a:avLst/>
          </a:prstGeom>
        </p:spPr>
      </p:pic>
      <p:sp>
        <p:nvSpPr>
          <p:cNvPr id="3" name="Naslov 2"/>
          <p:cNvSpPr>
            <a:spLocks noGrp="1"/>
          </p:cNvSpPr>
          <p:nvPr>
            <p:ph type="title"/>
          </p:nvPr>
        </p:nvSpPr>
        <p:spPr/>
        <p:txBody>
          <a:bodyPr/>
          <a:lstStyle/>
          <a:p>
            <a:r>
              <a:rPr lang="sl-SI" dirty="0" err="1"/>
              <a:t>Story</a:t>
            </a:r>
            <a:r>
              <a:rPr lang="sl-SI" dirty="0"/>
              <a:t> mat</a:t>
            </a:r>
          </a:p>
        </p:txBody>
      </p:sp>
    </p:spTree>
    <p:extLst>
      <p:ext uri="{BB962C8B-B14F-4D97-AF65-F5344CB8AC3E}">
        <p14:creationId xmlns:p14="http://schemas.microsoft.com/office/powerpoint/2010/main" val="3239047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9632" y="1772816"/>
            <a:ext cx="6168550" cy="4569296"/>
          </a:xfrm>
        </p:spPr>
      </p:pic>
      <p:sp>
        <p:nvSpPr>
          <p:cNvPr id="3" name="Naslov 2"/>
          <p:cNvSpPr>
            <a:spLocks noGrp="1"/>
          </p:cNvSpPr>
          <p:nvPr>
            <p:ph type="title"/>
          </p:nvPr>
        </p:nvSpPr>
        <p:spPr/>
        <p:txBody>
          <a:bodyPr/>
          <a:lstStyle/>
          <a:p>
            <a:r>
              <a:rPr lang="sl-SI" dirty="0" err="1"/>
              <a:t>Storytelling</a:t>
            </a:r>
            <a:r>
              <a:rPr lang="sl-SI" dirty="0"/>
              <a:t> </a:t>
            </a:r>
            <a:r>
              <a:rPr lang="sl-SI" dirty="0" err="1"/>
              <a:t>boardgame</a:t>
            </a:r>
            <a:endParaRPr lang="sl-SI" dirty="0"/>
          </a:p>
        </p:txBody>
      </p:sp>
    </p:spTree>
    <p:extLst>
      <p:ext uri="{BB962C8B-B14F-4D97-AF65-F5344CB8AC3E}">
        <p14:creationId xmlns:p14="http://schemas.microsoft.com/office/powerpoint/2010/main" val="3424410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395536" y="620688"/>
            <a:ext cx="8229600" cy="1219200"/>
          </a:xfrm>
        </p:spPr>
        <p:txBody>
          <a:bodyPr>
            <a:normAutofit fontScale="90000"/>
          </a:bodyPr>
          <a:lstStyle/>
          <a:p>
            <a:r>
              <a:rPr lang="sl-SI" b="1" dirty="0" err="1">
                <a:effectLst>
                  <a:outerShdw blurRad="38100" dist="38100" dir="2700000" algn="tl">
                    <a:srgbClr val="C0C0C0"/>
                  </a:outerShdw>
                </a:effectLst>
              </a:rPr>
              <a:t>Making</a:t>
            </a:r>
            <a:r>
              <a:rPr lang="sl-SI" b="1" dirty="0">
                <a:effectLst>
                  <a:outerShdw blurRad="38100" dist="38100" dir="2700000" algn="tl">
                    <a:srgbClr val="C0C0C0"/>
                  </a:outerShdw>
                </a:effectLst>
              </a:rPr>
              <a:t> mini </a:t>
            </a:r>
            <a:r>
              <a:rPr lang="sl-SI" b="1" dirty="0" err="1">
                <a:effectLst>
                  <a:outerShdw blurRad="38100" dist="38100" dir="2700000" algn="tl">
                    <a:srgbClr val="C0C0C0"/>
                  </a:outerShdw>
                </a:effectLst>
              </a:rPr>
              <a:t>and</a:t>
            </a:r>
            <a:r>
              <a:rPr lang="sl-SI" b="1" dirty="0">
                <a:effectLst>
                  <a:outerShdw blurRad="38100" dist="38100" dir="2700000" algn="tl">
                    <a:srgbClr val="C0C0C0"/>
                  </a:outerShdw>
                </a:effectLst>
              </a:rPr>
              <a:t> pop-up </a:t>
            </a:r>
            <a:r>
              <a:rPr lang="sl-SI" b="1" dirty="0" err="1">
                <a:effectLst>
                  <a:outerShdw blurRad="38100" dist="38100" dir="2700000" algn="tl">
                    <a:srgbClr val="C0C0C0"/>
                  </a:outerShdw>
                </a:effectLst>
              </a:rPr>
              <a:t>books</a:t>
            </a:r>
            <a:br>
              <a:rPr lang="sl-SI" b="1" dirty="0">
                <a:effectLst>
                  <a:outerShdw blurRad="38100" dist="38100" dir="2700000" algn="tl">
                    <a:srgbClr val="C0C0C0"/>
                  </a:outerShdw>
                </a:effectLst>
              </a:rPr>
            </a:br>
            <a:endParaRPr lang="en-GB" dirty="0"/>
          </a:p>
        </p:txBody>
      </p:sp>
      <p:sp>
        <p:nvSpPr>
          <p:cNvPr id="53251" name="Rectangle 3"/>
          <p:cNvSpPr>
            <a:spLocks noGrp="1" noChangeArrowheads="1"/>
          </p:cNvSpPr>
          <p:nvPr>
            <p:ph type="body" idx="1"/>
          </p:nvPr>
        </p:nvSpPr>
        <p:spPr/>
        <p:txBody>
          <a:bodyPr/>
          <a:lstStyle/>
          <a:p>
            <a:pPr>
              <a:buNone/>
              <a:defRPr/>
            </a:pPr>
            <a:r>
              <a:rPr lang="sl-SI" sz="2400" dirty="0">
                <a:highlight>
                  <a:srgbClr val="FFFF00"/>
                </a:highlight>
                <a:hlinkClick r:id="rId3"/>
              </a:rPr>
              <a:t>Mini </a:t>
            </a:r>
            <a:r>
              <a:rPr lang="sl-SI" sz="2400" dirty="0" err="1">
                <a:highlight>
                  <a:srgbClr val="FFFF00"/>
                </a:highlight>
                <a:hlinkClick r:id="rId3"/>
              </a:rPr>
              <a:t>books</a:t>
            </a:r>
            <a:endParaRPr lang="sl-SI" sz="2400" dirty="0">
              <a:highlight>
                <a:srgbClr val="FFFF00"/>
              </a:highlight>
              <a:hlinkClick r:id="rId3"/>
            </a:endParaRPr>
          </a:p>
          <a:p>
            <a:pPr>
              <a:buNone/>
              <a:defRPr/>
            </a:pPr>
            <a:r>
              <a:rPr lang="sl-SI" sz="2400" dirty="0">
                <a:hlinkClick r:id="rId4"/>
              </a:rPr>
              <a:t>https://www.youtube.com/watch?v=bHa6kR2SZok</a:t>
            </a:r>
            <a:endParaRPr lang="sl-SI" sz="2400" dirty="0"/>
          </a:p>
          <a:p>
            <a:pPr>
              <a:buNone/>
              <a:defRPr/>
            </a:pPr>
            <a:endParaRPr lang="sl-SI" sz="2400" b="1" dirty="0">
              <a:effectLst>
                <a:outerShdw blurRad="38100" dist="38100" dir="2700000" algn="tl">
                  <a:srgbClr val="C0C0C0"/>
                </a:outerShdw>
              </a:effectLst>
              <a:highlight>
                <a:srgbClr val="FFFF00"/>
              </a:highlight>
              <a:latin typeface="Garamond" pitchFamily="18" charset="0"/>
              <a:hlinkClick r:id="rId5"/>
            </a:endParaRPr>
          </a:p>
          <a:p>
            <a:pPr>
              <a:buNone/>
              <a:defRPr/>
            </a:pPr>
            <a:r>
              <a:rPr lang="sl-SI" sz="2400" b="1" dirty="0">
                <a:effectLst>
                  <a:outerShdw blurRad="38100" dist="38100" dir="2700000" algn="tl">
                    <a:srgbClr val="C0C0C0"/>
                  </a:outerShdw>
                </a:effectLst>
                <a:highlight>
                  <a:srgbClr val="FFFF00"/>
                </a:highlight>
                <a:latin typeface="Garamond" pitchFamily="18" charset="0"/>
                <a:hlinkClick r:id="rId5"/>
              </a:rPr>
              <a:t>Mini </a:t>
            </a:r>
            <a:r>
              <a:rPr lang="sl-SI" sz="2400" b="1" dirty="0" err="1">
                <a:effectLst>
                  <a:outerShdw blurRad="38100" dist="38100" dir="2700000" algn="tl">
                    <a:srgbClr val="C0C0C0"/>
                  </a:outerShdw>
                </a:effectLst>
                <a:highlight>
                  <a:srgbClr val="FFFF00"/>
                </a:highlight>
                <a:latin typeface="Garamond" pitchFamily="18" charset="0"/>
                <a:hlinkClick r:id="rId5"/>
              </a:rPr>
              <a:t>books</a:t>
            </a:r>
            <a:r>
              <a:rPr lang="sl-SI" sz="2400" b="1" dirty="0">
                <a:effectLst>
                  <a:outerShdw blurRad="38100" dist="38100" dir="2700000" algn="tl">
                    <a:srgbClr val="C0C0C0"/>
                  </a:outerShdw>
                </a:effectLst>
                <a:highlight>
                  <a:srgbClr val="FFFF00"/>
                </a:highlight>
                <a:latin typeface="Garamond" pitchFamily="18" charset="0"/>
                <a:hlinkClick r:id="rId5"/>
              </a:rPr>
              <a:t> </a:t>
            </a:r>
            <a:r>
              <a:rPr lang="sl-SI" sz="2400" b="1" dirty="0" err="1">
                <a:effectLst>
                  <a:outerShdw blurRad="38100" dist="38100" dir="2700000" algn="tl">
                    <a:srgbClr val="C0C0C0"/>
                  </a:outerShdw>
                </a:effectLst>
                <a:highlight>
                  <a:srgbClr val="FFFF00"/>
                </a:highlight>
                <a:latin typeface="Garamond" pitchFamily="18" charset="0"/>
                <a:hlinkClick r:id="rId5"/>
              </a:rPr>
              <a:t>templates</a:t>
            </a:r>
            <a:endParaRPr lang="sl-SI" sz="2400" b="1" dirty="0">
              <a:effectLst>
                <a:outerShdw blurRad="38100" dist="38100" dir="2700000" algn="tl">
                  <a:srgbClr val="C0C0C0"/>
                </a:outerShdw>
              </a:effectLst>
              <a:highlight>
                <a:srgbClr val="FFFF00"/>
              </a:highlight>
              <a:latin typeface="Garamond" pitchFamily="18" charset="0"/>
              <a:hlinkClick r:id="rId5"/>
            </a:endParaRPr>
          </a:p>
          <a:p>
            <a:pPr eaLnBrk="1" hangingPunct="1">
              <a:buFontTx/>
              <a:buNone/>
              <a:defRPr/>
            </a:pPr>
            <a:r>
              <a:rPr lang="en-GB" sz="2400" b="1" dirty="0">
                <a:effectLst>
                  <a:outerShdw blurRad="38100" dist="38100" dir="2700000" algn="tl">
                    <a:srgbClr val="C0C0C0"/>
                  </a:outerShdw>
                </a:effectLst>
                <a:latin typeface="Garamond" pitchFamily="18" charset="0"/>
                <a:hlinkClick r:id="rId5"/>
              </a:rPr>
              <a:t>http://www.dltk-teach.com/minibooks/index.htm</a:t>
            </a:r>
            <a:r>
              <a:rPr lang="en-GB" b="1" dirty="0">
                <a:effectLst>
                  <a:outerShdw blurRad="38100" dist="38100" dir="2700000" algn="tl">
                    <a:srgbClr val="C0C0C0"/>
                  </a:outerShdw>
                </a:effectLst>
                <a:latin typeface="Garamond" pitchFamily="18" charset="0"/>
              </a:rPr>
              <a:t> </a:t>
            </a:r>
          </a:p>
        </p:txBody>
      </p:sp>
      <p:sp>
        <p:nvSpPr>
          <p:cNvPr id="2" name="Pravokotnik 1">
            <a:extLst>
              <a:ext uri="{FF2B5EF4-FFF2-40B4-BE49-F238E27FC236}">
                <a16:creationId xmlns:a16="http://schemas.microsoft.com/office/drawing/2014/main" id="{C38A7959-CCB7-4EED-99BB-DA13514339FB}"/>
              </a:ext>
            </a:extLst>
          </p:cNvPr>
          <p:cNvSpPr/>
          <p:nvPr/>
        </p:nvSpPr>
        <p:spPr>
          <a:xfrm>
            <a:off x="611560" y="4149080"/>
            <a:ext cx="6400800" cy="830997"/>
          </a:xfrm>
          <a:prstGeom prst="rect">
            <a:avLst/>
          </a:prstGeom>
        </p:spPr>
        <p:txBody>
          <a:bodyPr wrap="square">
            <a:spAutoFit/>
          </a:bodyPr>
          <a:lstStyle/>
          <a:p>
            <a:r>
              <a:rPr lang="sl-SI" dirty="0">
                <a:highlight>
                  <a:srgbClr val="FFFF00"/>
                </a:highlight>
                <a:hlinkClick r:id="rId6"/>
              </a:rPr>
              <a:t>MAKING POP OUT BOOKS</a:t>
            </a:r>
          </a:p>
          <a:p>
            <a:r>
              <a:rPr lang="sl-SI" dirty="0">
                <a:hlinkClick r:id="rId6"/>
              </a:rPr>
              <a:t>https://www.youtube.com/watch?v=2mFxlbqUb0g</a:t>
            </a:r>
            <a:endParaRPr lang="sl-SI" dirty="0"/>
          </a:p>
        </p:txBody>
      </p:sp>
    </p:spTree>
    <p:extLst>
      <p:ext uri="{BB962C8B-B14F-4D97-AF65-F5344CB8AC3E}">
        <p14:creationId xmlns:p14="http://schemas.microsoft.com/office/powerpoint/2010/main" val="2961538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pPr eaLnBrk="1" hangingPunct="1">
              <a:defRPr/>
            </a:pPr>
            <a:r>
              <a:rPr lang="en-GB" sz="3600" b="1">
                <a:effectLst>
                  <a:outerShdw blurRad="38100" dist="38100" dir="2700000" algn="tl">
                    <a:srgbClr val="C0C0C0"/>
                  </a:outerShdw>
                </a:effectLst>
                <a:latin typeface="Garamond" pitchFamily="18" charset="0"/>
              </a:rPr>
              <a:t>Activities based on different cross-curricular areas</a:t>
            </a:r>
            <a:r>
              <a:rPr lang="sl-SI" sz="4000"/>
              <a:t> </a:t>
            </a:r>
            <a:endParaRPr lang="en-GB" sz="4000"/>
          </a:p>
        </p:txBody>
      </p:sp>
      <p:sp>
        <p:nvSpPr>
          <p:cNvPr id="66562" name="Rectangle 3"/>
          <p:cNvSpPr>
            <a:spLocks noGrp="1" noChangeArrowheads="1"/>
          </p:cNvSpPr>
          <p:nvPr>
            <p:ph type="body" idx="1"/>
          </p:nvPr>
        </p:nvSpPr>
        <p:spPr/>
        <p:txBody>
          <a:bodyPr/>
          <a:lstStyle/>
          <a:p>
            <a:pPr eaLnBrk="1" hangingPunct="1"/>
            <a:endParaRPr lang="en-GB"/>
          </a:p>
        </p:txBody>
      </p:sp>
      <p:pic>
        <p:nvPicPr>
          <p:cNvPr id="66563" name="Picture 4" descr="GOLDILOCKS WEB"/>
          <p:cNvPicPr>
            <a:picLocks noChangeAspect="1" noChangeArrowheads="1"/>
          </p:cNvPicPr>
          <p:nvPr/>
        </p:nvPicPr>
        <p:blipFill>
          <a:blip r:embed="rId3" cstate="print">
            <a:lum contrast="6000"/>
          </a:blip>
          <a:srcRect/>
          <a:stretch>
            <a:fillRect/>
          </a:stretch>
        </p:blipFill>
        <p:spPr bwMode="auto">
          <a:xfrm>
            <a:off x="539750" y="1484784"/>
            <a:ext cx="8125085" cy="5008091"/>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67544" y="548680"/>
            <a:ext cx="8229600" cy="1219200"/>
          </a:xfrm>
        </p:spPr>
        <p:txBody>
          <a:bodyPr>
            <a:normAutofit fontScale="90000"/>
          </a:bodyPr>
          <a:lstStyle/>
          <a:p>
            <a:pPr eaLnBrk="1" hangingPunct="1">
              <a:defRPr/>
            </a:pPr>
            <a:r>
              <a:rPr lang="en-GB" sz="4000" b="1" dirty="0">
                <a:effectLst>
                  <a:outerShdw blurRad="38100" dist="38100" dir="2700000" algn="tl">
                    <a:srgbClr val="C0C0C0"/>
                  </a:outerShdw>
                </a:effectLst>
                <a:latin typeface="Garamond" pitchFamily="18" charset="0"/>
              </a:rPr>
              <a:t>Creating stories</a:t>
            </a:r>
            <a:br>
              <a:rPr lang="sl-SI" sz="4000" b="1" dirty="0">
                <a:effectLst>
                  <a:outerShdw blurRad="38100" dist="38100" dir="2700000" algn="tl">
                    <a:srgbClr val="C0C0C0"/>
                  </a:outerShdw>
                </a:effectLst>
                <a:latin typeface="Garamond" pitchFamily="18" charset="0"/>
              </a:rPr>
            </a:br>
            <a:endParaRPr lang="en-GB" sz="4000" b="1" dirty="0">
              <a:effectLst>
                <a:outerShdw blurRad="38100" dist="38100" dir="2700000" algn="tl">
                  <a:srgbClr val="C0C0C0"/>
                </a:outerShdw>
              </a:effectLst>
              <a:latin typeface="Garamond" pitchFamily="18" charset="0"/>
            </a:endParaRPr>
          </a:p>
        </p:txBody>
      </p:sp>
      <p:sp>
        <p:nvSpPr>
          <p:cNvPr id="68610" name="Rectangle 3"/>
          <p:cNvSpPr>
            <a:spLocks noGrp="1" noChangeArrowheads="1"/>
          </p:cNvSpPr>
          <p:nvPr>
            <p:ph type="body" idx="1"/>
          </p:nvPr>
        </p:nvSpPr>
        <p:spPr>
          <a:xfrm>
            <a:off x="611560" y="1484784"/>
            <a:ext cx="7847013" cy="4688012"/>
          </a:xfrm>
        </p:spPr>
        <p:txBody>
          <a:bodyPr>
            <a:normAutofit fontScale="92500" lnSpcReduction="10000"/>
          </a:bodyPr>
          <a:lstStyle/>
          <a:p>
            <a:pPr eaLnBrk="1" hangingPunct="1">
              <a:lnSpc>
                <a:spcPct val="90000"/>
              </a:lnSpc>
              <a:buFontTx/>
              <a:buNone/>
            </a:pPr>
            <a:r>
              <a:rPr lang="en-GB" sz="2800" dirty="0"/>
              <a:t>'</a:t>
            </a:r>
            <a:r>
              <a:rPr lang="en-GB" sz="2800" i="1" dirty="0"/>
              <a:t>'Stories can be 'mothers' to new stories''. (Wright 1997: 56)</a:t>
            </a:r>
            <a:endParaRPr lang="en-GB" sz="2800" b="1" i="1" dirty="0"/>
          </a:p>
          <a:p>
            <a:pPr eaLnBrk="1" hangingPunct="1">
              <a:lnSpc>
                <a:spcPct val="90000"/>
              </a:lnSpc>
              <a:buFontTx/>
              <a:buNone/>
            </a:pPr>
            <a:endParaRPr lang="sl-SI" sz="2800" b="1" i="1" dirty="0"/>
          </a:p>
          <a:p>
            <a:pPr eaLnBrk="1" hangingPunct="1">
              <a:lnSpc>
                <a:spcPct val="90000"/>
              </a:lnSpc>
              <a:buFontTx/>
              <a:buNone/>
            </a:pPr>
            <a:r>
              <a:rPr lang="en-GB" sz="2800" b="1" dirty="0"/>
              <a:t>Activities:</a:t>
            </a:r>
            <a:endParaRPr lang="en-GB" sz="2800" dirty="0"/>
          </a:p>
          <a:p>
            <a:pPr eaLnBrk="1" hangingPunct="1">
              <a:lnSpc>
                <a:spcPct val="90000"/>
              </a:lnSpc>
            </a:pPr>
            <a:r>
              <a:rPr lang="en-GB" sz="2800" dirty="0"/>
              <a:t>Making a story from one sentence </a:t>
            </a:r>
          </a:p>
          <a:p>
            <a:pPr eaLnBrk="1" hangingPunct="1">
              <a:lnSpc>
                <a:spcPct val="90000"/>
              </a:lnSpc>
            </a:pPr>
            <a:r>
              <a:rPr lang="en-GB" sz="2800" dirty="0"/>
              <a:t>Making a story from a set of pictures </a:t>
            </a:r>
            <a:endParaRPr lang="sl-SI" sz="2800" dirty="0"/>
          </a:p>
          <a:p>
            <a:pPr eaLnBrk="1" hangingPunct="1">
              <a:lnSpc>
                <a:spcPct val="90000"/>
              </a:lnSpc>
            </a:pPr>
            <a:r>
              <a:rPr lang="en-GB" sz="2800" dirty="0"/>
              <a:t>Passing a story </a:t>
            </a:r>
          </a:p>
          <a:p>
            <a:pPr eaLnBrk="1" hangingPunct="1">
              <a:lnSpc>
                <a:spcPct val="90000"/>
              </a:lnSpc>
            </a:pPr>
            <a:r>
              <a:rPr lang="en-GB" sz="2800" dirty="0"/>
              <a:t>Fairy tales with holes </a:t>
            </a:r>
          </a:p>
          <a:p>
            <a:pPr eaLnBrk="1" hangingPunct="1">
              <a:lnSpc>
                <a:spcPct val="90000"/>
              </a:lnSpc>
            </a:pPr>
            <a:r>
              <a:rPr lang="en-GB" sz="2800" dirty="0"/>
              <a:t>Question stories </a:t>
            </a:r>
            <a:endParaRPr lang="sl-SI" sz="2800" dirty="0"/>
          </a:p>
          <a:p>
            <a:pPr eaLnBrk="1" hangingPunct="1">
              <a:lnSpc>
                <a:spcPct val="90000"/>
              </a:lnSpc>
            </a:pPr>
            <a:endParaRPr lang="sl-SI" sz="2800" dirty="0"/>
          </a:p>
          <a:p>
            <a:pPr>
              <a:lnSpc>
                <a:spcPct val="90000"/>
              </a:lnSpc>
              <a:buNone/>
            </a:pPr>
            <a:r>
              <a:rPr lang="sl-SI" sz="2800" dirty="0">
                <a:hlinkClick r:id="rId3"/>
              </a:rPr>
              <a:t>http://learnenglishkids.britishcouncil.org/games/story-maker-1</a:t>
            </a:r>
            <a:endParaRPr lang="en-GB"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467544" y="0"/>
            <a:ext cx="8229600" cy="1219200"/>
          </a:xfrm>
        </p:spPr>
        <p:txBody>
          <a:bodyPr/>
          <a:lstStyle/>
          <a:p>
            <a:r>
              <a:rPr lang="sl-SI" dirty="0" err="1"/>
              <a:t>Creating</a:t>
            </a:r>
            <a:r>
              <a:rPr lang="sl-SI" dirty="0"/>
              <a:t> a </a:t>
            </a:r>
            <a:r>
              <a:rPr lang="sl-SI" dirty="0" err="1"/>
              <a:t>story</a:t>
            </a:r>
            <a:endParaRPr lang="sl-SI" dirty="0"/>
          </a:p>
        </p:txBody>
      </p:sp>
      <p:pic>
        <p:nvPicPr>
          <p:cNvPr id="247810" name="Picture 2"/>
          <p:cNvPicPr>
            <a:picLocks noGrp="1" noChangeAspect="1" noChangeArrowheads="1"/>
          </p:cNvPicPr>
          <p:nvPr>
            <p:ph idx="1"/>
          </p:nvPr>
        </p:nvPicPr>
        <p:blipFill>
          <a:blip r:embed="rId2" cstate="print"/>
          <a:srcRect/>
          <a:stretch>
            <a:fillRect/>
          </a:stretch>
        </p:blipFill>
        <p:spPr bwMode="auto">
          <a:xfrm>
            <a:off x="467544" y="1256071"/>
            <a:ext cx="3528392" cy="4728705"/>
          </a:xfrm>
          <a:prstGeom prst="rect">
            <a:avLst/>
          </a:prstGeom>
          <a:noFill/>
          <a:ln w="9525">
            <a:noFill/>
            <a:miter lim="800000"/>
            <a:headEnd/>
            <a:tailEnd/>
          </a:ln>
        </p:spPr>
      </p:pic>
      <p:pic>
        <p:nvPicPr>
          <p:cNvPr id="247811" name="Picture 3"/>
          <p:cNvPicPr>
            <a:picLocks noChangeAspect="1" noChangeArrowheads="1"/>
          </p:cNvPicPr>
          <p:nvPr/>
        </p:nvPicPr>
        <p:blipFill>
          <a:blip r:embed="rId3" cstate="print"/>
          <a:srcRect/>
          <a:stretch>
            <a:fillRect/>
          </a:stretch>
        </p:blipFill>
        <p:spPr bwMode="auto">
          <a:xfrm>
            <a:off x="4211960" y="1268760"/>
            <a:ext cx="4558064" cy="4605908"/>
          </a:xfrm>
          <a:prstGeom prst="rect">
            <a:avLst/>
          </a:prstGeom>
          <a:noFill/>
          <a:ln w="9525">
            <a:noFill/>
            <a:miter lim="800000"/>
            <a:headEnd/>
            <a:tailEnd/>
          </a:ln>
        </p:spPr>
      </p:pic>
      <p:sp>
        <p:nvSpPr>
          <p:cNvPr id="6" name="Pravokotnik 5"/>
          <p:cNvSpPr/>
          <p:nvPr/>
        </p:nvSpPr>
        <p:spPr>
          <a:xfrm>
            <a:off x="2286000" y="3013502"/>
            <a:ext cx="4572000" cy="830997"/>
          </a:xfrm>
          <a:prstGeom prst="rect">
            <a:avLst/>
          </a:prstGeom>
        </p:spPr>
        <p:txBody>
          <a:bodyPr>
            <a:spAutoFit/>
          </a:bodyPr>
          <a:lstStyle/>
          <a:p>
            <a:r>
              <a:rPr lang="sl-SI" dirty="0"/>
              <a:t>http://www.teachingenglish.org.uk/article/little-red-riding-hood</a:t>
            </a:r>
          </a:p>
        </p:txBody>
      </p:sp>
      <p:sp>
        <p:nvSpPr>
          <p:cNvPr id="7" name="PoljeZBesedilom 6"/>
          <p:cNvSpPr txBox="1"/>
          <p:nvPr/>
        </p:nvSpPr>
        <p:spPr>
          <a:xfrm>
            <a:off x="467544" y="6021288"/>
            <a:ext cx="8352928" cy="461665"/>
          </a:xfrm>
          <a:prstGeom prst="rect">
            <a:avLst/>
          </a:prstGeom>
          <a:noFill/>
        </p:spPr>
        <p:txBody>
          <a:bodyPr wrap="square" rtlCol="0">
            <a:spAutoFit/>
          </a:bodyPr>
          <a:lstStyle/>
          <a:p>
            <a:r>
              <a:rPr lang="sl-SI" dirty="0"/>
              <a:t>http://www.teachingenglish.org.uk/article/little-red-riding-hood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457200" y="1881336"/>
            <a:ext cx="8229600" cy="4572000"/>
          </a:xfrm>
        </p:spPr>
        <p:txBody>
          <a:bodyPr>
            <a:normAutofit lnSpcReduction="10000"/>
          </a:bodyPr>
          <a:lstStyle/>
          <a:p>
            <a:pPr>
              <a:buNone/>
            </a:pPr>
            <a:r>
              <a:rPr lang="en-US" sz="2800" dirty="0">
                <a:latin typeface="Garamond" pitchFamily="18" charset="0"/>
              </a:rPr>
              <a:t>"If you want your children to be brilliant, tell them </a:t>
            </a:r>
            <a:r>
              <a:rPr lang="sl-SI" sz="2800" dirty="0">
                <a:latin typeface="Garamond" pitchFamily="18" charset="0"/>
              </a:rPr>
              <a:t>f</a:t>
            </a:r>
            <a:r>
              <a:rPr lang="en-US" sz="2800" dirty="0">
                <a:latin typeface="Garamond" pitchFamily="18" charset="0"/>
              </a:rPr>
              <a:t>airy </a:t>
            </a:r>
            <a:r>
              <a:rPr lang="sl-SI" sz="2800" dirty="0">
                <a:latin typeface="Garamond" pitchFamily="18" charset="0"/>
              </a:rPr>
              <a:t>t</a:t>
            </a:r>
            <a:r>
              <a:rPr lang="en-US" sz="2800" dirty="0">
                <a:latin typeface="Garamond" pitchFamily="18" charset="0"/>
              </a:rPr>
              <a:t>ales. </a:t>
            </a:r>
            <a:endParaRPr lang="sl-SI" sz="2800" dirty="0">
              <a:latin typeface="Garamond" pitchFamily="18" charset="0"/>
            </a:endParaRPr>
          </a:p>
          <a:p>
            <a:pPr>
              <a:buNone/>
            </a:pPr>
            <a:r>
              <a:rPr lang="en-US" sz="2800" dirty="0">
                <a:latin typeface="Garamond" pitchFamily="18" charset="0"/>
              </a:rPr>
              <a:t>If you want them to be very brilliant, tell them even more </a:t>
            </a:r>
            <a:r>
              <a:rPr lang="sl-SI" sz="2800" dirty="0">
                <a:latin typeface="Garamond" pitchFamily="18" charset="0"/>
              </a:rPr>
              <a:t>f</a:t>
            </a:r>
            <a:r>
              <a:rPr lang="en-US" sz="2800" dirty="0">
                <a:latin typeface="Garamond" pitchFamily="18" charset="0"/>
              </a:rPr>
              <a:t>airy </a:t>
            </a:r>
            <a:r>
              <a:rPr lang="sl-SI" sz="2800" dirty="0">
                <a:latin typeface="Garamond" pitchFamily="18" charset="0"/>
              </a:rPr>
              <a:t>t</a:t>
            </a:r>
            <a:r>
              <a:rPr lang="en-US" sz="2800" dirty="0">
                <a:latin typeface="Garamond" pitchFamily="18" charset="0"/>
              </a:rPr>
              <a:t>ales</a:t>
            </a:r>
            <a:r>
              <a:rPr lang="sl-SI" sz="2800" dirty="0">
                <a:latin typeface="Garamond" pitchFamily="18" charset="0"/>
              </a:rPr>
              <a:t>.” (</a:t>
            </a:r>
            <a:r>
              <a:rPr lang="sl-SI" sz="1700" dirty="0">
                <a:latin typeface="Garamond" pitchFamily="18" charset="0"/>
              </a:rPr>
              <a:t>Albert</a:t>
            </a:r>
            <a:r>
              <a:rPr lang="sl-SI" sz="2800" dirty="0">
                <a:latin typeface="Garamond" pitchFamily="18" charset="0"/>
              </a:rPr>
              <a:t> </a:t>
            </a:r>
            <a:r>
              <a:rPr lang="sl-SI" sz="1700" dirty="0">
                <a:latin typeface="Garamond" pitchFamily="18" charset="0"/>
              </a:rPr>
              <a:t>Einstein</a:t>
            </a:r>
            <a:r>
              <a:rPr lang="sl-SI" sz="2800" dirty="0">
                <a:latin typeface="Garamond" pitchFamily="18" charset="0"/>
              </a:rPr>
              <a:t>)</a:t>
            </a:r>
          </a:p>
          <a:p>
            <a:pPr eaLnBrk="1" hangingPunct="1">
              <a:lnSpc>
                <a:spcPct val="90000"/>
              </a:lnSpc>
              <a:buFontTx/>
              <a:buNone/>
            </a:pPr>
            <a:endParaRPr lang="sl-SI" sz="2800" dirty="0">
              <a:latin typeface="Garamond" pitchFamily="18" charset="0"/>
            </a:endParaRPr>
          </a:p>
          <a:p>
            <a:pPr eaLnBrk="1" hangingPunct="1">
              <a:lnSpc>
                <a:spcPct val="90000"/>
              </a:lnSpc>
              <a:buFontTx/>
              <a:buNone/>
            </a:pPr>
            <a:r>
              <a:rPr lang="en-GB" sz="2800" dirty="0">
                <a:latin typeface="Garamond" pitchFamily="18" charset="0"/>
              </a:rPr>
              <a:t>»Now, I'm going to tell you a story I heard when I was a</a:t>
            </a:r>
            <a:r>
              <a:rPr lang="sl-SI" sz="2800" dirty="0">
                <a:latin typeface="Garamond" pitchFamily="18" charset="0"/>
              </a:rPr>
              <a:t> </a:t>
            </a:r>
            <a:r>
              <a:rPr lang="en-GB" sz="2800" dirty="0">
                <a:latin typeface="Garamond" pitchFamily="18" charset="0"/>
              </a:rPr>
              <a:t>boy, and every time I've thought of it since, it struck me as being much nicer, for it's the same with stories as with many people: they grow nicer and nicer with age, and that's so delightful!« </a:t>
            </a:r>
            <a:endParaRPr lang="sl-SI" sz="2800" dirty="0">
              <a:latin typeface="Garamond" pitchFamily="18" charset="0"/>
            </a:endParaRPr>
          </a:p>
          <a:p>
            <a:pPr algn="r" eaLnBrk="1" hangingPunct="1">
              <a:lnSpc>
                <a:spcPct val="90000"/>
              </a:lnSpc>
              <a:buFontTx/>
              <a:buNone/>
            </a:pPr>
            <a:r>
              <a:rPr lang="en-GB" sz="1600" dirty="0"/>
              <a:t>(H. C. Andersen in What Papa Does Is Always Right)</a:t>
            </a:r>
            <a:endParaRPr lang="sl-SI" sz="1600" dirty="0"/>
          </a:p>
        </p:txBody>
      </p:sp>
      <p:sp>
        <p:nvSpPr>
          <p:cNvPr id="8194" name="Rectangle 2"/>
          <p:cNvSpPr>
            <a:spLocks noGrp="1" noChangeArrowheads="1"/>
          </p:cNvSpPr>
          <p:nvPr>
            <p:ph type="title"/>
          </p:nvPr>
        </p:nvSpPr>
        <p:spPr/>
        <p:txBody>
          <a:bodyPr/>
          <a:lstStyle/>
          <a:p>
            <a:pPr eaLnBrk="1" hangingPunct="1">
              <a:defRPr/>
            </a:pPr>
            <a:endParaRPr lang="sl-SI" sz="3600" dirty="0">
              <a:effectLst>
                <a:outerShdw blurRad="38100" dist="38100" dir="2700000" algn="tl">
                  <a:srgbClr val="C0C0C0"/>
                </a:outerShdw>
              </a:effectLst>
              <a:latin typeface="Garamond" pitchFamily="18" charset="0"/>
            </a:endParaRPr>
          </a:p>
        </p:txBody>
      </p:sp>
      <p:pic>
        <p:nvPicPr>
          <p:cNvPr id="16387" name="Picture 3" descr="C:\Users\Mateja\AppData\Local\Microsoft\Windows\Temporary Internet Files\Content.IE5\MVXHL9QG\MP900431826[1].jpg"/>
          <p:cNvPicPr>
            <a:picLocks noChangeAspect="1" noChangeArrowheads="1"/>
          </p:cNvPicPr>
          <p:nvPr/>
        </p:nvPicPr>
        <p:blipFill>
          <a:blip r:embed="rId3" cstate="print"/>
          <a:srcRect/>
          <a:stretch>
            <a:fillRect/>
          </a:stretch>
        </p:blipFill>
        <p:spPr bwMode="auto">
          <a:xfrm>
            <a:off x="3591272" y="288032"/>
            <a:ext cx="1484784" cy="1484784"/>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Storytelling</a:t>
            </a:r>
            <a:r>
              <a:rPr lang="sl-SI" dirty="0"/>
              <a:t> </a:t>
            </a:r>
            <a:r>
              <a:rPr lang="sl-SI" dirty="0" err="1"/>
              <a:t>dice</a:t>
            </a:r>
            <a:endParaRPr lang="sl-SI" dirty="0"/>
          </a:p>
        </p:txBody>
      </p:sp>
      <p:sp>
        <p:nvSpPr>
          <p:cNvPr id="3" name="Ograda vsebine 2"/>
          <p:cNvSpPr>
            <a:spLocks noGrp="1"/>
          </p:cNvSpPr>
          <p:nvPr>
            <p:ph idx="1"/>
          </p:nvPr>
        </p:nvSpPr>
        <p:spPr>
          <a:xfrm>
            <a:off x="539552" y="1512816"/>
            <a:ext cx="8229600" cy="4572000"/>
          </a:xfrm>
        </p:spPr>
        <p:txBody>
          <a:bodyPr/>
          <a:lstStyle/>
          <a:p>
            <a:endParaRPr lang="sl-SI" dirty="0"/>
          </a:p>
        </p:txBody>
      </p:sp>
      <p:pic>
        <p:nvPicPr>
          <p:cNvPr id="2050" name="Picture 2" descr="http://1.bp.blogspot.com/_8TfUQDuqwzw/S29PE8SElEI/AAAAAAAADN8/SKN4vQfMhVw/s400/BLOCKS.jpg"/>
          <p:cNvPicPr>
            <a:picLocks noChangeAspect="1" noChangeArrowheads="1"/>
          </p:cNvPicPr>
          <p:nvPr/>
        </p:nvPicPr>
        <p:blipFill>
          <a:blip r:embed="rId2" cstate="print"/>
          <a:srcRect/>
          <a:stretch>
            <a:fillRect/>
          </a:stretch>
        </p:blipFill>
        <p:spPr bwMode="auto">
          <a:xfrm>
            <a:off x="251520" y="1268760"/>
            <a:ext cx="3600400" cy="2700300"/>
          </a:xfrm>
          <a:prstGeom prst="rect">
            <a:avLst/>
          </a:prstGeom>
          <a:noFill/>
        </p:spPr>
      </p:pic>
      <p:pic>
        <p:nvPicPr>
          <p:cNvPr id="2052" name="Picture 4" descr="http://displays.tpet.co.uk/ResourceImages/Previews/351/1.jpg"/>
          <p:cNvPicPr>
            <a:picLocks noChangeAspect="1" noChangeArrowheads="1"/>
          </p:cNvPicPr>
          <p:nvPr/>
        </p:nvPicPr>
        <p:blipFill>
          <a:blip r:embed="rId3" cstate="print"/>
          <a:srcRect/>
          <a:stretch>
            <a:fillRect/>
          </a:stretch>
        </p:blipFill>
        <p:spPr bwMode="auto">
          <a:xfrm>
            <a:off x="5004048" y="3861048"/>
            <a:ext cx="3924944" cy="2777083"/>
          </a:xfrm>
          <a:prstGeom prst="rect">
            <a:avLst/>
          </a:prstGeom>
          <a:noFill/>
        </p:spPr>
      </p:pic>
      <p:pic>
        <p:nvPicPr>
          <p:cNvPr id="2054" name="Picture 6" descr="http://www.wired.com/geekdad/wp-content/uploads/2010/11/Rorys-Story-Cubes-GAMEWRIGHT-318.jpg"/>
          <p:cNvPicPr>
            <a:picLocks noChangeAspect="1" noChangeArrowheads="1"/>
          </p:cNvPicPr>
          <p:nvPr/>
        </p:nvPicPr>
        <p:blipFill>
          <a:blip r:embed="rId4" cstate="print"/>
          <a:srcRect/>
          <a:stretch>
            <a:fillRect/>
          </a:stretch>
        </p:blipFill>
        <p:spPr bwMode="auto">
          <a:xfrm>
            <a:off x="6398576" y="1265137"/>
            <a:ext cx="2376264" cy="2319564"/>
          </a:xfrm>
          <a:prstGeom prst="rect">
            <a:avLst/>
          </a:prstGeom>
          <a:noFill/>
        </p:spPr>
      </p:pic>
      <p:pic>
        <p:nvPicPr>
          <p:cNvPr id="2056" name="Picture 8" descr="http://www.twinkl.co.uk/image/resource_preview_large/T-L-1032-Fairytale-Story-Telling-Prompt.jpg"/>
          <p:cNvPicPr>
            <a:picLocks noChangeAspect="1" noChangeArrowheads="1"/>
          </p:cNvPicPr>
          <p:nvPr/>
        </p:nvPicPr>
        <p:blipFill>
          <a:blip r:embed="rId5" cstate="print"/>
          <a:srcRect/>
          <a:stretch>
            <a:fillRect/>
          </a:stretch>
        </p:blipFill>
        <p:spPr bwMode="auto">
          <a:xfrm>
            <a:off x="1043608" y="4149080"/>
            <a:ext cx="4424164" cy="2212083"/>
          </a:xfrm>
          <a:prstGeom prst="rect">
            <a:avLst/>
          </a:prstGeom>
          <a:noFill/>
        </p:spPr>
      </p:pic>
      <p:sp>
        <p:nvSpPr>
          <p:cNvPr id="4" name="PoljeZBesedilom 3">
            <a:extLst>
              <a:ext uri="{FF2B5EF4-FFF2-40B4-BE49-F238E27FC236}">
                <a16:creationId xmlns:a16="http://schemas.microsoft.com/office/drawing/2014/main" id="{EDE878C8-CE34-40D6-8CC6-D499B8BC8DA6}"/>
              </a:ext>
            </a:extLst>
          </p:cNvPr>
          <p:cNvSpPr txBox="1"/>
          <p:nvPr/>
        </p:nvSpPr>
        <p:spPr>
          <a:xfrm>
            <a:off x="4113924" y="1855935"/>
            <a:ext cx="2278964" cy="830997"/>
          </a:xfrm>
          <a:prstGeom prst="rect">
            <a:avLst/>
          </a:prstGeom>
          <a:noFill/>
        </p:spPr>
        <p:txBody>
          <a:bodyPr wrap="square" rtlCol="0">
            <a:spAutoFit/>
          </a:bodyPr>
          <a:lstStyle/>
          <a:p>
            <a:r>
              <a:rPr lang="sl-SI" dirty="0">
                <a:hlinkClick r:id="rId6"/>
              </a:rPr>
              <a:t>https://davebirss.com/storydice/</a:t>
            </a:r>
            <a:r>
              <a:rPr lang="sl-SI" dirty="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idx="1"/>
          </p:nvPr>
        </p:nvSpPr>
        <p:spPr/>
        <p:txBody>
          <a:bodyPr>
            <a:normAutofit/>
          </a:bodyPr>
          <a:lstStyle/>
          <a:p>
            <a:pPr>
              <a:lnSpc>
                <a:spcPct val="80000"/>
              </a:lnSpc>
            </a:pPr>
            <a:r>
              <a:rPr lang="sl-SI" sz="2400" dirty="0">
                <a:hlinkClick r:id="rId3"/>
              </a:rPr>
              <a:t>https://www.oxfordowl.co.uk/</a:t>
            </a:r>
            <a:endParaRPr lang="sl-SI" sz="2400" dirty="0">
              <a:hlinkClick r:id="rId4"/>
            </a:endParaRPr>
          </a:p>
          <a:p>
            <a:pPr eaLnBrk="1" hangingPunct="1">
              <a:lnSpc>
                <a:spcPct val="80000"/>
              </a:lnSpc>
            </a:pPr>
            <a:r>
              <a:rPr lang="en-GB" sz="2400" dirty="0">
                <a:hlinkClick r:id="rId4"/>
              </a:rPr>
              <a:t>http://www.penguinreaders.com/pyr/resources/</a:t>
            </a:r>
            <a:r>
              <a:rPr lang="en-GB" sz="2400" dirty="0"/>
              <a:t> </a:t>
            </a:r>
            <a:endParaRPr lang="sl-SI" sz="2400" dirty="0"/>
          </a:p>
          <a:p>
            <a:pPr eaLnBrk="1" hangingPunct="1">
              <a:lnSpc>
                <a:spcPct val="80000"/>
              </a:lnSpc>
            </a:pPr>
            <a:r>
              <a:rPr lang="en-GB" sz="2400" dirty="0">
                <a:hlinkClick r:id="rId5"/>
              </a:rPr>
              <a:t>http://www.magickeys.com/books/index.html</a:t>
            </a:r>
            <a:endParaRPr lang="sl-SI" sz="2400" dirty="0"/>
          </a:p>
          <a:p>
            <a:pPr eaLnBrk="1" hangingPunct="1">
              <a:lnSpc>
                <a:spcPct val="80000"/>
              </a:lnSpc>
            </a:pPr>
            <a:r>
              <a:rPr lang="en-GB" sz="2400" dirty="0">
                <a:hlinkClick r:id="rId6"/>
              </a:rPr>
              <a:t>http://www.teachingenglish.org.uk/try/teaching-kids/goldilocks-three-bears</a:t>
            </a:r>
            <a:endParaRPr lang="sl-SI" sz="2400" dirty="0"/>
          </a:p>
          <a:p>
            <a:pPr>
              <a:lnSpc>
                <a:spcPct val="80000"/>
              </a:lnSpc>
            </a:pPr>
            <a:r>
              <a:rPr lang="sl-SI" sz="2400" dirty="0">
                <a:hlinkClick r:id="rId7"/>
              </a:rPr>
              <a:t>https://learnenglishkids.britishcouncil.org/short-stories</a:t>
            </a:r>
            <a:endParaRPr lang="sl-SI" sz="2400" dirty="0"/>
          </a:p>
          <a:p>
            <a:pPr eaLnBrk="1" hangingPunct="1">
              <a:lnSpc>
                <a:spcPct val="80000"/>
              </a:lnSpc>
            </a:pPr>
            <a:r>
              <a:rPr lang="en-GB" sz="2400" dirty="0">
                <a:hlinkClick r:id="rId8"/>
              </a:rPr>
              <a:t>http://www.bbc.co.uk/cbeebies/stories/</a:t>
            </a:r>
            <a:endParaRPr lang="sl-SI" sz="2400" dirty="0"/>
          </a:p>
          <a:p>
            <a:pPr eaLnBrk="1" hangingPunct="1">
              <a:lnSpc>
                <a:spcPct val="80000"/>
              </a:lnSpc>
            </a:pPr>
            <a:r>
              <a:rPr lang="en-GB" sz="2400" dirty="0">
                <a:hlinkClick r:id="rId9"/>
              </a:rPr>
              <a:t>http://schoolexpress.com/fws/cat.php?id=2333</a:t>
            </a:r>
            <a:r>
              <a:rPr lang="sl-SI" sz="2400" dirty="0"/>
              <a:t> </a:t>
            </a:r>
          </a:p>
          <a:p>
            <a:pPr>
              <a:lnSpc>
                <a:spcPct val="80000"/>
              </a:lnSpc>
            </a:pPr>
            <a:r>
              <a:rPr lang="sl-SI" sz="2400" dirty="0">
                <a:hlinkClick r:id="rId10"/>
              </a:rPr>
              <a:t>http://www.primaryhomeworkhelp.co.uk/interactive/onlinestory.htm</a:t>
            </a:r>
            <a:endParaRPr lang="sl-SI" sz="2400" dirty="0"/>
          </a:p>
          <a:p>
            <a:pPr>
              <a:lnSpc>
                <a:spcPct val="80000"/>
              </a:lnSpc>
            </a:pPr>
            <a:r>
              <a:rPr lang="sl-SI" sz="2400" dirty="0">
                <a:hlinkClick r:id="rId11"/>
              </a:rPr>
              <a:t>https://worldstories.org.uk/</a:t>
            </a:r>
            <a:endParaRPr lang="sl-SI" sz="2400" dirty="0"/>
          </a:p>
          <a:p>
            <a:pPr eaLnBrk="1" hangingPunct="1">
              <a:lnSpc>
                <a:spcPct val="80000"/>
              </a:lnSpc>
            </a:pPr>
            <a:endParaRPr lang="en-GB" sz="2400" dirty="0"/>
          </a:p>
        </p:txBody>
      </p:sp>
      <p:sp>
        <p:nvSpPr>
          <p:cNvPr id="65538" name="Rectangle 2"/>
          <p:cNvSpPr>
            <a:spLocks noGrp="1" noChangeArrowheads="1"/>
          </p:cNvSpPr>
          <p:nvPr>
            <p:ph type="title"/>
          </p:nvPr>
        </p:nvSpPr>
        <p:spPr/>
        <p:txBody>
          <a:bodyPr/>
          <a:lstStyle/>
          <a:p>
            <a:pPr eaLnBrk="1" hangingPunct="1">
              <a:defRPr/>
            </a:pPr>
            <a:r>
              <a:rPr lang="sl-SI" sz="3600" b="1" dirty="0">
                <a:effectLst>
                  <a:outerShdw blurRad="38100" dist="38100" dir="2700000" algn="tl">
                    <a:srgbClr val="C0C0C0"/>
                  </a:outerShdw>
                </a:effectLst>
                <a:latin typeface="Garamond" pitchFamily="18" charset="0"/>
              </a:rPr>
              <a:t>STORYTELLING     WEBSITES</a:t>
            </a:r>
            <a:endParaRPr lang="en-GB" sz="3600" b="1" dirty="0">
              <a:effectLst>
                <a:outerShdw blurRad="38100" dist="38100" dir="2700000" algn="tl">
                  <a:srgbClr val="C0C0C0"/>
                </a:outerShdw>
              </a:effectLst>
              <a:latin typeface="Garamond"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p:txBody>
          <a:bodyPr/>
          <a:lstStyle/>
          <a:p>
            <a:endParaRPr lang="sl-SI" dirty="0"/>
          </a:p>
        </p:txBody>
      </p:sp>
      <p:sp>
        <p:nvSpPr>
          <p:cNvPr id="3" name="Naslov 2"/>
          <p:cNvSpPr>
            <a:spLocks noGrp="1"/>
          </p:cNvSpPr>
          <p:nvPr>
            <p:ph type="title"/>
          </p:nvPr>
        </p:nvSpPr>
        <p:spPr>
          <a:xfrm>
            <a:off x="457200" y="697632"/>
            <a:ext cx="8229600" cy="1219200"/>
          </a:xfrm>
        </p:spPr>
        <p:txBody>
          <a:bodyPr/>
          <a:lstStyle/>
          <a:p>
            <a:pPr algn="ctr"/>
            <a:r>
              <a:rPr lang="sl-SI" b="1" dirty="0" err="1">
                <a:effectLst>
                  <a:outerShdw blurRad="38100" dist="38100" dir="2700000" algn="tl">
                    <a:srgbClr val="000000">
                      <a:alpha val="43137"/>
                    </a:srgbClr>
                  </a:outerShdw>
                </a:effectLst>
              </a:rPr>
              <a:t>Happy</a:t>
            </a:r>
            <a:r>
              <a:rPr lang="sl-SI" b="1" dirty="0">
                <a:effectLst>
                  <a:outerShdw blurRad="38100" dist="38100" dir="2700000" algn="tl">
                    <a:srgbClr val="000000">
                      <a:alpha val="43137"/>
                    </a:srgbClr>
                  </a:outerShdw>
                </a:effectLst>
              </a:rPr>
              <a:t> </a:t>
            </a:r>
            <a:r>
              <a:rPr lang="sl-SI" b="1" dirty="0" err="1">
                <a:effectLst>
                  <a:outerShdw blurRad="38100" dist="38100" dir="2700000" algn="tl">
                    <a:srgbClr val="000000">
                      <a:alpha val="43137"/>
                    </a:srgbClr>
                  </a:outerShdw>
                </a:effectLst>
              </a:rPr>
              <a:t>storytelling</a:t>
            </a:r>
            <a:r>
              <a:rPr lang="sl-SI" b="1" dirty="0">
                <a:effectLst>
                  <a:outerShdw blurRad="38100" dist="38100" dir="2700000" algn="tl">
                    <a:srgbClr val="000000">
                      <a:alpha val="43137"/>
                    </a:srgbClr>
                  </a:outerShdw>
                </a:effectLst>
              </a:rPr>
              <a:t>!</a:t>
            </a:r>
          </a:p>
        </p:txBody>
      </p:sp>
      <p:pic>
        <p:nvPicPr>
          <p:cNvPr id="124930" name="Picture 2" descr="http://t1.gstatic.com/images?q=tbn:ANd9GcQ-APWPuC5aTmPWTkRS2I-WjBftJ_Dq3Y1b5OZHD-Eb3uAa78w&amp;t=1&amp;usg=__hKg-ZYnuwQT2eJV7U9Nx7B-2vh8="/>
          <p:cNvPicPr>
            <a:picLocks noChangeAspect="1" noChangeArrowheads="1"/>
          </p:cNvPicPr>
          <p:nvPr/>
        </p:nvPicPr>
        <p:blipFill>
          <a:blip r:embed="rId3" cstate="print"/>
          <a:srcRect/>
          <a:stretch>
            <a:fillRect/>
          </a:stretch>
        </p:blipFill>
        <p:spPr bwMode="auto">
          <a:xfrm>
            <a:off x="3419872" y="2708920"/>
            <a:ext cx="2463670" cy="244827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p:txBody>
          <a:bodyPr>
            <a:normAutofit/>
          </a:bodyPr>
          <a:lstStyle/>
          <a:p>
            <a:pPr algn="ctr">
              <a:buNone/>
            </a:pPr>
            <a:r>
              <a:rPr lang="sl-SI" sz="3600" dirty="0" err="1"/>
              <a:t>Your</a:t>
            </a:r>
            <a:r>
              <a:rPr lang="sl-SI" sz="3600" dirty="0"/>
              <a:t> </a:t>
            </a:r>
            <a:r>
              <a:rPr lang="sl-SI" sz="3600" dirty="0" err="1"/>
              <a:t>favourite</a:t>
            </a:r>
            <a:r>
              <a:rPr lang="sl-SI" sz="3600" dirty="0"/>
              <a:t> </a:t>
            </a:r>
            <a:r>
              <a:rPr lang="sl-SI" sz="3600" dirty="0" err="1"/>
              <a:t>childhood</a:t>
            </a:r>
            <a:r>
              <a:rPr lang="sl-SI" sz="3600" dirty="0"/>
              <a:t> </a:t>
            </a:r>
            <a:r>
              <a:rPr lang="sl-SI" sz="3600" dirty="0" err="1"/>
              <a:t>stories</a:t>
            </a:r>
            <a:endParaRPr lang="sl-SI" sz="3600" dirty="0"/>
          </a:p>
          <a:p>
            <a:pPr algn="ctr"/>
            <a:endParaRPr lang="sl-SI" sz="3600" dirty="0"/>
          </a:p>
          <a:p>
            <a:pPr algn="ctr"/>
            <a:endParaRPr lang="sl-SI" sz="3600" dirty="0"/>
          </a:p>
        </p:txBody>
      </p:sp>
      <p:sp>
        <p:nvSpPr>
          <p:cNvPr id="3" name="Naslov 2"/>
          <p:cNvSpPr>
            <a:spLocks noGrp="1"/>
          </p:cNvSpPr>
          <p:nvPr>
            <p:ph type="title"/>
          </p:nvPr>
        </p:nvSpPr>
        <p:spPr/>
        <p:txBody>
          <a:bodyPr>
            <a:normAutofit/>
          </a:bodyPr>
          <a:lstStyle/>
          <a:p>
            <a:pPr algn="ctr"/>
            <a:endParaRPr lang="sl-SI" dirty="0"/>
          </a:p>
        </p:txBody>
      </p:sp>
      <p:pic>
        <p:nvPicPr>
          <p:cNvPr id="98306" name="Picture 2" descr="http://t3.gstatic.com/images?q=tbn:ANd9GcTNGHYz2VVjNqt0l1Kujl0zAdtHW8hdPEpVcPH_3M0vbfi8Z10&amp;t=1&amp;usg=__GIHW-fRONP2WYgZM243EQ1MwMMQ="/>
          <p:cNvPicPr>
            <a:picLocks noChangeAspect="1" noChangeArrowheads="1"/>
          </p:cNvPicPr>
          <p:nvPr/>
        </p:nvPicPr>
        <p:blipFill>
          <a:blip r:embed="rId3" cstate="print"/>
          <a:srcRect/>
          <a:stretch>
            <a:fillRect/>
          </a:stretch>
        </p:blipFill>
        <p:spPr bwMode="auto">
          <a:xfrm>
            <a:off x="1183407" y="2944341"/>
            <a:ext cx="1876425" cy="2428875"/>
          </a:xfrm>
          <a:prstGeom prst="rect">
            <a:avLst/>
          </a:prstGeom>
          <a:noFill/>
        </p:spPr>
      </p:pic>
      <p:pic>
        <p:nvPicPr>
          <p:cNvPr id="98308" name="Picture 4" descr="http://t1.gstatic.com/images?q=tbn:ANd9GcSOruHvRLw9HSI8N5U8OVeJv7BkEOFcJOaj4PxABtqZCmSzeQA&amp;t=1&amp;usg=__uOOouCnE5SPARm1E6IWor0wVtoM="/>
          <p:cNvPicPr>
            <a:picLocks noChangeAspect="1" noChangeArrowheads="1"/>
          </p:cNvPicPr>
          <p:nvPr/>
        </p:nvPicPr>
        <p:blipFill>
          <a:blip r:embed="rId4" cstate="print"/>
          <a:srcRect/>
          <a:stretch>
            <a:fillRect/>
          </a:stretch>
        </p:blipFill>
        <p:spPr bwMode="auto">
          <a:xfrm>
            <a:off x="3569196" y="3501354"/>
            <a:ext cx="1866900" cy="2447926"/>
          </a:xfrm>
          <a:prstGeom prst="rect">
            <a:avLst/>
          </a:prstGeom>
          <a:noFill/>
        </p:spPr>
      </p:pic>
      <p:pic>
        <p:nvPicPr>
          <p:cNvPr id="98312" name="Picture 8" descr="http://t2.gstatic.com/images?q=tbn:ANd9GcRhq06e-RuPol-wTzHmQM3lHASBEmhXgv8nTx7Zbtk8HLQiZDk&amp;t=1&amp;usg=__6o4ukQvctnTEROQjxSBFXqmLVH4="/>
          <p:cNvPicPr>
            <a:picLocks noChangeAspect="1" noChangeArrowheads="1"/>
          </p:cNvPicPr>
          <p:nvPr/>
        </p:nvPicPr>
        <p:blipFill>
          <a:blip r:embed="rId5" cstate="print"/>
          <a:srcRect/>
          <a:stretch>
            <a:fillRect/>
          </a:stretch>
        </p:blipFill>
        <p:spPr bwMode="auto">
          <a:xfrm>
            <a:off x="5940152" y="3126084"/>
            <a:ext cx="2619375" cy="174307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46856" y="1772816"/>
            <a:ext cx="8229600" cy="4572000"/>
          </a:xfrm>
        </p:spPr>
        <p:txBody>
          <a:bodyPr>
            <a:normAutofit fontScale="85000" lnSpcReduction="20000"/>
          </a:bodyPr>
          <a:lstStyle/>
          <a:p>
            <a:pPr marL="514350" indent="-514350">
              <a:buAutoNum type="arabicPeriod"/>
              <a:defRPr/>
            </a:pPr>
            <a:r>
              <a:rPr lang="en-GB" dirty="0"/>
              <a:t>''When the Princess is fifteen years old, she shall prick her finger on a spindle and fall down dead.'‘</a:t>
            </a:r>
            <a:endParaRPr lang="sl-SI" dirty="0"/>
          </a:p>
          <a:p>
            <a:pPr marL="514350" indent="-514350">
              <a:buFont typeface="Wingdings 2"/>
              <a:buAutoNum type="arabicPeriod"/>
              <a:defRPr/>
            </a:pPr>
            <a:r>
              <a:rPr lang="en-GB" dirty="0"/>
              <a:t>''I too shall die and float as foam upon the sea, not hear the music of the waves or see the lovely flowers, and the red sun. Isn't there anything at all I can do to win an immortal soul?'‘</a:t>
            </a:r>
            <a:endParaRPr lang="sl-SI" dirty="0"/>
          </a:p>
          <a:p>
            <a:pPr marL="514350" indent="-514350">
              <a:buFont typeface="Wingdings 2"/>
              <a:buAutoNum type="arabicPeriod"/>
              <a:defRPr/>
            </a:pPr>
            <a:r>
              <a:rPr lang="en-GB" dirty="0"/>
              <a:t>''Those are pretty children the mother has. They are all pretty except that one; he didn't turn out right. I do wish she could make him over again.'‘</a:t>
            </a:r>
            <a:endParaRPr lang="sl-SI" dirty="0"/>
          </a:p>
          <a:p>
            <a:pPr marL="514350" indent="-514350">
              <a:buFont typeface="Wingdings 2"/>
              <a:buAutoNum type="arabicPeriod"/>
              <a:defRPr/>
            </a:pPr>
            <a:r>
              <a:rPr lang="en-GB" dirty="0"/>
              <a:t>''Nibble, nibble, gnaw, </a:t>
            </a:r>
            <a:r>
              <a:rPr lang="sl-SI" dirty="0"/>
              <a:t>w</a:t>
            </a:r>
            <a:r>
              <a:rPr lang="en-GB" dirty="0"/>
              <a:t>ho is nibbling at my little house?'‘</a:t>
            </a:r>
            <a:endParaRPr lang="sl-SI" dirty="0"/>
          </a:p>
          <a:p>
            <a:pPr marL="514350" indent="-514350">
              <a:buFont typeface="Wingdings 2"/>
              <a:buAutoNum type="arabicPeriod"/>
              <a:defRPr/>
            </a:pPr>
            <a:r>
              <a:rPr lang="en-GB" dirty="0"/>
              <a:t>''…., …., Let down your hair.'‘</a:t>
            </a:r>
            <a:endParaRPr lang="sl-SI" dirty="0"/>
          </a:p>
          <a:p>
            <a:pPr marL="514350" indent="-514350">
              <a:buFont typeface="Wingdings 2"/>
              <a:buAutoNum type="arabicPeriod"/>
              <a:defRPr/>
            </a:pPr>
            <a:r>
              <a:rPr lang="en-GB" dirty="0"/>
              <a:t>''Oh, just miserably! I've hardly closed my eyes all night! Heaven knows what was in my bed! I've been lying on something so hard that I'm black and blue all over! It's simply dreadful!''</a:t>
            </a:r>
            <a:endParaRPr lang="sl-SI" dirty="0"/>
          </a:p>
          <a:p>
            <a:pPr marL="514350" indent="-514350">
              <a:buFont typeface="Wingdings 2"/>
              <a:buAutoNum type="arabicPeriod"/>
              <a:defRPr/>
            </a:pPr>
            <a:endParaRPr lang="sl-SI" dirty="0"/>
          </a:p>
          <a:p>
            <a:pPr marL="514350" indent="-514350">
              <a:buFont typeface="Wingdings 2"/>
              <a:buAutoNum type="arabicPeriod"/>
              <a:defRPr/>
            </a:pPr>
            <a:endParaRPr lang="sl-SI" dirty="0"/>
          </a:p>
          <a:p>
            <a:pPr marL="514350" indent="-514350">
              <a:buFont typeface="Wingdings 2"/>
              <a:buAutoNum type="arabicPeriod"/>
              <a:defRPr/>
            </a:pPr>
            <a:endParaRPr lang="sl-SI" dirty="0"/>
          </a:p>
          <a:p>
            <a:pPr marL="514350" indent="-514350">
              <a:buFont typeface="Wingdings 2"/>
              <a:buAutoNum type="arabicPeriod"/>
              <a:defRPr/>
            </a:pPr>
            <a:endParaRPr lang="sl-SI" dirty="0"/>
          </a:p>
          <a:p>
            <a:pPr marL="514350" indent="-514350">
              <a:buFont typeface="Wingdings 2"/>
              <a:buAutoNum type="arabicPeriod"/>
              <a:defRPr/>
            </a:pPr>
            <a:endParaRPr lang="sl-SI" dirty="0"/>
          </a:p>
          <a:p>
            <a:pPr marL="514350" indent="-514350">
              <a:buAutoNum type="arabicPeriod"/>
              <a:defRPr/>
            </a:pPr>
            <a:endParaRPr lang="sl-SI" dirty="0"/>
          </a:p>
          <a:p>
            <a:pPr eaLnBrk="1" hangingPunct="1">
              <a:buFontTx/>
              <a:buNone/>
              <a:defRPr/>
            </a:pPr>
            <a:endParaRPr lang="sl-SI" b="1" dirty="0">
              <a:effectLst>
                <a:outerShdw blurRad="38100" dist="38100" dir="2700000" algn="tl">
                  <a:srgbClr val="C0C0C0"/>
                </a:outerShdw>
              </a:effectLst>
              <a:latin typeface="Garamond" pitchFamily="18" charset="0"/>
            </a:endParaRPr>
          </a:p>
          <a:p>
            <a:pPr eaLnBrk="1" hangingPunct="1">
              <a:buFontTx/>
              <a:buNone/>
              <a:defRPr/>
            </a:pPr>
            <a:endParaRPr lang="sl-SI" b="1" dirty="0">
              <a:latin typeface="Garamond" pitchFamily="18" charset="0"/>
            </a:endParaRPr>
          </a:p>
          <a:p>
            <a:pPr algn="ctr" eaLnBrk="1" hangingPunct="1">
              <a:buFontTx/>
              <a:buNone/>
              <a:defRPr/>
            </a:pPr>
            <a:endParaRPr lang="sl-SI" dirty="0">
              <a:latin typeface="Garamond" pitchFamily="18" charset="0"/>
            </a:endParaRPr>
          </a:p>
        </p:txBody>
      </p:sp>
      <p:sp>
        <p:nvSpPr>
          <p:cNvPr id="18433" name="Rectangle 2"/>
          <p:cNvSpPr>
            <a:spLocks noGrp="1" noChangeArrowheads="1"/>
          </p:cNvSpPr>
          <p:nvPr>
            <p:ph type="title"/>
          </p:nvPr>
        </p:nvSpPr>
        <p:spPr/>
        <p:txBody>
          <a:bodyPr>
            <a:normAutofit/>
          </a:bodyPr>
          <a:lstStyle/>
          <a:p>
            <a:pPr eaLnBrk="1" hangingPunct="1"/>
            <a:r>
              <a:rPr lang="sl-SI" sz="3200" b="1" dirty="0" err="1">
                <a:effectLst>
                  <a:outerShdw blurRad="38100" dist="38100" dir="2700000" algn="tl">
                    <a:srgbClr val="000000">
                      <a:alpha val="43137"/>
                    </a:srgbClr>
                  </a:outerShdw>
                </a:effectLst>
              </a:rPr>
              <a:t>Guess</a:t>
            </a:r>
            <a:r>
              <a:rPr lang="sl-SI" sz="3200" b="1" dirty="0">
                <a:effectLst>
                  <a:outerShdw blurRad="38100" dist="38100" dir="2700000" algn="tl">
                    <a:srgbClr val="000000">
                      <a:alpha val="43137"/>
                    </a:srgbClr>
                  </a:outerShdw>
                </a:effectLst>
              </a:rPr>
              <a:t> </a:t>
            </a:r>
            <a:r>
              <a:rPr lang="sl-SI" sz="3200" b="1" dirty="0" err="1">
                <a:effectLst>
                  <a:outerShdw blurRad="38100" dist="38100" dir="2700000" algn="tl">
                    <a:srgbClr val="000000">
                      <a:alpha val="43137"/>
                    </a:srgbClr>
                  </a:outerShdw>
                </a:effectLst>
              </a:rPr>
              <a:t>the</a:t>
            </a:r>
            <a:r>
              <a:rPr lang="sl-SI" sz="3200" b="1" dirty="0">
                <a:effectLst>
                  <a:outerShdw blurRad="38100" dist="38100" dir="2700000" algn="tl">
                    <a:srgbClr val="000000">
                      <a:alpha val="43137"/>
                    </a:srgbClr>
                  </a:outerShdw>
                </a:effectLst>
              </a:rPr>
              <a:t> </a:t>
            </a:r>
            <a:r>
              <a:rPr lang="sl-SI" sz="3200" b="1" dirty="0" err="1">
                <a:effectLst>
                  <a:outerShdw blurRad="38100" dist="38100" dir="2700000" algn="tl">
                    <a:srgbClr val="000000">
                      <a:alpha val="43137"/>
                    </a:srgbClr>
                  </a:outerShdw>
                </a:effectLst>
              </a:rPr>
              <a:t>stories</a:t>
            </a:r>
            <a:endParaRPr lang="en-GB" sz="3200" b="1" dirty="0">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p:txBody>
          <a:bodyPr/>
          <a:lstStyle/>
          <a:p>
            <a:endParaRPr lang="sl-SI" dirty="0"/>
          </a:p>
        </p:txBody>
      </p:sp>
      <p:sp>
        <p:nvSpPr>
          <p:cNvPr id="3" name="Naslov 2"/>
          <p:cNvSpPr>
            <a:spLocks noGrp="1"/>
          </p:cNvSpPr>
          <p:nvPr>
            <p:ph type="title"/>
          </p:nvPr>
        </p:nvSpPr>
        <p:spPr/>
        <p:txBody>
          <a:bodyPr>
            <a:normAutofit/>
          </a:bodyPr>
          <a:lstStyle/>
          <a:p>
            <a:r>
              <a:rPr lang="sl-SI" sz="3600" b="1" dirty="0" err="1">
                <a:effectLst>
                  <a:outerShdw blurRad="38100" dist="38100" dir="2700000" algn="tl">
                    <a:srgbClr val="000000">
                      <a:alpha val="43137"/>
                    </a:srgbClr>
                  </a:outerShdw>
                </a:effectLst>
              </a:rPr>
              <a:t>Guess</a:t>
            </a:r>
            <a:r>
              <a:rPr lang="sl-SI" sz="3600" b="1" dirty="0">
                <a:effectLst>
                  <a:outerShdw blurRad="38100" dist="38100" dir="2700000" algn="tl">
                    <a:srgbClr val="000000">
                      <a:alpha val="43137"/>
                    </a:srgbClr>
                  </a:outerShdw>
                </a:effectLst>
              </a:rPr>
              <a:t> </a:t>
            </a:r>
            <a:r>
              <a:rPr lang="sl-SI" sz="3600" b="1" dirty="0" err="1">
                <a:effectLst>
                  <a:outerShdw blurRad="38100" dist="38100" dir="2700000" algn="tl">
                    <a:srgbClr val="000000">
                      <a:alpha val="43137"/>
                    </a:srgbClr>
                  </a:outerShdw>
                </a:effectLst>
              </a:rPr>
              <a:t>the</a:t>
            </a:r>
            <a:r>
              <a:rPr lang="sl-SI" sz="3600" b="1" dirty="0">
                <a:effectLst>
                  <a:outerShdw blurRad="38100" dist="38100" dir="2700000" algn="tl">
                    <a:srgbClr val="000000">
                      <a:alpha val="43137"/>
                    </a:srgbClr>
                  </a:outerShdw>
                </a:effectLst>
              </a:rPr>
              <a:t> </a:t>
            </a:r>
            <a:r>
              <a:rPr lang="sl-SI" sz="3600" b="1" dirty="0" err="1">
                <a:effectLst>
                  <a:outerShdw blurRad="38100" dist="38100" dir="2700000" algn="tl">
                    <a:srgbClr val="000000">
                      <a:alpha val="43137"/>
                    </a:srgbClr>
                  </a:outerShdw>
                </a:effectLst>
              </a:rPr>
              <a:t>stories</a:t>
            </a:r>
            <a:endParaRPr lang="sl-SI" sz="3600" b="1" dirty="0">
              <a:effectLst>
                <a:outerShdw blurRad="38100" dist="38100" dir="2700000" algn="tl">
                  <a:srgbClr val="000000">
                    <a:alpha val="43137"/>
                  </a:srgbClr>
                </a:outerShdw>
              </a:effectLst>
            </a:endParaRPr>
          </a:p>
        </p:txBody>
      </p:sp>
      <p:pic>
        <p:nvPicPr>
          <p:cNvPr id="122882" name="Picture 2" descr="http://t2.gstatic.com/images?q=tbn:ANd9GcSH49_fJBIzcAmiGP0TUk-LQZqfcRHUXnK0Yk_E-cVBOtPNh8A&amp;t=1&amp;usg=__arKuBohlCAwuDpmEv9ATbCxrBD8="/>
          <p:cNvPicPr>
            <a:picLocks noChangeAspect="1" noChangeArrowheads="1"/>
          </p:cNvPicPr>
          <p:nvPr/>
        </p:nvPicPr>
        <p:blipFill>
          <a:blip r:embed="rId3" cstate="print"/>
          <a:srcRect/>
          <a:stretch>
            <a:fillRect/>
          </a:stretch>
        </p:blipFill>
        <p:spPr bwMode="auto">
          <a:xfrm>
            <a:off x="755576" y="1700808"/>
            <a:ext cx="1828800" cy="2505076"/>
          </a:xfrm>
          <a:prstGeom prst="rect">
            <a:avLst/>
          </a:prstGeom>
          <a:noFill/>
        </p:spPr>
      </p:pic>
      <p:pic>
        <p:nvPicPr>
          <p:cNvPr id="122884" name="Picture 4" descr="http://t0.gstatic.com/images?q=tbn:ANd9GcRudE9zhMrECLUR7cVxge5woynQPm8aBLknNpx0Hzqm30RoTKg&amp;t=1&amp;usg=__hNPrTANNX6qd6-onmOUQffqJjEk="/>
          <p:cNvPicPr>
            <a:picLocks noChangeAspect="1" noChangeArrowheads="1"/>
          </p:cNvPicPr>
          <p:nvPr/>
        </p:nvPicPr>
        <p:blipFill>
          <a:blip r:embed="rId4" cstate="print"/>
          <a:srcRect/>
          <a:stretch>
            <a:fillRect/>
          </a:stretch>
        </p:blipFill>
        <p:spPr bwMode="auto">
          <a:xfrm>
            <a:off x="2987824" y="3141314"/>
            <a:ext cx="1866900" cy="2447926"/>
          </a:xfrm>
          <a:prstGeom prst="rect">
            <a:avLst/>
          </a:prstGeom>
          <a:noFill/>
        </p:spPr>
      </p:pic>
      <p:pic>
        <p:nvPicPr>
          <p:cNvPr id="122886" name="Picture 6" descr="http://t1.gstatic.com/images?q=tbn:ANd9GcRGiwuv15D3F7o6mQDERzCTNXUi2v9YQMWL7LBS9KIFowMIXvo&amp;t=1&amp;usg=__G3-6Nr8fPt2Vm10nIf9alt8WvV8="/>
          <p:cNvPicPr>
            <a:picLocks noChangeAspect="1" noChangeArrowheads="1"/>
          </p:cNvPicPr>
          <p:nvPr/>
        </p:nvPicPr>
        <p:blipFill>
          <a:blip r:embed="rId5" cstate="print"/>
          <a:srcRect/>
          <a:stretch>
            <a:fillRect/>
          </a:stretch>
        </p:blipFill>
        <p:spPr bwMode="auto">
          <a:xfrm>
            <a:off x="5403676" y="1268760"/>
            <a:ext cx="2552700" cy="1790701"/>
          </a:xfrm>
          <a:prstGeom prst="rect">
            <a:avLst/>
          </a:prstGeom>
          <a:noFill/>
        </p:spPr>
      </p:pic>
      <p:pic>
        <p:nvPicPr>
          <p:cNvPr id="122888" name="Picture 8" descr="http://t3.gstatic.com/images?q=tbn:ANd9GcR38eVKKymGQehVJnplWrAPD6VOZmQuX5mMpE2pGbi--1KaH4k&amp;t=1&amp;usg=__9MVP4PUCsiHbTSwRGfgF2EX0uMU="/>
          <p:cNvPicPr>
            <a:picLocks noChangeAspect="1" noChangeArrowheads="1"/>
          </p:cNvPicPr>
          <p:nvPr/>
        </p:nvPicPr>
        <p:blipFill>
          <a:blip r:embed="rId6" cstate="print"/>
          <a:srcRect/>
          <a:stretch>
            <a:fillRect/>
          </a:stretch>
        </p:blipFill>
        <p:spPr bwMode="auto">
          <a:xfrm>
            <a:off x="5417393" y="3813397"/>
            <a:ext cx="2466975" cy="184785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grada vsebine 9"/>
          <p:cNvGraphicFramePr>
            <a:graphicFrameLocks noGrp="1"/>
          </p:cNvGraphicFramePr>
          <p:nvPr>
            <p:ph idx="1"/>
          </p:nvPr>
        </p:nvGraphicFramePr>
        <p:xfrm>
          <a:off x="457200" y="1524000"/>
          <a:ext cx="8229600" cy="47193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sl-SI" dirty="0" err="1"/>
                        <a:t>Slovene</a:t>
                      </a:r>
                      <a:endParaRPr lang="sl-SI" dirty="0"/>
                    </a:p>
                  </a:txBody>
                  <a:tcPr/>
                </a:tc>
                <a:tc>
                  <a:txBody>
                    <a:bodyPr/>
                    <a:lstStyle/>
                    <a:p>
                      <a:r>
                        <a:rPr lang="sl-SI" dirty="0" err="1"/>
                        <a:t>English</a:t>
                      </a:r>
                      <a:endParaRPr lang="sl-SI" dirty="0"/>
                    </a:p>
                  </a:txBody>
                  <a:tcPr/>
                </a:tc>
                <a:tc>
                  <a:txBody>
                    <a:bodyPr/>
                    <a:lstStyle/>
                    <a:p>
                      <a:r>
                        <a:rPr lang="sl-SI" dirty="0" err="1"/>
                        <a:t>Other</a:t>
                      </a:r>
                      <a:endParaRPr lang="sl-SI" dirty="0"/>
                    </a:p>
                  </a:txBody>
                  <a:tcPr/>
                </a:tc>
                <a:extLst>
                  <a:ext uri="{0D108BD9-81ED-4DB2-BD59-A6C34878D82A}">
                    <a16:rowId xmlns:a16="http://schemas.microsoft.com/office/drawing/2014/main" val="10000"/>
                  </a:ext>
                </a:extLst>
              </a:tr>
              <a:tr h="370840">
                <a:tc>
                  <a:txBody>
                    <a:bodyPr/>
                    <a:lstStyle/>
                    <a:p>
                      <a:r>
                        <a:rPr lang="sl-SI" dirty="0" err="1"/>
                        <a:t>Motovilčica</a:t>
                      </a:r>
                      <a:endParaRPr lang="sl-SI" dirty="0"/>
                    </a:p>
                  </a:txBody>
                  <a:tcPr/>
                </a:tc>
                <a:tc>
                  <a:txBody>
                    <a:bodyPr/>
                    <a:lstStyle/>
                    <a:p>
                      <a:endParaRPr lang="sl-SI" dirty="0"/>
                    </a:p>
                  </a:txBody>
                  <a:tcPr/>
                </a:tc>
                <a:tc>
                  <a:txBody>
                    <a:bodyPr/>
                    <a:lstStyle/>
                    <a:p>
                      <a:endParaRPr lang="sl-SI" dirty="0"/>
                    </a:p>
                  </a:txBody>
                  <a:tcPr/>
                </a:tc>
                <a:extLst>
                  <a:ext uri="{0D108BD9-81ED-4DB2-BD59-A6C34878D82A}">
                    <a16:rowId xmlns:a16="http://schemas.microsoft.com/office/drawing/2014/main" val="10001"/>
                  </a:ext>
                </a:extLst>
              </a:tr>
              <a:tr h="370840">
                <a:tc>
                  <a:txBody>
                    <a:bodyPr/>
                    <a:lstStyle/>
                    <a:p>
                      <a:r>
                        <a:rPr lang="sl-SI" dirty="0"/>
                        <a:t>Janko in Metka</a:t>
                      </a:r>
                    </a:p>
                  </a:txBody>
                  <a:tcPr/>
                </a:tc>
                <a:tc>
                  <a:txBody>
                    <a:bodyPr/>
                    <a:lstStyle/>
                    <a:p>
                      <a:endParaRPr lang="sl-SI"/>
                    </a:p>
                  </a:txBody>
                  <a:tcPr/>
                </a:tc>
                <a:tc>
                  <a:txBody>
                    <a:bodyPr/>
                    <a:lstStyle/>
                    <a:p>
                      <a:endParaRPr lang="sl-SI"/>
                    </a:p>
                  </a:txBody>
                  <a:tcPr/>
                </a:tc>
                <a:extLst>
                  <a:ext uri="{0D108BD9-81ED-4DB2-BD59-A6C34878D82A}">
                    <a16:rowId xmlns:a16="http://schemas.microsoft.com/office/drawing/2014/main" val="10002"/>
                  </a:ext>
                </a:extLst>
              </a:tr>
              <a:tr h="370840">
                <a:tc>
                  <a:txBody>
                    <a:bodyPr/>
                    <a:lstStyle/>
                    <a:p>
                      <a:endParaRPr lang="sl-SI" dirty="0"/>
                    </a:p>
                  </a:txBody>
                  <a:tcPr/>
                </a:tc>
                <a:tc>
                  <a:txBody>
                    <a:bodyPr/>
                    <a:lstStyle/>
                    <a:p>
                      <a:r>
                        <a:rPr lang="sl-SI" dirty="0" err="1"/>
                        <a:t>Cinderella</a:t>
                      </a:r>
                      <a:endParaRPr lang="sl-SI" dirty="0"/>
                    </a:p>
                  </a:txBody>
                  <a:tcPr/>
                </a:tc>
                <a:tc>
                  <a:txBody>
                    <a:bodyPr/>
                    <a:lstStyle/>
                    <a:p>
                      <a:endParaRPr lang="sl-SI" dirty="0"/>
                    </a:p>
                  </a:txBody>
                  <a:tcPr/>
                </a:tc>
                <a:extLst>
                  <a:ext uri="{0D108BD9-81ED-4DB2-BD59-A6C34878D82A}">
                    <a16:rowId xmlns:a16="http://schemas.microsoft.com/office/drawing/2014/main" val="10003"/>
                  </a:ext>
                </a:extLst>
              </a:tr>
              <a:tr h="370840">
                <a:tc>
                  <a:txBody>
                    <a:bodyPr/>
                    <a:lstStyle/>
                    <a:p>
                      <a:r>
                        <a:rPr lang="sl-SI" dirty="0"/>
                        <a:t>Trnuljčica</a:t>
                      </a:r>
                    </a:p>
                  </a:txBody>
                  <a:tcPr/>
                </a:tc>
                <a:tc>
                  <a:txBody>
                    <a:bodyPr/>
                    <a:lstStyle/>
                    <a:p>
                      <a:endParaRPr lang="sl-SI" dirty="0"/>
                    </a:p>
                  </a:txBody>
                  <a:tcPr/>
                </a:tc>
                <a:tc>
                  <a:txBody>
                    <a:bodyPr/>
                    <a:lstStyle/>
                    <a:p>
                      <a:endParaRPr lang="sl-SI" dirty="0"/>
                    </a:p>
                  </a:txBody>
                  <a:tcPr/>
                </a:tc>
                <a:extLst>
                  <a:ext uri="{0D108BD9-81ED-4DB2-BD59-A6C34878D82A}">
                    <a16:rowId xmlns:a16="http://schemas.microsoft.com/office/drawing/2014/main" val="10004"/>
                  </a:ext>
                </a:extLst>
              </a:tr>
              <a:tr h="370840">
                <a:tc>
                  <a:txBody>
                    <a:bodyPr/>
                    <a:lstStyle/>
                    <a:p>
                      <a:endParaRPr lang="sl-SI" dirty="0"/>
                    </a:p>
                  </a:txBody>
                  <a:tcPr/>
                </a:tc>
                <a:tc>
                  <a:txBody>
                    <a:bodyPr/>
                    <a:lstStyle/>
                    <a:p>
                      <a:r>
                        <a:rPr lang="sl-SI" dirty="0" err="1"/>
                        <a:t>The</a:t>
                      </a:r>
                      <a:r>
                        <a:rPr lang="sl-SI" dirty="0"/>
                        <a:t> </a:t>
                      </a:r>
                      <a:r>
                        <a:rPr lang="sl-SI" dirty="0" err="1"/>
                        <a:t>Snow</a:t>
                      </a:r>
                      <a:r>
                        <a:rPr lang="sl-SI" dirty="0"/>
                        <a:t>-White</a:t>
                      </a:r>
                    </a:p>
                  </a:txBody>
                  <a:tcPr/>
                </a:tc>
                <a:tc>
                  <a:txBody>
                    <a:bodyPr/>
                    <a:lstStyle/>
                    <a:p>
                      <a:endParaRPr lang="sl-SI" dirty="0"/>
                    </a:p>
                  </a:txBody>
                  <a:tcPr/>
                </a:tc>
                <a:extLst>
                  <a:ext uri="{0D108BD9-81ED-4DB2-BD59-A6C34878D82A}">
                    <a16:rowId xmlns:a16="http://schemas.microsoft.com/office/drawing/2014/main" val="10005"/>
                  </a:ext>
                </a:extLst>
              </a:tr>
              <a:tr h="370840">
                <a:tc>
                  <a:txBody>
                    <a:bodyPr/>
                    <a:lstStyle/>
                    <a:p>
                      <a:r>
                        <a:rPr lang="sl-SI" dirty="0"/>
                        <a:t>Rdeča Kapica</a:t>
                      </a:r>
                    </a:p>
                  </a:txBody>
                  <a:tcPr/>
                </a:tc>
                <a:tc>
                  <a:txBody>
                    <a:bodyPr/>
                    <a:lstStyle/>
                    <a:p>
                      <a:endParaRPr lang="sl-SI" dirty="0"/>
                    </a:p>
                  </a:txBody>
                  <a:tcPr/>
                </a:tc>
                <a:tc>
                  <a:txBody>
                    <a:bodyPr/>
                    <a:lstStyle/>
                    <a:p>
                      <a:endParaRPr lang="sl-SI" dirty="0"/>
                    </a:p>
                  </a:txBody>
                  <a:tcPr/>
                </a:tc>
                <a:extLst>
                  <a:ext uri="{0D108BD9-81ED-4DB2-BD59-A6C34878D82A}">
                    <a16:rowId xmlns:a16="http://schemas.microsoft.com/office/drawing/2014/main" val="10006"/>
                  </a:ext>
                </a:extLst>
              </a:tr>
              <a:tr h="370840">
                <a:tc>
                  <a:txBody>
                    <a:bodyPr/>
                    <a:lstStyle/>
                    <a:p>
                      <a:endParaRPr lang="sl-SI" dirty="0"/>
                    </a:p>
                  </a:txBody>
                  <a:tcPr/>
                </a:tc>
                <a:tc>
                  <a:txBody>
                    <a:bodyPr/>
                    <a:lstStyle/>
                    <a:p>
                      <a:r>
                        <a:rPr lang="sl-SI" dirty="0" err="1"/>
                        <a:t>Puss</a:t>
                      </a:r>
                      <a:r>
                        <a:rPr lang="sl-SI" baseline="0" dirty="0"/>
                        <a:t> in </a:t>
                      </a:r>
                      <a:r>
                        <a:rPr lang="sl-SI" baseline="0" dirty="0" err="1"/>
                        <a:t>Boots</a:t>
                      </a:r>
                      <a:endParaRPr lang="sl-SI" dirty="0"/>
                    </a:p>
                  </a:txBody>
                  <a:tcPr/>
                </a:tc>
                <a:tc>
                  <a:txBody>
                    <a:bodyPr/>
                    <a:lstStyle/>
                    <a:p>
                      <a:endParaRPr lang="sl-SI" dirty="0"/>
                    </a:p>
                  </a:txBody>
                  <a:tcPr/>
                </a:tc>
                <a:extLst>
                  <a:ext uri="{0D108BD9-81ED-4DB2-BD59-A6C34878D82A}">
                    <a16:rowId xmlns:a16="http://schemas.microsoft.com/office/drawing/2014/main" val="10007"/>
                  </a:ext>
                </a:extLst>
              </a:tr>
              <a:tr h="370840">
                <a:tc>
                  <a:txBody>
                    <a:bodyPr/>
                    <a:lstStyle/>
                    <a:p>
                      <a:endParaRPr lang="sl-SI" dirty="0"/>
                    </a:p>
                  </a:txBody>
                  <a:tcPr/>
                </a:tc>
                <a:tc>
                  <a:txBody>
                    <a:bodyPr/>
                    <a:lstStyle/>
                    <a:p>
                      <a:r>
                        <a:rPr lang="sl-SI" dirty="0" err="1"/>
                        <a:t>Gingerbread</a:t>
                      </a:r>
                      <a:r>
                        <a:rPr lang="sl-SI" dirty="0"/>
                        <a:t> man</a:t>
                      </a:r>
                    </a:p>
                  </a:txBody>
                  <a:tcPr/>
                </a:tc>
                <a:tc>
                  <a:txBody>
                    <a:bodyPr/>
                    <a:lstStyle/>
                    <a:p>
                      <a:endParaRPr lang="sl-SI" dirty="0"/>
                    </a:p>
                  </a:txBody>
                  <a:tcPr/>
                </a:tc>
                <a:extLst>
                  <a:ext uri="{0D108BD9-81ED-4DB2-BD59-A6C34878D82A}">
                    <a16:rowId xmlns:a16="http://schemas.microsoft.com/office/drawing/2014/main" val="10008"/>
                  </a:ext>
                </a:extLst>
              </a:tr>
              <a:tr h="370840">
                <a:tc>
                  <a:txBody>
                    <a:bodyPr/>
                    <a:lstStyle/>
                    <a:p>
                      <a:r>
                        <a:rPr lang="sl-SI" dirty="0"/>
                        <a:t>Zlatolaska</a:t>
                      </a:r>
                      <a:r>
                        <a:rPr lang="sl-SI" baseline="0" dirty="0"/>
                        <a:t> in trije medvedki</a:t>
                      </a:r>
                      <a:endParaRPr lang="sl-SI" dirty="0"/>
                    </a:p>
                  </a:txBody>
                  <a:tcPr/>
                </a:tc>
                <a:tc>
                  <a:txBody>
                    <a:bodyPr/>
                    <a:lstStyle/>
                    <a:p>
                      <a:endParaRPr lang="sl-SI" dirty="0"/>
                    </a:p>
                  </a:txBody>
                  <a:tcPr/>
                </a:tc>
                <a:tc>
                  <a:txBody>
                    <a:bodyPr/>
                    <a:lstStyle/>
                    <a:p>
                      <a:endParaRPr lang="sl-SI" dirty="0"/>
                    </a:p>
                  </a:txBody>
                  <a:tcPr/>
                </a:tc>
                <a:extLst>
                  <a:ext uri="{0D108BD9-81ED-4DB2-BD59-A6C34878D82A}">
                    <a16:rowId xmlns:a16="http://schemas.microsoft.com/office/drawing/2014/main" val="10009"/>
                  </a:ext>
                </a:extLst>
              </a:tr>
              <a:tr h="370840">
                <a:tc>
                  <a:txBody>
                    <a:bodyPr/>
                    <a:lstStyle/>
                    <a:p>
                      <a:endParaRPr lang="sl-SI" dirty="0"/>
                    </a:p>
                  </a:txBody>
                  <a:tcPr/>
                </a:tc>
                <a:tc>
                  <a:txBody>
                    <a:bodyPr/>
                    <a:lstStyle/>
                    <a:p>
                      <a:r>
                        <a:rPr lang="sl-SI" dirty="0" err="1"/>
                        <a:t>Thumbelina</a:t>
                      </a:r>
                      <a:endParaRPr lang="sl-SI" dirty="0"/>
                    </a:p>
                  </a:txBody>
                  <a:tcPr/>
                </a:tc>
                <a:tc>
                  <a:txBody>
                    <a:bodyPr/>
                    <a:lstStyle/>
                    <a:p>
                      <a:endParaRPr lang="sl-SI" dirty="0"/>
                    </a:p>
                  </a:txBody>
                  <a:tcPr/>
                </a:tc>
                <a:extLst>
                  <a:ext uri="{0D108BD9-81ED-4DB2-BD59-A6C34878D82A}">
                    <a16:rowId xmlns:a16="http://schemas.microsoft.com/office/drawing/2014/main" val="10010"/>
                  </a:ext>
                </a:extLst>
              </a:tr>
              <a:tr h="370840">
                <a:tc>
                  <a:txBody>
                    <a:bodyPr/>
                    <a:lstStyle/>
                    <a:p>
                      <a:r>
                        <a:rPr lang="sl-SI" dirty="0"/>
                        <a:t>Jakec in Fižolček</a:t>
                      </a:r>
                    </a:p>
                  </a:txBody>
                  <a:tcPr/>
                </a:tc>
                <a:tc>
                  <a:txBody>
                    <a:bodyPr/>
                    <a:lstStyle/>
                    <a:p>
                      <a:endParaRPr lang="sl-SI" dirty="0"/>
                    </a:p>
                  </a:txBody>
                  <a:tcPr/>
                </a:tc>
                <a:tc>
                  <a:txBody>
                    <a:bodyPr/>
                    <a:lstStyle/>
                    <a:p>
                      <a:endParaRPr lang="sl-SI" dirty="0"/>
                    </a:p>
                  </a:txBody>
                  <a:tcPr/>
                </a:tc>
                <a:extLst>
                  <a:ext uri="{0D108BD9-81ED-4DB2-BD59-A6C34878D82A}">
                    <a16:rowId xmlns:a16="http://schemas.microsoft.com/office/drawing/2014/main" val="10011"/>
                  </a:ext>
                </a:extLst>
              </a:tr>
            </a:tbl>
          </a:graphicData>
        </a:graphic>
      </p:graphicFrame>
      <p:sp>
        <p:nvSpPr>
          <p:cNvPr id="20481" name="Rectangle 2"/>
          <p:cNvSpPr>
            <a:spLocks noGrp="1" noChangeArrowheads="1"/>
          </p:cNvSpPr>
          <p:nvPr>
            <p:ph type="title"/>
          </p:nvPr>
        </p:nvSpPr>
        <p:spPr/>
        <p:txBody>
          <a:bodyPr>
            <a:normAutofit/>
          </a:bodyPr>
          <a:lstStyle/>
          <a:p>
            <a:pPr eaLnBrk="1" hangingPunct="1"/>
            <a:r>
              <a:rPr lang="sl-SI" sz="3200" b="1" dirty="0" err="1">
                <a:effectLst>
                  <a:outerShdw blurRad="38100" dist="38100" dir="2700000" algn="tl">
                    <a:srgbClr val="000000">
                      <a:alpha val="43137"/>
                    </a:srgbClr>
                  </a:outerShdw>
                </a:effectLst>
              </a:rPr>
              <a:t>Fill</a:t>
            </a:r>
            <a:r>
              <a:rPr lang="sl-SI" sz="3200" b="1" dirty="0">
                <a:effectLst>
                  <a:outerShdw blurRad="38100" dist="38100" dir="2700000" algn="tl">
                    <a:srgbClr val="000000">
                      <a:alpha val="43137"/>
                    </a:srgbClr>
                  </a:outerShdw>
                </a:effectLst>
              </a:rPr>
              <a:t> in </a:t>
            </a:r>
            <a:r>
              <a:rPr lang="sl-SI" sz="3200" b="1" dirty="0" err="1">
                <a:effectLst>
                  <a:outerShdw blurRad="38100" dist="38100" dir="2700000" algn="tl">
                    <a:srgbClr val="000000">
                      <a:alpha val="43137"/>
                    </a:srgbClr>
                  </a:outerShdw>
                </a:effectLst>
              </a:rPr>
              <a:t>the</a:t>
            </a:r>
            <a:r>
              <a:rPr lang="sl-SI" sz="3200" b="1" dirty="0">
                <a:effectLst>
                  <a:outerShdw blurRad="38100" dist="38100" dir="2700000" algn="tl">
                    <a:srgbClr val="000000">
                      <a:alpha val="43137"/>
                    </a:srgbClr>
                  </a:outerShdw>
                </a:effectLst>
              </a:rPr>
              <a:t> </a:t>
            </a:r>
            <a:r>
              <a:rPr lang="sl-SI" sz="3200" b="1" dirty="0" err="1">
                <a:effectLst>
                  <a:outerShdw blurRad="38100" dist="38100" dir="2700000" algn="tl">
                    <a:srgbClr val="000000">
                      <a:alpha val="43137"/>
                    </a:srgbClr>
                  </a:outerShdw>
                </a:effectLst>
              </a:rPr>
              <a:t>titles</a:t>
            </a:r>
            <a:endParaRPr lang="en-GB" sz="3200" b="1" dirty="0">
              <a:effectLst>
                <a:outerShdw blurRad="38100" dist="38100" dir="2700000" algn="tl">
                  <a:srgbClr val="000000">
                    <a:alpha val="43137"/>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4213" y="404813"/>
            <a:ext cx="5791200" cy="1143000"/>
          </a:xfrm>
        </p:spPr>
        <p:txBody>
          <a:bodyPr/>
          <a:lstStyle/>
          <a:p>
            <a:pPr eaLnBrk="1" hangingPunct="1">
              <a:defRPr/>
            </a:pPr>
            <a:r>
              <a:rPr lang="sl-SI" sz="3600">
                <a:effectLst>
                  <a:outerShdw blurRad="38100" dist="38100" dir="2700000" algn="tl">
                    <a:srgbClr val="C0C0C0"/>
                  </a:outerShdw>
                </a:effectLst>
                <a:latin typeface="Garamond" pitchFamily="18" charset="0"/>
              </a:rPr>
              <a:t>WHY?</a:t>
            </a:r>
          </a:p>
        </p:txBody>
      </p:sp>
      <p:sp>
        <p:nvSpPr>
          <p:cNvPr id="12291" name="Rectangle 3"/>
          <p:cNvSpPr>
            <a:spLocks noGrp="1" noChangeArrowheads="1"/>
          </p:cNvSpPr>
          <p:nvPr>
            <p:ph type="body" idx="1"/>
          </p:nvPr>
        </p:nvSpPr>
        <p:spPr>
          <a:xfrm>
            <a:off x="684213" y="1484313"/>
            <a:ext cx="7773987" cy="4751387"/>
          </a:xfrm>
        </p:spPr>
        <p:txBody>
          <a:bodyPr>
            <a:normAutofit lnSpcReduction="10000"/>
          </a:bodyPr>
          <a:lstStyle/>
          <a:p>
            <a:pPr eaLnBrk="1" hangingPunct="1">
              <a:lnSpc>
                <a:spcPct val="80000"/>
              </a:lnSpc>
            </a:pPr>
            <a:r>
              <a:rPr lang="en-GB" sz="2000"/>
              <a:t>Motivation (it's natural, interesting, ch</a:t>
            </a:r>
            <a:r>
              <a:rPr lang="sl-SI" sz="2000"/>
              <a:t>ildren</a:t>
            </a:r>
            <a:r>
              <a:rPr lang="en-GB" sz="2000"/>
              <a:t> become involved)</a:t>
            </a:r>
          </a:p>
          <a:p>
            <a:pPr eaLnBrk="1" hangingPunct="1">
              <a:lnSpc>
                <a:spcPct val="80000"/>
              </a:lnSpc>
            </a:pPr>
            <a:r>
              <a:rPr lang="en-GB" sz="2000"/>
              <a:t>Imagination (ch</a:t>
            </a:r>
            <a:r>
              <a:rPr lang="sl-SI" sz="2000"/>
              <a:t>ildren</a:t>
            </a:r>
            <a:r>
              <a:rPr lang="en-GB" sz="2000"/>
              <a:t> live in their imaginary world, identification with characters)</a:t>
            </a:r>
          </a:p>
          <a:p>
            <a:pPr eaLnBrk="1" hangingPunct="1">
              <a:lnSpc>
                <a:spcPct val="80000"/>
              </a:lnSpc>
            </a:pPr>
            <a:r>
              <a:rPr lang="en-GB" sz="2000"/>
              <a:t>Contextualization</a:t>
            </a:r>
            <a:r>
              <a:rPr lang="sl-SI" sz="2000"/>
              <a:t>, not just separate words</a:t>
            </a:r>
            <a:endParaRPr lang="en-GB" sz="2000"/>
          </a:p>
          <a:p>
            <a:pPr eaLnBrk="1" hangingPunct="1">
              <a:lnSpc>
                <a:spcPct val="80000"/>
              </a:lnSpc>
            </a:pPr>
            <a:r>
              <a:rPr lang="en-GB" sz="2000"/>
              <a:t>Meaningful repetition, natural rhythm of language</a:t>
            </a:r>
            <a:endParaRPr lang="sl-SI" sz="2000"/>
          </a:p>
          <a:p>
            <a:pPr eaLnBrk="1" hangingPunct="1">
              <a:lnSpc>
                <a:spcPct val="80000"/>
              </a:lnSpc>
            </a:pPr>
            <a:r>
              <a:rPr lang="sl-SI" sz="2000"/>
              <a:t>Cultural information</a:t>
            </a:r>
            <a:endParaRPr lang="en-GB" sz="2000"/>
          </a:p>
          <a:p>
            <a:pPr eaLnBrk="1" hangingPunct="1">
              <a:lnSpc>
                <a:spcPct val="80000"/>
              </a:lnSpc>
            </a:pPr>
            <a:r>
              <a:rPr lang="en-GB" sz="2000"/>
              <a:t>Many ways of using them:</a:t>
            </a:r>
            <a:endParaRPr lang="sl-SI" sz="2000"/>
          </a:p>
          <a:p>
            <a:pPr eaLnBrk="1" hangingPunct="1">
              <a:lnSpc>
                <a:spcPct val="80000"/>
              </a:lnSpc>
              <a:buFontTx/>
              <a:buNone/>
            </a:pPr>
            <a:r>
              <a:rPr lang="sl-SI" sz="2000"/>
              <a:t>a) </a:t>
            </a:r>
            <a:r>
              <a:rPr lang="en-GB" sz="2000"/>
              <a:t>revision or introduction of new vocabulary and structures</a:t>
            </a:r>
          </a:p>
          <a:p>
            <a:pPr eaLnBrk="1" hangingPunct="1">
              <a:lnSpc>
                <a:spcPct val="80000"/>
              </a:lnSpc>
              <a:buFontTx/>
              <a:buNone/>
            </a:pPr>
            <a:r>
              <a:rPr lang="sl-SI" sz="2000"/>
              <a:t>b) </a:t>
            </a:r>
            <a:r>
              <a:rPr lang="en-GB" sz="2000"/>
              <a:t>topic work (you can base them on a certain theme of the unit, e.g., animals)</a:t>
            </a:r>
          </a:p>
          <a:p>
            <a:pPr eaLnBrk="1" hangingPunct="1">
              <a:lnSpc>
                <a:spcPct val="80000"/>
              </a:lnSpc>
              <a:buFontTx/>
              <a:buNone/>
            </a:pPr>
            <a:r>
              <a:rPr lang="sl-SI" sz="2000"/>
              <a:t>c) </a:t>
            </a:r>
            <a:r>
              <a:rPr lang="en-GB" sz="2000"/>
              <a:t>cross-curricular work (you can do art, craft, music activities conn. to stories)</a:t>
            </a:r>
            <a:endParaRPr lang="sl-SI" sz="2000"/>
          </a:p>
          <a:p>
            <a:pPr eaLnBrk="1" hangingPunct="1">
              <a:lnSpc>
                <a:spcPct val="80000"/>
              </a:lnSpc>
            </a:pPr>
            <a:r>
              <a:rPr lang="en-GB" sz="2000"/>
              <a:t>Develop all four skills</a:t>
            </a:r>
            <a:endParaRPr lang="sl-SI" sz="2000"/>
          </a:p>
          <a:p>
            <a:pPr eaLnBrk="1" hangingPunct="1">
              <a:lnSpc>
                <a:spcPct val="80000"/>
              </a:lnSpc>
            </a:pPr>
            <a:r>
              <a:rPr lang="en-GB" sz="2000"/>
              <a:t>Develop creative skills</a:t>
            </a:r>
          </a:p>
          <a:p>
            <a:pPr eaLnBrk="1" hangingPunct="1">
              <a:lnSpc>
                <a:spcPct val="80000"/>
              </a:lnSpc>
            </a:pPr>
            <a:r>
              <a:rPr lang="en-GB" sz="2000"/>
              <a:t>Encourage social and emotional development</a:t>
            </a:r>
          </a:p>
          <a:p>
            <a:pPr eaLnBrk="1" hangingPunct="1">
              <a:lnSpc>
                <a:spcPct val="80000"/>
              </a:lnSpc>
            </a:pPr>
            <a:r>
              <a:rPr lang="en-GB" sz="2000"/>
              <a:t>Develop listening and concentration skills (their knowledge, experience, visual clues)</a:t>
            </a:r>
            <a:endParaRPr lang="sl-SI" sz="2000"/>
          </a:p>
          <a:p>
            <a:pPr eaLnBrk="1" hangingPunct="1">
              <a:lnSpc>
                <a:spcPct val="80000"/>
              </a:lnSpc>
            </a:pPr>
            <a:endParaRPr lang="sl-SI"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291">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291">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291">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291">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29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r">
  <a:themeElements>
    <a:clrScheme name="Papi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709</TotalTime>
  <Words>1986</Words>
  <Application>Microsoft Office PowerPoint</Application>
  <PresentationFormat>Diaprojekcija na zaslonu (4:3)</PresentationFormat>
  <Paragraphs>231</Paragraphs>
  <Slides>42</Slides>
  <Notes>25</Notes>
  <HiddenSlides>0</HiddenSlides>
  <MMClips>0</MMClips>
  <ScaleCrop>false</ScaleCrop>
  <HeadingPairs>
    <vt:vector size="8" baseType="variant">
      <vt:variant>
        <vt:lpstr>Uporabljene pisave</vt:lpstr>
      </vt:variant>
      <vt:variant>
        <vt:i4>5</vt:i4>
      </vt:variant>
      <vt:variant>
        <vt:lpstr>Tema</vt:lpstr>
      </vt:variant>
      <vt:variant>
        <vt:i4>1</vt:i4>
      </vt:variant>
      <vt:variant>
        <vt:lpstr>Vdelani OLE strežniki</vt:lpstr>
      </vt:variant>
      <vt:variant>
        <vt:i4>2</vt:i4>
      </vt:variant>
      <vt:variant>
        <vt:lpstr>Naslovi diapozitivov</vt:lpstr>
      </vt:variant>
      <vt:variant>
        <vt:i4>42</vt:i4>
      </vt:variant>
    </vt:vector>
  </HeadingPairs>
  <TitlesOfParts>
    <vt:vector size="50" baseType="lpstr">
      <vt:lpstr>Arial</vt:lpstr>
      <vt:lpstr>Constantia</vt:lpstr>
      <vt:lpstr>Garamond</vt:lpstr>
      <vt:lpstr>Times New Roman</vt:lpstr>
      <vt:lpstr>Wingdings 2</vt:lpstr>
      <vt:lpstr>Papir</vt:lpstr>
      <vt:lpstr>Document</vt:lpstr>
      <vt:lpstr>Image</vt:lpstr>
      <vt:lpstr>PowerPointova predstavitev</vt:lpstr>
      <vt:lpstr>PowerPointova predstavitev</vt:lpstr>
      <vt:lpstr>The very hungry caterpillar</vt:lpstr>
      <vt:lpstr>PowerPointova predstavitev</vt:lpstr>
      <vt:lpstr>PowerPointova predstavitev</vt:lpstr>
      <vt:lpstr>Guess the stories</vt:lpstr>
      <vt:lpstr>Guess the stories</vt:lpstr>
      <vt:lpstr>Fill in the titles</vt:lpstr>
      <vt:lpstr>WHY?</vt:lpstr>
      <vt:lpstr>TYPES OF STORIES</vt:lpstr>
      <vt:lpstr>Learnenglish kids stories</vt:lpstr>
      <vt:lpstr>Emily Gravett</vt:lpstr>
      <vt:lpstr>PowerPointova predstavitev</vt:lpstr>
      <vt:lpstr>A dice game – Little Sleepy star</vt:lpstr>
      <vt:lpstr>Choosing a story</vt:lpstr>
      <vt:lpstr>Reading or telling it? A) Reading it</vt:lpstr>
      <vt:lpstr>Reading or telling it? B) Telling it</vt:lpstr>
      <vt:lpstr>The storyteller</vt:lpstr>
      <vt:lpstr>Before telling the story</vt:lpstr>
      <vt:lpstr>While telling the story </vt:lpstr>
      <vt:lpstr>Stories with flashcards</vt:lpstr>
      <vt:lpstr>Stages in storytelling</vt:lpstr>
      <vt:lpstr>Activities based on the three-part skills model 1. pre-listening</vt:lpstr>
      <vt:lpstr>Activities based on the three-part skills model 1. while-listening</vt:lpstr>
      <vt:lpstr>Goldilocks</vt:lpstr>
      <vt:lpstr>Adapted versions</vt:lpstr>
      <vt:lpstr>Activities based on the three-part skills model 1. post-listening</vt:lpstr>
      <vt:lpstr>‘storytelling umbrella’</vt:lpstr>
      <vt:lpstr>A post listening activity Who am I?</vt:lpstr>
      <vt:lpstr>Guessing the charasters</vt:lpstr>
      <vt:lpstr>Story flashcards – putting them in order</vt:lpstr>
      <vt:lpstr>Bingo cards</vt:lpstr>
      <vt:lpstr>TPR STORY ACTIVITY</vt:lpstr>
      <vt:lpstr>Story mat</vt:lpstr>
      <vt:lpstr>Storytelling boardgame</vt:lpstr>
      <vt:lpstr>Making mini and pop-up books </vt:lpstr>
      <vt:lpstr>Activities based on different cross-curricular areas </vt:lpstr>
      <vt:lpstr>Creating stories </vt:lpstr>
      <vt:lpstr>Creating a story</vt:lpstr>
      <vt:lpstr>Storytelling dice</vt:lpstr>
      <vt:lpstr>STORYTELLING     WEBSITES</vt:lpstr>
      <vt:lpstr>Happy storytelling!</vt:lpstr>
    </vt:vector>
  </TitlesOfParts>
  <Company>WEFW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Mateja</dc:creator>
  <cp:lastModifiedBy>Dagarin Fojkar, Mateja</cp:lastModifiedBy>
  <cp:revision>60</cp:revision>
  <dcterms:created xsi:type="dcterms:W3CDTF">2009-05-07T19:51:23Z</dcterms:created>
  <dcterms:modified xsi:type="dcterms:W3CDTF">2022-02-21T18:33:29Z</dcterms:modified>
</cp:coreProperties>
</file>