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GB"/>
    </a:defPPr>
    <a:lvl1pPr algn="ctr" rtl="0" fontAlgn="base">
      <a:spcBef>
        <a:spcPct val="0"/>
      </a:spcBef>
      <a:spcAft>
        <a:spcPct val="0"/>
      </a:spcAft>
      <a:defRPr sz="2800" kern="1200">
        <a:solidFill>
          <a:schemeClr val="tx1"/>
        </a:solidFill>
        <a:latin typeface="Comic Sans MS" pitchFamily="66" charset="0"/>
        <a:ea typeface="+mn-ea"/>
        <a:cs typeface="+mn-cs"/>
      </a:defRPr>
    </a:lvl1pPr>
    <a:lvl2pPr marL="457200" algn="ctr" rtl="0" fontAlgn="base">
      <a:spcBef>
        <a:spcPct val="0"/>
      </a:spcBef>
      <a:spcAft>
        <a:spcPct val="0"/>
      </a:spcAft>
      <a:defRPr sz="2800" kern="1200">
        <a:solidFill>
          <a:schemeClr val="tx1"/>
        </a:solidFill>
        <a:latin typeface="Comic Sans MS" pitchFamily="66" charset="0"/>
        <a:ea typeface="+mn-ea"/>
        <a:cs typeface="+mn-cs"/>
      </a:defRPr>
    </a:lvl2pPr>
    <a:lvl3pPr marL="914400" algn="ctr" rtl="0" fontAlgn="base">
      <a:spcBef>
        <a:spcPct val="0"/>
      </a:spcBef>
      <a:spcAft>
        <a:spcPct val="0"/>
      </a:spcAft>
      <a:defRPr sz="2800" kern="1200">
        <a:solidFill>
          <a:schemeClr val="tx1"/>
        </a:solidFill>
        <a:latin typeface="Comic Sans MS" pitchFamily="66" charset="0"/>
        <a:ea typeface="+mn-ea"/>
        <a:cs typeface="+mn-cs"/>
      </a:defRPr>
    </a:lvl3pPr>
    <a:lvl4pPr marL="1371600" algn="ctr" rtl="0" fontAlgn="base">
      <a:spcBef>
        <a:spcPct val="0"/>
      </a:spcBef>
      <a:spcAft>
        <a:spcPct val="0"/>
      </a:spcAft>
      <a:defRPr sz="2800" kern="1200">
        <a:solidFill>
          <a:schemeClr val="tx1"/>
        </a:solidFill>
        <a:latin typeface="Comic Sans MS" pitchFamily="66" charset="0"/>
        <a:ea typeface="+mn-ea"/>
        <a:cs typeface="+mn-cs"/>
      </a:defRPr>
    </a:lvl4pPr>
    <a:lvl5pPr marL="1828800" algn="ctr" rtl="0" fontAlgn="base">
      <a:spcBef>
        <a:spcPct val="0"/>
      </a:spcBef>
      <a:spcAft>
        <a:spcPct val="0"/>
      </a:spcAft>
      <a:defRPr sz="2800" kern="1200">
        <a:solidFill>
          <a:schemeClr val="tx1"/>
        </a:solidFill>
        <a:latin typeface="Comic Sans MS" pitchFamily="66" charset="0"/>
        <a:ea typeface="+mn-ea"/>
        <a:cs typeface="+mn-cs"/>
      </a:defRPr>
    </a:lvl5pPr>
    <a:lvl6pPr marL="2286000" algn="l" defTabSz="914400" rtl="0" eaLnBrk="1" latinLnBrk="0" hangingPunct="1">
      <a:defRPr sz="2800" kern="1200">
        <a:solidFill>
          <a:schemeClr val="tx1"/>
        </a:solidFill>
        <a:latin typeface="Comic Sans MS" pitchFamily="66" charset="0"/>
        <a:ea typeface="+mn-ea"/>
        <a:cs typeface="+mn-cs"/>
      </a:defRPr>
    </a:lvl6pPr>
    <a:lvl7pPr marL="2743200" algn="l" defTabSz="914400" rtl="0" eaLnBrk="1" latinLnBrk="0" hangingPunct="1">
      <a:defRPr sz="2800" kern="1200">
        <a:solidFill>
          <a:schemeClr val="tx1"/>
        </a:solidFill>
        <a:latin typeface="Comic Sans MS" pitchFamily="66" charset="0"/>
        <a:ea typeface="+mn-ea"/>
        <a:cs typeface="+mn-cs"/>
      </a:defRPr>
    </a:lvl7pPr>
    <a:lvl8pPr marL="3200400" algn="l" defTabSz="914400" rtl="0" eaLnBrk="1" latinLnBrk="0" hangingPunct="1">
      <a:defRPr sz="2800" kern="1200">
        <a:solidFill>
          <a:schemeClr val="tx1"/>
        </a:solidFill>
        <a:latin typeface="Comic Sans MS" pitchFamily="66" charset="0"/>
        <a:ea typeface="+mn-ea"/>
        <a:cs typeface="+mn-cs"/>
      </a:defRPr>
    </a:lvl8pPr>
    <a:lvl9pPr marL="3657600" algn="l" defTabSz="914400" rtl="0" eaLnBrk="1" latinLnBrk="0" hangingPunct="1">
      <a:defRPr sz="28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ECFF"/>
    <a:srgbClr val="9999FF"/>
    <a:srgbClr val="CC00FF"/>
    <a:srgbClr val="FF66FF"/>
    <a:srgbClr val="FF0000"/>
    <a:srgbClr val="FF9933"/>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34BC8CE-CDEA-47D3-91C4-6FA33A8E59B2}" type="datetimeFigureOut">
              <a:rPr lang="en-US"/>
              <a:pPr>
                <a:defRPr/>
              </a:pPr>
              <a:t>11/25/2016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D42E934-B34B-408E-B141-02CED6A87CF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77053A-18E6-4E74-A6D1-988000F0987C}"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1BBE14-427F-462E-976D-2ED1D2E8F6B1}"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D9839E-8CDA-443A-9D39-DE71941C8D70}" type="slidenum">
              <a:rPr lang="en-GB"/>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BF0594-2959-4EAD-A6E1-9D6A930F7B3B}" type="slidenum">
              <a:rPr lang="en-GB"/>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4DE2C9-BC29-41B3-8172-36EA234F4B7A}" type="slidenum">
              <a:rPr lang="en-GB"/>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DB5B0C-387C-4BFA-A855-046EDD9726F4}" type="slidenum">
              <a:rPr lang="en-GB"/>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3138CA-31B6-490F-A7F5-B1C9165CAD21}" type="slidenum">
              <a:rPr lang="en-GB"/>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062F3A-98AC-4AED-8F53-7BFD6745DA48}" type="slidenum">
              <a:rPr lang="en-GB"/>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EC08EE-3EB4-43E4-B341-0C6851934480}" type="slidenum">
              <a:rPr lang="en-GB"/>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325833-64C5-4501-B0AD-42481D40DC3C}" type="slidenum">
              <a:rPr lang="en-GB"/>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90C622-6FEB-46A3-B797-88DA94111005}" type="slidenum">
              <a:rPr lang="en-GB"/>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6EC53-696F-4D71-8FF4-BB4F295F2C33}"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EF5452-80D9-4941-A1D3-4D50C7AE2FC0}"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11F655-349D-4710-9804-1C1A4F224BB5}" type="slidenum">
              <a:rPr lang="en-GB"/>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4A57A-FCAC-431C-8E9E-4B1A5EBF4AEE}"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86C361-CA1C-4D67-9B3D-E2CA76DFBFFB}"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0BC03B-41D1-4A96-8186-8B966CF95225}"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06112E-6600-463A-B2B0-D974C048AC50}" type="slidenum">
              <a:rPr lang="en-GB"/>
              <a:pPr>
                <a:defRPr/>
              </a:pPr>
              <a:t>‹#›</a:t>
            </a:fld>
            <a:endParaRPr lang="en-GB"/>
          </a:p>
        </p:txBody>
      </p:sp>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70C8A1-C9C5-40F2-A402-63C6A5B04CFA}" type="slidenum">
              <a:rPr lang="en-GB"/>
              <a:pPr>
                <a:defRPr/>
              </a:pPr>
              <a:t>‹#›</a:t>
            </a:fld>
            <a:endParaRPr lang="en-GB"/>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CC62C3-0F8A-4B79-B511-48C62C9851DA}" type="slidenum">
              <a:rPr lang="en-GB"/>
              <a:pPr>
                <a:defRPr/>
              </a:pPr>
              <a:t>‹#›</a:t>
            </a:fld>
            <a:endParaRPr lang="en-GB"/>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B39C06-D564-4E92-9D46-10FAF3CBCD88}" type="slidenum">
              <a:rPr lang="en-GB"/>
              <a:pPr>
                <a:defRPr/>
              </a:pPr>
              <a:t>‹#›</a:t>
            </a:fld>
            <a:endParaRPr lang="en-GB"/>
          </a:p>
        </p:txBody>
      </p:sp>
    </p:spTree>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B0D7FA-7818-4CC9-8F28-221329135DBC}" type="slidenum">
              <a:rPr lang="en-GB"/>
              <a:pPr>
                <a:defRPr/>
              </a:pPr>
              <a:t>‹#›</a:t>
            </a:fld>
            <a:endParaRPr lang="en-GB"/>
          </a:p>
        </p:txBody>
      </p:sp>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5FD60F-55C5-4CD4-A5A5-1D4D662E5885}" type="slidenum">
              <a:rPr lang="en-GB"/>
              <a:pPr>
                <a:defRPr/>
              </a:pPr>
              <a:t>‹#›</a:t>
            </a:fld>
            <a:endParaRPr lang="en-GB"/>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C3B96C9-D260-486D-BD98-0E7E9FD28BDD}" type="slidenum">
              <a:rPr lang="en-GB"/>
              <a:pPr>
                <a:defRPr/>
              </a:pPr>
              <a:t>‹#›</a:t>
            </a:fld>
            <a:endParaRPr lang="en-GB"/>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CDC0A9C-5F9E-4F07-A87F-4B15E616535B}" type="slidenum">
              <a:rPr lang="en-GB"/>
              <a:pPr>
                <a:defRPr/>
              </a:pPr>
              <a:t>‹#›</a:t>
            </a:fld>
            <a:endParaRPr lang="en-GB"/>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B15A6B3-68E5-42E8-99CC-70D202A83CDF}" type="slidenum">
              <a:rPr lang="en-GB"/>
              <a:pPr>
                <a:defRPr/>
              </a:pPr>
              <a:t>‹#›</a:t>
            </a:fld>
            <a:endParaRPr lang="en-GB"/>
          </a:p>
        </p:txBody>
      </p:sp>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8508BE7-FAEE-4D97-903B-C0206203BF7B}" type="slidenum">
              <a:rPr lang="en-GB"/>
              <a:pPr>
                <a:defRPr/>
              </a:pPr>
              <a:t>‹#›</a:t>
            </a:fld>
            <a:endParaRPr lang="en-GB"/>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BAC411-497F-491E-8DF2-D8009BD54333}" type="slidenum">
              <a:rPr lang="en-GB"/>
              <a:pPr>
                <a:defRPr/>
              </a:pPr>
              <a:t>‹#›</a:t>
            </a:fld>
            <a:endParaRPr lang="en-GB"/>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33E68C15-11BF-475D-BBAA-3D00A5340ED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331913" y="2276475"/>
            <a:ext cx="4032250" cy="1631950"/>
          </a:xfrm>
          <a:prstGeom prst="rect">
            <a:avLst/>
          </a:prstGeom>
          <a:gradFill rotWithShape="1">
            <a:gsLst>
              <a:gs pos="0">
                <a:srgbClr val="3366FF"/>
              </a:gs>
              <a:gs pos="25000">
                <a:srgbClr val="01A78F"/>
              </a:gs>
              <a:gs pos="50000">
                <a:srgbClr val="FFFF00"/>
              </a:gs>
              <a:gs pos="75000">
                <a:srgbClr val="FF6633"/>
              </a:gs>
              <a:gs pos="100000">
                <a:srgbClr val="FF3399"/>
              </a:gs>
            </a:gsLst>
            <a:lin ang="18900000" scaled="1"/>
          </a:gradFill>
          <a:ln w="76200">
            <a:solidFill>
              <a:schemeClr val="tx1"/>
            </a:solidFill>
            <a:miter lim="800000"/>
            <a:headEnd/>
            <a:tailEnd/>
          </a:ln>
        </p:spPr>
        <p:txBody>
          <a:bodyPr>
            <a:spAutoFit/>
          </a:bodyPr>
          <a:lstStyle/>
          <a:p>
            <a:pPr>
              <a:spcBef>
                <a:spcPct val="50000"/>
              </a:spcBef>
            </a:pPr>
            <a:r>
              <a:rPr lang="en-GB" sz="9600"/>
              <a:t>Elmer</a:t>
            </a:r>
          </a:p>
        </p:txBody>
      </p:sp>
      <p:sp>
        <p:nvSpPr>
          <p:cNvPr id="2053" name="Text Box 5"/>
          <p:cNvSpPr txBox="1">
            <a:spLocks noChangeArrowheads="1"/>
          </p:cNvSpPr>
          <p:nvPr/>
        </p:nvSpPr>
        <p:spPr bwMode="auto">
          <a:xfrm>
            <a:off x="3203575" y="4292600"/>
            <a:ext cx="3203575" cy="595313"/>
          </a:xfrm>
          <a:prstGeom prst="rect">
            <a:avLst/>
          </a:prstGeom>
          <a:gradFill rotWithShape="1">
            <a:gsLst>
              <a:gs pos="0">
                <a:srgbClr val="3366FF"/>
              </a:gs>
              <a:gs pos="25000">
                <a:srgbClr val="01A78F"/>
              </a:gs>
              <a:gs pos="50000">
                <a:srgbClr val="FFFF00"/>
              </a:gs>
              <a:gs pos="75000">
                <a:srgbClr val="FF6633"/>
              </a:gs>
              <a:gs pos="100000">
                <a:srgbClr val="FF3399"/>
              </a:gs>
            </a:gsLst>
            <a:lin ang="18900000" scaled="1"/>
          </a:gradFill>
          <a:ln w="76200">
            <a:solidFill>
              <a:schemeClr val="tx1"/>
            </a:solidFill>
            <a:miter lim="800000"/>
            <a:headEnd/>
            <a:tailEnd/>
          </a:ln>
        </p:spPr>
        <p:txBody>
          <a:bodyPr>
            <a:spAutoFit/>
          </a:bodyPr>
          <a:lstStyle/>
          <a:p>
            <a:pPr>
              <a:spcBef>
                <a:spcPct val="50000"/>
              </a:spcBef>
            </a:pPr>
            <a:r>
              <a:rPr lang="en-GB"/>
              <a:t>By David McKee</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anim calcmode="lin" valueType="num">
                                      <p:cBhvr>
                                        <p:cTn id="14" dur="1000" fill="hold"/>
                                        <p:tgtEl>
                                          <p:spTgt spid="2053"/>
                                        </p:tgtEl>
                                        <p:attrNameLst>
                                          <p:attrName>ppt_x</p:attrName>
                                        </p:attrNameLst>
                                      </p:cBhvr>
                                      <p:tavLst>
                                        <p:tav tm="0">
                                          <p:val>
                                            <p:strVal val="#ppt_x"/>
                                          </p:val>
                                        </p:tav>
                                        <p:tav tm="100000">
                                          <p:val>
                                            <p:strVal val="#ppt_x"/>
                                          </p:val>
                                        </p:tav>
                                      </p:tavLst>
                                    </p:anim>
                                    <p:anim calcmode="lin" valueType="num">
                                      <p:cBhvr>
                                        <p:cTn id="15"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1003300"/>
          </a:xfrm>
          <a:prstGeom prst="rect">
            <a:avLst/>
          </a:prstGeom>
          <a:solidFill>
            <a:schemeClr val="bg2"/>
          </a:solidFill>
          <a:ln w="57150">
            <a:solidFill>
              <a:schemeClr val="tx1"/>
            </a:solidFill>
            <a:miter lim="800000"/>
            <a:headEnd/>
            <a:tailEnd/>
          </a:ln>
        </p:spPr>
        <p:txBody>
          <a:bodyPr>
            <a:spAutoFit/>
          </a:bodyPr>
          <a:lstStyle/>
          <a:p>
            <a:pPr>
              <a:spcBef>
                <a:spcPct val="50000"/>
              </a:spcBef>
            </a:pPr>
            <a:r>
              <a:rPr lang="en-GB">
                <a:solidFill>
                  <a:schemeClr val="bg1"/>
                </a:solidFill>
              </a:rPr>
              <a:t>When Elmer rejoined the other elephants they were all standing quietly.</a:t>
            </a:r>
          </a:p>
        </p:txBody>
      </p:sp>
      <p:sp>
        <p:nvSpPr>
          <p:cNvPr id="13315" name="Text Box 3"/>
          <p:cNvSpPr txBox="1">
            <a:spLocks noChangeArrowheads="1"/>
          </p:cNvSpPr>
          <p:nvPr/>
        </p:nvSpPr>
        <p:spPr bwMode="auto">
          <a:xfrm>
            <a:off x="0" y="5854700"/>
            <a:ext cx="9144000" cy="1003300"/>
          </a:xfrm>
          <a:prstGeom prst="rect">
            <a:avLst/>
          </a:prstGeom>
          <a:solidFill>
            <a:schemeClr val="bg2"/>
          </a:solidFill>
          <a:ln w="57150">
            <a:solidFill>
              <a:schemeClr val="tx1"/>
            </a:solidFill>
            <a:miter lim="800000"/>
            <a:headEnd/>
            <a:tailEnd/>
          </a:ln>
        </p:spPr>
        <p:txBody>
          <a:bodyPr>
            <a:spAutoFit/>
          </a:bodyPr>
          <a:lstStyle/>
          <a:p>
            <a:pPr>
              <a:spcBef>
                <a:spcPct val="50000"/>
              </a:spcBef>
            </a:pPr>
            <a:r>
              <a:rPr lang="en-GB">
                <a:solidFill>
                  <a:schemeClr val="bg1"/>
                </a:solidFill>
              </a:rPr>
              <a:t>None of them noticed Elmer as he made his way to the middle of the herd.</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315"/>
                                        </p:tgtEl>
                                        <p:attrNameLst>
                                          <p:attrName>style.visibility</p:attrName>
                                        </p:attrNameLst>
                                      </p:cBhvr>
                                      <p:to>
                                        <p:strVal val="visible"/>
                                      </p:to>
                                    </p:set>
                                    <p:animEffect transition="in" filter="fade">
                                      <p:cBhvr>
                                        <p:cTn id="14" dur="1000"/>
                                        <p:tgtEl>
                                          <p:spTgt spid="13315"/>
                                        </p:tgtEl>
                                      </p:cBhvr>
                                    </p:animEffect>
                                    <p:anim calcmode="lin" valueType="num">
                                      <p:cBhvr>
                                        <p:cTn id="15" dur="1000" fill="hold"/>
                                        <p:tgtEl>
                                          <p:spTgt spid="13315"/>
                                        </p:tgtEl>
                                        <p:attrNameLst>
                                          <p:attrName>ppt_x</p:attrName>
                                        </p:attrNameLst>
                                      </p:cBhvr>
                                      <p:tavLst>
                                        <p:tav tm="0">
                                          <p:val>
                                            <p:strVal val="#ppt_x"/>
                                          </p:val>
                                        </p:tav>
                                        <p:tav tm="100000">
                                          <p:val>
                                            <p:strVal val="#ppt_x"/>
                                          </p:val>
                                        </p:tav>
                                      </p:tavLst>
                                    </p:anim>
                                    <p:anim calcmode="lin" valueType="num">
                                      <p:cBhvr>
                                        <p:cTn id="16"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1857375"/>
          </a:xfrm>
          <a:prstGeom prst="rect">
            <a:avLst/>
          </a:prstGeom>
          <a:solidFill>
            <a:srgbClr val="CC00FF"/>
          </a:solidFill>
          <a:ln w="57150">
            <a:solidFill>
              <a:schemeClr val="tx1"/>
            </a:solidFill>
            <a:miter lim="800000"/>
            <a:headEnd/>
            <a:tailEnd/>
          </a:ln>
        </p:spPr>
        <p:txBody>
          <a:bodyPr>
            <a:spAutoFit/>
          </a:bodyPr>
          <a:lstStyle/>
          <a:p>
            <a:pPr>
              <a:spcBef>
                <a:spcPct val="50000"/>
              </a:spcBef>
            </a:pPr>
            <a:r>
              <a:rPr lang="en-GB">
                <a:solidFill>
                  <a:schemeClr val="bg1"/>
                </a:solidFill>
              </a:rPr>
              <a:t>After a while Elmer felt that something was wrong. But What? He looked around: same old jungle, same old bright sky, same old rain cloud that came over from time to time and lastly same old elephants.</a:t>
            </a:r>
          </a:p>
        </p:txBody>
      </p:sp>
      <p:sp>
        <p:nvSpPr>
          <p:cNvPr id="12291" name="Text Box 3"/>
          <p:cNvSpPr txBox="1">
            <a:spLocks noChangeArrowheads="1"/>
          </p:cNvSpPr>
          <p:nvPr/>
        </p:nvSpPr>
        <p:spPr bwMode="auto">
          <a:xfrm>
            <a:off x="4356100" y="6281738"/>
            <a:ext cx="4787900" cy="576262"/>
          </a:xfrm>
          <a:prstGeom prst="rect">
            <a:avLst/>
          </a:prstGeom>
          <a:solidFill>
            <a:srgbClr val="9999FF"/>
          </a:solidFill>
          <a:ln w="57150">
            <a:solidFill>
              <a:schemeClr val="tx1"/>
            </a:solidFill>
            <a:miter lim="800000"/>
            <a:headEnd/>
            <a:tailEnd/>
          </a:ln>
        </p:spPr>
        <p:txBody>
          <a:bodyPr>
            <a:spAutoFit/>
          </a:bodyPr>
          <a:lstStyle/>
          <a:p>
            <a:pPr>
              <a:spcBef>
                <a:spcPct val="50000"/>
              </a:spcBef>
            </a:pPr>
            <a:r>
              <a:rPr lang="en-GB">
                <a:solidFill>
                  <a:schemeClr val="bg1"/>
                </a:solidFill>
              </a:rPr>
              <a:t>Elmer looked at them.</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fade">
                                      <p:cBhvr>
                                        <p:cTn id="14" dur="1000"/>
                                        <p:tgtEl>
                                          <p:spTgt spid="12291"/>
                                        </p:tgtEl>
                                      </p:cBhvr>
                                    </p:animEffect>
                                    <p:anim calcmode="lin" valueType="num">
                                      <p:cBhvr>
                                        <p:cTn id="15" dur="1000" fill="hold"/>
                                        <p:tgtEl>
                                          <p:spTgt spid="12291"/>
                                        </p:tgtEl>
                                        <p:attrNameLst>
                                          <p:attrName>ppt_x</p:attrName>
                                        </p:attrNameLst>
                                      </p:cBhvr>
                                      <p:tavLst>
                                        <p:tav tm="0">
                                          <p:val>
                                            <p:strVal val="#ppt_x"/>
                                          </p:val>
                                        </p:tav>
                                        <p:tav tm="100000">
                                          <p:val>
                                            <p:strVal val="#ppt_x"/>
                                          </p:val>
                                        </p:tav>
                                      </p:tavLst>
                                    </p:anim>
                                    <p:anim calcmode="lin" valueType="num">
                                      <p:cBhvr>
                                        <p:cTn id="16"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9144000" cy="1003300"/>
          </a:xfrm>
          <a:prstGeom prst="rect">
            <a:avLst/>
          </a:prstGeom>
          <a:solidFill>
            <a:schemeClr val="bg2"/>
          </a:solidFill>
          <a:ln w="57150">
            <a:solidFill>
              <a:schemeClr val="tx1"/>
            </a:solidFill>
            <a:miter lim="800000"/>
            <a:headEnd/>
            <a:tailEnd/>
          </a:ln>
        </p:spPr>
        <p:txBody>
          <a:bodyPr>
            <a:spAutoFit/>
          </a:bodyPr>
          <a:lstStyle/>
          <a:p>
            <a:pPr>
              <a:spcBef>
                <a:spcPct val="50000"/>
              </a:spcBef>
            </a:pPr>
            <a:r>
              <a:rPr lang="en-GB">
                <a:solidFill>
                  <a:schemeClr val="bg1"/>
                </a:solidFill>
              </a:rPr>
              <a:t>The elephants were standing absolutely still. Elmer had never seen them so serious before.</a:t>
            </a:r>
          </a:p>
        </p:txBody>
      </p:sp>
      <p:sp>
        <p:nvSpPr>
          <p:cNvPr id="6148" name="Text Box 4"/>
          <p:cNvSpPr txBox="1">
            <a:spLocks noChangeArrowheads="1"/>
          </p:cNvSpPr>
          <p:nvPr/>
        </p:nvSpPr>
        <p:spPr bwMode="auto">
          <a:xfrm>
            <a:off x="0" y="3719513"/>
            <a:ext cx="2987675" cy="3138487"/>
          </a:xfrm>
          <a:prstGeom prst="rect">
            <a:avLst/>
          </a:prstGeom>
          <a:solidFill>
            <a:schemeClr val="bg2"/>
          </a:solidFill>
          <a:ln w="57150">
            <a:solidFill>
              <a:schemeClr val="tx1"/>
            </a:solidFill>
            <a:miter lim="800000"/>
            <a:headEnd/>
            <a:tailEnd/>
          </a:ln>
        </p:spPr>
        <p:txBody>
          <a:bodyPr>
            <a:spAutoFit/>
          </a:bodyPr>
          <a:lstStyle/>
          <a:p>
            <a:pPr>
              <a:spcBef>
                <a:spcPct val="50000"/>
              </a:spcBef>
            </a:pPr>
            <a:r>
              <a:rPr lang="en-GB">
                <a:solidFill>
                  <a:schemeClr val="bg1"/>
                </a:solidFill>
              </a:rPr>
              <a:t>The more he looked at the serious, silent, still standing elephants, the more he wanted to laugh.</a:t>
            </a:r>
          </a:p>
        </p:txBody>
      </p:sp>
      <p:sp>
        <p:nvSpPr>
          <p:cNvPr id="6149" name="Text Box 5"/>
          <p:cNvSpPr txBox="1">
            <a:spLocks noChangeArrowheads="1"/>
          </p:cNvSpPr>
          <p:nvPr/>
        </p:nvSpPr>
        <p:spPr bwMode="auto">
          <a:xfrm>
            <a:off x="6227763" y="3719513"/>
            <a:ext cx="2916237" cy="3138487"/>
          </a:xfrm>
          <a:prstGeom prst="rect">
            <a:avLst/>
          </a:prstGeom>
          <a:solidFill>
            <a:schemeClr val="bg2"/>
          </a:solidFill>
          <a:ln w="57150">
            <a:solidFill>
              <a:schemeClr val="tx1"/>
            </a:solidFill>
            <a:miter lim="800000"/>
            <a:headEnd/>
            <a:tailEnd/>
          </a:ln>
        </p:spPr>
        <p:txBody>
          <a:bodyPr>
            <a:spAutoFit/>
          </a:bodyPr>
          <a:lstStyle/>
          <a:p>
            <a:pPr>
              <a:spcBef>
                <a:spcPct val="50000"/>
              </a:spcBef>
            </a:pPr>
            <a:r>
              <a:rPr lang="en-GB">
                <a:solidFill>
                  <a:schemeClr val="bg1"/>
                </a:solidFill>
              </a:rPr>
              <a:t>Finally he could bear it no longer. He lifted up his trunk and at the top of his voice shouted:</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fade">
                                      <p:cBhvr>
                                        <p:cTn id="21" dur="1000"/>
                                        <p:tgtEl>
                                          <p:spTgt spid="6149"/>
                                        </p:tgtEl>
                                      </p:cBhvr>
                                    </p:animEffect>
                                    <p:anim calcmode="lin" valueType="num">
                                      <p:cBhvr>
                                        <p:cTn id="22" dur="1000" fill="hold"/>
                                        <p:tgtEl>
                                          <p:spTgt spid="6149"/>
                                        </p:tgtEl>
                                        <p:attrNameLst>
                                          <p:attrName>ppt_x</p:attrName>
                                        </p:attrNameLst>
                                      </p:cBhvr>
                                      <p:tavLst>
                                        <p:tav tm="0">
                                          <p:val>
                                            <p:strVal val="#ppt_x"/>
                                          </p:val>
                                        </p:tav>
                                        <p:tav tm="100000">
                                          <p:val>
                                            <p:strVal val="#ppt_x"/>
                                          </p:val>
                                        </p:tav>
                                      </p:tavLst>
                                    </p:anim>
                                    <p:anim calcmode="lin" valueType="num">
                                      <p:cBhvr>
                                        <p:cTn id="23"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25000">
              <a:srgbClr val="01A78F"/>
            </a:gs>
            <a:gs pos="50000">
              <a:srgbClr val="FFFF00"/>
            </a:gs>
            <a:gs pos="75000">
              <a:srgbClr val="FF6633"/>
            </a:gs>
            <a:gs pos="100000">
              <a:srgbClr val="FF3399"/>
            </a:gs>
          </a:gsLst>
          <a:lin ang="18900000" scaled="1"/>
        </a:gradFill>
        <a:effectLst/>
      </p:bgPr>
    </p:bg>
    <p:spTree>
      <p:nvGrpSpPr>
        <p:cNvPr id="1" name=""/>
        <p:cNvGrpSpPr/>
        <p:nvPr/>
      </p:nvGrpSpPr>
      <p:grpSpPr>
        <a:xfrm>
          <a:off x="0" y="0"/>
          <a:ext cx="0" cy="0"/>
          <a:chOff x="0" y="0"/>
          <a:chExt cx="0" cy="0"/>
        </a:xfrm>
      </p:grpSpPr>
      <p:pic>
        <p:nvPicPr>
          <p:cNvPr id="14338" name="Picture 2" descr="App0013"/>
          <p:cNvPicPr>
            <a:picLocks noChangeAspect="1" noChangeArrowheads="1"/>
          </p:cNvPicPr>
          <p:nvPr/>
        </p:nvPicPr>
        <p:blipFill>
          <a:blip r:embed="rId3" cstate="print"/>
          <a:srcRect t="14281"/>
          <a:stretch>
            <a:fillRect/>
          </a:stretch>
        </p:blipFill>
        <p:spPr bwMode="auto">
          <a:xfrm>
            <a:off x="0" y="3284538"/>
            <a:ext cx="9144000" cy="3573462"/>
          </a:xfrm>
          <a:prstGeom prst="rect">
            <a:avLst/>
          </a:prstGeom>
          <a:noFill/>
          <a:ln w="76200">
            <a:solidFill>
              <a:srgbClr val="000000"/>
            </a:solidFill>
            <a:miter lim="800000"/>
            <a:headEnd/>
            <a:tailEnd/>
          </a:ln>
        </p:spPr>
      </p:pic>
      <p:sp>
        <p:nvSpPr>
          <p:cNvPr id="7171" name="WordArt 3"/>
          <p:cNvSpPr>
            <a:spLocks noChangeArrowheads="1" noChangeShapeType="1" noTextEdit="1"/>
          </p:cNvSpPr>
          <p:nvPr/>
        </p:nvSpPr>
        <p:spPr bwMode="auto">
          <a:xfrm>
            <a:off x="1979613" y="1916113"/>
            <a:ext cx="4830762" cy="2016125"/>
          </a:xfrm>
          <a:prstGeom prst="rect">
            <a:avLst/>
          </a:prstGeom>
        </p:spPr>
        <p:txBody>
          <a:bodyPr spcFirstLastPara="1" wrap="none" fromWordArt="1">
            <a:prstTxWarp prst="textArchUp">
              <a:avLst>
                <a:gd name="adj" fmla="val 10800004"/>
              </a:avLst>
            </a:prstTxWarp>
          </a:bodyPr>
          <a:lstStyle/>
          <a:p>
            <a:r>
              <a:rPr lang="sl-SI" sz="8000" b="1" kern="10">
                <a:ln w="9525">
                  <a:solidFill>
                    <a:schemeClr val="tx1"/>
                  </a:solidFill>
                  <a:round/>
                  <a:headEnd/>
                  <a:tailEnd/>
                </a:ln>
                <a:solidFill>
                  <a:srgbClr val="000000"/>
                </a:solidFill>
                <a:effectLst>
                  <a:outerShdw dist="35921" dir="2700000" algn="ctr" rotWithShape="0">
                    <a:srgbClr val="C0C0C0">
                      <a:alpha val="79999"/>
                    </a:srgbClr>
                  </a:outerShdw>
                </a:effectLst>
                <a:latin typeface="Comic Sans MS"/>
              </a:rPr>
              <a:t>BOOO!</a:t>
            </a:r>
          </a:p>
        </p:txBody>
      </p:sp>
      <p:pic>
        <p:nvPicPr>
          <p:cNvPr id="14340" name="Picture 4" descr="christmas_stars_sparkling_lg_clr"/>
          <p:cNvPicPr>
            <a:picLocks noChangeAspect="1" noChangeArrowheads="1" noCrop="1"/>
          </p:cNvPicPr>
          <p:nvPr/>
        </p:nvPicPr>
        <p:blipFill>
          <a:blip r:embed="rId4" cstate="print"/>
          <a:srcRect/>
          <a:stretch>
            <a:fillRect/>
          </a:stretch>
        </p:blipFill>
        <p:spPr bwMode="auto">
          <a:xfrm>
            <a:off x="684213" y="188913"/>
            <a:ext cx="1485900" cy="1485900"/>
          </a:xfrm>
          <a:prstGeom prst="rect">
            <a:avLst/>
          </a:prstGeom>
          <a:noFill/>
          <a:ln w="9525">
            <a:noFill/>
            <a:miter lim="800000"/>
            <a:headEnd/>
            <a:tailEnd/>
          </a:ln>
        </p:spPr>
      </p:pic>
      <p:pic>
        <p:nvPicPr>
          <p:cNvPr id="14341" name="Picture 5" descr="christmas_stars_sparkling_lg_clr"/>
          <p:cNvPicPr>
            <a:picLocks noChangeAspect="1" noChangeArrowheads="1" noCrop="1"/>
          </p:cNvPicPr>
          <p:nvPr/>
        </p:nvPicPr>
        <p:blipFill>
          <a:blip r:embed="rId4" cstate="print"/>
          <a:srcRect/>
          <a:stretch>
            <a:fillRect/>
          </a:stretch>
        </p:blipFill>
        <p:spPr bwMode="auto">
          <a:xfrm>
            <a:off x="3419475" y="2565400"/>
            <a:ext cx="1485900" cy="1485900"/>
          </a:xfrm>
          <a:prstGeom prst="rect">
            <a:avLst/>
          </a:prstGeom>
          <a:noFill/>
          <a:ln w="9525">
            <a:noFill/>
            <a:miter lim="800000"/>
            <a:headEnd/>
            <a:tailEnd/>
          </a:ln>
        </p:spPr>
      </p:pic>
      <p:pic>
        <p:nvPicPr>
          <p:cNvPr id="14342" name="Picture 6" descr="christmas_stars_sparkling_lg_clr"/>
          <p:cNvPicPr>
            <a:picLocks noChangeAspect="1" noChangeArrowheads="1" noCrop="1"/>
          </p:cNvPicPr>
          <p:nvPr/>
        </p:nvPicPr>
        <p:blipFill>
          <a:blip r:embed="rId4" cstate="print"/>
          <a:srcRect/>
          <a:stretch>
            <a:fillRect/>
          </a:stretch>
        </p:blipFill>
        <p:spPr bwMode="auto">
          <a:xfrm>
            <a:off x="7019925" y="260350"/>
            <a:ext cx="1485900" cy="148590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576263"/>
          </a:xfrm>
          <a:prstGeom prst="rect">
            <a:avLst/>
          </a:prstGeom>
          <a:solidFill>
            <a:srgbClr val="FF66FF"/>
          </a:solidFill>
          <a:ln w="57150">
            <a:solidFill>
              <a:schemeClr val="tx1"/>
            </a:solidFill>
            <a:miter lim="800000"/>
            <a:headEnd/>
            <a:tailEnd/>
          </a:ln>
        </p:spPr>
        <p:txBody>
          <a:bodyPr>
            <a:spAutoFit/>
          </a:bodyPr>
          <a:lstStyle/>
          <a:p>
            <a:pPr>
              <a:spcBef>
                <a:spcPct val="50000"/>
              </a:spcBef>
            </a:pPr>
            <a:r>
              <a:rPr lang="en-GB">
                <a:solidFill>
                  <a:schemeClr val="bg1"/>
                </a:solidFill>
              </a:rPr>
              <a:t>The Elephants jumped and fell all ways in surprise.</a:t>
            </a:r>
          </a:p>
        </p:txBody>
      </p:sp>
      <p:sp>
        <p:nvSpPr>
          <p:cNvPr id="11267" name="Text Box 3"/>
          <p:cNvSpPr txBox="1">
            <a:spLocks noChangeArrowheads="1"/>
          </p:cNvSpPr>
          <p:nvPr/>
        </p:nvSpPr>
        <p:spPr bwMode="auto">
          <a:xfrm>
            <a:off x="5867400" y="765175"/>
            <a:ext cx="2987675" cy="2284413"/>
          </a:xfrm>
          <a:prstGeom prst="rect">
            <a:avLst/>
          </a:prstGeom>
          <a:solidFill>
            <a:schemeClr val="folHlink"/>
          </a:solidFill>
          <a:ln w="57150">
            <a:solidFill>
              <a:schemeClr val="tx1"/>
            </a:solidFill>
            <a:miter lim="800000"/>
            <a:headEnd/>
            <a:tailEnd/>
          </a:ln>
        </p:spPr>
        <p:txBody>
          <a:bodyPr>
            <a:spAutoFit/>
          </a:bodyPr>
          <a:lstStyle/>
          <a:p>
            <a:pPr>
              <a:spcBef>
                <a:spcPct val="50000"/>
              </a:spcBef>
            </a:pPr>
            <a:r>
              <a:rPr lang="en-GB">
                <a:solidFill>
                  <a:schemeClr val="bg1"/>
                </a:solidFill>
              </a:rPr>
              <a:t>“Oh my gosh and golly!” they said – and then saw Elmer helpless with laughter</a:t>
            </a:r>
          </a:p>
        </p:txBody>
      </p:sp>
      <p:sp>
        <p:nvSpPr>
          <p:cNvPr id="11268" name="Text Box 4"/>
          <p:cNvSpPr txBox="1">
            <a:spLocks noChangeArrowheads="1"/>
          </p:cNvSpPr>
          <p:nvPr/>
        </p:nvSpPr>
        <p:spPr bwMode="auto">
          <a:xfrm>
            <a:off x="0" y="5000625"/>
            <a:ext cx="5508625" cy="1857375"/>
          </a:xfrm>
          <a:prstGeom prst="rect">
            <a:avLst/>
          </a:prstGeom>
          <a:solidFill>
            <a:srgbClr val="CC00FF"/>
          </a:solidFill>
          <a:ln w="57150">
            <a:solidFill>
              <a:schemeClr val="tx1"/>
            </a:solidFill>
            <a:miter lim="800000"/>
            <a:headEnd/>
            <a:tailEnd/>
          </a:ln>
        </p:spPr>
        <p:txBody>
          <a:bodyPr>
            <a:spAutoFit/>
          </a:bodyPr>
          <a:lstStyle/>
          <a:p>
            <a:pPr>
              <a:spcBef>
                <a:spcPct val="50000"/>
              </a:spcBef>
            </a:pPr>
            <a:r>
              <a:rPr lang="en-GB">
                <a:solidFill>
                  <a:schemeClr val="bg1"/>
                </a:solidFill>
              </a:rPr>
              <a:t>“Elmer,” they said. “It must be Elmer.” Then they other elephants laughed too, as they had never laughed before.</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fade">
                                      <p:cBhvr>
                                        <p:cTn id="14" dur="1000"/>
                                        <p:tgtEl>
                                          <p:spTgt spid="11267"/>
                                        </p:tgtEl>
                                      </p:cBhvr>
                                    </p:animEffect>
                                    <p:anim calcmode="lin" valueType="num">
                                      <p:cBhvr>
                                        <p:cTn id="15" dur="1000" fill="hold"/>
                                        <p:tgtEl>
                                          <p:spTgt spid="11267"/>
                                        </p:tgtEl>
                                        <p:attrNameLst>
                                          <p:attrName>ppt_x</p:attrName>
                                        </p:attrNameLst>
                                      </p:cBhvr>
                                      <p:tavLst>
                                        <p:tav tm="0">
                                          <p:val>
                                            <p:strVal val="#ppt_x"/>
                                          </p:val>
                                        </p:tav>
                                        <p:tav tm="100000">
                                          <p:val>
                                            <p:strVal val="#ppt_x"/>
                                          </p:val>
                                        </p:tav>
                                      </p:tavLst>
                                    </p:anim>
                                    <p:anim calcmode="lin" valueType="num">
                                      <p:cBhvr>
                                        <p:cTn id="16"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1000"/>
                                        <p:tgtEl>
                                          <p:spTgt spid="11268"/>
                                        </p:tgtEl>
                                      </p:cBhvr>
                                    </p:animEffect>
                                    <p:anim calcmode="lin" valueType="num">
                                      <p:cBhvr>
                                        <p:cTn id="22" dur="1000" fill="hold"/>
                                        <p:tgtEl>
                                          <p:spTgt spid="11268"/>
                                        </p:tgtEl>
                                        <p:attrNameLst>
                                          <p:attrName>ppt_x</p:attrName>
                                        </p:attrNameLst>
                                      </p:cBhvr>
                                      <p:tavLst>
                                        <p:tav tm="0">
                                          <p:val>
                                            <p:strVal val="#ppt_x"/>
                                          </p:val>
                                        </p:tav>
                                        <p:tav tm="100000">
                                          <p:val>
                                            <p:strVal val="#ppt_x"/>
                                          </p:val>
                                        </p:tav>
                                      </p:tavLst>
                                    </p:anim>
                                    <p:anim calcmode="lin" valueType="num">
                                      <p:cBhvr>
                                        <p:cTn id="23"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1373188"/>
          </a:xfrm>
          <a:prstGeom prst="rect">
            <a:avLst/>
          </a:prstGeom>
          <a:noFill/>
          <a:ln w="57150">
            <a:noFill/>
            <a:miter lim="800000"/>
            <a:headEnd/>
            <a:tailEnd/>
          </a:ln>
        </p:spPr>
        <p:txBody>
          <a:bodyPr>
            <a:spAutoFit/>
          </a:bodyPr>
          <a:lstStyle/>
          <a:p>
            <a:pPr>
              <a:spcBef>
                <a:spcPct val="50000"/>
              </a:spcBef>
            </a:pPr>
            <a:r>
              <a:rPr lang="en-GB">
                <a:solidFill>
                  <a:schemeClr val="bg1"/>
                </a:solidFill>
              </a:rPr>
              <a:t>As they laughed the rain cloud burst and when the rain fell on Elmer his patchwork started to show again.</a:t>
            </a:r>
          </a:p>
        </p:txBody>
      </p:sp>
      <p:sp>
        <p:nvSpPr>
          <p:cNvPr id="10243" name="Text Box 3"/>
          <p:cNvSpPr txBox="1">
            <a:spLocks noChangeArrowheads="1"/>
          </p:cNvSpPr>
          <p:nvPr/>
        </p:nvSpPr>
        <p:spPr bwMode="auto">
          <a:xfrm>
            <a:off x="0" y="5484813"/>
            <a:ext cx="9144000" cy="1430337"/>
          </a:xfrm>
          <a:prstGeom prst="rect">
            <a:avLst/>
          </a:prstGeom>
          <a:solidFill>
            <a:schemeClr val="folHlink"/>
          </a:solidFill>
          <a:ln w="57150">
            <a:solidFill>
              <a:schemeClr val="tx1"/>
            </a:solidFill>
            <a:miter lim="800000"/>
            <a:headEnd/>
            <a:tailEnd/>
          </a:ln>
        </p:spPr>
        <p:txBody>
          <a:bodyPr>
            <a:spAutoFit/>
          </a:bodyPr>
          <a:lstStyle/>
          <a:p>
            <a:pPr>
              <a:spcBef>
                <a:spcPct val="50000"/>
              </a:spcBef>
            </a:pPr>
            <a:r>
              <a:rPr lang="en-GB">
                <a:solidFill>
                  <a:schemeClr val="bg1"/>
                </a:solidFill>
              </a:rPr>
              <a:t>“We must celebrate this day every year,” said another. All the elephants must decorate themselves and Elmer will decorate himself elephant colour.”</a:t>
            </a:r>
          </a:p>
        </p:txBody>
      </p:sp>
      <p:sp>
        <p:nvSpPr>
          <p:cNvPr id="10244" name="Text Box 4"/>
          <p:cNvSpPr txBox="1">
            <a:spLocks noChangeArrowheads="1"/>
          </p:cNvSpPr>
          <p:nvPr/>
        </p:nvSpPr>
        <p:spPr bwMode="auto">
          <a:xfrm>
            <a:off x="0" y="1556792"/>
            <a:ext cx="9144000" cy="2227263"/>
          </a:xfrm>
          <a:prstGeom prst="rect">
            <a:avLst/>
          </a:prstGeom>
          <a:noFill/>
          <a:ln w="57150">
            <a:noFill/>
            <a:miter lim="800000"/>
            <a:headEnd/>
            <a:tailEnd/>
          </a:ln>
        </p:spPr>
        <p:txBody>
          <a:bodyPr>
            <a:spAutoFit/>
          </a:bodyPr>
          <a:lstStyle/>
          <a:p>
            <a:pPr>
              <a:spcBef>
                <a:spcPct val="50000"/>
              </a:spcBef>
            </a:pPr>
            <a:r>
              <a:rPr lang="en-GB" dirty="0">
                <a:solidFill>
                  <a:schemeClr val="bg1"/>
                </a:solidFill>
              </a:rPr>
              <a:t>The elephants still laughed as Elmer was washed back to normal. “Oh Elmer,” gasped an old elephant. “you’ve played some good jokes, but this has been the biggest laugh of all. It didn’t take you long to show your true colours.”</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10242"/>
                                        </p:tgtEl>
                                      </p:cBhvr>
                                    </p:animEffect>
                                    <p:set>
                                      <p:cBhvr>
                                        <p:cTn id="14" dur="1" fill="hold">
                                          <p:stCondLst>
                                            <p:cond delay="1999"/>
                                          </p:stCondLst>
                                        </p:cTn>
                                        <p:tgtEl>
                                          <p:spTgt spid="102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1000"/>
                                        <p:tgtEl>
                                          <p:spTgt spid="10244"/>
                                        </p:tgtEl>
                                      </p:cBhvr>
                                    </p:animEffect>
                                    <p:anim calcmode="lin" valueType="num">
                                      <p:cBhvr>
                                        <p:cTn id="20" dur="1000" fill="hold"/>
                                        <p:tgtEl>
                                          <p:spTgt spid="10244"/>
                                        </p:tgtEl>
                                        <p:attrNameLst>
                                          <p:attrName>ppt_x</p:attrName>
                                        </p:attrNameLst>
                                      </p:cBhvr>
                                      <p:tavLst>
                                        <p:tav tm="0">
                                          <p:val>
                                            <p:strVal val="#ppt_x"/>
                                          </p:val>
                                        </p:tav>
                                        <p:tav tm="100000">
                                          <p:val>
                                            <p:strVal val="#ppt_x"/>
                                          </p:val>
                                        </p:tav>
                                      </p:tavLst>
                                    </p:anim>
                                    <p:anim calcmode="lin" valueType="num">
                                      <p:cBhvr>
                                        <p:cTn id="21"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10244"/>
                                        </p:tgtEl>
                                      </p:cBhvr>
                                    </p:animEffect>
                                    <p:set>
                                      <p:cBhvr>
                                        <p:cTn id="26" dur="1" fill="hold">
                                          <p:stCondLst>
                                            <p:cond delay="1999"/>
                                          </p:stCondLst>
                                        </p:cTn>
                                        <p:tgtEl>
                                          <p:spTgt spid="102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243"/>
                                        </p:tgtEl>
                                        <p:attrNameLst>
                                          <p:attrName>style.visibility</p:attrName>
                                        </p:attrNameLst>
                                      </p:cBhvr>
                                      <p:to>
                                        <p:strVal val="visible"/>
                                      </p:to>
                                    </p:set>
                                    <p:animEffect transition="in" filter="fade">
                                      <p:cBhvr>
                                        <p:cTn id="31" dur="1000"/>
                                        <p:tgtEl>
                                          <p:spTgt spid="10243"/>
                                        </p:tgtEl>
                                      </p:cBhvr>
                                    </p:animEffect>
                                    <p:anim calcmode="lin" valueType="num">
                                      <p:cBhvr>
                                        <p:cTn id="32" dur="1000" fill="hold"/>
                                        <p:tgtEl>
                                          <p:spTgt spid="10243"/>
                                        </p:tgtEl>
                                        <p:attrNameLst>
                                          <p:attrName>ppt_x</p:attrName>
                                        </p:attrNameLst>
                                      </p:cBhvr>
                                      <p:tavLst>
                                        <p:tav tm="0">
                                          <p:val>
                                            <p:strVal val="#ppt_x"/>
                                          </p:val>
                                        </p:tav>
                                        <p:tav tm="100000">
                                          <p:val>
                                            <p:strVal val="#ppt_x"/>
                                          </p:val>
                                        </p:tav>
                                      </p:tavLst>
                                    </p:anim>
                                    <p:anim calcmode="lin" valueType="num">
                                      <p:cBhvr>
                                        <p:cTn id="33"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2" grpId="1"/>
      <p:bldP spid="10243" grpId="0" animBg="1"/>
      <p:bldP spid="10244" grpId="0"/>
      <p:bldP spid="10244"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576263"/>
          </a:xfrm>
          <a:prstGeom prst="rect">
            <a:avLst/>
          </a:prstGeom>
          <a:solidFill>
            <a:srgbClr val="FF0000"/>
          </a:solidFill>
          <a:ln w="57150">
            <a:solidFill>
              <a:schemeClr val="tx1"/>
            </a:solidFill>
            <a:miter lim="800000"/>
            <a:headEnd/>
            <a:tailEnd/>
          </a:ln>
        </p:spPr>
        <p:txBody>
          <a:bodyPr>
            <a:spAutoFit/>
          </a:bodyPr>
          <a:lstStyle/>
          <a:p>
            <a:pPr>
              <a:spcBef>
                <a:spcPct val="50000"/>
              </a:spcBef>
            </a:pPr>
            <a:r>
              <a:rPr lang="en-GB">
                <a:solidFill>
                  <a:schemeClr val="bg1"/>
                </a:solidFill>
              </a:rPr>
              <a:t>That is exactly what the elephants do.</a:t>
            </a:r>
          </a:p>
        </p:txBody>
      </p:sp>
      <p:sp>
        <p:nvSpPr>
          <p:cNvPr id="9219" name="Text Box 3"/>
          <p:cNvSpPr txBox="1">
            <a:spLocks noChangeArrowheads="1"/>
          </p:cNvSpPr>
          <p:nvPr/>
        </p:nvSpPr>
        <p:spPr bwMode="auto">
          <a:xfrm>
            <a:off x="0" y="5000625"/>
            <a:ext cx="9144000" cy="1857375"/>
          </a:xfrm>
          <a:prstGeom prst="rect">
            <a:avLst/>
          </a:prstGeom>
          <a:solidFill>
            <a:srgbClr val="9999FF"/>
          </a:solidFill>
          <a:ln w="57150">
            <a:solidFill>
              <a:schemeClr val="tx1"/>
            </a:solidFill>
            <a:miter lim="800000"/>
            <a:headEnd/>
            <a:tailEnd/>
          </a:ln>
        </p:spPr>
        <p:txBody>
          <a:bodyPr>
            <a:spAutoFit/>
          </a:bodyPr>
          <a:lstStyle/>
          <a:p>
            <a:pPr>
              <a:spcBef>
                <a:spcPct val="50000"/>
              </a:spcBef>
            </a:pPr>
            <a:r>
              <a:rPr lang="en-GB">
                <a:solidFill>
                  <a:schemeClr val="bg1"/>
                </a:solidFill>
              </a:rPr>
              <a:t>On one day a year they decorate themselves and parade. On that day if you happen to see an elephant ordinary elephant colour you will know it must be Elmer.</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19"/>
                                        </p:tgtEl>
                                        <p:attrNameLst>
                                          <p:attrName>style.visibility</p:attrName>
                                        </p:attrNameLst>
                                      </p:cBhvr>
                                      <p:to>
                                        <p:strVal val="visible"/>
                                      </p:to>
                                    </p:set>
                                    <p:animEffect transition="in" filter="fade">
                                      <p:cBhvr>
                                        <p:cTn id="14" dur="1000"/>
                                        <p:tgtEl>
                                          <p:spTgt spid="9219"/>
                                        </p:tgtEl>
                                      </p:cBhvr>
                                    </p:animEffect>
                                    <p:anim calcmode="lin" valueType="num">
                                      <p:cBhvr>
                                        <p:cTn id="15" dur="1000" fill="hold"/>
                                        <p:tgtEl>
                                          <p:spTgt spid="9219"/>
                                        </p:tgtEl>
                                        <p:attrNameLst>
                                          <p:attrName>ppt_x</p:attrName>
                                        </p:attrNameLst>
                                      </p:cBhvr>
                                      <p:tavLst>
                                        <p:tav tm="0">
                                          <p:val>
                                            <p:strVal val="#ppt_x"/>
                                          </p:val>
                                        </p:tav>
                                        <p:tav tm="100000">
                                          <p:val>
                                            <p:strVal val="#ppt_x"/>
                                          </p:val>
                                        </p:tav>
                                      </p:tavLst>
                                    </p:anim>
                                    <p:anim calcmode="lin" valueType="num">
                                      <p:cBhvr>
                                        <p:cTn id="16"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4716463" y="0"/>
            <a:ext cx="4427537" cy="946150"/>
          </a:xfrm>
          <a:prstGeom prst="rect">
            <a:avLst/>
          </a:prstGeom>
          <a:noFill/>
          <a:ln w="57150">
            <a:noFill/>
            <a:miter lim="800000"/>
            <a:headEnd/>
            <a:tailEnd/>
          </a:ln>
        </p:spPr>
        <p:txBody>
          <a:bodyPr>
            <a:spAutoFit/>
          </a:bodyPr>
          <a:lstStyle/>
          <a:p>
            <a:pPr>
              <a:spcBef>
                <a:spcPct val="50000"/>
              </a:spcBef>
            </a:pPr>
            <a:r>
              <a:rPr lang="en-GB"/>
              <a:t>Images and words ©Andersen Press, London</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692275" y="404813"/>
            <a:ext cx="6804025" cy="595312"/>
          </a:xfrm>
          <a:prstGeom prst="rect">
            <a:avLst/>
          </a:prstGeom>
          <a:solidFill>
            <a:srgbClr val="CCECFF"/>
          </a:solidFill>
          <a:ln w="76200">
            <a:solidFill>
              <a:schemeClr val="tx1"/>
            </a:solidFill>
            <a:miter lim="800000"/>
            <a:headEnd/>
            <a:tailEnd/>
          </a:ln>
        </p:spPr>
        <p:txBody>
          <a:bodyPr>
            <a:spAutoFit/>
          </a:bodyPr>
          <a:lstStyle/>
          <a:p>
            <a:pPr>
              <a:spcBef>
                <a:spcPct val="50000"/>
              </a:spcBef>
            </a:pPr>
            <a:r>
              <a:rPr lang="en-GB"/>
              <a:t>There was once a herd of elephants.</a:t>
            </a:r>
          </a:p>
        </p:txBody>
      </p:sp>
      <p:sp>
        <p:nvSpPr>
          <p:cNvPr id="3077" name="Text Box 5"/>
          <p:cNvSpPr txBox="1">
            <a:spLocks noChangeArrowheads="1"/>
          </p:cNvSpPr>
          <p:nvPr/>
        </p:nvSpPr>
        <p:spPr bwMode="auto">
          <a:xfrm>
            <a:off x="179388" y="1341438"/>
            <a:ext cx="5834062" cy="1022350"/>
          </a:xfrm>
          <a:prstGeom prst="rect">
            <a:avLst/>
          </a:prstGeom>
          <a:solidFill>
            <a:srgbClr val="CCFFCC"/>
          </a:solidFill>
          <a:ln w="76200">
            <a:solidFill>
              <a:schemeClr val="tx1"/>
            </a:solidFill>
            <a:miter lim="800000"/>
            <a:headEnd/>
            <a:tailEnd/>
          </a:ln>
        </p:spPr>
        <p:txBody>
          <a:bodyPr>
            <a:spAutoFit/>
          </a:bodyPr>
          <a:lstStyle/>
          <a:p>
            <a:pPr>
              <a:spcBef>
                <a:spcPct val="50000"/>
              </a:spcBef>
            </a:pPr>
            <a:r>
              <a:rPr lang="en-GB"/>
              <a:t>Elephants young, elephants old, elephants tall or fat or thin.</a:t>
            </a:r>
          </a:p>
        </p:txBody>
      </p:sp>
      <p:sp>
        <p:nvSpPr>
          <p:cNvPr id="3078" name="Text Box 6"/>
          <p:cNvSpPr txBox="1">
            <a:spLocks noChangeArrowheads="1"/>
          </p:cNvSpPr>
          <p:nvPr/>
        </p:nvSpPr>
        <p:spPr bwMode="auto">
          <a:xfrm>
            <a:off x="2916238" y="2565400"/>
            <a:ext cx="5545137" cy="1449388"/>
          </a:xfrm>
          <a:prstGeom prst="rect">
            <a:avLst/>
          </a:prstGeom>
          <a:solidFill>
            <a:srgbClr val="FF9933"/>
          </a:solidFill>
          <a:ln w="76200">
            <a:solidFill>
              <a:schemeClr val="tx1"/>
            </a:solidFill>
            <a:miter lim="800000"/>
            <a:headEnd/>
            <a:tailEnd/>
          </a:ln>
        </p:spPr>
        <p:txBody>
          <a:bodyPr>
            <a:spAutoFit/>
          </a:bodyPr>
          <a:lstStyle/>
          <a:p>
            <a:pPr>
              <a:spcBef>
                <a:spcPct val="50000"/>
              </a:spcBef>
            </a:pPr>
            <a:r>
              <a:rPr lang="en-GB"/>
              <a:t>Elephants like this, that or the other, all different but all happy and all the same colour.</a:t>
            </a:r>
          </a:p>
        </p:txBody>
      </p:sp>
      <p:sp>
        <p:nvSpPr>
          <p:cNvPr id="3079" name="Text Box 7"/>
          <p:cNvSpPr txBox="1">
            <a:spLocks noChangeArrowheads="1"/>
          </p:cNvSpPr>
          <p:nvPr/>
        </p:nvSpPr>
        <p:spPr bwMode="auto">
          <a:xfrm>
            <a:off x="3525838" y="6262688"/>
            <a:ext cx="5618162" cy="595312"/>
          </a:xfrm>
          <a:prstGeom prst="rect">
            <a:avLst/>
          </a:prstGeom>
          <a:solidFill>
            <a:srgbClr val="FF66FF"/>
          </a:solidFill>
          <a:ln w="76200">
            <a:solidFill>
              <a:schemeClr val="tx1"/>
            </a:solidFill>
            <a:miter lim="800000"/>
            <a:headEnd/>
            <a:tailEnd/>
          </a:ln>
        </p:spPr>
        <p:txBody>
          <a:bodyPr>
            <a:spAutoFit/>
          </a:bodyPr>
          <a:lstStyle/>
          <a:p>
            <a:pPr>
              <a:spcBef>
                <a:spcPct val="50000"/>
              </a:spcBef>
            </a:pPr>
            <a:r>
              <a:rPr lang="en-GB"/>
              <a:t>All, that is, except Elmer.</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1000"/>
                                        <p:tgtEl>
                                          <p:spTgt spid="3077"/>
                                        </p:tgtEl>
                                      </p:cBhvr>
                                    </p:animEffect>
                                    <p:anim calcmode="lin" valueType="num">
                                      <p:cBhvr>
                                        <p:cTn id="15" dur="1000" fill="hold"/>
                                        <p:tgtEl>
                                          <p:spTgt spid="3077"/>
                                        </p:tgtEl>
                                        <p:attrNameLst>
                                          <p:attrName>ppt_x</p:attrName>
                                        </p:attrNameLst>
                                      </p:cBhvr>
                                      <p:tavLst>
                                        <p:tav tm="0">
                                          <p:val>
                                            <p:strVal val="#ppt_x"/>
                                          </p:val>
                                        </p:tav>
                                        <p:tav tm="100000">
                                          <p:val>
                                            <p:strVal val="#ppt_x"/>
                                          </p:val>
                                        </p:tav>
                                      </p:tavLst>
                                    </p:anim>
                                    <p:anim calcmode="lin" valueType="num">
                                      <p:cBhvr>
                                        <p:cTn id="16"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1000"/>
                                        <p:tgtEl>
                                          <p:spTgt spid="3079"/>
                                        </p:tgtEl>
                                      </p:cBhvr>
                                    </p:animEffect>
                                    <p:anim calcmode="lin" valueType="num">
                                      <p:cBhvr>
                                        <p:cTn id="29" dur="1000" fill="hold"/>
                                        <p:tgtEl>
                                          <p:spTgt spid="3079"/>
                                        </p:tgtEl>
                                        <p:attrNameLst>
                                          <p:attrName>ppt_x</p:attrName>
                                        </p:attrNameLst>
                                      </p:cBhvr>
                                      <p:tavLst>
                                        <p:tav tm="0">
                                          <p:val>
                                            <p:strVal val="#ppt_x"/>
                                          </p:val>
                                        </p:tav>
                                        <p:tav tm="100000">
                                          <p:val>
                                            <p:strVal val="#ppt_x"/>
                                          </p:val>
                                        </p:tav>
                                      </p:tavLst>
                                    </p:anim>
                                    <p:anim calcmode="lin" valueType="num">
                                      <p:cBhvr>
                                        <p:cTn id="30"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4284663" cy="595313"/>
          </a:xfrm>
          <a:prstGeom prst="rect">
            <a:avLst/>
          </a:prstGeom>
          <a:solidFill>
            <a:schemeClr val="bg1"/>
          </a:solidFill>
          <a:ln w="76200">
            <a:solidFill>
              <a:schemeClr val="tx1"/>
            </a:solidFill>
            <a:miter lim="800000"/>
            <a:headEnd/>
            <a:tailEnd/>
          </a:ln>
        </p:spPr>
        <p:txBody>
          <a:bodyPr>
            <a:spAutoFit/>
          </a:bodyPr>
          <a:lstStyle/>
          <a:p>
            <a:pPr>
              <a:spcBef>
                <a:spcPct val="50000"/>
              </a:spcBef>
            </a:pPr>
            <a:r>
              <a:rPr lang="en-GB"/>
              <a:t>Elmer was different.</a:t>
            </a:r>
          </a:p>
        </p:txBody>
      </p:sp>
      <p:sp>
        <p:nvSpPr>
          <p:cNvPr id="17411" name="Text Box 3"/>
          <p:cNvSpPr txBox="1">
            <a:spLocks noChangeArrowheads="1"/>
          </p:cNvSpPr>
          <p:nvPr/>
        </p:nvSpPr>
        <p:spPr bwMode="auto">
          <a:xfrm>
            <a:off x="0" y="908050"/>
            <a:ext cx="4284663" cy="595313"/>
          </a:xfrm>
          <a:prstGeom prst="rect">
            <a:avLst/>
          </a:prstGeom>
          <a:solidFill>
            <a:schemeClr val="bg1"/>
          </a:solidFill>
          <a:ln w="76200">
            <a:solidFill>
              <a:schemeClr val="tx1"/>
            </a:solidFill>
            <a:miter lim="800000"/>
            <a:headEnd/>
            <a:tailEnd/>
          </a:ln>
        </p:spPr>
        <p:txBody>
          <a:bodyPr>
            <a:spAutoFit/>
          </a:bodyPr>
          <a:lstStyle/>
          <a:p>
            <a:pPr>
              <a:spcBef>
                <a:spcPct val="50000"/>
              </a:spcBef>
            </a:pPr>
            <a:r>
              <a:rPr lang="en-GB"/>
              <a:t>Elmer was patchwork.</a:t>
            </a:r>
          </a:p>
        </p:txBody>
      </p:sp>
      <p:sp>
        <p:nvSpPr>
          <p:cNvPr id="17412" name="Text Box 4"/>
          <p:cNvSpPr txBox="1">
            <a:spLocks noChangeArrowheads="1"/>
          </p:cNvSpPr>
          <p:nvPr/>
        </p:nvSpPr>
        <p:spPr bwMode="auto">
          <a:xfrm>
            <a:off x="0" y="0"/>
            <a:ext cx="4284663" cy="2303463"/>
          </a:xfrm>
          <a:prstGeom prst="rect">
            <a:avLst/>
          </a:prstGeom>
          <a:solidFill>
            <a:srgbClr val="CCECFF"/>
          </a:solidFill>
          <a:ln w="76200">
            <a:solidFill>
              <a:schemeClr val="tx1"/>
            </a:solidFill>
            <a:miter lim="800000"/>
            <a:headEnd/>
            <a:tailEnd/>
          </a:ln>
        </p:spPr>
        <p:txBody>
          <a:bodyPr>
            <a:spAutoFit/>
          </a:bodyPr>
          <a:lstStyle/>
          <a:p>
            <a:pPr>
              <a:spcBef>
                <a:spcPct val="50000"/>
              </a:spcBef>
            </a:pPr>
            <a:r>
              <a:rPr lang="en-GB"/>
              <a:t>Elmer was </a:t>
            </a:r>
            <a:r>
              <a:rPr lang="en-GB">
                <a:solidFill>
                  <a:srgbClr val="FFFF00"/>
                </a:solidFill>
              </a:rPr>
              <a:t>yellow</a:t>
            </a:r>
            <a:r>
              <a:rPr lang="en-GB"/>
              <a:t> and </a:t>
            </a:r>
            <a:r>
              <a:rPr lang="en-GB">
                <a:solidFill>
                  <a:srgbClr val="FF9933"/>
                </a:solidFill>
              </a:rPr>
              <a:t>orange</a:t>
            </a:r>
            <a:r>
              <a:rPr lang="en-GB"/>
              <a:t> and </a:t>
            </a:r>
            <a:r>
              <a:rPr lang="en-GB">
                <a:solidFill>
                  <a:srgbClr val="FF0000"/>
                </a:solidFill>
              </a:rPr>
              <a:t>red</a:t>
            </a:r>
            <a:r>
              <a:rPr lang="en-GB"/>
              <a:t> and </a:t>
            </a:r>
            <a:r>
              <a:rPr lang="en-GB">
                <a:solidFill>
                  <a:srgbClr val="FF66FF"/>
                </a:solidFill>
              </a:rPr>
              <a:t>pink</a:t>
            </a:r>
            <a:r>
              <a:rPr lang="en-GB"/>
              <a:t> and </a:t>
            </a:r>
            <a:r>
              <a:rPr lang="en-GB">
                <a:solidFill>
                  <a:srgbClr val="CC00FF"/>
                </a:solidFill>
              </a:rPr>
              <a:t>purple</a:t>
            </a:r>
            <a:r>
              <a:rPr lang="en-GB"/>
              <a:t> and </a:t>
            </a:r>
            <a:r>
              <a:rPr lang="en-GB">
                <a:solidFill>
                  <a:srgbClr val="9999FF"/>
                </a:solidFill>
              </a:rPr>
              <a:t>blue</a:t>
            </a:r>
            <a:r>
              <a:rPr lang="en-GB"/>
              <a:t> and </a:t>
            </a:r>
            <a:r>
              <a:rPr lang="en-GB">
                <a:solidFill>
                  <a:schemeClr val="folHlink"/>
                </a:solidFill>
              </a:rPr>
              <a:t>green</a:t>
            </a:r>
            <a:r>
              <a:rPr lang="en-GB"/>
              <a:t> and black and </a:t>
            </a:r>
            <a:r>
              <a:rPr lang="en-GB">
                <a:solidFill>
                  <a:schemeClr val="bg1"/>
                </a:solidFill>
              </a:rPr>
              <a:t>white</a:t>
            </a:r>
          </a:p>
        </p:txBody>
      </p:sp>
      <p:sp>
        <p:nvSpPr>
          <p:cNvPr id="17413" name="Text Box 5"/>
          <p:cNvSpPr txBox="1">
            <a:spLocks noChangeArrowheads="1"/>
          </p:cNvSpPr>
          <p:nvPr/>
        </p:nvSpPr>
        <p:spPr bwMode="auto">
          <a:xfrm>
            <a:off x="3492500" y="6262688"/>
            <a:ext cx="5651500" cy="595312"/>
          </a:xfrm>
          <a:prstGeom prst="rect">
            <a:avLst/>
          </a:prstGeom>
          <a:solidFill>
            <a:schemeClr val="bg2"/>
          </a:solidFill>
          <a:ln w="76200">
            <a:solidFill>
              <a:schemeClr val="tx1"/>
            </a:solidFill>
            <a:miter lim="800000"/>
            <a:headEnd/>
            <a:tailEnd/>
          </a:ln>
        </p:spPr>
        <p:txBody>
          <a:bodyPr>
            <a:spAutoFit/>
          </a:bodyPr>
          <a:lstStyle/>
          <a:p>
            <a:pPr>
              <a:spcBef>
                <a:spcPct val="50000"/>
              </a:spcBef>
            </a:pPr>
            <a:r>
              <a:rPr lang="en-GB">
                <a:solidFill>
                  <a:schemeClr val="bg1"/>
                </a:solidFill>
              </a:rPr>
              <a:t>Elmer was not elephant colour.</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1000"/>
                                        <p:tgtEl>
                                          <p:spTgt spid="17411"/>
                                        </p:tgtEl>
                                      </p:cBhvr>
                                    </p:animEffect>
                                    <p:anim calcmode="lin" valueType="num">
                                      <p:cBhvr>
                                        <p:cTn id="15" dur="1000" fill="hold"/>
                                        <p:tgtEl>
                                          <p:spTgt spid="17411"/>
                                        </p:tgtEl>
                                        <p:attrNameLst>
                                          <p:attrName>ppt_x</p:attrName>
                                        </p:attrNameLst>
                                      </p:cBhvr>
                                      <p:tavLst>
                                        <p:tav tm="0">
                                          <p:val>
                                            <p:strVal val="#ppt_x"/>
                                          </p:val>
                                        </p:tav>
                                        <p:tav tm="100000">
                                          <p:val>
                                            <p:strVal val="#ppt_x"/>
                                          </p:val>
                                        </p:tav>
                                      </p:tavLst>
                                    </p:anim>
                                    <p:anim calcmode="lin" valueType="num">
                                      <p:cBhvr>
                                        <p:cTn id="16"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fade">
                                      <p:cBhvr>
                                        <p:cTn id="21" dur="1000"/>
                                        <p:tgtEl>
                                          <p:spTgt spid="17412"/>
                                        </p:tgtEl>
                                      </p:cBhvr>
                                    </p:animEffect>
                                    <p:anim calcmode="lin" valueType="num">
                                      <p:cBhvr>
                                        <p:cTn id="22" dur="1000" fill="hold"/>
                                        <p:tgtEl>
                                          <p:spTgt spid="17412"/>
                                        </p:tgtEl>
                                        <p:attrNameLst>
                                          <p:attrName>ppt_x</p:attrName>
                                        </p:attrNameLst>
                                      </p:cBhvr>
                                      <p:tavLst>
                                        <p:tav tm="0">
                                          <p:val>
                                            <p:strVal val="#ppt_x"/>
                                          </p:val>
                                        </p:tav>
                                        <p:tav tm="100000">
                                          <p:val>
                                            <p:strVal val="#ppt_x"/>
                                          </p:val>
                                        </p:tav>
                                      </p:tavLst>
                                    </p:anim>
                                    <p:anim calcmode="lin" valueType="num">
                                      <p:cBhvr>
                                        <p:cTn id="23" dur="1000" fill="hold"/>
                                        <p:tgtEl>
                                          <p:spTgt spid="17412"/>
                                        </p:tgtEl>
                                        <p:attrNameLst>
                                          <p:attrName>ppt_y</p:attrName>
                                        </p:attrNameLst>
                                      </p:cBhvr>
                                      <p:tavLst>
                                        <p:tav tm="0">
                                          <p:val>
                                            <p:strVal val="#ppt_y-.1"/>
                                          </p:val>
                                        </p:tav>
                                        <p:tav tm="100000">
                                          <p:val>
                                            <p:strVal val="#ppt_y"/>
                                          </p:val>
                                        </p:tav>
                                      </p:tavLst>
                                    </p:anim>
                                  </p:childTnLst>
                                </p:cTn>
                              </p:par>
                              <p:par>
                                <p:cTn id="24" presetID="10" presetClass="exit" presetSubtype="0" fill="hold" grpId="1" nodeType="withEffect">
                                  <p:stCondLst>
                                    <p:cond delay="0"/>
                                  </p:stCondLst>
                                  <p:childTnLst>
                                    <p:animEffect transition="out" filter="fade">
                                      <p:cBhvr>
                                        <p:cTn id="25" dur="2000"/>
                                        <p:tgtEl>
                                          <p:spTgt spid="17410"/>
                                        </p:tgtEl>
                                      </p:cBhvr>
                                    </p:animEffect>
                                    <p:set>
                                      <p:cBhvr>
                                        <p:cTn id="26" dur="1" fill="hold">
                                          <p:stCondLst>
                                            <p:cond delay="1999"/>
                                          </p:stCondLst>
                                        </p:cTn>
                                        <p:tgtEl>
                                          <p:spTgt spid="1741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17411"/>
                                        </p:tgtEl>
                                      </p:cBhvr>
                                    </p:animEffect>
                                    <p:set>
                                      <p:cBhvr>
                                        <p:cTn id="29" dur="1" fill="hold">
                                          <p:stCondLst>
                                            <p:cond delay="1999"/>
                                          </p:stCondLst>
                                        </p:cTn>
                                        <p:tgtEl>
                                          <p:spTgt spid="174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7413"/>
                                        </p:tgtEl>
                                        <p:attrNameLst>
                                          <p:attrName>style.visibility</p:attrName>
                                        </p:attrNameLst>
                                      </p:cBhvr>
                                      <p:to>
                                        <p:strVal val="visible"/>
                                      </p:to>
                                    </p:set>
                                    <p:animEffect transition="in" filter="fade">
                                      <p:cBhvr>
                                        <p:cTn id="34" dur="1000"/>
                                        <p:tgtEl>
                                          <p:spTgt spid="17413"/>
                                        </p:tgtEl>
                                      </p:cBhvr>
                                    </p:animEffect>
                                    <p:anim calcmode="lin" valueType="num">
                                      <p:cBhvr>
                                        <p:cTn id="35" dur="1000" fill="hold"/>
                                        <p:tgtEl>
                                          <p:spTgt spid="17413"/>
                                        </p:tgtEl>
                                        <p:attrNameLst>
                                          <p:attrName>ppt_x</p:attrName>
                                        </p:attrNameLst>
                                      </p:cBhvr>
                                      <p:tavLst>
                                        <p:tav tm="0">
                                          <p:val>
                                            <p:strVal val="#ppt_x"/>
                                          </p:val>
                                        </p:tav>
                                        <p:tav tm="100000">
                                          <p:val>
                                            <p:strVal val="#ppt_x"/>
                                          </p:val>
                                        </p:tav>
                                      </p:tavLst>
                                    </p:anim>
                                    <p:anim calcmode="lin" valueType="num">
                                      <p:cBhvr>
                                        <p:cTn id="36"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0" grpId="1" animBg="1"/>
      <p:bldP spid="17411" grpId="0" animBg="1"/>
      <p:bldP spid="17411" grpId="1" animBg="1"/>
      <p:bldP spid="17412" grpId="0" animBg="1"/>
      <p:bldP spid="174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0"/>
            <a:ext cx="9144000" cy="595313"/>
          </a:xfrm>
          <a:prstGeom prst="rect">
            <a:avLst/>
          </a:prstGeom>
          <a:solidFill>
            <a:srgbClr val="FFFFCC"/>
          </a:solidFill>
          <a:ln w="76200">
            <a:solidFill>
              <a:schemeClr val="tx1"/>
            </a:solidFill>
            <a:miter lim="800000"/>
            <a:headEnd/>
            <a:tailEnd/>
          </a:ln>
        </p:spPr>
        <p:txBody>
          <a:bodyPr>
            <a:spAutoFit/>
          </a:bodyPr>
          <a:lstStyle/>
          <a:p>
            <a:pPr>
              <a:spcBef>
                <a:spcPct val="50000"/>
              </a:spcBef>
            </a:pPr>
            <a:r>
              <a:rPr lang="en-GB"/>
              <a:t>It was Elmer who kept the elephants happy.</a:t>
            </a:r>
          </a:p>
        </p:txBody>
      </p:sp>
      <p:sp>
        <p:nvSpPr>
          <p:cNvPr id="18437" name="Text Box 5"/>
          <p:cNvSpPr txBox="1">
            <a:spLocks noChangeArrowheads="1"/>
          </p:cNvSpPr>
          <p:nvPr/>
        </p:nvSpPr>
        <p:spPr bwMode="auto">
          <a:xfrm>
            <a:off x="4572000" y="1268413"/>
            <a:ext cx="4284663" cy="1876425"/>
          </a:xfrm>
          <a:prstGeom prst="rect">
            <a:avLst/>
          </a:prstGeom>
          <a:solidFill>
            <a:srgbClr val="CCFFCC"/>
          </a:solidFill>
          <a:ln w="76200">
            <a:solidFill>
              <a:schemeClr val="tx1"/>
            </a:solidFill>
            <a:miter lim="800000"/>
            <a:headEnd/>
            <a:tailEnd/>
          </a:ln>
        </p:spPr>
        <p:txBody>
          <a:bodyPr>
            <a:spAutoFit/>
          </a:bodyPr>
          <a:lstStyle/>
          <a:p>
            <a:pPr>
              <a:spcBef>
                <a:spcPct val="50000"/>
              </a:spcBef>
            </a:pPr>
            <a:r>
              <a:rPr lang="en-GB"/>
              <a:t>Sometimes he joked with the other elephants, sometimes they joked with him.</a:t>
            </a:r>
          </a:p>
        </p:txBody>
      </p:sp>
      <p:sp>
        <p:nvSpPr>
          <p:cNvPr id="18438" name="Text Box 6"/>
          <p:cNvSpPr txBox="1">
            <a:spLocks noChangeArrowheads="1"/>
          </p:cNvSpPr>
          <p:nvPr/>
        </p:nvSpPr>
        <p:spPr bwMode="auto">
          <a:xfrm>
            <a:off x="2806700" y="5835650"/>
            <a:ext cx="6337300" cy="1022350"/>
          </a:xfrm>
          <a:prstGeom prst="rect">
            <a:avLst/>
          </a:prstGeom>
          <a:solidFill>
            <a:srgbClr val="CCECFF"/>
          </a:solidFill>
          <a:ln w="76200">
            <a:solidFill>
              <a:schemeClr val="tx1"/>
            </a:solidFill>
            <a:miter lim="800000"/>
            <a:headEnd/>
            <a:tailEnd/>
          </a:ln>
        </p:spPr>
        <p:txBody>
          <a:bodyPr>
            <a:spAutoFit/>
          </a:bodyPr>
          <a:lstStyle/>
          <a:p>
            <a:pPr>
              <a:spcBef>
                <a:spcPct val="50000"/>
              </a:spcBef>
            </a:pPr>
            <a:r>
              <a:rPr lang="en-GB"/>
              <a:t>But if there was even a little smile, it was usually Elmer who started it.</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fade">
                                      <p:cBhvr>
                                        <p:cTn id="14" dur="1000"/>
                                        <p:tgtEl>
                                          <p:spTgt spid="18437"/>
                                        </p:tgtEl>
                                      </p:cBhvr>
                                    </p:animEffect>
                                    <p:anim calcmode="lin" valueType="num">
                                      <p:cBhvr>
                                        <p:cTn id="15" dur="1000" fill="hold"/>
                                        <p:tgtEl>
                                          <p:spTgt spid="18437"/>
                                        </p:tgtEl>
                                        <p:attrNameLst>
                                          <p:attrName>ppt_x</p:attrName>
                                        </p:attrNameLst>
                                      </p:cBhvr>
                                      <p:tavLst>
                                        <p:tav tm="0">
                                          <p:val>
                                            <p:strVal val="#ppt_x"/>
                                          </p:val>
                                        </p:tav>
                                        <p:tav tm="100000">
                                          <p:val>
                                            <p:strVal val="#ppt_x"/>
                                          </p:val>
                                        </p:tav>
                                      </p:tavLst>
                                    </p:anim>
                                    <p:anim calcmode="lin" valueType="num">
                                      <p:cBhvr>
                                        <p:cTn id="16"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fade">
                                      <p:cBhvr>
                                        <p:cTn id="21" dur="1000"/>
                                        <p:tgtEl>
                                          <p:spTgt spid="18438"/>
                                        </p:tgtEl>
                                      </p:cBhvr>
                                    </p:animEffect>
                                    <p:anim calcmode="lin" valueType="num">
                                      <p:cBhvr>
                                        <p:cTn id="22" dur="1000" fill="hold"/>
                                        <p:tgtEl>
                                          <p:spTgt spid="18438"/>
                                        </p:tgtEl>
                                        <p:attrNameLst>
                                          <p:attrName>ppt_x</p:attrName>
                                        </p:attrNameLst>
                                      </p:cBhvr>
                                      <p:tavLst>
                                        <p:tav tm="0">
                                          <p:val>
                                            <p:strVal val="#ppt_x"/>
                                          </p:val>
                                        </p:tav>
                                        <p:tav tm="100000">
                                          <p:val>
                                            <p:strVal val="#ppt_x"/>
                                          </p:val>
                                        </p:tav>
                                      </p:tavLst>
                                    </p:anim>
                                    <p:anim calcmode="lin" valueType="num">
                                      <p:cBhvr>
                                        <p:cTn id="23"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0"/>
            <a:ext cx="9144000" cy="1449388"/>
          </a:xfrm>
          <a:prstGeom prst="rect">
            <a:avLst/>
          </a:prstGeom>
          <a:solidFill>
            <a:srgbClr val="CCECFF"/>
          </a:solidFill>
          <a:ln w="76200">
            <a:solidFill>
              <a:schemeClr val="tx1"/>
            </a:solidFill>
            <a:miter lim="800000"/>
            <a:headEnd/>
            <a:tailEnd/>
          </a:ln>
        </p:spPr>
        <p:txBody>
          <a:bodyPr>
            <a:spAutoFit/>
          </a:bodyPr>
          <a:lstStyle/>
          <a:p>
            <a:pPr>
              <a:spcBef>
                <a:spcPct val="50000"/>
              </a:spcBef>
            </a:pPr>
            <a:r>
              <a:rPr lang="en-GB"/>
              <a:t>One night Elmer couldn’t sleep for thinking, and the think he was thinking was that he was tired of being different.</a:t>
            </a:r>
          </a:p>
        </p:txBody>
      </p:sp>
      <p:sp>
        <p:nvSpPr>
          <p:cNvPr id="4100" name="AutoShape 4"/>
          <p:cNvSpPr>
            <a:spLocks noChangeArrowheads="1"/>
          </p:cNvSpPr>
          <p:nvPr/>
        </p:nvSpPr>
        <p:spPr bwMode="auto">
          <a:xfrm>
            <a:off x="179388" y="1700213"/>
            <a:ext cx="4606925" cy="1871662"/>
          </a:xfrm>
          <a:prstGeom prst="cloudCallout">
            <a:avLst>
              <a:gd name="adj1" fmla="val 97139"/>
              <a:gd name="adj2" fmla="val 66116"/>
            </a:avLst>
          </a:prstGeom>
          <a:solidFill>
            <a:schemeClr val="bg1"/>
          </a:solidFill>
          <a:ln w="57150">
            <a:solidFill>
              <a:schemeClr val="tx1"/>
            </a:solidFill>
            <a:round/>
            <a:headEnd/>
            <a:tailEnd/>
          </a:ln>
        </p:spPr>
        <p:txBody>
          <a:bodyPr/>
          <a:lstStyle/>
          <a:p>
            <a:r>
              <a:rPr lang="en-GB"/>
              <a:t>Whoever heard of a patchwork elephant?</a:t>
            </a:r>
          </a:p>
        </p:txBody>
      </p:sp>
      <p:sp>
        <p:nvSpPr>
          <p:cNvPr id="4101" name="Text Box 5"/>
          <p:cNvSpPr txBox="1">
            <a:spLocks noChangeArrowheads="1"/>
          </p:cNvSpPr>
          <p:nvPr/>
        </p:nvSpPr>
        <p:spPr bwMode="auto">
          <a:xfrm>
            <a:off x="3924300" y="2708275"/>
            <a:ext cx="2663825" cy="576263"/>
          </a:xfrm>
          <a:prstGeom prst="rect">
            <a:avLst/>
          </a:prstGeom>
          <a:solidFill>
            <a:srgbClr val="FF9933"/>
          </a:solidFill>
          <a:ln w="57150">
            <a:solidFill>
              <a:schemeClr val="tx1"/>
            </a:solidFill>
            <a:miter lim="800000"/>
            <a:headEnd/>
            <a:tailEnd/>
          </a:ln>
        </p:spPr>
        <p:txBody>
          <a:bodyPr>
            <a:spAutoFit/>
          </a:bodyPr>
          <a:lstStyle/>
          <a:p>
            <a:pPr>
              <a:spcBef>
                <a:spcPct val="50000"/>
              </a:spcBef>
            </a:pPr>
            <a:r>
              <a:rPr lang="en-GB"/>
              <a:t>he thought</a:t>
            </a:r>
          </a:p>
        </p:txBody>
      </p:sp>
      <p:sp>
        <p:nvSpPr>
          <p:cNvPr id="4102" name="AutoShape 6"/>
          <p:cNvSpPr>
            <a:spLocks noChangeArrowheads="1"/>
          </p:cNvSpPr>
          <p:nvPr/>
        </p:nvSpPr>
        <p:spPr bwMode="auto">
          <a:xfrm>
            <a:off x="5795963" y="1196975"/>
            <a:ext cx="3348037" cy="1871663"/>
          </a:xfrm>
          <a:prstGeom prst="cloudCallout">
            <a:avLst>
              <a:gd name="adj1" fmla="val -8843"/>
              <a:gd name="adj2" fmla="val 104537"/>
            </a:avLst>
          </a:prstGeom>
          <a:solidFill>
            <a:schemeClr val="bg1"/>
          </a:solidFill>
          <a:ln w="57150">
            <a:solidFill>
              <a:schemeClr val="tx1"/>
            </a:solidFill>
            <a:round/>
            <a:headEnd/>
            <a:tailEnd/>
          </a:ln>
        </p:spPr>
        <p:txBody>
          <a:bodyPr/>
          <a:lstStyle/>
          <a:p>
            <a:r>
              <a:rPr lang="en-GB"/>
              <a:t>No wonder they laugh at me.</a:t>
            </a:r>
          </a:p>
        </p:txBody>
      </p:sp>
      <p:sp>
        <p:nvSpPr>
          <p:cNvPr id="4104" name="Text Box 8"/>
          <p:cNvSpPr txBox="1">
            <a:spLocks noChangeArrowheads="1"/>
          </p:cNvSpPr>
          <p:nvPr/>
        </p:nvSpPr>
        <p:spPr bwMode="auto">
          <a:xfrm>
            <a:off x="0" y="5854700"/>
            <a:ext cx="9144000" cy="1003300"/>
          </a:xfrm>
          <a:prstGeom prst="rect">
            <a:avLst/>
          </a:prstGeom>
          <a:solidFill>
            <a:schemeClr val="folHlink"/>
          </a:solidFill>
          <a:ln w="57150">
            <a:solidFill>
              <a:schemeClr val="tx1"/>
            </a:solidFill>
            <a:miter lim="800000"/>
            <a:headEnd/>
            <a:tailEnd/>
          </a:ln>
        </p:spPr>
        <p:txBody>
          <a:bodyPr>
            <a:spAutoFit/>
          </a:bodyPr>
          <a:lstStyle/>
          <a:p>
            <a:pPr>
              <a:spcBef>
                <a:spcPct val="50000"/>
              </a:spcBef>
            </a:pPr>
            <a:r>
              <a:rPr lang="en-GB"/>
              <a:t>In the morning before the others were really awake, Elmer slipped quietly away, unnoticed.</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2000"/>
                                        <p:tgtEl>
                                          <p:spTgt spid="4100"/>
                                        </p:tgtEl>
                                      </p:cBhvr>
                                    </p:animEffect>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1000"/>
                                        <p:tgtEl>
                                          <p:spTgt spid="4101"/>
                                        </p:tgtEl>
                                      </p:cBhvr>
                                    </p:animEffect>
                                    <p:anim calcmode="lin" valueType="num">
                                      <p:cBhvr>
                                        <p:cTn id="19" dur="1000" fill="hold"/>
                                        <p:tgtEl>
                                          <p:spTgt spid="4101"/>
                                        </p:tgtEl>
                                        <p:attrNameLst>
                                          <p:attrName>ppt_x</p:attrName>
                                        </p:attrNameLst>
                                      </p:cBhvr>
                                      <p:tavLst>
                                        <p:tav tm="0">
                                          <p:val>
                                            <p:strVal val="#ppt_x"/>
                                          </p:val>
                                        </p:tav>
                                        <p:tav tm="100000">
                                          <p:val>
                                            <p:strVal val="#ppt_x"/>
                                          </p:val>
                                        </p:tav>
                                      </p:tavLst>
                                    </p:anim>
                                    <p:anim calcmode="lin" valueType="num">
                                      <p:cBhvr>
                                        <p:cTn id="2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fade">
                                      <p:cBhvr>
                                        <p:cTn id="25" dur="2000"/>
                                        <p:tgtEl>
                                          <p:spTgt spid="410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104"/>
                                        </p:tgtEl>
                                        <p:attrNameLst>
                                          <p:attrName>style.visibility</p:attrName>
                                        </p:attrNameLst>
                                      </p:cBhvr>
                                      <p:to>
                                        <p:strVal val="visible"/>
                                      </p:to>
                                    </p:set>
                                    <p:animEffect transition="in" filter="fade">
                                      <p:cBhvr>
                                        <p:cTn id="30" dur="1000"/>
                                        <p:tgtEl>
                                          <p:spTgt spid="4104"/>
                                        </p:tgtEl>
                                      </p:cBhvr>
                                    </p:animEffect>
                                    <p:anim calcmode="lin" valueType="num">
                                      <p:cBhvr>
                                        <p:cTn id="31" dur="1000" fill="hold"/>
                                        <p:tgtEl>
                                          <p:spTgt spid="4104"/>
                                        </p:tgtEl>
                                        <p:attrNameLst>
                                          <p:attrName>ppt_x</p:attrName>
                                        </p:attrNameLst>
                                      </p:cBhvr>
                                      <p:tavLst>
                                        <p:tav tm="0">
                                          <p:val>
                                            <p:strVal val="#ppt_x"/>
                                          </p:val>
                                        </p:tav>
                                        <p:tav tm="100000">
                                          <p:val>
                                            <p:strVal val="#ppt_x"/>
                                          </p:val>
                                        </p:tav>
                                      </p:tavLst>
                                    </p:anim>
                                    <p:anim calcmode="lin" valueType="num">
                                      <p:cBhvr>
                                        <p:cTn id="32"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P spid="4102" grpId="0" animBg="1"/>
      <p:bldP spid="4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5867400" cy="1003300"/>
          </a:xfrm>
          <a:prstGeom prst="rect">
            <a:avLst/>
          </a:prstGeom>
          <a:solidFill>
            <a:srgbClr val="CC00FF"/>
          </a:solidFill>
          <a:ln w="57150">
            <a:solidFill>
              <a:schemeClr val="tx1"/>
            </a:solidFill>
            <a:miter lim="800000"/>
            <a:headEnd/>
            <a:tailEnd/>
          </a:ln>
        </p:spPr>
        <p:txBody>
          <a:bodyPr>
            <a:spAutoFit/>
          </a:bodyPr>
          <a:lstStyle/>
          <a:p>
            <a:pPr>
              <a:spcBef>
                <a:spcPct val="50000"/>
              </a:spcBef>
            </a:pPr>
            <a:r>
              <a:rPr lang="en-GB">
                <a:solidFill>
                  <a:schemeClr val="bg1"/>
                </a:solidFill>
              </a:rPr>
              <a:t>As he walked through the jungle, Elmer met other animals</a:t>
            </a:r>
          </a:p>
        </p:txBody>
      </p:sp>
      <p:sp>
        <p:nvSpPr>
          <p:cNvPr id="16387" name="Text Box 3"/>
          <p:cNvSpPr txBox="1">
            <a:spLocks noChangeArrowheads="1"/>
          </p:cNvSpPr>
          <p:nvPr/>
        </p:nvSpPr>
        <p:spPr bwMode="auto">
          <a:xfrm>
            <a:off x="1293813" y="2205038"/>
            <a:ext cx="7850187" cy="576262"/>
          </a:xfrm>
          <a:prstGeom prst="rect">
            <a:avLst/>
          </a:prstGeom>
          <a:solidFill>
            <a:srgbClr val="FF9933"/>
          </a:solidFill>
          <a:ln w="57150">
            <a:solidFill>
              <a:schemeClr val="tx1"/>
            </a:solidFill>
            <a:miter lim="800000"/>
            <a:headEnd/>
            <a:tailEnd/>
          </a:ln>
        </p:spPr>
        <p:txBody>
          <a:bodyPr>
            <a:spAutoFit/>
          </a:bodyPr>
          <a:lstStyle/>
          <a:p>
            <a:pPr>
              <a:spcBef>
                <a:spcPct val="50000"/>
              </a:spcBef>
            </a:pPr>
            <a:r>
              <a:rPr lang="en-GB">
                <a:solidFill>
                  <a:schemeClr val="bg1"/>
                </a:solidFill>
              </a:rPr>
              <a:t>They always said: “ Good Morning, Elmer”</a:t>
            </a:r>
          </a:p>
        </p:txBody>
      </p:sp>
      <p:sp>
        <p:nvSpPr>
          <p:cNvPr id="16388" name="Text Box 4"/>
          <p:cNvSpPr txBox="1">
            <a:spLocks noChangeArrowheads="1"/>
          </p:cNvSpPr>
          <p:nvPr/>
        </p:nvSpPr>
        <p:spPr bwMode="auto">
          <a:xfrm>
            <a:off x="0" y="6281738"/>
            <a:ext cx="9144000" cy="576262"/>
          </a:xfrm>
          <a:prstGeom prst="rect">
            <a:avLst/>
          </a:prstGeom>
          <a:solidFill>
            <a:srgbClr val="FF0000"/>
          </a:solidFill>
          <a:ln w="57150">
            <a:solidFill>
              <a:schemeClr val="tx1"/>
            </a:solidFill>
            <a:miter lim="800000"/>
            <a:headEnd/>
            <a:tailEnd/>
          </a:ln>
        </p:spPr>
        <p:txBody>
          <a:bodyPr>
            <a:spAutoFit/>
          </a:bodyPr>
          <a:lstStyle/>
          <a:p>
            <a:pPr>
              <a:spcBef>
                <a:spcPct val="50000"/>
              </a:spcBef>
            </a:pPr>
            <a:r>
              <a:rPr lang="en-GB">
                <a:solidFill>
                  <a:schemeClr val="bg1"/>
                </a:solidFill>
              </a:rPr>
              <a:t>Each time Elmer smiled and said: “ Good Morning.”</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fade">
                                      <p:cBhvr>
                                        <p:cTn id="14" dur="1000"/>
                                        <p:tgtEl>
                                          <p:spTgt spid="16387"/>
                                        </p:tgtEl>
                                      </p:cBhvr>
                                    </p:animEffect>
                                    <p:anim calcmode="lin" valueType="num">
                                      <p:cBhvr>
                                        <p:cTn id="15" dur="1000" fill="hold"/>
                                        <p:tgtEl>
                                          <p:spTgt spid="16387"/>
                                        </p:tgtEl>
                                        <p:attrNameLst>
                                          <p:attrName>ppt_x</p:attrName>
                                        </p:attrNameLst>
                                      </p:cBhvr>
                                      <p:tavLst>
                                        <p:tav tm="0">
                                          <p:val>
                                            <p:strVal val="#ppt_x"/>
                                          </p:val>
                                        </p:tav>
                                        <p:tav tm="100000">
                                          <p:val>
                                            <p:strVal val="#ppt_x"/>
                                          </p:val>
                                        </p:tav>
                                      </p:tavLst>
                                    </p:anim>
                                    <p:anim calcmode="lin" valueType="num">
                                      <p:cBhvr>
                                        <p:cTn id="16"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388"/>
                                        </p:tgtEl>
                                        <p:attrNameLst>
                                          <p:attrName>style.visibility</p:attrName>
                                        </p:attrNameLst>
                                      </p:cBhvr>
                                      <p:to>
                                        <p:strVal val="visible"/>
                                      </p:to>
                                    </p:set>
                                    <p:animEffect transition="in" filter="fade">
                                      <p:cBhvr>
                                        <p:cTn id="21" dur="1000"/>
                                        <p:tgtEl>
                                          <p:spTgt spid="16388"/>
                                        </p:tgtEl>
                                      </p:cBhvr>
                                    </p:animEffect>
                                    <p:anim calcmode="lin" valueType="num">
                                      <p:cBhvr>
                                        <p:cTn id="22" dur="1000" fill="hold"/>
                                        <p:tgtEl>
                                          <p:spTgt spid="16388"/>
                                        </p:tgtEl>
                                        <p:attrNameLst>
                                          <p:attrName>ppt_x</p:attrName>
                                        </p:attrNameLst>
                                      </p:cBhvr>
                                      <p:tavLst>
                                        <p:tav tm="0">
                                          <p:val>
                                            <p:strVal val="#ppt_x"/>
                                          </p:val>
                                        </p:tav>
                                        <p:tav tm="100000">
                                          <p:val>
                                            <p:strVal val="#ppt_x"/>
                                          </p:val>
                                        </p:tav>
                                      </p:tavLst>
                                    </p:anim>
                                    <p:anim calcmode="lin" valueType="num">
                                      <p:cBhvr>
                                        <p:cTn id="23"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2916238" cy="2284413"/>
          </a:xfrm>
          <a:prstGeom prst="rect">
            <a:avLst/>
          </a:prstGeom>
          <a:solidFill>
            <a:srgbClr val="FF66FF"/>
          </a:solidFill>
          <a:ln w="57150">
            <a:solidFill>
              <a:schemeClr val="tx1"/>
            </a:solidFill>
            <a:miter lim="800000"/>
            <a:headEnd/>
            <a:tailEnd/>
          </a:ln>
        </p:spPr>
        <p:txBody>
          <a:bodyPr>
            <a:spAutoFit/>
          </a:bodyPr>
          <a:lstStyle/>
          <a:p>
            <a:pPr>
              <a:spcBef>
                <a:spcPct val="50000"/>
              </a:spcBef>
            </a:pPr>
            <a:r>
              <a:rPr lang="en-GB"/>
              <a:t>After a long walk Elmer found what he was after – a large bush</a:t>
            </a:r>
          </a:p>
        </p:txBody>
      </p:sp>
      <p:sp>
        <p:nvSpPr>
          <p:cNvPr id="15363" name="Text Box 3"/>
          <p:cNvSpPr txBox="1">
            <a:spLocks noChangeArrowheads="1"/>
          </p:cNvSpPr>
          <p:nvPr/>
        </p:nvSpPr>
        <p:spPr bwMode="auto">
          <a:xfrm>
            <a:off x="5148263" y="0"/>
            <a:ext cx="3995737" cy="2284413"/>
          </a:xfrm>
          <a:prstGeom prst="rect">
            <a:avLst/>
          </a:prstGeom>
          <a:solidFill>
            <a:srgbClr val="CCECFF"/>
          </a:solidFill>
          <a:ln w="57150">
            <a:solidFill>
              <a:schemeClr val="tx1"/>
            </a:solidFill>
            <a:miter lim="800000"/>
            <a:headEnd/>
            <a:tailEnd/>
          </a:ln>
        </p:spPr>
        <p:txBody>
          <a:bodyPr>
            <a:spAutoFit/>
          </a:bodyPr>
          <a:lstStyle/>
          <a:p>
            <a:pPr>
              <a:spcBef>
                <a:spcPct val="50000"/>
              </a:spcBef>
            </a:pPr>
            <a:r>
              <a:rPr lang="en-GB"/>
              <a:t>A large bush covered with berries, a large bush covered with elephant-coloured berries</a:t>
            </a:r>
          </a:p>
        </p:txBody>
      </p:sp>
      <p:sp>
        <p:nvSpPr>
          <p:cNvPr id="15364" name="Text Box 4"/>
          <p:cNvSpPr txBox="1">
            <a:spLocks noChangeArrowheads="1"/>
          </p:cNvSpPr>
          <p:nvPr/>
        </p:nvSpPr>
        <p:spPr bwMode="auto">
          <a:xfrm>
            <a:off x="0" y="5854700"/>
            <a:ext cx="9144000" cy="1003300"/>
          </a:xfrm>
          <a:prstGeom prst="rect">
            <a:avLst/>
          </a:prstGeom>
          <a:solidFill>
            <a:srgbClr val="CCFFCC"/>
          </a:solidFill>
          <a:ln w="57150">
            <a:solidFill>
              <a:schemeClr val="tx1"/>
            </a:solidFill>
            <a:miter lim="800000"/>
            <a:headEnd/>
            <a:tailEnd/>
          </a:ln>
        </p:spPr>
        <p:txBody>
          <a:bodyPr>
            <a:spAutoFit/>
          </a:bodyPr>
          <a:lstStyle/>
          <a:p>
            <a:pPr>
              <a:spcBef>
                <a:spcPct val="50000"/>
              </a:spcBef>
            </a:pPr>
            <a:r>
              <a:rPr lang="en-GB"/>
              <a:t>Elmer caught hold of the bush and shook it and shook it so that the berries fell on the ground.</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fade">
                                      <p:cBhvr>
                                        <p:cTn id="14" dur="1000"/>
                                        <p:tgtEl>
                                          <p:spTgt spid="15363"/>
                                        </p:tgtEl>
                                      </p:cBhvr>
                                    </p:animEffect>
                                    <p:anim calcmode="lin" valueType="num">
                                      <p:cBhvr>
                                        <p:cTn id="15" dur="1000" fill="hold"/>
                                        <p:tgtEl>
                                          <p:spTgt spid="15363"/>
                                        </p:tgtEl>
                                        <p:attrNameLst>
                                          <p:attrName>ppt_x</p:attrName>
                                        </p:attrNameLst>
                                      </p:cBhvr>
                                      <p:tavLst>
                                        <p:tav tm="0">
                                          <p:val>
                                            <p:strVal val="#ppt_x"/>
                                          </p:val>
                                        </p:tav>
                                        <p:tav tm="100000">
                                          <p:val>
                                            <p:strVal val="#ppt_x"/>
                                          </p:val>
                                        </p:tav>
                                      </p:tavLst>
                                    </p:anim>
                                    <p:anim calcmode="lin" valueType="num">
                                      <p:cBhvr>
                                        <p:cTn id="16"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fade">
                                      <p:cBhvr>
                                        <p:cTn id="21" dur="1000"/>
                                        <p:tgtEl>
                                          <p:spTgt spid="15364"/>
                                        </p:tgtEl>
                                      </p:cBhvr>
                                    </p:animEffect>
                                    <p:anim calcmode="lin" valueType="num">
                                      <p:cBhvr>
                                        <p:cTn id="22" dur="1000" fill="hold"/>
                                        <p:tgtEl>
                                          <p:spTgt spid="15364"/>
                                        </p:tgtEl>
                                        <p:attrNameLst>
                                          <p:attrName>ppt_x</p:attrName>
                                        </p:attrNameLst>
                                      </p:cBhvr>
                                      <p:tavLst>
                                        <p:tav tm="0">
                                          <p:val>
                                            <p:strVal val="#ppt_x"/>
                                          </p:val>
                                        </p:tav>
                                        <p:tav tm="100000">
                                          <p:val>
                                            <p:strVal val="#ppt_x"/>
                                          </p:val>
                                        </p:tav>
                                      </p:tavLst>
                                    </p:anim>
                                    <p:anim calcmode="lin" valueType="num">
                                      <p:cBhvr>
                                        <p:cTn id="23"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0"/>
            <a:ext cx="9144000" cy="1430338"/>
          </a:xfrm>
          <a:prstGeom prst="rect">
            <a:avLst/>
          </a:prstGeom>
          <a:solidFill>
            <a:srgbClr val="CCECFF"/>
          </a:solidFill>
          <a:ln w="57150">
            <a:solidFill>
              <a:schemeClr val="tx1"/>
            </a:solidFill>
            <a:miter lim="800000"/>
            <a:headEnd/>
            <a:tailEnd/>
          </a:ln>
        </p:spPr>
        <p:txBody>
          <a:bodyPr>
            <a:spAutoFit/>
          </a:bodyPr>
          <a:lstStyle/>
          <a:p>
            <a:pPr>
              <a:spcBef>
                <a:spcPct val="50000"/>
              </a:spcBef>
            </a:pPr>
            <a:r>
              <a:rPr lang="en-GB"/>
              <a:t>Once the ground was covered in berries, Elmer lay down and rolled over and over – this way and that way and back again.</a:t>
            </a:r>
          </a:p>
        </p:txBody>
      </p:sp>
      <p:sp>
        <p:nvSpPr>
          <p:cNvPr id="5124" name="Text Box 4"/>
          <p:cNvSpPr txBox="1">
            <a:spLocks noChangeArrowheads="1"/>
          </p:cNvSpPr>
          <p:nvPr/>
        </p:nvSpPr>
        <p:spPr bwMode="auto">
          <a:xfrm>
            <a:off x="0" y="0"/>
            <a:ext cx="9144000" cy="2284413"/>
          </a:xfrm>
          <a:prstGeom prst="rect">
            <a:avLst/>
          </a:prstGeom>
          <a:solidFill>
            <a:srgbClr val="CCECFF"/>
          </a:solidFill>
          <a:ln w="57150">
            <a:solidFill>
              <a:schemeClr val="tx1"/>
            </a:solidFill>
            <a:miter lim="800000"/>
            <a:headEnd/>
            <a:tailEnd/>
          </a:ln>
        </p:spPr>
        <p:txBody>
          <a:bodyPr>
            <a:spAutoFit/>
          </a:bodyPr>
          <a:lstStyle/>
          <a:p>
            <a:pPr>
              <a:spcBef>
                <a:spcPct val="50000"/>
              </a:spcBef>
            </a:pPr>
            <a:r>
              <a:rPr lang="en-GB"/>
              <a:t>Then he picked up a bunch of berries and rubbed himself all over, covering himself with berry juice until there wasn’t a sign of any </a:t>
            </a:r>
            <a:r>
              <a:rPr lang="en-GB">
                <a:solidFill>
                  <a:srgbClr val="FFFFCC"/>
                </a:solidFill>
              </a:rPr>
              <a:t>yellow</a:t>
            </a:r>
            <a:r>
              <a:rPr lang="en-GB"/>
              <a:t>, or </a:t>
            </a:r>
            <a:r>
              <a:rPr lang="en-GB">
                <a:solidFill>
                  <a:srgbClr val="FF9933"/>
                </a:solidFill>
              </a:rPr>
              <a:t>orange</a:t>
            </a:r>
            <a:r>
              <a:rPr lang="en-GB"/>
              <a:t>, or </a:t>
            </a:r>
            <a:r>
              <a:rPr lang="en-GB">
                <a:solidFill>
                  <a:srgbClr val="FF0000"/>
                </a:solidFill>
              </a:rPr>
              <a:t>red</a:t>
            </a:r>
            <a:r>
              <a:rPr lang="en-GB"/>
              <a:t>, or </a:t>
            </a:r>
            <a:r>
              <a:rPr lang="en-GB">
                <a:solidFill>
                  <a:srgbClr val="FF66FF"/>
                </a:solidFill>
              </a:rPr>
              <a:t>pink</a:t>
            </a:r>
            <a:r>
              <a:rPr lang="en-GB"/>
              <a:t>, or </a:t>
            </a:r>
            <a:r>
              <a:rPr lang="en-GB">
                <a:solidFill>
                  <a:srgbClr val="CC00FF"/>
                </a:solidFill>
              </a:rPr>
              <a:t>purple</a:t>
            </a:r>
            <a:r>
              <a:rPr lang="en-GB"/>
              <a:t>, or </a:t>
            </a:r>
            <a:r>
              <a:rPr lang="en-GB">
                <a:solidFill>
                  <a:srgbClr val="9999FF"/>
                </a:solidFill>
              </a:rPr>
              <a:t>blue</a:t>
            </a:r>
            <a:r>
              <a:rPr lang="en-GB"/>
              <a:t>, or </a:t>
            </a:r>
            <a:r>
              <a:rPr lang="en-GB">
                <a:solidFill>
                  <a:schemeClr val="folHlink"/>
                </a:solidFill>
              </a:rPr>
              <a:t>green</a:t>
            </a:r>
            <a:r>
              <a:rPr lang="en-GB"/>
              <a:t>, or black, or </a:t>
            </a:r>
            <a:r>
              <a:rPr lang="en-GB">
                <a:solidFill>
                  <a:schemeClr val="bg1"/>
                </a:solidFill>
              </a:rPr>
              <a:t>white</a:t>
            </a:r>
            <a:r>
              <a:rPr lang="en-GB"/>
              <a:t>.</a:t>
            </a:r>
          </a:p>
        </p:txBody>
      </p:sp>
      <p:sp>
        <p:nvSpPr>
          <p:cNvPr id="5125" name="Text Box 5"/>
          <p:cNvSpPr txBox="1">
            <a:spLocks noChangeArrowheads="1"/>
          </p:cNvSpPr>
          <p:nvPr/>
        </p:nvSpPr>
        <p:spPr bwMode="auto">
          <a:xfrm>
            <a:off x="4859338" y="5427663"/>
            <a:ext cx="4284662" cy="1430337"/>
          </a:xfrm>
          <a:prstGeom prst="rect">
            <a:avLst/>
          </a:prstGeom>
          <a:solidFill>
            <a:schemeClr val="bg2"/>
          </a:solidFill>
          <a:ln w="57150">
            <a:solidFill>
              <a:schemeClr val="tx1"/>
            </a:solidFill>
            <a:miter lim="800000"/>
            <a:headEnd/>
            <a:tailEnd/>
          </a:ln>
        </p:spPr>
        <p:txBody>
          <a:bodyPr>
            <a:spAutoFit/>
          </a:bodyPr>
          <a:lstStyle/>
          <a:p>
            <a:pPr>
              <a:spcBef>
                <a:spcPct val="50000"/>
              </a:spcBef>
            </a:pPr>
            <a:r>
              <a:rPr lang="en-GB">
                <a:solidFill>
                  <a:schemeClr val="bg1"/>
                </a:solidFill>
              </a:rPr>
              <a:t>When he had finished, Elmer looked like any other elephant.</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par>
                                <p:cTn id="17" presetID="10" presetClass="exit" presetSubtype="0" fill="hold" grpId="1" nodeType="withEffect">
                                  <p:stCondLst>
                                    <p:cond delay="0"/>
                                  </p:stCondLst>
                                  <p:childTnLst>
                                    <p:animEffect transition="out" filter="fade">
                                      <p:cBhvr>
                                        <p:cTn id="18" dur="2000"/>
                                        <p:tgtEl>
                                          <p:spTgt spid="5123"/>
                                        </p:tgtEl>
                                      </p:cBhvr>
                                    </p:animEffect>
                                    <p:set>
                                      <p:cBhvr>
                                        <p:cTn id="19" dur="1" fill="hold">
                                          <p:stCondLst>
                                            <p:cond delay="1999"/>
                                          </p:stCondLst>
                                        </p:cTn>
                                        <p:tgtEl>
                                          <p:spTgt spid="51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fade">
                                      <p:cBhvr>
                                        <p:cTn id="24" dur="1000"/>
                                        <p:tgtEl>
                                          <p:spTgt spid="5125"/>
                                        </p:tgtEl>
                                      </p:cBhvr>
                                    </p:animEffect>
                                    <p:anim calcmode="lin" valueType="num">
                                      <p:cBhvr>
                                        <p:cTn id="25" dur="1000" fill="hold"/>
                                        <p:tgtEl>
                                          <p:spTgt spid="5125"/>
                                        </p:tgtEl>
                                        <p:attrNameLst>
                                          <p:attrName>ppt_x</p:attrName>
                                        </p:attrNameLst>
                                      </p:cBhvr>
                                      <p:tavLst>
                                        <p:tav tm="0">
                                          <p:val>
                                            <p:strVal val="#ppt_x"/>
                                          </p:val>
                                        </p:tav>
                                        <p:tav tm="100000">
                                          <p:val>
                                            <p:strVal val="#ppt_x"/>
                                          </p:val>
                                        </p:tav>
                                      </p:tavLst>
                                    </p:anim>
                                    <p:anim calcmode="lin" valueType="num">
                                      <p:cBhvr>
                                        <p:cTn id="26"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3" grpId="1" animBg="1"/>
      <p:bldP spid="5124" grpId="0" animBg="1"/>
      <p:bldP spid="51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5867400" cy="1430338"/>
          </a:xfrm>
          <a:prstGeom prst="rect">
            <a:avLst/>
          </a:prstGeom>
          <a:solidFill>
            <a:srgbClr val="FF9933"/>
          </a:solidFill>
          <a:ln w="57150">
            <a:solidFill>
              <a:schemeClr val="tx1"/>
            </a:solidFill>
            <a:miter lim="800000"/>
            <a:headEnd/>
            <a:tailEnd/>
          </a:ln>
        </p:spPr>
        <p:txBody>
          <a:bodyPr>
            <a:spAutoFit/>
          </a:bodyPr>
          <a:lstStyle/>
          <a:p>
            <a:pPr>
              <a:spcBef>
                <a:spcPct val="50000"/>
              </a:spcBef>
            </a:pPr>
            <a:r>
              <a:rPr lang="en-GB"/>
              <a:t>After that Elmer set off back to the herd. On the way he passed the other animals again.</a:t>
            </a:r>
          </a:p>
        </p:txBody>
      </p:sp>
      <p:sp>
        <p:nvSpPr>
          <p:cNvPr id="14339" name="Text Box 3"/>
          <p:cNvSpPr txBox="1">
            <a:spLocks noChangeArrowheads="1"/>
          </p:cNvSpPr>
          <p:nvPr/>
        </p:nvSpPr>
        <p:spPr bwMode="auto">
          <a:xfrm>
            <a:off x="3059113" y="2205038"/>
            <a:ext cx="6084887" cy="1003300"/>
          </a:xfrm>
          <a:prstGeom prst="rect">
            <a:avLst/>
          </a:prstGeom>
          <a:solidFill>
            <a:srgbClr val="FFFFCC"/>
          </a:solidFill>
          <a:ln w="57150">
            <a:solidFill>
              <a:schemeClr val="tx1"/>
            </a:solidFill>
            <a:miter lim="800000"/>
            <a:headEnd/>
            <a:tailEnd/>
          </a:ln>
        </p:spPr>
        <p:txBody>
          <a:bodyPr>
            <a:spAutoFit/>
          </a:bodyPr>
          <a:lstStyle/>
          <a:p>
            <a:pPr>
              <a:spcBef>
                <a:spcPct val="50000"/>
              </a:spcBef>
            </a:pPr>
            <a:r>
              <a:rPr lang="en-GB"/>
              <a:t>This time each one said to him: “ Good Morning, elephant”</a:t>
            </a:r>
          </a:p>
        </p:txBody>
      </p:sp>
      <p:sp>
        <p:nvSpPr>
          <p:cNvPr id="14341" name="Text Box 5"/>
          <p:cNvSpPr txBox="1">
            <a:spLocks noChangeArrowheads="1"/>
          </p:cNvSpPr>
          <p:nvPr/>
        </p:nvSpPr>
        <p:spPr bwMode="auto">
          <a:xfrm>
            <a:off x="0" y="5000625"/>
            <a:ext cx="4464050" cy="1857375"/>
          </a:xfrm>
          <a:prstGeom prst="rect">
            <a:avLst/>
          </a:prstGeom>
          <a:solidFill>
            <a:srgbClr val="CCFFCC"/>
          </a:solidFill>
          <a:ln w="57150">
            <a:solidFill>
              <a:schemeClr val="tx1"/>
            </a:solidFill>
            <a:miter lim="800000"/>
            <a:headEnd/>
            <a:tailEnd/>
          </a:ln>
        </p:spPr>
        <p:txBody>
          <a:bodyPr>
            <a:spAutoFit/>
          </a:bodyPr>
          <a:lstStyle/>
          <a:p>
            <a:pPr>
              <a:spcBef>
                <a:spcPct val="50000"/>
              </a:spcBef>
            </a:pPr>
            <a:r>
              <a:rPr lang="en-GB"/>
              <a:t>Each time Elmer smiled and said: “ Good Morning,” pleased he wasn’t recognised</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fade">
                                      <p:cBhvr>
                                        <p:cTn id="14" dur="1000"/>
                                        <p:tgtEl>
                                          <p:spTgt spid="14339"/>
                                        </p:tgtEl>
                                      </p:cBhvr>
                                    </p:animEffect>
                                    <p:anim calcmode="lin" valueType="num">
                                      <p:cBhvr>
                                        <p:cTn id="15" dur="1000" fill="hold"/>
                                        <p:tgtEl>
                                          <p:spTgt spid="14339"/>
                                        </p:tgtEl>
                                        <p:attrNameLst>
                                          <p:attrName>ppt_x</p:attrName>
                                        </p:attrNameLst>
                                      </p:cBhvr>
                                      <p:tavLst>
                                        <p:tav tm="0">
                                          <p:val>
                                            <p:strVal val="#ppt_x"/>
                                          </p:val>
                                        </p:tav>
                                        <p:tav tm="100000">
                                          <p:val>
                                            <p:strVal val="#ppt_x"/>
                                          </p:val>
                                        </p:tav>
                                      </p:tavLst>
                                    </p:anim>
                                    <p:anim calcmode="lin" valueType="num">
                                      <p:cBhvr>
                                        <p:cTn id="1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fade">
                                      <p:cBhvr>
                                        <p:cTn id="21" dur="1000"/>
                                        <p:tgtEl>
                                          <p:spTgt spid="14341"/>
                                        </p:tgtEl>
                                      </p:cBhvr>
                                    </p:animEffect>
                                    <p:anim calcmode="lin" valueType="num">
                                      <p:cBhvr>
                                        <p:cTn id="22" dur="1000" fill="hold"/>
                                        <p:tgtEl>
                                          <p:spTgt spid="14341"/>
                                        </p:tgtEl>
                                        <p:attrNameLst>
                                          <p:attrName>ppt_x</p:attrName>
                                        </p:attrNameLst>
                                      </p:cBhvr>
                                      <p:tavLst>
                                        <p:tav tm="0">
                                          <p:val>
                                            <p:strVal val="#ppt_x"/>
                                          </p:val>
                                        </p:tav>
                                        <p:tav tm="100000">
                                          <p:val>
                                            <p:strVal val="#ppt_x"/>
                                          </p:val>
                                        </p:tav>
                                      </p:tavLst>
                                    </p:anim>
                                    <p:anim calcmode="lin" valueType="num">
                                      <p:cBhvr>
                                        <p:cTn id="23"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754</Words>
  <Application>Microsoft Office PowerPoint</Application>
  <PresentationFormat>Diaprojekcija na zaslonu (4:3)</PresentationFormat>
  <Paragraphs>64</Paragraphs>
  <Slides>17</Slides>
  <Notes>17</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17</vt:i4>
      </vt:variant>
    </vt:vector>
  </HeadingPairs>
  <TitlesOfParts>
    <vt:vector size="21" baseType="lpstr">
      <vt:lpstr>Comic Sans MS</vt:lpstr>
      <vt:lpstr>Arial</vt:lpstr>
      <vt:lpstr>Calibri</vt:lpstr>
      <vt:lpstr>Default Design</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 Evans</dc:creator>
  <cp:lastModifiedBy>Mateja</cp:lastModifiedBy>
  <cp:revision>8</cp:revision>
  <dcterms:created xsi:type="dcterms:W3CDTF">2007-09-02T20:44:18Z</dcterms:created>
  <dcterms:modified xsi:type="dcterms:W3CDTF">2016-11-25T12:12:58Z</dcterms:modified>
</cp:coreProperties>
</file>