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84" r:id="rId5"/>
    <p:sldId id="260" r:id="rId6"/>
    <p:sldId id="282" r:id="rId7"/>
    <p:sldId id="262" r:id="rId8"/>
    <p:sldId id="264" r:id="rId9"/>
    <p:sldId id="271" r:id="rId10"/>
    <p:sldId id="261" r:id="rId11"/>
    <p:sldId id="275" r:id="rId12"/>
    <p:sldId id="273" r:id="rId13"/>
    <p:sldId id="272" r:id="rId14"/>
    <p:sldId id="281" r:id="rId15"/>
    <p:sldId id="274" r:id="rId16"/>
    <p:sldId id="263" r:id="rId17"/>
    <p:sldId id="283" r:id="rId18"/>
    <p:sldId id="279" r:id="rId19"/>
    <p:sldId id="280" r:id="rId20"/>
    <p:sldId id="265" r:id="rId21"/>
    <p:sldId id="267" r:id="rId22"/>
    <p:sldId id="268" r:id="rId23"/>
    <p:sldId id="269" r:id="rId24"/>
    <p:sldId id="270" r:id="rId25"/>
    <p:sldId id="266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FC1E-7232-4140-BAFF-40D7733B9B08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E563-F8F2-471D-8F64-1655C210E1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0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D8672-BA7D-4B90-B537-3E61AFFB9503}" type="slidenum">
              <a:rPr lang="sl-SI" smtClean="0"/>
              <a:pPr/>
              <a:t>2</a:t>
            </a:fld>
            <a:endParaRPr lang="sl-SI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sl-SI"/>
              <a:t>Role – plays</a:t>
            </a:r>
          </a:p>
          <a:p>
            <a:pPr eaLnBrk="1" hangingPunct="1"/>
            <a:endParaRPr lang="sl-SI"/>
          </a:p>
          <a:p>
            <a:pPr eaLnBrk="1" hangingPunct="1"/>
            <a:r>
              <a:rPr lang="sl-SI" b="1"/>
              <a:t>What?</a:t>
            </a:r>
          </a:p>
          <a:p>
            <a:pPr eaLnBrk="1" hangingPunct="1"/>
            <a:r>
              <a:rPr lang="sl-SI" b="1"/>
              <a:t>Simulation? – you are yourself, the situation is different</a:t>
            </a:r>
          </a:p>
          <a:p>
            <a:pPr eaLnBrk="1" hangingPunct="1"/>
            <a:endParaRPr lang="sl-SI" b="1"/>
          </a:p>
          <a:p>
            <a:pPr eaLnBrk="1" hangingPunct="1"/>
            <a:r>
              <a:rPr lang="sl-SI" b="1"/>
              <a:t>Practise real-life situations</a:t>
            </a:r>
          </a:p>
          <a:p>
            <a:pPr eaLnBrk="1" hangingPunct="1"/>
            <a:endParaRPr lang="sl-SI" b="1"/>
          </a:p>
        </p:txBody>
      </p:sp>
    </p:spTree>
    <p:extLst>
      <p:ext uri="{BB962C8B-B14F-4D97-AF65-F5344CB8AC3E}">
        <p14:creationId xmlns:p14="http://schemas.microsoft.com/office/powerpoint/2010/main" val="54006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60727-C464-4E21-8FCA-BABBB303E428}" type="slidenum">
              <a:rPr lang="sl-SI" smtClean="0"/>
              <a:pPr/>
              <a:t>25</a:t>
            </a:fld>
            <a:endParaRPr lang="sl-SI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5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CAAC9-21E6-4320-A08B-C283568DCFC1}" type="slidenum">
              <a:rPr lang="sl-SI" smtClean="0"/>
              <a:pPr/>
              <a:t>3</a:t>
            </a:fld>
            <a:endParaRPr lang="sl-SI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3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3981B-5F4F-4931-A882-E177CA533654}" type="slidenum">
              <a:rPr lang="sl-SI" smtClean="0"/>
              <a:pPr/>
              <a:t>5</a:t>
            </a:fld>
            <a:endParaRPr lang="sl-SI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sl-SI" b="1"/>
          </a:p>
        </p:txBody>
      </p:sp>
    </p:spTree>
    <p:extLst>
      <p:ext uri="{BB962C8B-B14F-4D97-AF65-F5344CB8AC3E}">
        <p14:creationId xmlns:p14="http://schemas.microsoft.com/office/powerpoint/2010/main" val="145916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AD094-D5C7-4A13-9719-6FD9141BCE8C}" type="slidenum">
              <a:rPr lang="sl-SI" smtClean="0"/>
              <a:pPr/>
              <a:t>7</a:t>
            </a:fld>
            <a:endParaRPr lang="sl-SI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0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FD7AD-2377-427D-B7F3-0514857F4EBB}" type="slidenum">
              <a:rPr lang="sl-SI" smtClean="0"/>
              <a:pPr/>
              <a:t>8</a:t>
            </a:fld>
            <a:endParaRPr lang="sl-SI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5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FF97B-426B-4C37-9282-85939175953D}" type="slidenum">
              <a:rPr lang="sl-SI" smtClean="0"/>
              <a:pPr/>
              <a:t>10</a:t>
            </a:fld>
            <a:endParaRPr lang="sl-SI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sl-SI" b="1"/>
          </a:p>
          <a:p>
            <a:pPr eaLnBrk="1" hangingPunct="1"/>
            <a:endParaRPr lang="sl-SI" b="1"/>
          </a:p>
          <a:p>
            <a:pPr eaLnBrk="1" hangingPunct="1"/>
            <a:endParaRPr lang="sl-SI"/>
          </a:p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95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  <p:sp>
        <p:nvSpPr>
          <p:cNvPr id="75779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22D7B-AD05-4162-9548-5B8A353E52B2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664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15B4-15B6-40B9-8587-80D4DFE25A29}" type="slidenum">
              <a:rPr lang="sl-SI" smtClean="0"/>
              <a:pPr/>
              <a:t>16</a:t>
            </a:fld>
            <a:endParaRPr lang="sl-SI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23F61-1915-4F38-806D-5534239EC82E}" type="slidenum">
              <a:rPr lang="sl-SI" smtClean="0"/>
              <a:pPr/>
              <a:t>20</a:t>
            </a:fld>
            <a:endParaRPr lang="sl-SI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7069-C43C-4873-A26A-8FAF61E3D46B}" type="datetimeFigureOut">
              <a:rPr lang="sl-SI" smtClean="0"/>
              <a:pPr/>
              <a:t>9. 03. 2022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9737-428B-40EF-B312-78EC0BB9FC8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wM0AIb3BTE" TargetMode="External"/><Relationship Id="rId2" Type="http://schemas.openxmlformats.org/officeDocument/2006/relationships/hyperlink" Target="http://www.youtube.com/watch?v=SVPmtaHmL4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YJyNoFkud6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upersimplelearning.com/songs/original-series/one/five-little-monkey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bbc.co.uk/cbeebies/tikkabilla/swf/princess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vjw2PFjXj7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sBCdI_K_zi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XiPqzmyWzjMC&amp;printsec=frontcov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yterrell.com/2010/11/29/animating-your-lessons-with-some-drama-20-resourc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t.oup.com/parents-hubs-resources/games?cc=cz&amp;selLanguage=cs&amp;mode=hub" TargetMode="External"/><Relationship Id="rId5" Type="http://schemas.openxmlformats.org/officeDocument/2006/relationships/hyperlink" Target="http://www.kidsinco.com/role-plays/" TargetMode="External"/><Relationship Id="rId4" Type="http://schemas.openxmlformats.org/officeDocument/2006/relationships/hyperlink" Target="http://iteslj.org/Techniques/Huang-RolePlay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-5__upsX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AJc6sLTOP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2bxC_TovZ4" TargetMode="External"/><Relationship Id="rId2" Type="http://schemas.openxmlformats.org/officeDocument/2006/relationships/hyperlink" Target="http://supersimplelearning.com/songs/original-series/one/ten-in-the-be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Role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plays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and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drama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2000" dirty="0"/>
          </a:p>
          <a:p>
            <a:r>
              <a:rPr lang="sl-SI" sz="2000" dirty="0"/>
              <a:t>Mateja </a:t>
            </a:r>
            <a:r>
              <a:rPr lang="sl-SI" sz="2000" dirty="0" err="1"/>
              <a:t>Dagarin</a:t>
            </a:r>
            <a:r>
              <a:rPr lang="sl-SI" sz="2000" dirty="0"/>
              <a:t> Fojkar</a:t>
            </a:r>
          </a:p>
          <a:p>
            <a:r>
              <a:rPr lang="sl-SI" sz="2000" dirty="0" err="1"/>
              <a:t>Faculty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Education</a:t>
            </a:r>
            <a:endParaRPr lang="sl-SI" sz="2000" dirty="0"/>
          </a:p>
          <a:p>
            <a:r>
              <a:rPr lang="sl-SI" sz="2000" dirty="0"/>
              <a:t>Ljubljana</a:t>
            </a:r>
          </a:p>
        </p:txBody>
      </p:sp>
      <p:pic>
        <p:nvPicPr>
          <p:cNvPr id="9218" name="Picture 2" descr="http://3.bp.blogspot.com/_bvGcQLFDMeg/SsdOh0dWI1I/AAAAAAAAACI/FNGUS5U47BM/S660/drama-qu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160240" cy="2990560"/>
          </a:xfrm>
          <a:prstGeom prst="rect">
            <a:avLst/>
          </a:prstGeom>
          <a:noFill/>
        </p:spPr>
      </p:pic>
      <p:pic>
        <p:nvPicPr>
          <p:cNvPr id="9220" name="Picture 4" descr="http://scm-l3.technorati.com/11/04/11/31321/drama-qu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85750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19250" y="838200"/>
          <a:ext cx="5513388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kument" r:id="rId4" imgW="5771388" imgH="6134100" progId="Word.Document.8">
                  <p:embed/>
                </p:oleObj>
              </mc:Choice>
              <mc:Fallback>
                <p:oleObj name="Dokument" r:id="rId4" imgW="5771388" imgH="6134100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838200"/>
                        <a:ext cx="5513388" cy="6019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role-play on a rhyme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b="1" i="1" dirty="0"/>
              <a:t>A role </a:t>
            </a:r>
            <a:r>
              <a:rPr lang="sl-SI" b="1" i="1" dirty="0" err="1"/>
              <a:t>play</a:t>
            </a:r>
            <a:r>
              <a:rPr lang="sl-SI" b="1" i="1" dirty="0"/>
              <a:t> </a:t>
            </a:r>
            <a:r>
              <a:rPr lang="sl-SI" b="1" i="1" dirty="0" err="1"/>
              <a:t>with</a:t>
            </a:r>
            <a:r>
              <a:rPr lang="sl-SI" b="1" i="1" dirty="0"/>
              <a:t> </a:t>
            </a:r>
            <a:r>
              <a:rPr lang="sl-SI" b="1" i="1" dirty="0" err="1"/>
              <a:t>whole</a:t>
            </a:r>
            <a:r>
              <a:rPr lang="sl-SI" b="1" i="1" dirty="0"/>
              <a:t> </a:t>
            </a:r>
            <a:r>
              <a:rPr lang="sl-SI" b="1" i="1" dirty="0" err="1"/>
              <a:t>class</a:t>
            </a:r>
            <a:endParaRPr lang="sl-SI" b="1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3794" name="Picture 2" descr="http://thisreadingmama.com/wp-content/uploads/2011/05/yo-yes-cover.jpg?w=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260691" cy="3312368"/>
          </a:xfrm>
          <a:prstGeom prst="rect">
            <a:avLst/>
          </a:prstGeom>
          <a:noFill/>
        </p:spPr>
      </p:pic>
      <p:pic>
        <p:nvPicPr>
          <p:cNvPr id="33796" name="Picture 4" descr="http://static.squarespace.com/static/53a47bd9e4b073bf214b9886/t/54384496e4b082225a41cad9/1412973718548/yo-y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714750" cy="2705100"/>
          </a:xfrm>
          <a:prstGeom prst="rect">
            <a:avLst/>
          </a:prstGeom>
          <a:noFill/>
        </p:spPr>
      </p:pic>
      <p:pic>
        <p:nvPicPr>
          <p:cNvPr id="33798" name="Picture 6" descr="http://static.squarespace.com/static/53a47bd9e4b073bf214b9886/t/54384488e4b082225a41caab/1412973704684/6597510670819387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888432" cy="2779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b="1" i="1" dirty="0"/>
              <a:t>A role-</a:t>
            </a:r>
            <a:r>
              <a:rPr lang="sl-SI" b="1" i="1" dirty="0" err="1"/>
              <a:t>play</a:t>
            </a:r>
            <a:r>
              <a:rPr lang="sl-SI" b="1" i="1" dirty="0"/>
              <a:t> on a </a:t>
            </a:r>
            <a:r>
              <a:rPr lang="sl-SI" b="1" i="1" dirty="0" err="1"/>
              <a:t>story</a:t>
            </a:r>
            <a:br>
              <a:rPr lang="sl-SI" b="1" i="1" dirty="0"/>
            </a:br>
            <a:r>
              <a:rPr lang="sl-SI" sz="2800" b="1" i="1" dirty="0" err="1"/>
              <a:t>Watching</a:t>
            </a:r>
            <a:r>
              <a:rPr lang="sl-SI" sz="2800" b="1" i="1" dirty="0"/>
              <a:t> </a:t>
            </a:r>
            <a:r>
              <a:rPr lang="sl-SI" sz="2800" b="1" i="1" dirty="0" err="1"/>
              <a:t>children</a:t>
            </a:r>
            <a:r>
              <a:rPr lang="sl-SI" sz="2800" b="1" i="1" dirty="0"/>
              <a:t>’s </a:t>
            </a:r>
            <a:r>
              <a:rPr lang="sl-SI" sz="2800" b="1" i="1" dirty="0" err="1"/>
              <a:t>performance</a:t>
            </a:r>
            <a:endParaRPr lang="sl-SI" sz="2800" b="1" i="1" dirty="0"/>
          </a:p>
        </p:txBody>
      </p:sp>
      <p:sp>
        <p:nvSpPr>
          <p:cNvPr id="7475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l-SI" dirty="0"/>
          </a:p>
          <a:p>
            <a:pPr algn="ctr" eaLnBrk="1" hangingPunct="1">
              <a:buFontTx/>
              <a:buNone/>
            </a:pPr>
            <a:r>
              <a:rPr lang="sl-SI" b="1" dirty="0" err="1"/>
              <a:t>Little</a:t>
            </a:r>
            <a:r>
              <a:rPr lang="sl-SI" b="1" dirty="0"/>
              <a:t> Red </a:t>
            </a:r>
            <a:r>
              <a:rPr lang="sl-SI" b="1" dirty="0" err="1"/>
              <a:t>Riding</a:t>
            </a:r>
            <a:r>
              <a:rPr lang="sl-SI" b="1" dirty="0"/>
              <a:t> </a:t>
            </a:r>
            <a:r>
              <a:rPr lang="sl-SI" b="1" dirty="0" err="1"/>
              <a:t>Hood</a:t>
            </a:r>
            <a:endParaRPr lang="sl-SI" b="1" dirty="0"/>
          </a:p>
          <a:p>
            <a:pPr eaLnBrk="1" hangingPunct="1">
              <a:buFontTx/>
              <a:buNone/>
            </a:pPr>
            <a:endParaRPr lang="sl-SI" sz="2800" i="1" dirty="0"/>
          </a:p>
          <a:p>
            <a:pPr algn="ctr" eaLnBrk="1" hangingPunct="1">
              <a:buFontTx/>
              <a:buNone/>
            </a:pPr>
            <a:r>
              <a:rPr lang="sl-SI" sz="2800" i="1" dirty="0"/>
              <a:t>(</a:t>
            </a:r>
            <a:r>
              <a:rPr lang="sl-SI" sz="2800" i="1" dirty="0" err="1"/>
              <a:t>Teaching</a:t>
            </a:r>
            <a:r>
              <a:rPr lang="sl-SI" sz="2800" i="1" dirty="0"/>
              <a:t> </a:t>
            </a:r>
            <a:r>
              <a:rPr lang="sl-SI" sz="2800" i="1" dirty="0" err="1"/>
              <a:t>with</a:t>
            </a:r>
            <a:r>
              <a:rPr lang="sl-SI" sz="2800" i="1" dirty="0"/>
              <a:t> </a:t>
            </a:r>
            <a:r>
              <a:rPr lang="sl-SI" sz="2800" i="1" dirty="0" err="1"/>
              <a:t>bear</a:t>
            </a:r>
            <a:r>
              <a:rPr lang="sl-SI" sz="2800" i="1" dirty="0"/>
              <a:t> – Mary </a:t>
            </a:r>
            <a:r>
              <a:rPr lang="sl-SI" sz="2800" i="1" dirty="0" err="1"/>
              <a:t>Slattery</a:t>
            </a:r>
            <a:r>
              <a:rPr lang="sl-SI" sz="2800" i="1" dirty="0"/>
              <a:t> (6.4))</a:t>
            </a:r>
          </a:p>
        </p:txBody>
      </p:sp>
      <p:pic>
        <p:nvPicPr>
          <p:cNvPr id="74755" name="Picture 4" descr="C:\Documents and Settings\mateja\Local Settings\Temporary Internet Files\Content.IE5\5GCAF09C\MP900405496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4071938"/>
            <a:ext cx="28432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sl-SI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l-SI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sl-SI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speckled</a:t>
            </a:r>
            <a:r>
              <a:rPr lang="sl-SI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</a:t>
            </a:r>
            <a:endParaRPr lang="sl-SI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en-US" sz="3800" b="1" dirty="0"/>
              <a:t>Five little speckled frogs</a:t>
            </a:r>
            <a:endParaRPr lang="sl-SI" sz="3800" b="1" dirty="0"/>
          </a:p>
          <a:p>
            <a:pPr algn="r">
              <a:buNone/>
            </a:pPr>
            <a:r>
              <a:rPr lang="en-US" sz="3800" b="1" dirty="0"/>
              <a:t>Sat on a speckled log</a:t>
            </a:r>
            <a:endParaRPr lang="sl-SI" sz="3800" b="1" dirty="0"/>
          </a:p>
          <a:p>
            <a:pPr algn="r">
              <a:buNone/>
            </a:pPr>
            <a:r>
              <a:rPr lang="en-US" sz="3800" b="1" dirty="0"/>
              <a:t>Eating the most delicious bugs</a:t>
            </a:r>
            <a:endParaRPr lang="sl-SI" sz="3800" b="1" dirty="0"/>
          </a:p>
          <a:p>
            <a:pPr algn="r">
              <a:buNone/>
            </a:pPr>
            <a:r>
              <a:rPr lang="en-US" sz="3800" b="1" dirty="0"/>
              <a:t>One jumped into the pool</a:t>
            </a:r>
            <a:endParaRPr lang="sl-SI" sz="3800" b="1" dirty="0"/>
          </a:p>
          <a:p>
            <a:pPr algn="r">
              <a:buNone/>
            </a:pPr>
            <a:r>
              <a:rPr lang="en-US" sz="3800" b="1" dirty="0"/>
              <a:t>Where it was nice and cool</a:t>
            </a:r>
            <a:endParaRPr lang="sl-SI" sz="3800" b="1" dirty="0"/>
          </a:p>
          <a:p>
            <a:pPr algn="r">
              <a:buNone/>
            </a:pPr>
            <a:r>
              <a:rPr lang="en-US" sz="3800" b="1" dirty="0"/>
              <a:t>Then there were four green speckled frogs.</a:t>
            </a:r>
            <a:endParaRPr lang="sl-SI" sz="3800" b="1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r>
              <a:rPr lang="sl-SI" sz="2400" dirty="0">
                <a:hlinkClick r:id="rId3"/>
              </a:rPr>
              <a:t>http://www.youtube.com/watch?v=6wM0AIb3BTE</a:t>
            </a:r>
            <a:endParaRPr lang="sl-SI" sz="2400" dirty="0">
              <a:hlinkClick r:id="rId2"/>
            </a:endParaRPr>
          </a:p>
          <a:p>
            <a:r>
              <a:rPr lang="sl-SI" sz="2400" dirty="0">
                <a:hlinkClick r:id="rId2"/>
              </a:rPr>
              <a:t>http://www.youtube.com/watch?v=SVPmtaHmL4g</a:t>
            </a:r>
            <a:endParaRPr lang="sl-SI" sz="2400" dirty="0"/>
          </a:p>
        </p:txBody>
      </p:sp>
      <p:pic>
        <p:nvPicPr>
          <p:cNvPr id="35842" name="Picture 2" descr="http://www.teacherstorehouse.com/large/LFV22703_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3131840" cy="2239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i="1" dirty="0" err="1"/>
              <a:t>The</a:t>
            </a:r>
            <a:r>
              <a:rPr lang="sl-SI" sz="3600" b="1" i="1" dirty="0"/>
              <a:t> </a:t>
            </a:r>
            <a:r>
              <a:rPr lang="sl-SI" sz="3600" b="1" i="1" dirty="0" err="1"/>
              <a:t>finger</a:t>
            </a:r>
            <a:r>
              <a:rPr lang="sl-SI" sz="3600" b="1" i="1" dirty="0"/>
              <a:t> </a:t>
            </a:r>
            <a:r>
              <a:rPr lang="sl-SI" sz="3600" b="1" i="1" dirty="0" err="1"/>
              <a:t>family</a:t>
            </a:r>
            <a:r>
              <a:rPr lang="sl-SI" sz="3600" b="1" i="1" dirty="0"/>
              <a:t> song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sz="1600" dirty="0">
                <a:hlinkClick r:id="rId2"/>
              </a:rPr>
              <a:t>https://www.youtube.com/watch?v=YJyNoFkud6g</a:t>
            </a:r>
            <a:r>
              <a:rPr lang="sl-SI" sz="1600" dirty="0"/>
              <a:t> </a:t>
            </a:r>
          </a:p>
          <a:p>
            <a:endParaRPr lang="sl-SI" sz="1600" dirty="0"/>
          </a:p>
          <a:p>
            <a:pPr fontAlgn="base">
              <a:buNone/>
            </a:pPr>
            <a:endParaRPr lang="sl-SI" sz="2400" dirty="0"/>
          </a:p>
          <a:p>
            <a:pPr fontAlgn="base">
              <a:buNone/>
            </a:pPr>
            <a:r>
              <a:rPr lang="en-US" sz="2400" dirty="0"/>
              <a:t>Daddy finger, daddy finger, where are you?</a:t>
            </a:r>
            <a:br>
              <a:rPr lang="en-US" sz="2400" dirty="0"/>
            </a:br>
            <a:r>
              <a:rPr lang="en-US" sz="2400" dirty="0"/>
              <a:t>Here I am, here I am. How do you do?</a:t>
            </a:r>
          </a:p>
          <a:p>
            <a:pPr fontAlgn="base">
              <a:buNone/>
            </a:pPr>
            <a:r>
              <a:rPr lang="en-US" sz="2400" dirty="0"/>
              <a:t>Mommy finger, Mommy finger, where are you?</a:t>
            </a:r>
            <a:br>
              <a:rPr lang="en-US" sz="2400" dirty="0"/>
            </a:br>
            <a:r>
              <a:rPr lang="en-US" sz="2400" dirty="0"/>
              <a:t>Here I am, here I am. How do you do?</a:t>
            </a:r>
          </a:p>
          <a:p>
            <a:pPr fontAlgn="base">
              <a:buNone/>
            </a:pPr>
            <a:r>
              <a:rPr lang="en-US" sz="2400" dirty="0"/>
              <a:t>Brother finger, Brother finger, where are you?</a:t>
            </a:r>
            <a:br>
              <a:rPr lang="en-US" sz="2400" dirty="0"/>
            </a:br>
            <a:r>
              <a:rPr lang="en-US" sz="2400" dirty="0"/>
              <a:t>Here I am, here I am. How do you do?</a:t>
            </a:r>
          </a:p>
          <a:p>
            <a:pPr fontAlgn="base">
              <a:buNone/>
            </a:pPr>
            <a:r>
              <a:rPr lang="en-US" sz="2400" dirty="0"/>
              <a:t>Sister finger, Sister finger, where are you?</a:t>
            </a:r>
            <a:br>
              <a:rPr lang="en-US" sz="2400" dirty="0"/>
            </a:br>
            <a:r>
              <a:rPr lang="en-US" sz="2400" dirty="0"/>
              <a:t>Here I am, here I am. How do you do?</a:t>
            </a:r>
          </a:p>
          <a:p>
            <a:pPr fontAlgn="base">
              <a:buNone/>
            </a:pPr>
            <a:r>
              <a:rPr lang="en-US" sz="2400" dirty="0"/>
              <a:t>Baby finger, Baby finger, where are you?</a:t>
            </a:r>
            <a:br>
              <a:rPr lang="en-US" sz="2400" dirty="0"/>
            </a:br>
            <a:r>
              <a:rPr lang="en-US" sz="2400" dirty="0"/>
              <a:t>Here I am, here I am. How do you do?</a:t>
            </a:r>
          </a:p>
          <a:p>
            <a:pPr>
              <a:buNone/>
            </a:pPr>
            <a:endParaRPr lang="sl-SI" sz="2400" dirty="0"/>
          </a:p>
        </p:txBody>
      </p:sp>
      <p:pic>
        <p:nvPicPr>
          <p:cNvPr id="61442" name="Picture 2" descr="http://i.ytimg.com/vi/mjFcrv6Lfx8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158" y="188641"/>
            <a:ext cx="297632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sl-SI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sl-SI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monkeys</a:t>
            </a:r>
            <a:endParaRPr lang="sl-SI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sl-SI" sz="4600" b="1" dirty="0"/>
              <a:t>F</a:t>
            </a:r>
            <a:r>
              <a:rPr lang="en-US" sz="4600" b="1" dirty="0" err="1"/>
              <a:t>ive</a:t>
            </a:r>
            <a:r>
              <a:rPr lang="en-US" sz="4600" b="1" dirty="0"/>
              <a:t> little monkeys jumping on the bed</a:t>
            </a:r>
            <a:br>
              <a:rPr lang="en-US" sz="4600" b="1" dirty="0"/>
            </a:br>
            <a:r>
              <a:rPr lang="en-US" sz="4600" b="1" dirty="0"/>
              <a:t>One fell off and bumped his head</a:t>
            </a:r>
            <a:br>
              <a:rPr lang="en-US" sz="4600" b="1" dirty="0"/>
            </a:br>
            <a:r>
              <a:rPr lang="en-US" sz="4600" b="1" dirty="0"/>
              <a:t>Mama called the doctor,</a:t>
            </a:r>
            <a:br>
              <a:rPr lang="en-US" sz="4600" b="1" dirty="0"/>
            </a:br>
            <a:r>
              <a:rPr lang="en-US" sz="4600" b="1" dirty="0"/>
              <a:t>And the doctor said</a:t>
            </a:r>
            <a:br>
              <a:rPr lang="en-US" sz="4600" b="1" dirty="0"/>
            </a:br>
            <a:r>
              <a:rPr lang="en-US" sz="4600" b="1" dirty="0"/>
              <a:t>No more monkeys jumping on the bed</a:t>
            </a:r>
            <a:endParaRPr lang="sl-SI" sz="4600" b="1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http://supersimplelearning.com/songs/original-series/one/five-little-monkeys/</a:t>
            </a:r>
            <a:endParaRPr lang="sl-SI" dirty="0"/>
          </a:p>
        </p:txBody>
      </p:sp>
      <p:pic>
        <p:nvPicPr>
          <p:cNvPr id="53250" name="Picture 2" descr="http://learningtoplaythebassoon.files.wordpress.com/2011/05/five-little-monke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3960440" cy="230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ROLE PLAY ON A SONG </a:t>
            </a:r>
            <a:r>
              <a:rPr lang="sl-SI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and</a:t>
            </a:r>
            <a:r>
              <a:rPr lang="sl-SI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STORY</a:t>
            </a:r>
            <a:endParaRPr lang="en-GB" sz="36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dirty="0" err="1"/>
              <a:t>There</a:t>
            </a:r>
            <a:r>
              <a:rPr lang="sl-SI" dirty="0"/>
              <a:t> </a:t>
            </a:r>
            <a:r>
              <a:rPr lang="sl-SI" dirty="0" err="1"/>
              <a:t>was</a:t>
            </a:r>
            <a:r>
              <a:rPr lang="sl-SI" dirty="0"/>
              <a:t> a </a:t>
            </a:r>
            <a:r>
              <a:rPr lang="sl-SI" dirty="0" err="1"/>
              <a:t>princess</a:t>
            </a:r>
            <a:r>
              <a:rPr lang="sl-SI" dirty="0"/>
              <a:t> </a:t>
            </a:r>
            <a:r>
              <a:rPr lang="sl-SI" dirty="0" err="1"/>
              <a:t>long</a:t>
            </a:r>
            <a:r>
              <a:rPr lang="sl-SI" dirty="0"/>
              <a:t> ago…</a:t>
            </a:r>
          </a:p>
          <a:p>
            <a:pPr eaLnBrk="1" hangingPunct="1">
              <a:buFontTx/>
              <a:buNone/>
            </a:pPr>
            <a:r>
              <a:rPr lang="sl-SI" dirty="0">
                <a:hlinkClick r:id="rId3"/>
              </a:rPr>
              <a:t>http://downloads.bbc.co.uk/cbeebies/tikkabilla/swf/princess.swf</a:t>
            </a:r>
            <a:endParaRPr lang="sl-SI" dirty="0"/>
          </a:p>
          <a:p>
            <a:pPr>
              <a:buNone/>
            </a:pPr>
            <a:r>
              <a:rPr lang="sl-SI" dirty="0">
                <a:hlinkClick r:id="rId4"/>
              </a:rPr>
              <a:t>https://www.youtube.com/watch?v=vjw2PFjXj7s</a:t>
            </a:r>
            <a:r>
              <a:rPr lang="sl-SI" dirty="0"/>
              <a:t> </a:t>
            </a:r>
          </a:p>
        </p:txBody>
      </p:sp>
      <p:pic>
        <p:nvPicPr>
          <p:cNvPr id="49154" name="Picture 2" descr="http://earlyedudrama.files.wordpress.com/2010/11/rapunzel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4286250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Group</a:t>
            </a:r>
            <a:r>
              <a:rPr lang="sl-SI" dirty="0"/>
              <a:t> </a:t>
            </a:r>
            <a:r>
              <a:rPr lang="sl-SI" dirty="0" err="1"/>
              <a:t>work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err="1"/>
              <a:t>Prepare</a:t>
            </a:r>
            <a:r>
              <a:rPr lang="sl-SI" dirty="0"/>
              <a:t> a role-</a:t>
            </a:r>
            <a:r>
              <a:rPr lang="sl-SI" dirty="0" err="1"/>
              <a:t>play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following</a:t>
            </a:r>
            <a:r>
              <a:rPr lang="sl-SI" dirty="0"/>
              <a:t> </a:t>
            </a:r>
            <a:r>
              <a:rPr lang="sl-SI" dirty="0" err="1"/>
              <a:t>stories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perform</a:t>
            </a:r>
            <a:r>
              <a:rPr lang="sl-SI" dirty="0"/>
              <a:t> it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classroom</a:t>
            </a:r>
            <a:r>
              <a:rPr lang="sl-SI" dirty="0"/>
              <a:t>:</a:t>
            </a:r>
          </a:p>
          <a:p>
            <a:pPr marL="514350" indent="-514350">
              <a:buAutoNum type="alphaLcParenR"/>
            </a:pPr>
            <a:r>
              <a:rPr lang="sl-SI" b="1" i="1" dirty="0" err="1"/>
              <a:t>Goldilocks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Mitten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Very</a:t>
            </a:r>
            <a:r>
              <a:rPr lang="sl-SI" b="1" i="1" dirty="0"/>
              <a:t> </a:t>
            </a:r>
            <a:r>
              <a:rPr lang="sl-SI" b="1" i="1" dirty="0" err="1"/>
              <a:t>Clumpsy</a:t>
            </a:r>
            <a:r>
              <a:rPr lang="sl-SI" b="1" i="1" dirty="0"/>
              <a:t> </a:t>
            </a:r>
            <a:r>
              <a:rPr lang="sl-SI" b="1" i="1" dirty="0" err="1"/>
              <a:t>Centipede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Little</a:t>
            </a:r>
            <a:r>
              <a:rPr lang="sl-SI" b="1" i="1" dirty="0"/>
              <a:t> Red </a:t>
            </a:r>
            <a:r>
              <a:rPr lang="sl-SI" b="1" i="1" dirty="0" err="1"/>
              <a:t>Hen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Gruffalo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Frog</a:t>
            </a:r>
            <a:r>
              <a:rPr lang="sl-SI" b="1" i="1" dirty="0"/>
              <a:t> </a:t>
            </a:r>
            <a:r>
              <a:rPr lang="sl-SI" b="1" i="1" dirty="0" err="1"/>
              <a:t>Family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The</a:t>
            </a:r>
            <a:r>
              <a:rPr lang="sl-SI" b="1" i="1" dirty="0"/>
              <a:t> </a:t>
            </a:r>
            <a:r>
              <a:rPr lang="sl-SI" b="1" i="1" dirty="0" err="1"/>
              <a:t>Three</a:t>
            </a:r>
            <a:r>
              <a:rPr lang="sl-SI" b="1" i="1" dirty="0"/>
              <a:t> </a:t>
            </a:r>
            <a:r>
              <a:rPr lang="sl-SI" b="1" i="1" dirty="0" err="1"/>
              <a:t>Little</a:t>
            </a:r>
            <a:r>
              <a:rPr lang="sl-SI" b="1" i="1" dirty="0"/>
              <a:t> </a:t>
            </a:r>
            <a:r>
              <a:rPr lang="sl-SI" b="1" i="1" dirty="0" err="1"/>
              <a:t>Pigs</a:t>
            </a:r>
            <a:endParaRPr lang="sl-SI" b="1" i="1" dirty="0"/>
          </a:p>
          <a:p>
            <a:pPr marL="514350" indent="-514350">
              <a:buAutoNum type="alphaLcParenR"/>
            </a:pPr>
            <a:r>
              <a:rPr lang="sl-SI" b="1" i="1" dirty="0" err="1"/>
              <a:t>Little</a:t>
            </a:r>
            <a:r>
              <a:rPr lang="sl-SI" b="1" i="1" dirty="0"/>
              <a:t> Red </a:t>
            </a:r>
            <a:r>
              <a:rPr lang="sl-SI" b="1" i="1" dirty="0" err="1"/>
              <a:t>Riding</a:t>
            </a:r>
            <a:r>
              <a:rPr lang="sl-SI" b="1" i="1" dirty="0"/>
              <a:t> </a:t>
            </a:r>
            <a:r>
              <a:rPr lang="sl-SI" b="1" i="1" dirty="0" err="1"/>
              <a:t>Hood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424822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Frog</a:t>
            </a:r>
            <a:r>
              <a:rPr lang="sl-SI" dirty="0"/>
              <a:t> </a:t>
            </a:r>
            <a:r>
              <a:rPr lang="sl-SI" dirty="0" err="1"/>
              <a:t>family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https://www.youtube.com/watch?v=sBCdI_K_zi8</a:t>
            </a:r>
            <a:r>
              <a:rPr lang="sl-SI" dirty="0"/>
              <a:t> </a:t>
            </a:r>
          </a:p>
          <a:p>
            <a:endParaRPr lang="sl-SI" dirty="0"/>
          </a:p>
        </p:txBody>
      </p:sp>
      <p:pic>
        <p:nvPicPr>
          <p:cNvPr id="55298" name="Picture 2" descr="http://www.eslprintables.com.es/previewprintables/2009/oct/29/thumb910291206301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7"/>
            <a:ext cx="2592288" cy="3686809"/>
          </a:xfrm>
          <a:prstGeom prst="rect">
            <a:avLst/>
          </a:prstGeom>
          <a:noFill/>
        </p:spPr>
      </p:pic>
      <p:pic>
        <p:nvPicPr>
          <p:cNvPr id="55302" name="Picture 6" descr="http://www.eslprintables.com.es/previewprintables/2009/oct/30/thumb910301152432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48880"/>
            <a:ext cx="2018284" cy="2870448"/>
          </a:xfrm>
          <a:prstGeom prst="rect">
            <a:avLst/>
          </a:prstGeom>
          <a:noFill/>
        </p:spPr>
      </p:pic>
      <p:pic>
        <p:nvPicPr>
          <p:cNvPr id="55304" name="Picture 8" descr="http://3.bp.blogspot.com/-KFaZ_ACIqzg/Ul-_uncXlzI/AAAAAAAAAJs/frr8BpwLdqc/s1600/Frog%2BFamily-714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4427984" cy="3555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0420" name="Picture 4" descr="http://kita.no.sapo.pt/The%20frog%20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5754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ROLE-PLAYS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4114800"/>
          </a:xfrm>
        </p:spPr>
        <p:txBody>
          <a:bodyPr>
            <a:normAutofit fontScale="55000" lnSpcReduction="20000"/>
          </a:bodyPr>
          <a:lstStyle/>
          <a:p>
            <a:r>
              <a:rPr lang="sl-SI" sz="3800" dirty="0">
                <a:latin typeface="Garamond" pitchFamily="18" charset="0"/>
              </a:rPr>
              <a:t>In role </a:t>
            </a:r>
            <a:r>
              <a:rPr lang="sl-SI" sz="3800" dirty="0" err="1">
                <a:latin typeface="Garamond" pitchFamily="18" charset="0"/>
              </a:rPr>
              <a:t>plays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you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pretend</a:t>
            </a:r>
            <a:r>
              <a:rPr lang="sl-SI" sz="3800" dirty="0">
                <a:latin typeface="Garamond" pitchFamily="18" charset="0"/>
              </a:rPr>
              <a:t> to </a:t>
            </a:r>
            <a:r>
              <a:rPr lang="sl-SI" sz="3800" dirty="0" err="1">
                <a:latin typeface="Garamond" pitchFamily="18" charset="0"/>
              </a:rPr>
              <a:t>be</a:t>
            </a:r>
            <a:r>
              <a:rPr lang="sl-SI" sz="3800" dirty="0">
                <a:latin typeface="Garamond" pitchFamily="18" charset="0"/>
              </a:rPr>
              <a:t> in a </a:t>
            </a:r>
            <a:r>
              <a:rPr lang="sl-SI" sz="3800" dirty="0" err="1">
                <a:latin typeface="Garamond" pitchFamily="18" charset="0"/>
              </a:rPr>
              <a:t>particular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situation</a:t>
            </a:r>
            <a:r>
              <a:rPr lang="sl-SI" sz="3800" dirty="0">
                <a:latin typeface="Garamond" pitchFamily="18" charset="0"/>
              </a:rPr>
              <a:t>, </a:t>
            </a:r>
            <a:r>
              <a:rPr lang="sl-SI" sz="3800" dirty="0" err="1">
                <a:latin typeface="Garamond" pitchFamily="18" charset="0"/>
              </a:rPr>
              <a:t>especially</a:t>
            </a:r>
            <a:r>
              <a:rPr lang="sl-SI" sz="3800" dirty="0">
                <a:latin typeface="Garamond" pitchFamily="18" charset="0"/>
              </a:rPr>
              <a:t> to </a:t>
            </a:r>
            <a:r>
              <a:rPr lang="sl-SI" sz="3800" dirty="0" err="1">
                <a:latin typeface="Garamond" pitchFamily="18" charset="0"/>
              </a:rPr>
              <a:t>help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you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learn</a:t>
            </a:r>
            <a:r>
              <a:rPr lang="sl-SI" sz="3800" dirty="0">
                <a:latin typeface="Garamond" pitchFamily="18" charset="0"/>
              </a:rPr>
              <a:t> a </a:t>
            </a:r>
            <a:r>
              <a:rPr lang="sl-SI" sz="3800" dirty="0" err="1">
                <a:latin typeface="Garamond" pitchFamily="18" charset="0"/>
              </a:rPr>
              <a:t>language</a:t>
            </a:r>
            <a:r>
              <a:rPr lang="sl-SI" sz="3800" dirty="0">
                <a:latin typeface="Garamond" pitchFamily="18" charset="0"/>
              </a:rPr>
              <a:t>.</a:t>
            </a:r>
          </a:p>
          <a:p>
            <a:r>
              <a:rPr lang="sl-SI" sz="3800" dirty="0">
                <a:latin typeface="Garamond" pitchFamily="18" charset="0"/>
              </a:rPr>
              <a:t>Role </a:t>
            </a:r>
            <a:r>
              <a:rPr lang="sl-SI" sz="3800" dirty="0" err="1">
                <a:latin typeface="Garamond" pitchFamily="18" charset="0"/>
              </a:rPr>
              <a:t>plays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improve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students</a:t>
            </a:r>
            <a:r>
              <a:rPr lang="sl-SI" sz="3800" dirty="0">
                <a:latin typeface="Garamond" pitchFamily="18" charset="0"/>
              </a:rPr>
              <a:t>’ </a:t>
            </a:r>
            <a:r>
              <a:rPr lang="sl-SI" sz="3800" dirty="0" err="1">
                <a:latin typeface="Garamond" pitchFamily="18" charset="0"/>
              </a:rPr>
              <a:t>fluency</a:t>
            </a:r>
            <a:r>
              <a:rPr lang="sl-SI" sz="3800" dirty="0">
                <a:latin typeface="Garamond" pitchFamily="18" charset="0"/>
              </a:rPr>
              <a:t> in a FL </a:t>
            </a:r>
            <a:r>
              <a:rPr lang="sl-SI" sz="3800" dirty="0" err="1">
                <a:latin typeface="Garamond" pitchFamily="18" charset="0"/>
              </a:rPr>
              <a:t>and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provide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learners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with</a:t>
            </a:r>
            <a:r>
              <a:rPr lang="sl-SI" sz="3800" dirty="0">
                <a:latin typeface="Garamond" pitchFamily="18" charset="0"/>
              </a:rPr>
              <a:t> a </a:t>
            </a:r>
            <a:r>
              <a:rPr lang="sl-SI" sz="3800" dirty="0" err="1">
                <a:latin typeface="Garamond" pitchFamily="18" charset="0"/>
              </a:rPr>
              <a:t>rehearsal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for</a:t>
            </a:r>
            <a:r>
              <a:rPr lang="sl-SI" sz="3800" dirty="0">
                <a:latin typeface="Garamond" pitchFamily="18" charset="0"/>
              </a:rPr>
              <a:t> ‘real </a:t>
            </a:r>
            <a:r>
              <a:rPr lang="sl-SI" sz="3800" dirty="0" err="1">
                <a:latin typeface="Garamond" pitchFamily="18" charset="0"/>
              </a:rPr>
              <a:t>life</a:t>
            </a:r>
            <a:r>
              <a:rPr lang="sl-SI" sz="3800" dirty="0">
                <a:latin typeface="Garamond" pitchFamily="18" charset="0"/>
              </a:rPr>
              <a:t>’. </a:t>
            </a:r>
          </a:p>
          <a:p>
            <a:r>
              <a:rPr lang="en-GB" sz="3800" dirty="0">
                <a:latin typeface="Garamond" pitchFamily="18" charset="0"/>
              </a:rPr>
              <a:t>All role plays are simulations, but not all simulations are role plays.</a:t>
            </a:r>
            <a:endParaRPr lang="sl-SI" sz="3800" dirty="0">
              <a:latin typeface="Garamond" pitchFamily="18" charset="0"/>
            </a:endParaRPr>
          </a:p>
          <a:p>
            <a:r>
              <a:rPr lang="sl-SI" sz="3800" dirty="0" err="1">
                <a:latin typeface="Garamond" pitchFamily="18" charset="0"/>
              </a:rPr>
              <a:t>Students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can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imagine</a:t>
            </a:r>
            <a:r>
              <a:rPr lang="sl-SI" sz="3800" dirty="0">
                <a:latin typeface="Garamond" pitchFamily="18" charset="0"/>
              </a:rPr>
              <a:t> a role, a </a:t>
            </a:r>
            <a:r>
              <a:rPr lang="sl-SI" sz="3800" dirty="0" err="1">
                <a:latin typeface="Garamond" pitchFamily="18" charset="0"/>
              </a:rPr>
              <a:t>situation</a:t>
            </a:r>
            <a:r>
              <a:rPr lang="sl-SI" sz="3800" dirty="0">
                <a:latin typeface="Garamond" pitchFamily="18" charset="0"/>
              </a:rPr>
              <a:t> or </a:t>
            </a:r>
            <a:r>
              <a:rPr lang="sl-SI" sz="3800" dirty="0" err="1">
                <a:latin typeface="Garamond" pitchFamily="18" charset="0"/>
              </a:rPr>
              <a:t>both</a:t>
            </a:r>
            <a:r>
              <a:rPr lang="sl-SI" sz="3800" dirty="0">
                <a:latin typeface="Garamond" pitchFamily="18" charset="0"/>
              </a:rPr>
              <a:t>. </a:t>
            </a:r>
          </a:p>
          <a:p>
            <a:r>
              <a:rPr lang="sl-SI" sz="3800" dirty="0" err="1">
                <a:latin typeface="Garamond" pitchFamily="18" charset="0"/>
              </a:rPr>
              <a:t>There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should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be</a:t>
            </a:r>
            <a:r>
              <a:rPr lang="sl-SI" sz="3800" dirty="0">
                <a:latin typeface="Garamond" pitchFamily="18" charset="0"/>
              </a:rPr>
              <a:t> a </a:t>
            </a:r>
            <a:r>
              <a:rPr lang="sl-SI" sz="3800" dirty="0" err="1">
                <a:latin typeface="Garamond" pitchFamily="18" charset="0"/>
              </a:rPr>
              <a:t>balance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between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realistic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and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unrealistic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situations</a:t>
            </a:r>
            <a:r>
              <a:rPr lang="sl-SI" sz="3800" dirty="0">
                <a:latin typeface="Garamond" pitchFamily="18" charset="0"/>
              </a:rPr>
              <a:t> (</a:t>
            </a:r>
            <a:r>
              <a:rPr lang="sl-SI" sz="3800" dirty="0" err="1">
                <a:latin typeface="Garamond" pitchFamily="18" charset="0"/>
              </a:rPr>
              <a:t>fantasy</a:t>
            </a:r>
            <a:r>
              <a:rPr lang="sl-SI" sz="3800" dirty="0">
                <a:latin typeface="Garamond" pitchFamily="18" charset="0"/>
              </a:rPr>
              <a:t>, </a:t>
            </a:r>
            <a:r>
              <a:rPr lang="sl-SI" sz="3800" dirty="0" err="1">
                <a:latin typeface="Garamond" pitchFamily="18" charset="0"/>
              </a:rPr>
              <a:t>imagination</a:t>
            </a:r>
            <a:r>
              <a:rPr lang="sl-SI" sz="3800" dirty="0">
                <a:latin typeface="Garamond" pitchFamily="18" charset="0"/>
              </a:rPr>
              <a:t>), </a:t>
            </a:r>
            <a:r>
              <a:rPr lang="sl-SI" sz="3800" dirty="0" err="1">
                <a:latin typeface="Garamond" pitchFamily="18" charset="0"/>
              </a:rPr>
              <a:t>but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familiar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situations</a:t>
            </a:r>
            <a:r>
              <a:rPr lang="sl-SI" sz="3800" dirty="0">
                <a:latin typeface="Garamond" pitchFamily="18" charset="0"/>
              </a:rPr>
              <a:t> are </a:t>
            </a:r>
            <a:r>
              <a:rPr lang="sl-SI" sz="3800" dirty="0" err="1">
                <a:latin typeface="Garamond" pitchFamily="18" charset="0"/>
              </a:rPr>
              <a:t>easier</a:t>
            </a:r>
            <a:r>
              <a:rPr lang="sl-SI" sz="3800" dirty="0">
                <a:latin typeface="Garamond" pitchFamily="18" charset="0"/>
              </a:rPr>
              <a:t> to </a:t>
            </a:r>
            <a:r>
              <a:rPr lang="sl-SI" sz="3800" dirty="0" err="1">
                <a:latin typeface="Garamond" pitchFamily="18" charset="0"/>
              </a:rPr>
              <a:t>act</a:t>
            </a:r>
            <a:r>
              <a:rPr lang="sl-SI" sz="3800" dirty="0">
                <a:latin typeface="Garamond" pitchFamily="18" charset="0"/>
              </a:rPr>
              <a:t> </a:t>
            </a:r>
            <a:r>
              <a:rPr lang="sl-SI" sz="3800" dirty="0" err="1">
                <a:latin typeface="Garamond" pitchFamily="18" charset="0"/>
              </a:rPr>
              <a:t>out</a:t>
            </a:r>
            <a:r>
              <a:rPr lang="sl-SI" sz="3800" dirty="0">
                <a:latin typeface="Garamond" pitchFamily="18" charset="0"/>
              </a:rPr>
              <a:t>. </a:t>
            </a:r>
          </a:p>
          <a:p>
            <a:endParaRPr lang="sl-SI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sl-SI" dirty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r>
              <a:rPr lang="sl-SI" sz="2400" i="1" dirty="0"/>
              <a:t>Sarah </a:t>
            </a:r>
            <a:r>
              <a:rPr lang="sl-SI" sz="2400" i="1" dirty="0" err="1"/>
              <a:t>Phillips</a:t>
            </a:r>
            <a:r>
              <a:rPr lang="sl-SI" sz="2400" i="1" dirty="0"/>
              <a:t>: Drama </a:t>
            </a:r>
            <a:r>
              <a:rPr lang="sl-SI" sz="2400" i="1" dirty="0" err="1"/>
              <a:t>with</a:t>
            </a:r>
            <a:r>
              <a:rPr lang="sl-SI" sz="2400" i="1" dirty="0"/>
              <a:t> </a:t>
            </a:r>
            <a:r>
              <a:rPr lang="sl-SI" sz="2400" i="1" dirty="0" err="1"/>
              <a:t>children</a:t>
            </a:r>
            <a:endParaRPr lang="sl-SI" sz="2400" i="1" dirty="0"/>
          </a:p>
          <a:p>
            <a:pPr algn="ctr" eaLnBrk="1" hangingPunct="1">
              <a:buFontTx/>
              <a:buNone/>
            </a:pPr>
            <a:r>
              <a:rPr lang="sl-SI" sz="2400" i="1" dirty="0">
                <a:hlinkClick r:id="rId3"/>
              </a:rPr>
              <a:t>http://books.google.com/books?id=XiPqzmyWzjMC&amp;printsec=frontcover</a:t>
            </a:r>
            <a:r>
              <a:rPr lang="sl-SI" sz="2400" i="1" dirty="0"/>
              <a:t> </a:t>
            </a:r>
          </a:p>
        </p:txBody>
      </p:sp>
      <p:pic>
        <p:nvPicPr>
          <p:cNvPr id="72707" name="Picture 4" descr="j0089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09600"/>
            <a:ext cx="17351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ROLE PLAYS -WEBSITES</a:t>
            </a:r>
            <a:endParaRPr lang="en-GB" sz="40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l-SI" dirty="0">
                <a:hlinkClick r:id="rId3"/>
              </a:rPr>
              <a:t>http://shellyterrell.com/2010/11/29/animating-your-lessons-with-some-drama-20-resources/</a:t>
            </a:r>
            <a:endParaRPr lang="sl-SI" dirty="0"/>
          </a:p>
          <a:p>
            <a:pPr>
              <a:lnSpc>
                <a:spcPct val="90000"/>
              </a:lnSpc>
            </a:pPr>
            <a:r>
              <a:rPr lang="sl-SI" dirty="0">
                <a:hlinkClick r:id="rId4"/>
              </a:rPr>
              <a:t>http://www.teachingenglishgames.com/eslplays.htm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hlinkClick r:id="rId4"/>
              </a:rPr>
              <a:t>http://iteslj.org/Techniques/Huang-RolePlay.html</a:t>
            </a:r>
            <a:r>
              <a:rPr lang="sl-SI" dirty="0"/>
              <a:t> </a:t>
            </a:r>
          </a:p>
          <a:p>
            <a:pPr>
              <a:lnSpc>
                <a:spcPct val="90000"/>
              </a:lnSpc>
            </a:pPr>
            <a:r>
              <a:rPr lang="sl-SI" dirty="0">
                <a:hlinkClick r:id="rId5"/>
              </a:rPr>
              <a:t>http://www.kidsinco.com/role-plays/</a:t>
            </a:r>
            <a:endParaRPr lang="sl-SI" dirty="0"/>
          </a:p>
          <a:p>
            <a:pPr>
              <a:lnSpc>
                <a:spcPct val="90000"/>
              </a:lnSpc>
            </a:pPr>
            <a:r>
              <a:rPr lang="sl-SI" dirty="0">
                <a:hlinkClick r:id="rId6"/>
              </a:rPr>
              <a:t>https://elt.oup.com/parents-hubs-resources/games?cc=cz&amp;selLanguage=cs&amp;mode=hub</a:t>
            </a:r>
            <a:r>
              <a:rPr lang="sl-SI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 numCol="2">
            <a:normAutofit fontScale="25000" lnSpcReduction="20000"/>
          </a:bodyPr>
          <a:lstStyle/>
          <a:p>
            <a:r>
              <a:rPr lang="en-GB" dirty="0"/>
              <a:t> </a:t>
            </a:r>
            <a:r>
              <a:rPr lang="en-GB" sz="4000" dirty="0"/>
              <a:t>DRAMATIZATION OF THE GRUFFALO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FOX:              Where are you going to little brown mouse?</a:t>
            </a:r>
            <a:endParaRPr lang="sl-SI" sz="4000" dirty="0"/>
          </a:p>
          <a:p>
            <a:r>
              <a:rPr lang="en-GB" sz="4000" dirty="0"/>
              <a:t>                      Come and have tea in my underground house.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It’s terribly kind of you, but no.</a:t>
            </a:r>
            <a:endParaRPr lang="sl-SI" sz="4000" dirty="0"/>
          </a:p>
          <a:p>
            <a:r>
              <a:rPr lang="en-GB" sz="4000" dirty="0"/>
              <a:t>                      I’m going to have lunch with a </a:t>
            </a:r>
            <a:r>
              <a:rPr lang="en-GB" sz="4000" dirty="0" err="1"/>
              <a:t>gruffalo</a:t>
            </a:r>
            <a:r>
              <a:rPr lang="en-GB" sz="4000" dirty="0"/>
              <a:t>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FOX:              A </a:t>
            </a:r>
            <a:r>
              <a:rPr lang="en-GB" sz="4000" dirty="0" err="1"/>
              <a:t>gruffalo</a:t>
            </a:r>
            <a:r>
              <a:rPr lang="en-GB" sz="4000" dirty="0"/>
              <a:t>? What’s a </a:t>
            </a:r>
            <a:r>
              <a:rPr lang="en-GB" sz="4000" dirty="0" err="1"/>
              <a:t>gruffalo</a:t>
            </a:r>
            <a:r>
              <a:rPr lang="en-GB" sz="4000" dirty="0"/>
              <a:t>?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 A </a:t>
            </a:r>
            <a:r>
              <a:rPr lang="en-GB" sz="4000" dirty="0" err="1"/>
              <a:t>gruffalo</a:t>
            </a:r>
            <a:r>
              <a:rPr lang="en-GB" sz="4000" dirty="0"/>
              <a:t>? Why, didn’t you know?</a:t>
            </a:r>
            <a:endParaRPr lang="sl-SI" sz="4000" dirty="0"/>
          </a:p>
          <a:p>
            <a:r>
              <a:rPr lang="en-GB" sz="4000" dirty="0"/>
              <a:t>                      He has terrible tusks and terrible claws</a:t>
            </a:r>
            <a:endParaRPr lang="sl-SI" sz="4000" dirty="0"/>
          </a:p>
          <a:p>
            <a:r>
              <a:rPr lang="en-GB" sz="4000" dirty="0"/>
              <a:t>                       And terrible teeth in his terrible jaws.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FOZ:              Where are you meeting him?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Right here by these rocks</a:t>
            </a:r>
            <a:endParaRPr lang="sl-SI" sz="4000" dirty="0"/>
          </a:p>
          <a:p>
            <a:r>
              <a:rPr lang="en-GB" sz="4000" dirty="0"/>
              <a:t>                      And his favourite food is roasted fox!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FOX:              Roasted fox? Oh no. Oh no.</a:t>
            </a:r>
            <a:endParaRPr lang="sl-SI" sz="4000" dirty="0"/>
          </a:p>
          <a:p>
            <a:r>
              <a:rPr lang="en-GB" sz="4000" dirty="0"/>
              <a:t>                       Goodbye, little mouse. I have to go.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MOUSE.         Silly fox. Doesn’t he know?</a:t>
            </a:r>
            <a:endParaRPr lang="sl-SI" sz="4000" dirty="0"/>
          </a:p>
          <a:p>
            <a:r>
              <a:rPr lang="en-GB" sz="4000" dirty="0"/>
              <a:t>                       There’s no such thing as a </a:t>
            </a:r>
            <a:r>
              <a:rPr lang="en-GB" sz="4000" dirty="0" err="1"/>
              <a:t>gruffalo</a:t>
            </a:r>
            <a:r>
              <a:rPr lang="en-GB" sz="4000" dirty="0"/>
              <a:t>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OWL:              Where are you going to, little brown mouse?</a:t>
            </a:r>
            <a:endParaRPr lang="sl-SI" sz="4000" dirty="0"/>
          </a:p>
          <a:p>
            <a:r>
              <a:rPr lang="en-GB" sz="4000" dirty="0"/>
              <a:t>                       Come and have tea in my treetop house.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 It’s terribly nice of you, but no.</a:t>
            </a:r>
            <a:endParaRPr lang="sl-SI" sz="4000" dirty="0"/>
          </a:p>
          <a:p>
            <a:r>
              <a:rPr lang="en-GB" sz="4000" dirty="0"/>
              <a:t>                       I’m going to have tea with a </a:t>
            </a:r>
            <a:r>
              <a:rPr lang="en-GB" sz="4000" dirty="0" err="1"/>
              <a:t>gruffalo</a:t>
            </a:r>
            <a:r>
              <a:rPr lang="en-GB" sz="4000" dirty="0"/>
              <a:t>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OWL:              A </a:t>
            </a:r>
            <a:r>
              <a:rPr lang="en-GB" sz="4000" dirty="0" err="1"/>
              <a:t>gruffalo</a:t>
            </a:r>
            <a:r>
              <a:rPr lang="en-GB" sz="4000" dirty="0"/>
              <a:t>? What’s a </a:t>
            </a:r>
            <a:r>
              <a:rPr lang="en-GB" sz="4000" dirty="0" err="1"/>
              <a:t>gruffalo</a:t>
            </a:r>
            <a:r>
              <a:rPr lang="en-GB" sz="4000" dirty="0"/>
              <a:t>?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 A </a:t>
            </a:r>
            <a:r>
              <a:rPr lang="en-GB" sz="4000" dirty="0" err="1"/>
              <a:t>gruffalo</a:t>
            </a:r>
            <a:r>
              <a:rPr lang="en-GB" sz="4000" dirty="0"/>
              <a:t>? Why, didn’t you know?</a:t>
            </a:r>
            <a:endParaRPr lang="sl-SI" sz="4000" dirty="0"/>
          </a:p>
          <a:p>
            <a:r>
              <a:rPr lang="en-GB" sz="4000" dirty="0"/>
              <a:t>                       He has knobbly knees and turned-out toes</a:t>
            </a:r>
            <a:endParaRPr lang="sl-SI" sz="4000" dirty="0"/>
          </a:p>
          <a:p>
            <a:r>
              <a:rPr lang="en-GB" sz="4000" dirty="0"/>
              <a:t>                       And a poisonous wart at the end of his nose.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OWL:              Where are you meeting him?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 Here by this stream </a:t>
            </a:r>
            <a:endParaRPr lang="sl-SI" sz="4000" dirty="0"/>
          </a:p>
          <a:p>
            <a:r>
              <a:rPr lang="en-GB" sz="4000" dirty="0"/>
              <a:t>                       And his favourite food is owl ice-cream.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OWL:              Owl ice-cream? Oh no. Oh no.</a:t>
            </a:r>
            <a:endParaRPr lang="sl-SI" sz="4000" dirty="0"/>
          </a:p>
          <a:p>
            <a:r>
              <a:rPr lang="en-GB" sz="4000" dirty="0"/>
              <a:t>                       Goodbye, little mouse, I have to go. 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Silly old owl. Doesn’t he know?</a:t>
            </a:r>
            <a:endParaRPr lang="sl-SI" sz="4000" dirty="0"/>
          </a:p>
          <a:p>
            <a:r>
              <a:rPr lang="en-GB" sz="4000" dirty="0"/>
              <a:t>                      There’s no such thing as a </a:t>
            </a:r>
            <a:r>
              <a:rPr lang="en-GB" sz="4000" dirty="0" err="1"/>
              <a:t>gruffalo</a:t>
            </a:r>
            <a:r>
              <a:rPr lang="en-GB" sz="4000" dirty="0"/>
              <a:t>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SNAKE:         Where are you going to, little brown mouse?</a:t>
            </a:r>
            <a:endParaRPr lang="sl-SI" sz="4000" dirty="0"/>
          </a:p>
          <a:p>
            <a:r>
              <a:rPr lang="en-GB" sz="4000" dirty="0"/>
              <a:t>                      Come for a feast in my log-pile house.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It’s terribly nice of you, but no.</a:t>
            </a:r>
            <a:endParaRPr lang="sl-SI" sz="4000" dirty="0"/>
          </a:p>
          <a:p>
            <a:r>
              <a:rPr lang="en-GB" sz="4000" dirty="0"/>
              <a:t>                      I’m having a feast with a </a:t>
            </a:r>
            <a:r>
              <a:rPr lang="en-GB" sz="4000" dirty="0" err="1"/>
              <a:t>gruffalo</a:t>
            </a:r>
            <a:r>
              <a:rPr lang="en-GB" sz="4000" dirty="0"/>
              <a:t>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SNAKE:         A </a:t>
            </a:r>
            <a:r>
              <a:rPr lang="en-GB" sz="4000" dirty="0" err="1"/>
              <a:t>gruffalo</a:t>
            </a:r>
            <a:r>
              <a:rPr lang="en-GB" sz="4000" dirty="0"/>
              <a:t>? What’s a </a:t>
            </a:r>
            <a:r>
              <a:rPr lang="en-GB" sz="4000" dirty="0" err="1"/>
              <a:t>gruffalo</a:t>
            </a:r>
            <a:r>
              <a:rPr lang="en-GB" sz="4000" dirty="0"/>
              <a:t>?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A </a:t>
            </a:r>
            <a:r>
              <a:rPr lang="en-GB" sz="4000" dirty="0" err="1"/>
              <a:t>gruffalo</a:t>
            </a:r>
            <a:r>
              <a:rPr lang="en-GB" sz="4000" dirty="0"/>
              <a:t>? Why. Didn’t you know?</a:t>
            </a:r>
            <a:endParaRPr lang="sl-SI" sz="4000" dirty="0"/>
          </a:p>
          <a:p>
            <a:r>
              <a:rPr lang="en-GB" sz="4000" dirty="0"/>
              <a:t>                      His eyes are orange, his tongue is black.</a:t>
            </a:r>
            <a:endParaRPr lang="sl-SI" sz="4000" dirty="0"/>
          </a:p>
          <a:p>
            <a:r>
              <a:rPr lang="en-GB" sz="4000" dirty="0"/>
              <a:t>                      He has purple prickles all over his back.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SNAKE:         Where are you meeting him?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Here by this lake </a:t>
            </a:r>
            <a:endParaRPr lang="sl-SI" sz="4000" dirty="0"/>
          </a:p>
          <a:p>
            <a:r>
              <a:rPr lang="en-GB" sz="4000" dirty="0"/>
              <a:t>                      And his favourite food is scrambled snake.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SNAKE:         Scrambled snake? Oh no. Oh no.</a:t>
            </a:r>
            <a:endParaRPr lang="sl-SI" sz="4000" dirty="0"/>
          </a:p>
          <a:p>
            <a:r>
              <a:rPr lang="en-GB" sz="4000" dirty="0"/>
              <a:t>                       Goodbye, little mouse. I have to go.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MOUSE:        Silly old snake. Doesn’t he know?</a:t>
            </a:r>
            <a:endParaRPr lang="sl-SI" sz="4000" dirty="0"/>
          </a:p>
          <a:p>
            <a:r>
              <a:rPr lang="en-GB" sz="4000" dirty="0"/>
              <a:t>                      There’s no such thing as a </a:t>
            </a:r>
            <a:r>
              <a:rPr lang="en-GB" sz="4000" dirty="0" err="1"/>
              <a:t>gruffalo</a:t>
            </a:r>
            <a:r>
              <a:rPr lang="en-GB" sz="4000" dirty="0"/>
              <a:t>.</a:t>
            </a:r>
            <a:endParaRPr lang="sl-SI" sz="4000" dirty="0"/>
          </a:p>
          <a:p>
            <a:r>
              <a:rPr lang="en-GB" sz="4000" dirty="0"/>
              <a:t>                      </a:t>
            </a:r>
            <a:endParaRPr lang="sl-SI" sz="4000" dirty="0"/>
          </a:p>
          <a:p>
            <a:r>
              <a:rPr lang="en-GB" sz="4000" dirty="0"/>
              <a:t>                      </a:t>
            </a:r>
            <a:r>
              <a:rPr lang="en-GB" sz="4000" i="1" dirty="0"/>
              <a:t>(The </a:t>
            </a:r>
            <a:r>
              <a:rPr lang="en-GB" sz="4000" i="1" dirty="0" err="1"/>
              <a:t>gruffalo</a:t>
            </a:r>
            <a:r>
              <a:rPr lang="en-GB" sz="4000" i="1" dirty="0"/>
              <a:t> appears.)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                      OH, HELP! OH NO! IT’S A GRUFFALO!        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  <a:p>
            <a:r>
              <a:rPr lang="en-GB" sz="4000" dirty="0"/>
              <a:t> </a:t>
            </a:r>
            <a:endParaRPr lang="sl-SI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976664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sl-SI" sz="1000" b="1" dirty="0"/>
            </a:br>
            <a:r>
              <a:rPr lang="en-GB" sz="1200" b="1" dirty="0"/>
              <a:t>GOLDILOCKS AND THE THREE BEARS - A PLAY</a:t>
            </a:r>
            <a:endParaRPr lang="sl-SI" sz="12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NARRATOR:       Once upon a time there were three bears, a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mummy bear, a daddy bear and a baby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bear. They lived in a little house in the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forest.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</a:t>
            </a:r>
            <a:r>
              <a:rPr lang="en-GB" sz="1000" b="1" i="1" dirty="0"/>
              <a:t>.</a:t>
            </a:r>
            <a:r>
              <a:rPr lang="en-GB" sz="1000" b="1" dirty="0"/>
              <a:t>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MUMMY BEAR: Hello, I'm Mummy Bear.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DADDY BEAR:   Hello, I'm Daddy Bear.</a:t>
            </a:r>
            <a:endParaRPr lang="sl-SI" sz="1000" b="1" dirty="0"/>
          </a:p>
          <a:p>
            <a:pPr>
              <a:buNone/>
            </a:pPr>
            <a:r>
              <a:rPr lang="en-GB" sz="1000" b="1" i="1" dirty="0"/>
              <a:t>                                     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BABY BEAR:      Hello, I'm Baby Bear.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</a:t>
            </a:r>
            <a:r>
              <a:rPr lang="en-GB" sz="1000" b="1" i="1" dirty="0"/>
              <a:t>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NARRATOR:       Mummy Bear made some soup but it was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too hot.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                               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BABY BEAR:      </a:t>
            </a:r>
            <a:r>
              <a:rPr lang="en-GB" sz="1000" b="1" dirty="0" err="1"/>
              <a:t>Oooooh</a:t>
            </a:r>
            <a:r>
              <a:rPr lang="en-GB" sz="1000" b="1" dirty="0"/>
              <a:t>! It's very hot!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NARRATOR:       They decided to go for a walk.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DADDY BEAR:   Let's go for a walk.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BABY BEAR:       Yes, let's go for a walk.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NARRATOR:       While the Three Bears were out, Goldilocks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   came. She saw the soup.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GOLDILOCKS:   </a:t>
            </a:r>
            <a:r>
              <a:rPr lang="en-GB" sz="1000" b="1" dirty="0" err="1"/>
              <a:t>Mmmmmmm</a:t>
            </a:r>
            <a:r>
              <a:rPr lang="en-GB" sz="1000" b="1" dirty="0"/>
              <a:t>! Soup! Lovely!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 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NARRATOR:      She tried Daddy Bear's soup but she didn't  </a:t>
            </a:r>
            <a:endParaRPr lang="sl-SI" sz="1000" b="1" dirty="0"/>
          </a:p>
          <a:p>
            <a:pPr>
              <a:buNone/>
            </a:pPr>
            <a:r>
              <a:rPr lang="en-GB" sz="1000" b="1" dirty="0"/>
              <a:t>                          like it.                            </a:t>
            </a:r>
            <a:endParaRPr lang="sl-SI" sz="1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050" b="1" dirty="0"/>
              <a:t>GOLDILOCKS:  Yuk! Horrible!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NARRATOR:      Then she tried Mummy Bear's soup but she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   didn't like it.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GOLDILOCKS:   Yuk! Horrible!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NARRATOR:       Then she tried Baby Bear's soup and it was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  lovely so she ate it all.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GOLDILOCKS:    </a:t>
            </a:r>
            <a:r>
              <a:rPr lang="en-GB" sz="1050" b="1" dirty="0" err="1"/>
              <a:t>Mmmmmm</a:t>
            </a:r>
            <a:r>
              <a:rPr lang="en-GB" sz="1050" b="1" dirty="0"/>
              <a:t>! Lovely!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NARRATOR:       Goldilocks was tired so she sat on Daddy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 Bear’s chair.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                                                             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GOLDILOCKS:   Oh, it's too hard!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NARRATOR:       Then she sat on Mummy Bear's chair.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GOLDILOCKS:   Oh, it's too soft!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NARRATOR:     Then she sat on Baby Bear's chair and broke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it.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GOLDILOCKS:  This is OK. </a:t>
            </a:r>
            <a:r>
              <a:rPr lang="en-GB" sz="1050" b="1" dirty="0" err="1"/>
              <a:t>Ooooooo</a:t>
            </a:r>
            <a:r>
              <a:rPr lang="en-GB" sz="1050" b="1" dirty="0"/>
              <a:t>! Help!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NARRATOR:     Goldilocks went upstairs to see what was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there. She saw the beds.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                              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GOLDILOCKS:   </a:t>
            </a:r>
            <a:r>
              <a:rPr lang="en-GB" sz="1050" b="1" dirty="0" err="1"/>
              <a:t>Oooooo</a:t>
            </a:r>
            <a:r>
              <a:rPr lang="en-GB" sz="1050" b="1" dirty="0"/>
              <a:t>! I'm tired.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 </a:t>
            </a:r>
            <a:endParaRPr lang="sl-SI" sz="1050" b="1" dirty="0"/>
          </a:p>
          <a:p>
            <a:pPr>
              <a:buNone/>
            </a:pPr>
            <a:r>
              <a:rPr lang="en-GB" sz="1050" b="1" dirty="0"/>
              <a:t>NARRATOR:      She lay down on Daddy Bear's bed.</a:t>
            </a:r>
            <a:endParaRPr lang="sl-SI" sz="1050" b="1" dirty="0"/>
          </a:p>
          <a:p>
            <a:pPr>
              <a:buNone/>
            </a:pPr>
            <a:endParaRPr lang="sl-SI" sz="105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4400" b="1" dirty="0"/>
              <a:t>GOLDILOCKS:   It's too hard.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NARRATOR:       Then she lay down on Mummy Bear's bed.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GOLDILOCKS:    It's too soft.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NARRATOR:       Then she lay down on Baby Bear's bed and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 fell asleep.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GOLDILOCKS:    </a:t>
            </a:r>
            <a:r>
              <a:rPr lang="en-GB" sz="4400" b="1" dirty="0" err="1"/>
              <a:t>Mmmmm</a:t>
            </a:r>
            <a:r>
              <a:rPr lang="en-GB" sz="4400" b="1" dirty="0"/>
              <a:t>. Good night.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  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NARRATOR:       When the three bears came back they were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very angry.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BABY BEAR:      Where's my soup? Look at my chair! Boo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</a:t>
            </a:r>
            <a:r>
              <a:rPr lang="en-GB" sz="4400" b="1" dirty="0" err="1"/>
              <a:t>hoo</a:t>
            </a:r>
            <a:r>
              <a:rPr lang="en-GB" sz="4400" b="1" dirty="0"/>
              <a:t>!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NARRATOR:       The three bears went upstairs.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MUMMY BEAR: Look at my bed!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DADDY BEAR:   Look at my bed!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BABY BEAR:      Look! A girl! </a:t>
            </a:r>
            <a:r>
              <a:rPr lang="en-GB" sz="4400" b="1" dirty="0" err="1"/>
              <a:t>Aaaaaaah</a:t>
            </a:r>
            <a:r>
              <a:rPr lang="en-GB" sz="4400" b="1" dirty="0"/>
              <a:t>!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NARRATOR:       Goldilocks woke up and screamed.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GOLDILOCKS:    </a:t>
            </a:r>
            <a:r>
              <a:rPr lang="en-GB" sz="4400" b="1" dirty="0" err="1"/>
              <a:t>Aaaaaaaaa</a:t>
            </a:r>
            <a:r>
              <a:rPr lang="en-GB" sz="4400" b="1" dirty="0"/>
              <a:t>! Bears!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NARRATOR:       Goldilocks jumped out of the bed and ran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down the stairs and out of the house. She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never went in the forest again.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                         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                                                                    © Sheila Margaret Ward</a:t>
            </a:r>
            <a:endParaRPr lang="sl-SI" sz="4400" b="1" dirty="0"/>
          </a:p>
          <a:p>
            <a:pPr>
              <a:buNone/>
            </a:pPr>
            <a:r>
              <a:rPr lang="en-GB" sz="4400" b="1" dirty="0"/>
              <a:t> </a:t>
            </a:r>
            <a:endParaRPr lang="sl-SI" sz="4400" b="1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Group work – role plays</a:t>
            </a:r>
            <a:endParaRPr lang="en-GB" sz="40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dirty="0" err="1">
                <a:latin typeface="Garamond" pitchFamily="18" charset="0"/>
              </a:rPr>
              <a:t>Write</a:t>
            </a:r>
            <a:r>
              <a:rPr lang="sl-SI" dirty="0">
                <a:latin typeface="Garamond" pitchFamily="18" charset="0"/>
              </a:rPr>
              <a:t> a </a:t>
            </a:r>
            <a:r>
              <a:rPr lang="sl-SI" dirty="0" err="1">
                <a:latin typeface="Garamond" pitchFamily="18" charset="0"/>
              </a:rPr>
              <a:t>script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for</a:t>
            </a:r>
            <a:r>
              <a:rPr lang="sl-SI" dirty="0">
                <a:latin typeface="Garamond" pitchFamily="18" charset="0"/>
              </a:rPr>
              <a:t> a role-</a:t>
            </a:r>
            <a:r>
              <a:rPr lang="sl-SI" dirty="0" err="1">
                <a:latin typeface="Garamond" pitchFamily="18" charset="0"/>
              </a:rPr>
              <a:t>play</a:t>
            </a:r>
            <a:r>
              <a:rPr lang="sl-SI" dirty="0">
                <a:latin typeface="Garamond" pitchFamily="18" charset="0"/>
              </a:rPr>
              <a:t> (</a:t>
            </a:r>
            <a:r>
              <a:rPr lang="sl-SI" dirty="0" err="1">
                <a:latin typeface="Garamond" pitchFamily="18" charset="0"/>
              </a:rPr>
              <a:t>based</a:t>
            </a:r>
            <a:r>
              <a:rPr lang="sl-SI" dirty="0">
                <a:latin typeface="Garamond" pitchFamily="18" charset="0"/>
              </a:rPr>
              <a:t> on a </a:t>
            </a:r>
            <a:r>
              <a:rPr lang="sl-SI" dirty="0" err="1">
                <a:latin typeface="Garamond" pitchFamily="18" charset="0"/>
              </a:rPr>
              <a:t>situation</a:t>
            </a:r>
            <a:r>
              <a:rPr lang="sl-SI" dirty="0">
                <a:latin typeface="Garamond" pitchFamily="18" charset="0"/>
              </a:rPr>
              <a:t>/</a:t>
            </a:r>
            <a:r>
              <a:rPr lang="sl-SI" dirty="0" err="1">
                <a:latin typeface="Garamond" pitchFamily="18" charset="0"/>
              </a:rPr>
              <a:t>story</a:t>
            </a:r>
            <a:r>
              <a:rPr lang="sl-SI" dirty="0">
                <a:latin typeface="Garamond" pitchFamily="18" charset="0"/>
              </a:rPr>
              <a:t>/ song) – </a:t>
            </a:r>
            <a:r>
              <a:rPr lang="sl-SI" dirty="0" err="1">
                <a:latin typeface="Garamond" pitchFamily="18" charset="0"/>
              </a:rPr>
              <a:t>use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simple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language</a:t>
            </a:r>
            <a:r>
              <a:rPr lang="sl-SI" dirty="0">
                <a:latin typeface="Garamond" pitchFamily="18" charset="0"/>
              </a:rPr>
              <a:t>.</a:t>
            </a:r>
          </a:p>
          <a:p>
            <a:pPr eaLnBrk="1" hangingPunct="1"/>
            <a:r>
              <a:rPr lang="sl-SI" dirty="0" err="1">
                <a:latin typeface="Garamond" pitchFamily="18" charset="0"/>
              </a:rPr>
              <a:t>Think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about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the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characters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and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the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props</a:t>
            </a:r>
            <a:r>
              <a:rPr lang="sl-SI" dirty="0">
                <a:latin typeface="Garamond" pitchFamily="18" charset="0"/>
              </a:rPr>
              <a:t>.</a:t>
            </a:r>
          </a:p>
          <a:p>
            <a:pPr eaLnBrk="1" hangingPunct="1"/>
            <a:r>
              <a:rPr lang="sl-SI" dirty="0" err="1">
                <a:latin typeface="Garamond" pitchFamily="18" charset="0"/>
              </a:rPr>
              <a:t>Act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out</a:t>
            </a:r>
            <a:r>
              <a:rPr lang="sl-SI" dirty="0">
                <a:latin typeface="Garamond" pitchFamily="18" charset="0"/>
              </a:rPr>
              <a:t> </a:t>
            </a:r>
            <a:r>
              <a:rPr lang="sl-SI" dirty="0" err="1">
                <a:latin typeface="Garamond" pitchFamily="18" charset="0"/>
              </a:rPr>
              <a:t>the</a:t>
            </a:r>
            <a:r>
              <a:rPr lang="sl-SI" dirty="0">
                <a:latin typeface="Garamond" pitchFamily="18" charset="0"/>
              </a:rPr>
              <a:t> role-</a:t>
            </a:r>
            <a:r>
              <a:rPr lang="sl-SI" dirty="0" err="1">
                <a:latin typeface="Garamond" pitchFamily="18" charset="0"/>
              </a:rPr>
              <a:t>play</a:t>
            </a:r>
            <a:r>
              <a:rPr lang="sl-SI" dirty="0">
                <a:latin typeface="Garamond" pitchFamily="18" charset="0"/>
              </a:rPr>
              <a:t>.</a:t>
            </a:r>
            <a:endParaRPr lang="en-GB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/>
              <a:t>Ways of role-playing</a:t>
            </a:r>
            <a:endParaRPr lang="en-GB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dirty="0"/>
              <a:t>Just </a:t>
            </a:r>
            <a:r>
              <a:rPr lang="sl-SI" dirty="0" err="1"/>
              <a:t>miming</a:t>
            </a:r>
            <a:endParaRPr lang="sl-SI" dirty="0"/>
          </a:p>
          <a:p>
            <a:pPr eaLnBrk="1" hangingPunct="1"/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words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simple</a:t>
            </a:r>
            <a:r>
              <a:rPr lang="sl-SI" dirty="0"/>
              <a:t> </a:t>
            </a:r>
            <a:r>
              <a:rPr lang="sl-SI" dirty="0" err="1"/>
              <a:t>sentences</a:t>
            </a:r>
            <a:endParaRPr lang="sl-SI" dirty="0"/>
          </a:p>
          <a:p>
            <a:pPr eaLnBrk="1" hangingPunct="1"/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sentences</a:t>
            </a:r>
            <a:endParaRPr lang="sl-SI" dirty="0"/>
          </a:p>
          <a:p>
            <a:pPr eaLnBrk="1" hangingPunct="1"/>
            <a:r>
              <a:rPr lang="sl-SI" dirty="0" err="1"/>
              <a:t>Usign</a:t>
            </a:r>
            <a:r>
              <a:rPr lang="sl-SI" dirty="0"/>
              <a:t> </a:t>
            </a:r>
            <a:r>
              <a:rPr lang="sl-SI" dirty="0" err="1"/>
              <a:t>puppets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props</a:t>
            </a:r>
            <a:r>
              <a:rPr lang="sl-SI" dirty="0"/>
              <a:t> </a:t>
            </a:r>
          </a:p>
          <a:p>
            <a:pPr eaLnBrk="1" hangingPunct="1"/>
            <a:r>
              <a:rPr lang="sl-SI" dirty="0" err="1"/>
              <a:t>Based</a:t>
            </a:r>
            <a:r>
              <a:rPr lang="sl-SI" dirty="0"/>
              <a:t> on </a:t>
            </a:r>
            <a:r>
              <a:rPr lang="sl-SI" dirty="0" err="1"/>
              <a:t>comics</a:t>
            </a:r>
            <a:r>
              <a:rPr lang="sl-SI" dirty="0"/>
              <a:t>, </a:t>
            </a:r>
            <a:r>
              <a:rPr lang="sl-SI" dirty="0" err="1"/>
              <a:t>songs</a:t>
            </a:r>
            <a:r>
              <a:rPr lang="sl-SI" dirty="0"/>
              <a:t>, </a:t>
            </a:r>
            <a:r>
              <a:rPr lang="sl-SI" dirty="0" err="1"/>
              <a:t>chants</a:t>
            </a:r>
            <a:r>
              <a:rPr lang="sl-SI" dirty="0"/>
              <a:t>, </a:t>
            </a:r>
            <a:r>
              <a:rPr lang="sl-SI" dirty="0" err="1"/>
              <a:t>stories</a:t>
            </a:r>
            <a:r>
              <a:rPr lang="sl-SI" dirty="0"/>
              <a:t>…</a:t>
            </a:r>
          </a:p>
          <a:p>
            <a:pPr eaLnBrk="1" hangingPunct="1"/>
            <a:r>
              <a:rPr lang="sl-SI" dirty="0"/>
              <a:t>Short </a:t>
            </a:r>
            <a:r>
              <a:rPr lang="sl-SI" dirty="0" err="1"/>
              <a:t>plays</a:t>
            </a:r>
            <a:r>
              <a:rPr lang="sl-SI" dirty="0"/>
              <a:t> </a:t>
            </a:r>
            <a:r>
              <a:rPr lang="sl-SI" dirty="0" err="1"/>
              <a:t>based</a:t>
            </a:r>
            <a:r>
              <a:rPr lang="sl-SI" dirty="0"/>
              <a:t> on </a:t>
            </a:r>
            <a:r>
              <a:rPr lang="sl-SI" dirty="0" err="1"/>
              <a:t>books</a:t>
            </a:r>
            <a:r>
              <a:rPr lang="sl-SI" dirty="0"/>
              <a:t> (</a:t>
            </a:r>
            <a:r>
              <a:rPr lang="sl-SI" dirty="0" err="1"/>
              <a:t>scripts</a:t>
            </a:r>
            <a:r>
              <a:rPr lang="sl-SI" dirty="0"/>
              <a:t>)</a:t>
            </a:r>
          </a:p>
          <a:p>
            <a:pPr eaLnBrk="1" hangingPunct="1"/>
            <a:r>
              <a:rPr lang="sl-SI" dirty="0" err="1"/>
              <a:t>Whole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 in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groups</a:t>
            </a:r>
            <a:endParaRPr lang="sl-SI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5C202-6570-4837-9A1A-AA4BCCC8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sl-SI" b="1" err="1"/>
              <a:t>Using</a:t>
            </a:r>
            <a:r>
              <a:rPr lang="sl-SI" b="1"/>
              <a:t> </a:t>
            </a:r>
            <a:r>
              <a:rPr lang="sl-SI" b="1" err="1"/>
              <a:t>Teddy</a:t>
            </a:r>
            <a:endParaRPr lang="sl-SI" b="1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038829-67DE-4A93-97DD-A5E748569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sl-SI" sz="2600" dirty="0" err="1"/>
              <a:t>Teddy</a:t>
            </a:r>
            <a:r>
              <a:rPr lang="sl-SI" sz="2600" dirty="0"/>
              <a:t> </a:t>
            </a:r>
            <a:r>
              <a:rPr lang="sl-SI" sz="2600" dirty="0" err="1"/>
              <a:t>bear</a:t>
            </a:r>
            <a:r>
              <a:rPr lang="sl-SI" sz="2600" dirty="0"/>
              <a:t> </a:t>
            </a:r>
            <a:r>
              <a:rPr lang="sl-SI" sz="2600" dirty="0" err="1"/>
              <a:t>or</a:t>
            </a:r>
            <a:r>
              <a:rPr lang="sl-SI" sz="2600" dirty="0"/>
              <a:t> </a:t>
            </a:r>
            <a:r>
              <a:rPr lang="sl-SI" sz="2600" dirty="0" err="1"/>
              <a:t>other</a:t>
            </a:r>
            <a:r>
              <a:rPr lang="sl-SI" sz="2600" dirty="0"/>
              <a:t> </a:t>
            </a:r>
            <a:r>
              <a:rPr lang="sl-SI" sz="2600" dirty="0" err="1"/>
              <a:t>soft</a:t>
            </a:r>
            <a:r>
              <a:rPr lang="sl-SI" sz="2600" dirty="0"/>
              <a:t> </a:t>
            </a:r>
            <a:r>
              <a:rPr lang="sl-SI" sz="2600" dirty="0" err="1"/>
              <a:t>toys</a:t>
            </a:r>
            <a:endParaRPr lang="sl-SI" sz="2600" dirty="0"/>
          </a:p>
          <a:p>
            <a:r>
              <a:rPr lang="sl-SI" sz="2600" dirty="0" err="1"/>
              <a:t>Plastic</a:t>
            </a:r>
            <a:r>
              <a:rPr lang="sl-SI" sz="2600" dirty="0"/>
              <a:t> </a:t>
            </a:r>
            <a:r>
              <a:rPr lang="sl-SI" sz="2600" dirty="0" err="1"/>
              <a:t>food</a:t>
            </a:r>
            <a:endParaRPr lang="sl-SI" sz="2600" dirty="0"/>
          </a:p>
          <a:p>
            <a:r>
              <a:rPr lang="sl-SI" sz="2600" dirty="0" err="1"/>
              <a:t>Cutlery</a:t>
            </a:r>
            <a:r>
              <a:rPr lang="sl-SI" sz="2600" dirty="0"/>
              <a:t>, </a:t>
            </a:r>
            <a:r>
              <a:rPr lang="sl-SI" sz="2600" dirty="0" err="1"/>
              <a:t>kitchen</a:t>
            </a:r>
            <a:r>
              <a:rPr lang="sl-SI" sz="2600" dirty="0"/>
              <a:t> </a:t>
            </a:r>
            <a:r>
              <a:rPr lang="sl-SI" sz="2600" dirty="0" err="1"/>
              <a:t>utensils</a:t>
            </a:r>
            <a:r>
              <a:rPr lang="sl-SI" sz="2600" dirty="0"/>
              <a:t>, </a:t>
            </a:r>
            <a:r>
              <a:rPr lang="sl-SI" sz="2600" dirty="0" err="1"/>
              <a:t>food</a:t>
            </a:r>
            <a:r>
              <a:rPr lang="sl-SI" sz="2600" dirty="0"/>
              <a:t> </a:t>
            </a:r>
            <a:r>
              <a:rPr lang="sl-SI" sz="2600" dirty="0" err="1"/>
              <a:t>containers</a:t>
            </a:r>
            <a:endParaRPr lang="sl-SI" sz="2600" dirty="0"/>
          </a:p>
          <a:p>
            <a:r>
              <a:rPr lang="sl-SI" sz="2600" dirty="0" err="1"/>
              <a:t>Play</a:t>
            </a:r>
            <a:r>
              <a:rPr lang="sl-SI" sz="2600" dirty="0"/>
              <a:t> </a:t>
            </a:r>
            <a:r>
              <a:rPr lang="sl-SI" sz="2600" dirty="0" err="1"/>
              <a:t>money</a:t>
            </a:r>
            <a:r>
              <a:rPr lang="sl-SI" sz="2600" dirty="0"/>
              <a:t>, </a:t>
            </a:r>
            <a:r>
              <a:rPr lang="sl-SI" sz="2600" dirty="0" err="1"/>
              <a:t>plastic</a:t>
            </a:r>
            <a:r>
              <a:rPr lang="sl-SI" sz="2600" dirty="0"/>
              <a:t> </a:t>
            </a:r>
            <a:r>
              <a:rPr lang="sl-SI" sz="2600" dirty="0" err="1"/>
              <a:t>cash</a:t>
            </a:r>
            <a:r>
              <a:rPr lang="sl-SI" sz="2600" dirty="0"/>
              <a:t> register</a:t>
            </a:r>
          </a:p>
          <a:p>
            <a:r>
              <a:rPr lang="sl-SI" sz="2600" dirty="0" err="1"/>
              <a:t>Clothes</a:t>
            </a:r>
            <a:r>
              <a:rPr lang="sl-SI" sz="2600" dirty="0"/>
              <a:t>, </a:t>
            </a:r>
            <a:r>
              <a:rPr lang="sl-SI" sz="2600" dirty="0" err="1"/>
              <a:t>toy</a:t>
            </a:r>
            <a:r>
              <a:rPr lang="sl-SI" sz="2600" dirty="0"/>
              <a:t> bed, </a:t>
            </a:r>
            <a:r>
              <a:rPr lang="sl-SI" sz="2600" dirty="0" err="1"/>
              <a:t>toy</a:t>
            </a:r>
            <a:r>
              <a:rPr lang="sl-SI" sz="2600" dirty="0"/>
              <a:t> </a:t>
            </a:r>
            <a:r>
              <a:rPr lang="sl-SI" sz="2600" dirty="0" err="1"/>
              <a:t>cars</a:t>
            </a:r>
            <a:endParaRPr lang="sl-SI" sz="2600" dirty="0"/>
          </a:p>
          <a:p>
            <a:r>
              <a:rPr lang="sl-SI" sz="2600" dirty="0" err="1"/>
              <a:t>Maps</a:t>
            </a:r>
            <a:r>
              <a:rPr lang="sl-SI" sz="2600" dirty="0"/>
              <a:t>, </a:t>
            </a:r>
            <a:r>
              <a:rPr lang="sl-SI" sz="2600" dirty="0" err="1"/>
              <a:t>postcards</a:t>
            </a:r>
            <a:r>
              <a:rPr lang="sl-SI" sz="2600" dirty="0"/>
              <a:t>, </a:t>
            </a:r>
            <a:r>
              <a:rPr lang="sl-SI" sz="2600" dirty="0" err="1"/>
              <a:t>photos</a:t>
            </a:r>
            <a:endParaRPr lang="sl-SI" sz="2600" dirty="0"/>
          </a:p>
          <a:p>
            <a:r>
              <a:rPr lang="sl-SI" sz="2600" dirty="0"/>
              <a:t>Blanket, </a:t>
            </a:r>
            <a:r>
              <a:rPr lang="sl-SI" sz="2600" dirty="0" err="1"/>
              <a:t>pillow</a:t>
            </a:r>
            <a:endParaRPr lang="sl-SI" sz="2600" dirty="0"/>
          </a:p>
          <a:p>
            <a:endParaRPr lang="sl-SI" sz="2600" dirty="0"/>
          </a:p>
        </p:txBody>
      </p:sp>
      <p:pic>
        <p:nvPicPr>
          <p:cNvPr id="13314" name="Picture 2" descr="Teddy bear">
            <a:extLst>
              <a:ext uri="{FF2B5EF4-FFF2-40B4-BE49-F238E27FC236}">
                <a16:creationId xmlns:a16="http://schemas.microsoft.com/office/drawing/2014/main" id="{92FFC335-B266-46BE-B96F-11E5AC11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45811"/>
            <a:ext cx="4038600" cy="36347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087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Types of role-plays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A story / a dialogue</a:t>
            </a:r>
          </a:p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An interview</a:t>
            </a:r>
          </a:p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A fashion show</a:t>
            </a:r>
          </a:p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Shopping</a:t>
            </a:r>
          </a:p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At a restaurant</a:t>
            </a:r>
          </a:p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A quiz show</a:t>
            </a:r>
          </a:p>
          <a:p>
            <a:pPr eaLnBrk="1" hangingPunct="1">
              <a:buClr>
                <a:schemeClr val="tx1"/>
              </a:buClr>
              <a:buSzPct val="70000"/>
              <a:buFontTx/>
              <a:buBlip>
                <a:blip r:embed="rId3"/>
              </a:buBlip>
            </a:pPr>
            <a:r>
              <a:rPr lang="sl-SI">
                <a:latin typeface="Garamond" pitchFamily="18" charset="0"/>
              </a:rPr>
              <a:t>…</a:t>
            </a:r>
          </a:p>
        </p:txBody>
      </p:sp>
      <p:pic>
        <p:nvPicPr>
          <p:cNvPr id="78851" name="Picture 4" descr="SLIKA V RAZRE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60738"/>
            <a:ext cx="44958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l-SI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</a:t>
            </a:r>
            <a:endParaRPr lang="sl-SI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sl-SI" dirty="0"/>
              <a:t>In </a:t>
            </a:r>
            <a:r>
              <a:rPr lang="sl-SI" dirty="0" err="1"/>
              <a:t>pairs</a:t>
            </a:r>
            <a:r>
              <a:rPr lang="sl-SI" dirty="0"/>
              <a:t> </a:t>
            </a:r>
            <a:r>
              <a:rPr lang="sl-SI" dirty="0" err="1"/>
              <a:t>choose</a:t>
            </a:r>
            <a:r>
              <a:rPr lang="sl-SI" dirty="0"/>
              <a:t> a </a:t>
            </a:r>
            <a:r>
              <a:rPr lang="sl-SI" dirty="0" err="1"/>
              <a:t>situation</a:t>
            </a:r>
            <a:r>
              <a:rPr lang="sl-SI" dirty="0"/>
              <a:t> to role </a:t>
            </a:r>
            <a:r>
              <a:rPr lang="sl-SI" dirty="0" err="1"/>
              <a:t>play</a:t>
            </a:r>
            <a:r>
              <a:rPr lang="sl-SI" dirty="0"/>
              <a:t>, </a:t>
            </a:r>
            <a:r>
              <a:rPr lang="sl-SI" dirty="0" err="1"/>
              <a:t>e.g</a:t>
            </a:r>
            <a:r>
              <a:rPr lang="sl-SI" dirty="0"/>
              <a:t>. in a (</a:t>
            </a:r>
            <a:r>
              <a:rPr lang="sl-SI" dirty="0" err="1"/>
              <a:t>clothes</a:t>
            </a:r>
            <a:r>
              <a:rPr lang="sl-SI" dirty="0"/>
              <a:t>/</a:t>
            </a:r>
            <a:r>
              <a:rPr lang="sl-SI" dirty="0" err="1"/>
              <a:t>food</a:t>
            </a:r>
            <a:r>
              <a:rPr lang="sl-SI" dirty="0"/>
              <a:t>…) </a:t>
            </a:r>
            <a:r>
              <a:rPr lang="sl-SI" dirty="0" err="1"/>
              <a:t>shop</a:t>
            </a:r>
            <a:r>
              <a:rPr lang="sl-SI" dirty="0"/>
              <a:t>, in a </a:t>
            </a:r>
            <a:r>
              <a:rPr lang="sl-SI" dirty="0" err="1"/>
              <a:t>restaurant</a:t>
            </a:r>
            <a:r>
              <a:rPr lang="sl-SI" dirty="0"/>
              <a:t>, at a </a:t>
            </a:r>
            <a:r>
              <a:rPr lang="sl-SI" dirty="0" err="1"/>
              <a:t>fashion</a:t>
            </a:r>
            <a:r>
              <a:rPr lang="sl-SI" dirty="0"/>
              <a:t> show, on a </a:t>
            </a:r>
            <a:r>
              <a:rPr lang="sl-SI" dirty="0" err="1"/>
              <a:t>street</a:t>
            </a:r>
            <a:r>
              <a:rPr lang="sl-SI" dirty="0"/>
              <a:t>, at a </a:t>
            </a:r>
            <a:r>
              <a:rPr lang="sl-SI" dirty="0" err="1"/>
              <a:t>party</a:t>
            </a:r>
            <a:r>
              <a:rPr lang="sl-SI" dirty="0"/>
              <a:t>, at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interview</a:t>
            </a:r>
            <a:r>
              <a:rPr lang="sl-SI" dirty="0"/>
              <a:t>…</a:t>
            </a:r>
          </a:p>
          <a:p>
            <a:r>
              <a:rPr lang="sl-SI" dirty="0" err="1"/>
              <a:t>Write</a:t>
            </a:r>
            <a:r>
              <a:rPr lang="sl-SI" dirty="0"/>
              <a:t> </a:t>
            </a:r>
            <a:r>
              <a:rPr lang="sl-SI" dirty="0" err="1"/>
              <a:t>down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dialogue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students</a:t>
            </a:r>
            <a:r>
              <a:rPr lang="sl-SI" dirty="0"/>
              <a:t> </a:t>
            </a:r>
            <a:r>
              <a:rPr lang="sl-SI" dirty="0" err="1"/>
              <a:t>would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to know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props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role </a:t>
            </a:r>
            <a:r>
              <a:rPr lang="sl-SI" dirty="0" err="1"/>
              <a:t>play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sz="3200" dirty="0">
                <a:hlinkClick r:id="rId2"/>
              </a:rPr>
              <a:t>https://www.youtube.com/watch?v=u1-5__upsXw</a:t>
            </a:r>
            <a:r>
              <a:rPr lang="sl-SI" sz="3200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540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6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ROLE PLAY ON A CHANT</a:t>
            </a:r>
            <a:endParaRPr lang="en-GB" sz="36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sl-SI" b="1" dirty="0" err="1"/>
              <a:t>Two</a:t>
            </a:r>
            <a:r>
              <a:rPr lang="sl-SI" b="1" dirty="0"/>
              <a:t> </a:t>
            </a:r>
            <a:r>
              <a:rPr lang="sl-SI" b="1" dirty="0" err="1"/>
              <a:t>tall</a:t>
            </a:r>
            <a:r>
              <a:rPr lang="sl-SI" b="1" dirty="0"/>
              <a:t> </a:t>
            </a:r>
            <a:r>
              <a:rPr lang="sl-SI" b="1" dirty="0" err="1"/>
              <a:t>daddies</a:t>
            </a:r>
            <a:endParaRPr lang="sl-SI" b="1" dirty="0"/>
          </a:p>
          <a:p>
            <a:pPr algn="ctr" eaLnBrk="1" hangingPunct="1">
              <a:buFontTx/>
              <a:buNone/>
            </a:pPr>
            <a:r>
              <a:rPr lang="sl-SI" b="1" dirty="0" err="1"/>
              <a:t>Walking</a:t>
            </a:r>
            <a:r>
              <a:rPr lang="sl-SI" b="1" dirty="0"/>
              <a:t> </a:t>
            </a:r>
            <a:r>
              <a:rPr lang="sl-SI" b="1" dirty="0" err="1"/>
              <a:t>down</a:t>
            </a:r>
            <a:r>
              <a:rPr lang="sl-SI" b="1" dirty="0"/>
              <a:t>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lane</a:t>
            </a:r>
            <a:endParaRPr lang="sl-SI" b="1" dirty="0"/>
          </a:p>
          <a:p>
            <a:pPr algn="ctr" eaLnBrk="1" hangingPunct="1">
              <a:buFontTx/>
              <a:buNone/>
            </a:pPr>
            <a:r>
              <a:rPr lang="sl-SI" b="1" dirty="0" err="1"/>
              <a:t>Waved</a:t>
            </a:r>
            <a:r>
              <a:rPr lang="sl-SI" b="1" dirty="0"/>
              <a:t> to </a:t>
            </a:r>
            <a:r>
              <a:rPr lang="sl-SI" b="1" dirty="0" err="1"/>
              <a:t>each</a:t>
            </a:r>
            <a:r>
              <a:rPr lang="sl-SI" b="1" dirty="0"/>
              <a:t> </a:t>
            </a:r>
            <a:r>
              <a:rPr lang="sl-SI" b="1" dirty="0" err="1"/>
              <a:t>other</a:t>
            </a:r>
            <a:endParaRPr lang="sl-SI" b="1" dirty="0"/>
          </a:p>
          <a:p>
            <a:pPr algn="ctr" eaLnBrk="1" hangingPunct="1">
              <a:buFontTx/>
              <a:buNone/>
            </a:pP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then</a:t>
            </a:r>
            <a:r>
              <a:rPr lang="sl-SI" b="1" dirty="0"/>
              <a:t> </a:t>
            </a:r>
            <a:r>
              <a:rPr lang="sl-SI" b="1" dirty="0" err="1"/>
              <a:t>they</a:t>
            </a:r>
            <a:r>
              <a:rPr lang="sl-SI" b="1" dirty="0"/>
              <a:t> </a:t>
            </a:r>
            <a:r>
              <a:rPr lang="sl-SI" b="1" dirty="0" err="1"/>
              <a:t>waved</a:t>
            </a:r>
            <a:r>
              <a:rPr lang="sl-SI" b="1" dirty="0"/>
              <a:t> </a:t>
            </a:r>
            <a:r>
              <a:rPr lang="sl-SI" b="1" dirty="0" err="1"/>
              <a:t>again</a:t>
            </a:r>
            <a:r>
              <a:rPr lang="sl-SI" b="1" dirty="0"/>
              <a:t>.</a:t>
            </a:r>
          </a:p>
          <a:p>
            <a:pPr algn="ctr" eaLnBrk="1" hangingPunct="1">
              <a:buFontTx/>
              <a:buNone/>
            </a:pPr>
            <a:r>
              <a:rPr lang="sl-SI" b="1" dirty="0" err="1"/>
              <a:t>How</a:t>
            </a:r>
            <a:r>
              <a:rPr lang="sl-SI" b="1" dirty="0"/>
              <a:t> are </a:t>
            </a:r>
            <a:r>
              <a:rPr lang="sl-SI" b="1" dirty="0" err="1"/>
              <a:t>you</a:t>
            </a:r>
            <a:r>
              <a:rPr lang="sl-SI" b="1" dirty="0"/>
              <a:t>?</a:t>
            </a:r>
          </a:p>
          <a:p>
            <a:pPr algn="ctr" eaLnBrk="1" hangingPunct="1">
              <a:buFontTx/>
              <a:buNone/>
            </a:pPr>
            <a:r>
              <a:rPr lang="sl-SI" b="1" dirty="0" err="1"/>
              <a:t>How</a:t>
            </a:r>
            <a:r>
              <a:rPr lang="sl-SI" b="1" dirty="0"/>
              <a:t> are </a:t>
            </a:r>
            <a:r>
              <a:rPr lang="sl-SI" b="1" dirty="0" err="1"/>
              <a:t>you</a:t>
            </a:r>
            <a:r>
              <a:rPr lang="sl-SI" b="1" dirty="0"/>
              <a:t>?</a:t>
            </a:r>
          </a:p>
          <a:p>
            <a:pPr algn="ctr" eaLnBrk="1" hangingPunct="1">
              <a:buFontTx/>
              <a:buNone/>
            </a:pPr>
            <a:r>
              <a:rPr lang="sl-SI" b="1" dirty="0" err="1"/>
              <a:t>Lovely</a:t>
            </a:r>
            <a:r>
              <a:rPr lang="sl-SI" b="1" dirty="0"/>
              <a:t> </a:t>
            </a:r>
            <a:r>
              <a:rPr lang="sl-SI" b="1" dirty="0" err="1"/>
              <a:t>day</a:t>
            </a:r>
            <a:r>
              <a:rPr lang="sl-SI" b="1" dirty="0"/>
              <a:t> </a:t>
            </a:r>
            <a:r>
              <a:rPr lang="sl-SI" b="1" dirty="0" err="1"/>
              <a:t>again</a:t>
            </a:r>
            <a:r>
              <a:rPr lang="sl-SI" b="1" dirty="0"/>
              <a:t>!</a:t>
            </a:r>
          </a:p>
          <a:p>
            <a:pPr algn="ctr" eaLnBrk="1" hangingPunct="1">
              <a:buFontTx/>
              <a:buNone/>
            </a:pPr>
            <a:endParaRPr lang="sl-SI" b="1" dirty="0"/>
          </a:p>
          <a:p>
            <a:pPr algn="ctr">
              <a:buNone/>
            </a:pPr>
            <a:r>
              <a:rPr lang="sl-SI" sz="1200" b="1" dirty="0"/>
              <a:t>(Sarah </a:t>
            </a:r>
            <a:r>
              <a:rPr lang="sl-SI" sz="1200" b="1" dirty="0" err="1"/>
              <a:t>Phillips</a:t>
            </a:r>
            <a:r>
              <a:rPr lang="sl-SI" sz="1200" b="1" dirty="0"/>
              <a:t>, Drama </a:t>
            </a:r>
            <a:r>
              <a:rPr lang="sl-SI" sz="1200" b="1" dirty="0" err="1"/>
              <a:t>with</a:t>
            </a:r>
            <a:r>
              <a:rPr lang="sl-SI" sz="1200" b="1" dirty="0"/>
              <a:t> </a:t>
            </a:r>
            <a:r>
              <a:rPr lang="sl-SI" sz="1200" b="1" dirty="0" err="1"/>
              <a:t>Children</a:t>
            </a:r>
            <a:r>
              <a:rPr lang="sl-SI" sz="1200" b="1" dirty="0"/>
              <a:t>)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ROLE PLAY ON A CHANT</a:t>
            </a:r>
            <a:endParaRPr lang="en-GB" sz="40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9"/>
            <a:ext cx="7847013" cy="51124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Bear Hunt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We’re going on a bear hunt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We’re going to catch a big one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We’re not scared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Oh no, grass, long green grass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 can’t go over 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 can’t go under 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 can’t go round 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We must go through 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Swish, swish </a:t>
            </a:r>
            <a:r>
              <a:rPr lang="en-GB" sz="1800" dirty="0" err="1"/>
              <a:t>swish</a:t>
            </a:r>
            <a:r>
              <a:rPr lang="en-GB" sz="1800" dirty="0"/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Oh, no water, cold wet water (splash, splash, splash)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Oh no, mud, black sticky mud (Squelch, squelch)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Oh look, a </a:t>
            </a:r>
            <a:r>
              <a:rPr lang="sl-SI" sz="1800" dirty="0" err="1"/>
              <a:t>cave</a:t>
            </a:r>
            <a:r>
              <a:rPr lang="en-GB" sz="1800" dirty="0"/>
              <a:t>, a big dark cave (</a:t>
            </a:r>
            <a:r>
              <a:rPr lang="en-GB" sz="1800" dirty="0" err="1"/>
              <a:t>shh</a:t>
            </a:r>
            <a:r>
              <a:rPr lang="en-GB" sz="1800" dirty="0"/>
              <a:t>, </a:t>
            </a:r>
            <a:r>
              <a:rPr lang="en-GB" sz="1800" dirty="0" err="1"/>
              <a:t>shh</a:t>
            </a:r>
            <a:r>
              <a:rPr lang="en-GB" sz="1800" dirty="0"/>
              <a:t>, </a:t>
            </a:r>
            <a:r>
              <a:rPr lang="en-GB" sz="1800" dirty="0" err="1"/>
              <a:t>shh</a:t>
            </a:r>
            <a:r>
              <a:rPr lang="en-GB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Oh no, a bear, a big brown bear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Quick, run – out of the cave (</a:t>
            </a:r>
            <a:r>
              <a:rPr lang="en-GB" sz="1800" dirty="0" err="1"/>
              <a:t>shh</a:t>
            </a:r>
            <a:r>
              <a:rPr lang="en-GB" sz="1800" dirty="0"/>
              <a:t>, </a:t>
            </a:r>
            <a:r>
              <a:rPr lang="en-GB" sz="1800" dirty="0" err="1"/>
              <a:t>shh</a:t>
            </a:r>
            <a:r>
              <a:rPr lang="en-GB" sz="1800" dirty="0"/>
              <a:t>), through the mud (squelch, squelch), through the</a:t>
            </a:r>
            <a:r>
              <a:rPr lang="sl-SI" sz="1800" dirty="0"/>
              <a:t> </a:t>
            </a:r>
            <a:r>
              <a:rPr lang="en-GB" sz="1800" dirty="0"/>
              <a:t>water (splash, splash), through the grass (swish, swish) And back home (Phew)</a:t>
            </a:r>
            <a:endParaRPr lang="sl-SI" sz="1800" dirty="0"/>
          </a:p>
          <a:p>
            <a:pPr>
              <a:lnSpc>
                <a:spcPct val="80000"/>
              </a:lnSpc>
              <a:buNone/>
            </a:pPr>
            <a:r>
              <a:rPr lang="sl-SI" sz="1800" dirty="0">
                <a:hlinkClick r:id="rId3"/>
              </a:rPr>
              <a:t>http://www.youtube.com/watch?v=BAJc6sLTOPw</a:t>
            </a:r>
            <a:endParaRPr lang="en-GB" sz="1800" dirty="0"/>
          </a:p>
        </p:txBody>
      </p:sp>
      <p:pic>
        <p:nvPicPr>
          <p:cNvPr id="47106" name="Picture 2" descr="http://blog.richmond.edu/openwidelookinside/files/2010/03/bear-hunt-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993127" cy="272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in </a:t>
            </a:r>
            <a:r>
              <a:rPr lang="sl-SI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bed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/>
              <a:t>There were ten in the bed</a:t>
            </a:r>
            <a:r>
              <a:rPr lang="en-US" sz="4100" dirty="0"/>
              <a:t> </a:t>
            </a:r>
            <a:r>
              <a:rPr lang="en-US" sz="4100" i="1" dirty="0"/>
              <a:t>[Hold up 10 fingers.]</a:t>
            </a:r>
            <a:br>
              <a:rPr lang="en-US" sz="4100" dirty="0"/>
            </a:br>
            <a:r>
              <a:rPr lang="en-US" sz="4100" b="1" dirty="0"/>
              <a:t>and the little one said,</a:t>
            </a:r>
            <a:r>
              <a:rPr lang="en-US" sz="4100" dirty="0"/>
              <a:t> [</a:t>
            </a:r>
            <a:r>
              <a:rPr lang="en-US" sz="4100" i="1" dirty="0"/>
              <a:t>Hold your hands close together, indicating 'small.']</a:t>
            </a:r>
            <a:br>
              <a:rPr lang="en-US" sz="4100" dirty="0"/>
            </a:br>
            <a:r>
              <a:rPr lang="en-US" sz="4100" b="1" dirty="0"/>
              <a:t>"Roll over, roll over"</a:t>
            </a:r>
            <a:r>
              <a:rPr lang="en-US" sz="4100" dirty="0"/>
              <a:t> [</a:t>
            </a:r>
            <a:r>
              <a:rPr lang="en-US" sz="4100" i="1" dirty="0"/>
              <a:t>Roll hands around each other, or each student turns to the right and says, "Roll over! Roll over!"]</a:t>
            </a:r>
            <a:br>
              <a:rPr lang="en-US" sz="4100" dirty="0"/>
            </a:br>
            <a:r>
              <a:rPr lang="en-US" sz="4100" b="1" dirty="0"/>
              <a:t>So they all rolled over and one fell out. </a:t>
            </a:r>
            <a:r>
              <a:rPr lang="en-US" sz="4100" dirty="0"/>
              <a:t>[</a:t>
            </a:r>
            <a:r>
              <a:rPr lang="en-US" sz="4100" i="1" dirty="0"/>
              <a:t>Everyone rolls to the right and the student in the first chair 'falls out' of the bed.]</a:t>
            </a:r>
            <a:endParaRPr lang="sl-SI" sz="4100" i="1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r>
              <a:rPr lang="sl-SI" dirty="0">
                <a:hlinkClick r:id="rId3"/>
              </a:rPr>
              <a:t>http://www.youtube.com/watch?v=a2bxC_TovZ4</a:t>
            </a:r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http://supersimplelearning.com/songs/original-series/one/ten-in-the-bed/</a:t>
            </a:r>
            <a:endParaRPr lang="sl-SI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2180</Words>
  <Application>Microsoft Office PowerPoint</Application>
  <PresentationFormat>Diaprojekcija na zaslonu (4:3)</PresentationFormat>
  <Paragraphs>338</Paragraphs>
  <Slides>25</Slides>
  <Notes>10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Officeova tema</vt:lpstr>
      <vt:lpstr>Dokument</vt:lpstr>
      <vt:lpstr>Role plays and drama</vt:lpstr>
      <vt:lpstr>ROLE-PLAYS</vt:lpstr>
      <vt:lpstr>Ways of role-playing</vt:lpstr>
      <vt:lpstr>Using Teddy</vt:lpstr>
      <vt:lpstr>Types of role-plays</vt:lpstr>
      <vt:lpstr>Writing a dialogue</vt:lpstr>
      <vt:lpstr>A ROLE PLAY ON A CHANT</vt:lpstr>
      <vt:lpstr>A ROLE PLAY ON A CHANT</vt:lpstr>
      <vt:lpstr>Ten in the bed</vt:lpstr>
      <vt:lpstr>PowerPointova predstavitev</vt:lpstr>
      <vt:lpstr>A role play with whole class</vt:lpstr>
      <vt:lpstr>A role-play on a story Watching children’s performance</vt:lpstr>
      <vt:lpstr>Five  little speckled frogs</vt:lpstr>
      <vt:lpstr>The finger family song</vt:lpstr>
      <vt:lpstr>Five little monkeys</vt:lpstr>
      <vt:lpstr>A ROLE PLAY ON A SONG and STORY</vt:lpstr>
      <vt:lpstr>Group work</vt:lpstr>
      <vt:lpstr>The Frog family</vt:lpstr>
      <vt:lpstr>PowerPointova predstavitev</vt:lpstr>
      <vt:lpstr>ROLE PLAYS -WEBSITES</vt:lpstr>
      <vt:lpstr>PowerPointova predstavitev</vt:lpstr>
      <vt:lpstr>PowerPointova predstavitev</vt:lpstr>
      <vt:lpstr>PowerPointova predstavitev</vt:lpstr>
      <vt:lpstr>PowerPointova predstavitev</vt:lpstr>
      <vt:lpstr>Group work – role plays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plays and drama</dc:title>
  <dc:creator>Mateja</dc:creator>
  <cp:lastModifiedBy>Dagarin Fojkar, Mateja</cp:lastModifiedBy>
  <cp:revision>27</cp:revision>
  <dcterms:created xsi:type="dcterms:W3CDTF">2012-09-11T09:10:06Z</dcterms:created>
  <dcterms:modified xsi:type="dcterms:W3CDTF">2022-03-09T12:25:11Z</dcterms:modified>
</cp:coreProperties>
</file>