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7" r:id="rId2"/>
    <p:sldId id="258" r:id="rId3"/>
    <p:sldId id="282" r:id="rId4"/>
    <p:sldId id="283" r:id="rId5"/>
    <p:sldId id="284" r:id="rId6"/>
    <p:sldId id="285" r:id="rId7"/>
    <p:sldId id="286" r:id="rId8"/>
    <p:sldId id="287" r:id="rId9"/>
    <p:sldId id="288" r:id="rId10"/>
    <p:sldId id="289" r:id="rId11"/>
    <p:sldId id="259" r:id="rId12"/>
    <p:sldId id="261" r:id="rId13"/>
    <p:sldId id="260" r:id="rId14"/>
    <p:sldId id="262" r:id="rId15"/>
    <p:sldId id="268" r:id="rId16"/>
    <p:sldId id="269" r:id="rId17"/>
    <p:sldId id="266" r:id="rId18"/>
    <p:sldId id="267" r:id="rId19"/>
    <p:sldId id="263" r:id="rId20"/>
    <p:sldId id="275" r:id="rId21"/>
    <p:sldId id="264" r:id="rId22"/>
    <p:sldId id="265" r:id="rId23"/>
    <p:sldId id="272" r:id="rId24"/>
    <p:sldId id="276" r:id="rId25"/>
    <p:sldId id="277" r:id="rId26"/>
    <p:sldId id="290" r:id="rId27"/>
    <p:sldId id="278" r:id="rId28"/>
    <p:sldId id="279" r:id="rId29"/>
    <p:sldId id="281" r:id="rId30"/>
    <p:sldId id="291" r:id="rId31"/>
    <p:sldId id="280" r:id="rId32"/>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660066"/>
    <a:srgbClr val="660033"/>
    <a:srgbClr val="000066"/>
    <a:srgbClr val="E5E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646" autoAdjust="0"/>
  </p:normalViewPr>
  <p:slideViewPr>
    <p:cSldViewPr>
      <p:cViewPr varScale="1">
        <p:scale>
          <a:sx n="69" d="100"/>
          <a:sy n="69" d="100"/>
        </p:scale>
        <p:origin x="-118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8194" name="Group 2"/>
          <p:cNvGrpSpPr>
            <a:grpSpLocks/>
          </p:cNvGrpSpPr>
          <p:nvPr/>
        </p:nvGrpSpPr>
        <p:grpSpPr bwMode="auto">
          <a:xfrm>
            <a:off x="319088" y="1752600"/>
            <a:ext cx="8824912" cy="5129213"/>
            <a:chOff x="201" y="1104"/>
            <a:chExt cx="5559" cy="3231"/>
          </a:xfrm>
        </p:grpSpPr>
        <p:sp>
          <p:nvSpPr>
            <p:cNvPr id="819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endParaRPr lang="sl-SI"/>
            </a:p>
          </p:txBody>
        </p:sp>
        <p:sp>
          <p:nvSpPr>
            <p:cNvPr id="819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sl-SI"/>
            </a:p>
          </p:txBody>
        </p:sp>
        <p:sp>
          <p:nvSpPr>
            <p:cNvPr id="819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sl-SI"/>
            </a:p>
          </p:txBody>
        </p:sp>
        <p:sp>
          <p:nvSpPr>
            <p:cNvPr id="819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sl-SI"/>
            </a:p>
          </p:txBody>
        </p:sp>
        <p:sp>
          <p:nvSpPr>
            <p:cNvPr id="819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sl-SI"/>
            </a:p>
          </p:txBody>
        </p:sp>
        <p:sp>
          <p:nvSpPr>
            <p:cNvPr id="820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sl-SI"/>
            </a:p>
          </p:txBody>
        </p:sp>
      </p:grpSp>
      <p:sp>
        <p:nvSpPr>
          <p:cNvPr id="8201"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sl-SI"/>
              <a:t>Kliknite, če želite urediti slog naslova matrice</a:t>
            </a:r>
          </a:p>
        </p:txBody>
      </p:sp>
      <p:sp>
        <p:nvSpPr>
          <p:cNvPr id="8202"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sl-SI"/>
              <a:t>Kliknite, če želite urediti slog podnaslova matrice</a:t>
            </a:r>
          </a:p>
        </p:txBody>
      </p:sp>
      <p:sp>
        <p:nvSpPr>
          <p:cNvPr id="8203" name="Rectangle 11"/>
          <p:cNvSpPr>
            <a:spLocks noGrp="1" noChangeArrowheads="1"/>
          </p:cNvSpPr>
          <p:nvPr>
            <p:ph type="dt" sz="quarter" idx="2"/>
          </p:nvPr>
        </p:nvSpPr>
        <p:spPr>
          <a:xfrm>
            <a:off x="990600" y="6245225"/>
            <a:ext cx="1901825" cy="476250"/>
          </a:xfrm>
        </p:spPr>
        <p:txBody>
          <a:bodyPr/>
          <a:lstStyle>
            <a:lvl1pPr>
              <a:defRPr/>
            </a:lvl1pPr>
          </a:lstStyle>
          <a:p>
            <a:endParaRPr lang="sl-SI"/>
          </a:p>
        </p:txBody>
      </p:sp>
      <p:sp>
        <p:nvSpPr>
          <p:cNvPr id="8204" name="Rectangle 12"/>
          <p:cNvSpPr>
            <a:spLocks noGrp="1" noChangeArrowheads="1"/>
          </p:cNvSpPr>
          <p:nvPr>
            <p:ph type="ftr" sz="quarter" idx="3"/>
          </p:nvPr>
        </p:nvSpPr>
        <p:spPr>
          <a:xfrm>
            <a:off x="3468688" y="6245225"/>
            <a:ext cx="2895600" cy="476250"/>
          </a:xfrm>
        </p:spPr>
        <p:txBody>
          <a:bodyPr/>
          <a:lstStyle>
            <a:lvl1pPr>
              <a:defRPr/>
            </a:lvl1pPr>
          </a:lstStyle>
          <a:p>
            <a:endParaRPr lang="sl-SI"/>
          </a:p>
        </p:txBody>
      </p:sp>
      <p:sp>
        <p:nvSpPr>
          <p:cNvPr id="8205" name="Rectangle 13"/>
          <p:cNvSpPr>
            <a:spLocks noGrp="1" noChangeArrowheads="1"/>
          </p:cNvSpPr>
          <p:nvPr>
            <p:ph type="sldNum" sz="quarter" idx="4"/>
          </p:nvPr>
        </p:nvSpPr>
        <p:spPr/>
        <p:txBody>
          <a:bodyPr/>
          <a:lstStyle>
            <a:lvl1pPr>
              <a:defRPr/>
            </a:lvl1pPr>
          </a:lstStyle>
          <a:p>
            <a:fld id="{B791A851-85B2-4E5A-8918-CEE34732186B}" type="slidenum">
              <a:rPr lang="sl-SI"/>
              <a:pPr/>
              <a:t>‹#›</a:t>
            </a:fld>
            <a:endParaRPr lang="sl-SI"/>
          </a:p>
        </p:txBody>
      </p:sp>
    </p:spTree>
  </p:cSld>
  <p:clrMapOvr>
    <a:masterClrMapping/>
  </p:clrMapOvr>
  <p:transition spd="slow">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AB3FE108-437C-45C3-A646-FB35120363B4}" type="slidenum">
              <a:rPr lang="sl-SI"/>
              <a:pPr/>
              <a:t>‹#›</a:t>
            </a:fld>
            <a:endParaRPr lang="sl-SI"/>
          </a:p>
        </p:txBody>
      </p:sp>
    </p:spTree>
  </p:cSld>
  <p:clrMapOvr>
    <a:masterClrMapping/>
  </p:clrMapOvr>
  <p:transition spd="slow">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748463" y="244475"/>
            <a:ext cx="2097087"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44475"/>
            <a:ext cx="6138863"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A0A4E90D-DAA0-4E3B-9095-189D1ACFD5C4}" type="slidenum">
              <a:rPr lang="sl-SI"/>
              <a:pPr/>
              <a:t>‹#›</a:t>
            </a:fld>
            <a:endParaRPr lang="sl-SI"/>
          </a:p>
        </p:txBody>
      </p:sp>
    </p:spTree>
  </p:cSld>
  <p:clrMapOvr>
    <a:masterClrMapping/>
  </p:clrMapOvr>
  <p:transition spd="slow">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457200" y="244475"/>
            <a:ext cx="8385175" cy="1431925"/>
          </a:xfrm>
        </p:spPr>
        <p:txBody>
          <a:bodyPr/>
          <a:lstStyle/>
          <a:p>
            <a:r>
              <a:rPr lang="sl-SI" smtClean="0"/>
              <a:t>Kliknite, če želite urediti slog naslova matrice</a:t>
            </a:r>
            <a:endParaRPr lang="sl-SI"/>
          </a:p>
        </p:txBody>
      </p:sp>
      <p:sp>
        <p:nvSpPr>
          <p:cNvPr id="3" name="Ograda tabele 2"/>
          <p:cNvSpPr>
            <a:spLocks noGrp="1"/>
          </p:cNvSpPr>
          <p:nvPr>
            <p:ph type="tbl" idx="1"/>
          </p:nvPr>
        </p:nvSpPr>
        <p:spPr>
          <a:xfrm>
            <a:off x="838200" y="1905000"/>
            <a:ext cx="8007350" cy="4191000"/>
          </a:xfrm>
        </p:spPr>
        <p:txBody>
          <a:bodyPr/>
          <a:lstStyle/>
          <a:p>
            <a:endParaRPr lang="sl-SI"/>
          </a:p>
        </p:txBody>
      </p:sp>
      <p:sp>
        <p:nvSpPr>
          <p:cNvPr id="4" name="Ograda datuma 3"/>
          <p:cNvSpPr>
            <a:spLocks noGrp="1"/>
          </p:cNvSpPr>
          <p:nvPr>
            <p:ph type="dt" sz="half" idx="10"/>
          </p:nvPr>
        </p:nvSpPr>
        <p:spPr>
          <a:xfrm>
            <a:off x="838200" y="6245225"/>
            <a:ext cx="1901825" cy="476250"/>
          </a:xfrm>
        </p:spPr>
        <p:txBody>
          <a:bodyPr/>
          <a:lstStyle>
            <a:lvl1pPr>
              <a:defRPr/>
            </a:lvl1pPr>
          </a:lstStyle>
          <a:p>
            <a:endParaRPr lang="sl-SI"/>
          </a:p>
        </p:txBody>
      </p:sp>
      <p:sp>
        <p:nvSpPr>
          <p:cNvPr id="5" name="Ograda noge 4"/>
          <p:cNvSpPr>
            <a:spLocks noGrp="1"/>
          </p:cNvSpPr>
          <p:nvPr>
            <p:ph type="ftr" sz="quarter" idx="11"/>
          </p:nvPr>
        </p:nvSpPr>
        <p:spPr>
          <a:xfrm>
            <a:off x="3429000" y="6245225"/>
            <a:ext cx="2895600" cy="476250"/>
          </a:xfrm>
        </p:spPr>
        <p:txBody>
          <a:bodyPr/>
          <a:lstStyle>
            <a:lvl1pPr>
              <a:defRPr/>
            </a:lvl1pPr>
          </a:lstStyle>
          <a:p>
            <a:endParaRPr lang="sl-SI"/>
          </a:p>
        </p:txBody>
      </p:sp>
      <p:sp>
        <p:nvSpPr>
          <p:cNvPr id="6" name="Ograda številke diapozitiva 5"/>
          <p:cNvSpPr>
            <a:spLocks noGrp="1"/>
          </p:cNvSpPr>
          <p:nvPr>
            <p:ph type="sldNum" sz="quarter" idx="12"/>
          </p:nvPr>
        </p:nvSpPr>
        <p:spPr>
          <a:xfrm>
            <a:off x="6937375" y="6245225"/>
            <a:ext cx="1901825" cy="476250"/>
          </a:xfrm>
        </p:spPr>
        <p:txBody>
          <a:bodyPr/>
          <a:lstStyle>
            <a:lvl1pPr>
              <a:defRPr/>
            </a:lvl1pPr>
          </a:lstStyle>
          <a:p>
            <a:fld id="{6E160016-1868-4D52-83BC-0B14F30D5E17}" type="slidenum">
              <a:rPr lang="sl-SI"/>
              <a:pPr/>
              <a:t>‹#›</a:t>
            </a:fld>
            <a:endParaRPr lang="sl-SI"/>
          </a:p>
        </p:txBody>
      </p:sp>
    </p:spTree>
  </p:cSld>
  <p:clrMapOvr>
    <a:masterClrMapping/>
  </p:clrMapOvr>
  <p:transition spd="slow">
    <p:cover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Media" preserve="1">
  <p:cSld name="Naslov, besedilo in predstavnostni izrezek">
    <p:spTree>
      <p:nvGrpSpPr>
        <p:cNvPr id="1" name=""/>
        <p:cNvGrpSpPr/>
        <p:nvPr/>
      </p:nvGrpSpPr>
      <p:grpSpPr>
        <a:xfrm>
          <a:off x="0" y="0"/>
          <a:ext cx="0" cy="0"/>
          <a:chOff x="0" y="0"/>
          <a:chExt cx="0" cy="0"/>
        </a:xfrm>
      </p:grpSpPr>
      <p:sp>
        <p:nvSpPr>
          <p:cNvPr id="2" name="Naslov 1"/>
          <p:cNvSpPr>
            <a:spLocks noGrp="1"/>
          </p:cNvSpPr>
          <p:nvPr>
            <p:ph type="title"/>
          </p:nvPr>
        </p:nvSpPr>
        <p:spPr>
          <a:xfrm>
            <a:off x="457200" y="244475"/>
            <a:ext cx="8385175" cy="1431925"/>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838200" y="1905000"/>
            <a:ext cx="3927475" cy="41910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predstavnosti 3"/>
          <p:cNvSpPr>
            <a:spLocks noGrp="1"/>
          </p:cNvSpPr>
          <p:nvPr>
            <p:ph type="media" sz="half" idx="2"/>
          </p:nvPr>
        </p:nvSpPr>
        <p:spPr>
          <a:xfrm>
            <a:off x="4918075" y="1905000"/>
            <a:ext cx="3927475" cy="4191000"/>
          </a:xfrm>
        </p:spPr>
        <p:txBody>
          <a:bodyPr/>
          <a:lstStyle/>
          <a:p>
            <a:endParaRPr lang="sl-SI"/>
          </a:p>
        </p:txBody>
      </p:sp>
      <p:sp>
        <p:nvSpPr>
          <p:cNvPr id="5" name="Ograda datuma 4"/>
          <p:cNvSpPr>
            <a:spLocks noGrp="1"/>
          </p:cNvSpPr>
          <p:nvPr>
            <p:ph type="dt" sz="half" idx="10"/>
          </p:nvPr>
        </p:nvSpPr>
        <p:spPr>
          <a:xfrm>
            <a:off x="838200" y="6245225"/>
            <a:ext cx="1901825" cy="476250"/>
          </a:xfrm>
        </p:spPr>
        <p:txBody>
          <a:bodyPr/>
          <a:lstStyle>
            <a:lvl1pPr>
              <a:defRPr/>
            </a:lvl1pPr>
          </a:lstStyle>
          <a:p>
            <a:endParaRPr lang="sl-SI"/>
          </a:p>
        </p:txBody>
      </p:sp>
      <p:sp>
        <p:nvSpPr>
          <p:cNvPr id="6" name="Ograda noge 5"/>
          <p:cNvSpPr>
            <a:spLocks noGrp="1"/>
          </p:cNvSpPr>
          <p:nvPr>
            <p:ph type="ftr" sz="quarter" idx="11"/>
          </p:nvPr>
        </p:nvSpPr>
        <p:spPr>
          <a:xfrm>
            <a:off x="3429000" y="6245225"/>
            <a:ext cx="2895600" cy="476250"/>
          </a:xfrm>
        </p:spPr>
        <p:txBody>
          <a:bodyPr/>
          <a:lstStyle>
            <a:lvl1pPr>
              <a:defRPr/>
            </a:lvl1pPr>
          </a:lstStyle>
          <a:p>
            <a:endParaRPr lang="sl-SI"/>
          </a:p>
        </p:txBody>
      </p:sp>
      <p:sp>
        <p:nvSpPr>
          <p:cNvPr id="7" name="Ograda številke diapozitiva 6"/>
          <p:cNvSpPr>
            <a:spLocks noGrp="1"/>
          </p:cNvSpPr>
          <p:nvPr>
            <p:ph type="sldNum" sz="quarter" idx="12"/>
          </p:nvPr>
        </p:nvSpPr>
        <p:spPr>
          <a:xfrm>
            <a:off x="6937375" y="6245225"/>
            <a:ext cx="1901825" cy="476250"/>
          </a:xfrm>
        </p:spPr>
        <p:txBody>
          <a:bodyPr/>
          <a:lstStyle>
            <a:lvl1pPr>
              <a:defRPr/>
            </a:lvl1pPr>
          </a:lstStyle>
          <a:p>
            <a:fld id="{2352918C-AA9C-417F-B8F7-A8DEFB990B0C}" type="slidenum">
              <a:rPr lang="sl-SI"/>
              <a:pPr/>
              <a:t>‹#›</a:t>
            </a:fld>
            <a:endParaRPr lang="sl-SI"/>
          </a:p>
        </p:txBody>
      </p:sp>
    </p:spTree>
  </p:cSld>
  <p:clrMapOvr>
    <a:masterClrMapping/>
  </p:clrMapOvr>
  <p:transition spd="slow">
    <p:cover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44475"/>
            <a:ext cx="8385175" cy="1431925"/>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838200" y="1905000"/>
            <a:ext cx="3927475" cy="41910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918075" y="1905000"/>
            <a:ext cx="3927475" cy="41910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a:xfrm>
            <a:off x="838200" y="6245225"/>
            <a:ext cx="1901825" cy="476250"/>
          </a:xfrm>
        </p:spPr>
        <p:txBody>
          <a:bodyPr/>
          <a:lstStyle>
            <a:lvl1pPr>
              <a:defRPr/>
            </a:lvl1pPr>
          </a:lstStyle>
          <a:p>
            <a:endParaRPr lang="sl-SI"/>
          </a:p>
        </p:txBody>
      </p:sp>
      <p:sp>
        <p:nvSpPr>
          <p:cNvPr id="6" name="Ograda noge 5"/>
          <p:cNvSpPr>
            <a:spLocks noGrp="1"/>
          </p:cNvSpPr>
          <p:nvPr>
            <p:ph type="ftr" sz="quarter" idx="11"/>
          </p:nvPr>
        </p:nvSpPr>
        <p:spPr>
          <a:xfrm>
            <a:off x="3429000" y="6245225"/>
            <a:ext cx="2895600" cy="476250"/>
          </a:xfrm>
        </p:spPr>
        <p:txBody>
          <a:bodyPr/>
          <a:lstStyle>
            <a:lvl1pPr>
              <a:defRPr/>
            </a:lvl1pPr>
          </a:lstStyle>
          <a:p>
            <a:endParaRPr lang="sl-SI"/>
          </a:p>
        </p:txBody>
      </p:sp>
      <p:sp>
        <p:nvSpPr>
          <p:cNvPr id="7" name="Ograda številke diapozitiva 6"/>
          <p:cNvSpPr>
            <a:spLocks noGrp="1"/>
          </p:cNvSpPr>
          <p:nvPr>
            <p:ph type="sldNum" sz="quarter" idx="12"/>
          </p:nvPr>
        </p:nvSpPr>
        <p:spPr>
          <a:xfrm>
            <a:off x="6937375" y="6245225"/>
            <a:ext cx="1901825" cy="476250"/>
          </a:xfrm>
        </p:spPr>
        <p:txBody>
          <a:bodyPr/>
          <a:lstStyle>
            <a:lvl1pPr>
              <a:defRPr/>
            </a:lvl1pPr>
          </a:lstStyle>
          <a:p>
            <a:fld id="{E43BFF08-205E-4F05-9407-E8566A41A62B}" type="slidenum">
              <a:rPr lang="sl-SI"/>
              <a:pPr/>
              <a:t>‹#›</a:t>
            </a:fld>
            <a:endParaRPr lang="sl-SI"/>
          </a:p>
        </p:txBody>
      </p:sp>
    </p:spTree>
  </p:cSld>
  <p:clrMapOvr>
    <a:masterClrMapping/>
  </p:clrMapOvr>
  <p:transition spd="slow">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041A59C6-97D2-4422-80F5-0FA5D418B4E5}" type="slidenum">
              <a:rPr lang="sl-SI"/>
              <a:pPr/>
              <a:t>‹#›</a:t>
            </a:fld>
            <a:endParaRPr lang="sl-SI"/>
          </a:p>
        </p:txBody>
      </p:sp>
    </p:spTree>
  </p:cSld>
  <p:clrMapOvr>
    <a:masterClrMapping/>
  </p:clrMapOvr>
  <p:transition spd="slow">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FBC25D83-98FA-45A7-98C2-35F0DAE67DB5}" type="slidenum">
              <a:rPr lang="sl-SI"/>
              <a:pPr/>
              <a:t>‹#›</a:t>
            </a:fld>
            <a:endParaRPr lang="sl-SI"/>
          </a:p>
        </p:txBody>
      </p:sp>
    </p:spTree>
  </p:cSld>
  <p:clrMapOvr>
    <a:masterClrMapping/>
  </p:clrMapOvr>
  <p:transition spd="slow">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6F00157A-51AE-4DE6-86BB-9BCACC1E72D1}" type="slidenum">
              <a:rPr lang="sl-SI"/>
              <a:pPr/>
              <a:t>‹#›</a:t>
            </a:fld>
            <a:endParaRPr lang="sl-SI"/>
          </a:p>
        </p:txBody>
      </p:sp>
    </p:spTree>
  </p:cSld>
  <p:clrMapOvr>
    <a:masterClrMapping/>
  </p:clrMapOvr>
  <p:transition spd="slow">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endParaRPr lang="sl-SI"/>
          </a:p>
        </p:txBody>
      </p:sp>
      <p:sp>
        <p:nvSpPr>
          <p:cNvPr id="8" name="Ograda noge 7"/>
          <p:cNvSpPr>
            <a:spLocks noGrp="1"/>
          </p:cNvSpPr>
          <p:nvPr>
            <p:ph type="ftr" sz="quarter" idx="11"/>
          </p:nvPr>
        </p:nvSpPr>
        <p:spPr/>
        <p:txBody>
          <a:bodyPr/>
          <a:lstStyle>
            <a:lvl1pPr>
              <a:defRPr/>
            </a:lvl1pPr>
          </a:lstStyle>
          <a:p>
            <a:endParaRPr lang="sl-SI"/>
          </a:p>
        </p:txBody>
      </p:sp>
      <p:sp>
        <p:nvSpPr>
          <p:cNvPr id="9" name="Ograda številke diapozitiva 8"/>
          <p:cNvSpPr>
            <a:spLocks noGrp="1"/>
          </p:cNvSpPr>
          <p:nvPr>
            <p:ph type="sldNum" sz="quarter" idx="12"/>
          </p:nvPr>
        </p:nvSpPr>
        <p:spPr/>
        <p:txBody>
          <a:bodyPr/>
          <a:lstStyle>
            <a:lvl1pPr>
              <a:defRPr/>
            </a:lvl1pPr>
          </a:lstStyle>
          <a:p>
            <a:fld id="{CF6D6B09-7EED-4444-88D8-FD201EDAD1F7}" type="slidenum">
              <a:rPr lang="sl-SI"/>
              <a:pPr/>
              <a:t>‹#›</a:t>
            </a:fld>
            <a:endParaRPr lang="sl-SI"/>
          </a:p>
        </p:txBody>
      </p:sp>
    </p:spTree>
  </p:cSld>
  <p:clrMapOvr>
    <a:masterClrMapping/>
  </p:clrMapOvr>
  <p:transition spd="slow">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lvl1pPr>
              <a:defRPr/>
            </a:lvl1pPr>
          </a:lstStyle>
          <a:p>
            <a:endParaRPr lang="sl-SI"/>
          </a:p>
        </p:txBody>
      </p:sp>
      <p:sp>
        <p:nvSpPr>
          <p:cNvPr id="4" name="Ograda noge 3"/>
          <p:cNvSpPr>
            <a:spLocks noGrp="1"/>
          </p:cNvSpPr>
          <p:nvPr>
            <p:ph type="ftr" sz="quarter" idx="11"/>
          </p:nvPr>
        </p:nvSpPr>
        <p:spPr/>
        <p:txBody>
          <a:bodyPr/>
          <a:lstStyle>
            <a:lvl1pPr>
              <a:defRPr/>
            </a:lvl1pPr>
          </a:lstStyle>
          <a:p>
            <a:endParaRPr lang="sl-SI"/>
          </a:p>
        </p:txBody>
      </p:sp>
      <p:sp>
        <p:nvSpPr>
          <p:cNvPr id="5" name="Ograda številke diapozitiva 4"/>
          <p:cNvSpPr>
            <a:spLocks noGrp="1"/>
          </p:cNvSpPr>
          <p:nvPr>
            <p:ph type="sldNum" sz="quarter" idx="12"/>
          </p:nvPr>
        </p:nvSpPr>
        <p:spPr/>
        <p:txBody>
          <a:bodyPr/>
          <a:lstStyle>
            <a:lvl1pPr>
              <a:defRPr/>
            </a:lvl1pPr>
          </a:lstStyle>
          <a:p>
            <a:fld id="{1C4821C4-6BC2-4844-AC92-30BDCD3DC96F}" type="slidenum">
              <a:rPr lang="sl-SI"/>
              <a:pPr/>
              <a:t>‹#›</a:t>
            </a:fld>
            <a:endParaRPr lang="sl-SI"/>
          </a:p>
        </p:txBody>
      </p:sp>
    </p:spTree>
  </p:cSld>
  <p:clrMapOvr>
    <a:masterClrMapping/>
  </p:clrMapOvr>
  <p:transition spd="slow">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sl-SI"/>
          </a:p>
        </p:txBody>
      </p:sp>
      <p:sp>
        <p:nvSpPr>
          <p:cNvPr id="3" name="Ograda noge 2"/>
          <p:cNvSpPr>
            <a:spLocks noGrp="1"/>
          </p:cNvSpPr>
          <p:nvPr>
            <p:ph type="ftr" sz="quarter" idx="11"/>
          </p:nvPr>
        </p:nvSpPr>
        <p:spPr/>
        <p:txBody>
          <a:bodyPr/>
          <a:lstStyle>
            <a:lvl1pPr>
              <a:defRPr/>
            </a:lvl1pPr>
          </a:lstStyle>
          <a:p>
            <a:endParaRPr lang="sl-SI"/>
          </a:p>
        </p:txBody>
      </p:sp>
      <p:sp>
        <p:nvSpPr>
          <p:cNvPr id="4" name="Ograda številke diapozitiva 3"/>
          <p:cNvSpPr>
            <a:spLocks noGrp="1"/>
          </p:cNvSpPr>
          <p:nvPr>
            <p:ph type="sldNum" sz="quarter" idx="12"/>
          </p:nvPr>
        </p:nvSpPr>
        <p:spPr/>
        <p:txBody>
          <a:bodyPr/>
          <a:lstStyle>
            <a:lvl1pPr>
              <a:defRPr/>
            </a:lvl1pPr>
          </a:lstStyle>
          <a:p>
            <a:fld id="{F15DA9B9-289A-420D-B5FA-4A0A2088CE02}" type="slidenum">
              <a:rPr lang="sl-SI"/>
              <a:pPr/>
              <a:t>‹#›</a:t>
            </a:fld>
            <a:endParaRPr lang="sl-SI"/>
          </a:p>
        </p:txBody>
      </p:sp>
    </p:spTree>
  </p:cSld>
  <p:clrMapOvr>
    <a:masterClrMapping/>
  </p:clrMapOvr>
  <p:transition spd="slow">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4C0FC7D4-3381-4F86-B789-93CCFC7FE3D1}" type="slidenum">
              <a:rPr lang="sl-SI"/>
              <a:pPr/>
              <a:t>‹#›</a:t>
            </a:fld>
            <a:endParaRPr lang="sl-SI"/>
          </a:p>
        </p:txBody>
      </p:sp>
    </p:spTree>
  </p:cSld>
  <p:clrMapOvr>
    <a:masterClrMapping/>
  </p:clrMapOvr>
  <p:transition spd="slow">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5B244520-4AF5-4778-97FB-6DACA8BD41CD}" type="slidenum">
              <a:rPr lang="sl-SI"/>
              <a:pPr/>
              <a:t>‹#›</a:t>
            </a:fld>
            <a:endParaRPr lang="sl-SI"/>
          </a:p>
        </p:txBody>
      </p:sp>
    </p:spTree>
  </p:cSld>
  <p:clrMapOvr>
    <a:masterClrMapping/>
  </p:clrMapOvr>
  <p:transition spd="slow">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319088" y="1828800"/>
            <a:ext cx="8824912" cy="5029200"/>
            <a:chOff x="201" y="1152"/>
            <a:chExt cx="5559" cy="3168"/>
          </a:xfrm>
        </p:grpSpPr>
        <p:sp>
          <p:nvSpPr>
            <p:cNvPr id="7171"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sl-SI"/>
            </a:p>
          </p:txBody>
        </p:sp>
        <p:sp>
          <p:nvSpPr>
            <p:cNvPr id="7172"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endParaRPr lang="sl-SI"/>
            </a:p>
          </p:txBody>
        </p:sp>
        <p:sp>
          <p:nvSpPr>
            <p:cNvPr id="7173"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endParaRPr lang="sl-SI"/>
            </a:p>
          </p:txBody>
        </p:sp>
        <p:sp>
          <p:nvSpPr>
            <p:cNvPr id="7174"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sl-SI"/>
            </a:p>
          </p:txBody>
        </p:sp>
        <p:sp>
          <p:nvSpPr>
            <p:cNvPr id="7175"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sl-SI"/>
            </a:p>
          </p:txBody>
        </p:sp>
        <p:sp>
          <p:nvSpPr>
            <p:cNvPr id="7176"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sl-SI"/>
            </a:p>
          </p:txBody>
        </p:sp>
        <p:sp>
          <p:nvSpPr>
            <p:cNvPr id="7177"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sl-SI"/>
            </a:p>
          </p:txBody>
        </p:sp>
        <p:sp>
          <p:nvSpPr>
            <p:cNvPr id="7178"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endParaRPr lang="sl-SI"/>
            </a:p>
          </p:txBody>
        </p:sp>
      </p:grpSp>
      <p:sp>
        <p:nvSpPr>
          <p:cNvPr id="7179"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sl-SI"/>
          </a:p>
        </p:txBody>
      </p:sp>
      <p:sp>
        <p:nvSpPr>
          <p:cNvPr id="7180"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sl-SI"/>
          </a:p>
        </p:txBody>
      </p:sp>
      <p:sp>
        <p:nvSpPr>
          <p:cNvPr id="7181"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E86C6196-2FCD-48E8-8977-7A196FBF7947}" type="slidenum">
              <a:rPr lang="sl-SI"/>
              <a:pPr/>
              <a:t>‹#›</a:t>
            </a:fld>
            <a:endParaRPr lang="sl-SI"/>
          </a:p>
        </p:txBody>
      </p:sp>
      <p:sp>
        <p:nvSpPr>
          <p:cNvPr id="7182"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l-SI" smtClean="0"/>
              <a:t>Kliknite, če želite urediti slog naslova matrice</a:t>
            </a:r>
          </a:p>
        </p:txBody>
      </p:sp>
      <p:sp>
        <p:nvSpPr>
          <p:cNvPr id="7183"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spd="slow">
    <p:cover dir="r"/>
  </p:transition>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audio" Target="file:///C:\Documents%20and%20Settings\BOZIC\My%20Documents\My%20Music\Neznan%20izvajalec\iz&#353;tevanka-body\49%20Skladba%2049.wma"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audio" Target="file:///C:\Documents%20and%20Settings\BOZIC\My%20Documents\My%20Music\Neznan%20izvajalec\iz&#353;tevanka-body1\44%20Skladba%2044.wma"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a4esl.org/q/h/vm/m-body.html" TargetMode="External"/><Relationship Id="rId13" Type="http://schemas.openxmlformats.org/officeDocument/2006/relationships/hyperlink" Target="http://bogglesworldesl.com/animal_body_parts.htm" TargetMode="External"/><Relationship Id="rId3" Type="http://schemas.openxmlformats.org/officeDocument/2006/relationships/hyperlink" Target="http://www.primaryresources.co.uk/online/humanbody.swf" TargetMode="External"/><Relationship Id="rId7" Type="http://schemas.openxmlformats.org/officeDocument/2006/relationships/hyperlink" Target="http://www.lingolex.com/bodyen.htm" TargetMode="External"/><Relationship Id="rId12" Type="http://schemas.openxmlformats.org/officeDocument/2006/relationships/hyperlink" Target="http://www.free-online-word-search-puzzles.com/body-parts.htm" TargetMode="External"/><Relationship Id="rId2" Type="http://schemas.openxmlformats.org/officeDocument/2006/relationships/slideLayout" Target="../slideLayouts/slideLayout2.xml"/><Relationship Id="rId1" Type="http://schemas.openxmlformats.org/officeDocument/2006/relationships/audio" Target="../media/audio1.wav"/><Relationship Id="rId6" Type="http://schemas.openxmlformats.org/officeDocument/2006/relationships/hyperlink" Target="http://a4esl.org/q/h/vc-body-lb.html" TargetMode="External"/><Relationship Id="rId11" Type="http://schemas.openxmlformats.org/officeDocument/2006/relationships/hyperlink" Target="http://www.manythings.org/hmf/8972.html" TargetMode="External"/><Relationship Id="rId5" Type="http://schemas.openxmlformats.org/officeDocument/2006/relationships/hyperlink" Target="http://www.sesameworkshop.org/sesamestreet/games/flash.php?contentId=108866" TargetMode="External"/><Relationship Id="rId10" Type="http://schemas.openxmlformats.org/officeDocument/2006/relationships/hyperlink" Target="http://aitech.ac.jp/~itesls/wm/body-e.html" TargetMode="External"/><Relationship Id="rId4" Type="http://schemas.openxmlformats.org/officeDocument/2006/relationships/hyperlink" Target="http://iteslj.org/v/ei/body.html" TargetMode="External"/><Relationship Id="rId9" Type="http://schemas.openxmlformats.org/officeDocument/2006/relationships/hyperlink" Target="http://www.enchantedlearning.com/subjects/anatomy/body/label/" TargetMode="External"/><Relationship Id="rId1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1412875"/>
            <a:ext cx="7918450" cy="2303463"/>
          </a:xfrm>
        </p:spPr>
        <p:txBody>
          <a:bodyPr/>
          <a:lstStyle/>
          <a:p>
            <a:pPr algn="ctr"/>
            <a:r>
              <a:rPr lang="sl-SI" sz="8800">
                <a:solidFill>
                  <a:srgbClr val="E5E000"/>
                </a:solidFill>
                <a:latin typeface="Comic Sans MS" pitchFamily="66" charset="0"/>
              </a:rPr>
              <a:t>FACE &amp; BODY</a:t>
            </a:r>
            <a:br>
              <a:rPr lang="sl-SI" sz="8800">
                <a:solidFill>
                  <a:srgbClr val="E5E000"/>
                </a:solidFill>
                <a:latin typeface="Comic Sans MS" pitchFamily="66" charset="0"/>
              </a:rPr>
            </a:br>
            <a:r>
              <a:rPr lang="sl-SI" sz="2000" b="0">
                <a:solidFill>
                  <a:srgbClr val="E5E000"/>
                </a:solidFill>
                <a:latin typeface="Comic Sans MS" pitchFamily="66" charset="0"/>
              </a:rPr>
              <a:t>PROJECT</a:t>
            </a:r>
          </a:p>
        </p:txBody>
      </p:sp>
      <p:sp>
        <p:nvSpPr>
          <p:cNvPr id="4099" name="Rectangle 3"/>
          <p:cNvSpPr>
            <a:spLocks noGrp="1" noChangeArrowheads="1"/>
          </p:cNvSpPr>
          <p:nvPr>
            <p:ph type="subTitle" idx="1"/>
          </p:nvPr>
        </p:nvSpPr>
        <p:spPr>
          <a:xfrm>
            <a:off x="1406525" y="4657725"/>
            <a:ext cx="6178550" cy="719138"/>
          </a:xfrm>
        </p:spPr>
        <p:txBody>
          <a:bodyPr/>
          <a:lstStyle/>
          <a:p>
            <a:pPr algn="ctr"/>
            <a:r>
              <a:rPr lang="sl-SI" sz="1800">
                <a:solidFill>
                  <a:srgbClr val="E5E000"/>
                </a:solidFill>
              </a:rPr>
              <a:t>Prepared by Alenka Branc Demšar and Maja Globočnik</a:t>
            </a:r>
          </a:p>
          <a:p>
            <a:pPr algn="ctr"/>
            <a:r>
              <a:rPr lang="sl-SI" sz="1800">
                <a:solidFill>
                  <a:srgbClr val="E5E000"/>
                </a:solidFill>
              </a:rPr>
              <a:t>PIAOŠ 2006/07</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fltVal val="0"/>
                                          </p:val>
                                        </p:tav>
                                        <p:tav tm="100000">
                                          <p:val>
                                            <p:strVal val="#ppt_w"/>
                                          </p:val>
                                        </p:tav>
                                      </p:tavLst>
                                    </p:anim>
                                    <p:anim calcmode="lin" valueType="num">
                                      <p:cBhvr>
                                        <p:cTn id="8" dur="1000" fill="hold"/>
                                        <p:tgtEl>
                                          <p:spTgt spid="4098"/>
                                        </p:tgtEl>
                                        <p:attrNameLst>
                                          <p:attrName>ppt_h</p:attrName>
                                        </p:attrNameLst>
                                      </p:cBhvr>
                                      <p:tavLst>
                                        <p:tav tm="0">
                                          <p:val>
                                            <p:fltVal val="0"/>
                                          </p:val>
                                        </p:tav>
                                        <p:tav tm="100000">
                                          <p:val>
                                            <p:strVal val="#ppt_h"/>
                                          </p:val>
                                        </p:tav>
                                      </p:tavLst>
                                    </p:anim>
                                    <p:anim calcmode="lin" valueType="num">
                                      <p:cBhvr>
                                        <p:cTn id="9" dur="1000" fill="hold"/>
                                        <p:tgtEl>
                                          <p:spTgt spid="409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09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2" presetClass="entr" presetSubtype="4" fill="hold" grpId="0" nodeType="afterEffect">
                                  <p:stCondLst>
                                    <p:cond delay="2000"/>
                                  </p:stCondLst>
                                  <p:childTnLst>
                                    <p:set>
                                      <p:cBhvr>
                                        <p:cTn id="13" dur="1" fill="hold">
                                          <p:stCondLst>
                                            <p:cond delay="0"/>
                                          </p:stCondLst>
                                        </p:cTn>
                                        <p:tgtEl>
                                          <p:spTgt spid="4099">
                                            <p:txEl>
                                              <p:pRg st="0" end="0"/>
                                            </p:txEl>
                                          </p:spTgt>
                                        </p:tgtEl>
                                        <p:attrNameLst>
                                          <p:attrName>style.visibility</p:attrName>
                                        </p:attrNameLst>
                                      </p:cBhvr>
                                      <p:to>
                                        <p:strVal val="visible"/>
                                      </p:to>
                                    </p:set>
                                    <p:animEffect transition="in" filter="slide(fromBottom)">
                                      <p:cBhvr>
                                        <p:cTn id="14" dur="500"/>
                                        <p:tgtEl>
                                          <p:spTgt spid="4099">
                                            <p:txEl>
                                              <p:pRg st="0" end="0"/>
                                            </p:txEl>
                                          </p:spTgt>
                                        </p:tgtEl>
                                      </p:cBhvr>
                                    </p:animEffect>
                                  </p:childTnLst>
                                </p:cTn>
                              </p:par>
                            </p:childTnLst>
                          </p:cTn>
                        </p:par>
                        <p:par>
                          <p:cTn id="15" fill="hold">
                            <p:stCondLst>
                              <p:cond delay="3500"/>
                            </p:stCondLst>
                            <p:childTnLst>
                              <p:par>
                                <p:cTn id="16" presetID="12" presetClass="entr" presetSubtype="4" fill="hold" grpId="0" nodeType="afterEffect">
                                  <p:stCondLst>
                                    <p:cond delay="2000"/>
                                  </p:stCondLst>
                                  <p:childTnLst>
                                    <p:set>
                                      <p:cBhvr>
                                        <p:cTn id="17" dur="1" fill="hold">
                                          <p:stCondLst>
                                            <p:cond delay="0"/>
                                          </p:stCondLst>
                                        </p:cTn>
                                        <p:tgtEl>
                                          <p:spTgt spid="4099">
                                            <p:txEl>
                                              <p:pRg st="1" end="1"/>
                                            </p:txEl>
                                          </p:spTgt>
                                        </p:tgtEl>
                                        <p:attrNameLst>
                                          <p:attrName>style.visibility</p:attrName>
                                        </p:attrNameLst>
                                      </p:cBhvr>
                                      <p:to>
                                        <p:strVal val="visible"/>
                                      </p:to>
                                    </p:set>
                                    <p:animEffect transition="in" filter="slide(fromBottom)">
                                      <p:cBhvr>
                                        <p:cTn id="18"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en-GB" sz="3200">
                <a:latin typeface="Comic Sans MS" pitchFamily="66" charset="0"/>
              </a:rPr>
              <a:t>BODY PARTS –ADVANCED</a:t>
            </a:r>
            <a:r>
              <a:rPr lang="sl-SI" sz="3200">
                <a:latin typeface="Comic Sans MS" pitchFamily="66" charset="0"/>
              </a:rPr>
              <a:t/>
            </a:r>
            <a:br>
              <a:rPr lang="sl-SI" sz="3200">
                <a:latin typeface="Comic Sans MS" pitchFamily="66" charset="0"/>
              </a:rPr>
            </a:br>
            <a:r>
              <a:rPr lang="en-GB" sz="3200">
                <a:latin typeface="Comic Sans MS" pitchFamily="66" charset="0"/>
              </a:rPr>
              <a:t>(Slovenian – English)</a:t>
            </a:r>
            <a:endParaRPr lang="sl-SI" sz="3200">
              <a:latin typeface="Comic Sans MS" pitchFamily="66" charset="0"/>
            </a:endParaRPr>
          </a:p>
        </p:txBody>
      </p:sp>
      <p:graphicFrame>
        <p:nvGraphicFramePr>
          <p:cNvPr id="67848" name="Group 264"/>
          <p:cNvGraphicFramePr>
            <a:graphicFrameLocks noGrp="1"/>
          </p:cNvGraphicFramePr>
          <p:nvPr>
            <p:ph type="tbl" idx="1"/>
          </p:nvPr>
        </p:nvGraphicFramePr>
        <p:xfrm>
          <a:off x="838200" y="1905000"/>
          <a:ext cx="8007350" cy="4191003"/>
        </p:xfrm>
        <a:graphic>
          <a:graphicData uri="http://schemas.openxmlformats.org/drawingml/2006/table">
            <a:tbl>
              <a:tblPr/>
              <a:tblGrid>
                <a:gridCol w="4003675"/>
                <a:gridCol w="4003675"/>
              </a:tblGrid>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vena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vein</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zadnjik</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anus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zapestje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wrist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0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zenica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pupil</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žila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vein</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živec</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nerve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žolč</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gall bladder</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blinds(horizontal)">
                                      <p:cBhvr>
                                        <p:cTn id="7" dur="500"/>
                                        <p:tgtEl>
                                          <p:spTgt spid="67586"/>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67848"/>
                                        </p:tgtEl>
                                        <p:attrNameLst>
                                          <p:attrName>style.visibility</p:attrName>
                                        </p:attrNameLst>
                                      </p:cBhvr>
                                      <p:to>
                                        <p:strVal val="visible"/>
                                      </p:to>
                                    </p:set>
                                    <p:animEffect transition="in" filter="fade">
                                      <p:cBhvr>
                                        <p:cTn id="11" dur="1000"/>
                                        <p:tgtEl>
                                          <p:spTgt spid="67848"/>
                                        </p:tgtEl>
                                      </p:cBhvr>
                                    </p:animEffect>
                                    <p:anim calcmode="lin" valueType="num">
                                      <p:cBhvr>
                                        <p:cTn id="12" dur="1000" fill="hold"/>
                                        <p:tgtEl>
                                          <p:spTgt spid="67848"/>
                                        </p:tgtEl>
                                        <p:attrNameLst>
                                          <p:attrName>ppt_x</p:attrName>
                                        </p:attrNameLst>
                                      </p:cBhvr>
                                      <p:tavLst>
                                        <p:tav tm="0">
                                          <p:val>
                                            <p:strVal val="#ppt_x"/>
                                          </p:val>
                                        </p:tav>
                                        <p:tav tm="100000">
                                          <p:val>
                                            <p:strVal val="#ppt_x"/>
                                          </p:val>
                                        </p:tav>
                                      </p:tavLst>
                                    </p:anim>
                                    <p:anim calcmode="lin" valueType="num">
                                      <p:cBhvr>
                                        <p:cTn id="13" dur="1000" fill="hold"/>
                                        <p:tgtEl>
                                          <p:spTgt spid="678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Rot="1" noChangeArrowheads="1"/>
          </p:cNvSpPr>
          <p:nvPr>
            <p:ph type="title"/>
          </p:nvPr>
        </p:nvSpPr>
        <p:spPr>
          <a:solidFill>
            <a:schemeClr val="accent1"/>
          </a:solidFill>
        </p:spPr>
        <p:txBody>
          <a:bodyPr/>
          <a:lstStyle/>
          <a:p>
            <a:r>
              <a:rPr lang="sl-SI">
                <a:solidFill>
                  <a:schemeClr val="tx1"/>
                </a:solidFill>
                <a:latin typeface="Comic Sans MS" pitchFamily="66" charset="0"/>
              </a:rPr>
              <a:t>GAMES &amp; TPR ACTIVITIES</a:t>
            </a:r>
          </a:p>
        </p:txBody>
      </p:sp>
      <p:sp>
        <p:nvSpPr>
          <p:cNvPr id="14341" name="Rectangle 5"/>
          <p:cNvSpPr>
            <a:spLocks noGrp="1" noRot="1" noChangeArrowheads="1"/>
          </p:cNvSpPr>
          <p:nvPr>
            <p:ph type="body" idx="1"/>
          </p:nvPr>
        </p:nvSpPr>
        <p:spPr/>
        <p:txBody>
          <a:bodyPr/>
          <a:lstStyle/>
          <a:p>
            <a:pPr>
              <a:lnSpc>
                <a:spcPct val="80000"/>
              </a:lnSpc>
            </a:pPr>
            <a:r>
              <a:rPr lang="en-GB" sz="1800" u="sng">
                <a:solidFill>
                  <a:srgbClr val="000066"/>
                </a:solidFill>
                <a:effectLst/>
              </a:rPr>
              <a:t>GAMES, ACTIVITIES, SONGS</a:t>
            </a:r>
          </a:p>
          <a:p>
            <a:pPr>
              <a:lnSpc>
                <a:spcPct val="80000"/>
              </a:lnSpc>
            </a:pPr>
            <a:r>
              <a:rPr lang="en-GB" sz="1800" u="sng">
                <a:effectLst/>
              </a:rPr>
              <a:t>1. Spelling Shark</a:t>
            </a:r>
            <a:r>
              <a:rPr lang="en-GB" sz="1800">
                <a:effectLst/>
              </a:rPr>
              <a:t> ( S - - - - - - -   s - - - -)</a:t>
            </a:r>
          </a:p>
          <a:p>
            <a:pPr>
              <a:lnSpc>
                <a:spcPct val="80000"/>
              </a:lnSpc>
            </a:pPr>
            <a:r>
              <a:rPr lang="en-GB" sz="1800" u="sng">
                <a:effectLst/>
              </a:rPr>
              <a:t>2. Picasso Dictation</a:t>
            </a:r>
            <a:r>
              <a:rPr lang="en-GB" sz="1800">
                <a:effectLst/>
              </a:rPr>
              <a:t> (Draw a big head and three eyes…)</a:t>
            </a:r>
          </a:p>
          <a:p>
            <a:pPr>
              <a:lnSpc>
                <a:spcPct val="80000"/>
              </a:lnSpc>
            </a:pPr>
            <a:r>
              <a:rPr lang="en-GB" sz="1800" u="sng">
                <a:effectLst/>
              </a:rPr>
              <a:t>3. Anagrams</a:t>
            </a:r>
            <a:r>
              <a:rPr lang="en-GB" sz="1800">
                <a:effectLst/>
              </a:rPr>
              <a:t> (MAR, GEL, ADEH, CEFA, THOUM)</a:t>
            </a:r>
          </a:p>
          <a:p>
            <a:pPr>
              <a:lnSpc>
                <a:spcPct val="80000"/>
              </a:lnSpc>
            </a:pPr>
            <a:r>
              <a:rPr lang="en-GB" sz="1800" u="sng">
                <a:effectLst/>
              </a:rPr>
              <a:t>4. Pair work</a:t>
            </a:r>
            <a:r>
              <a:rPr lang="en-GB" sz="1800">
                <a:effectLst/>
              </a:rPr>
              <a:t> (Touch your nose. Close your eyes. Open your mouth.)</a:t>
            </a:r>
          </a:p>
          <a:p>
            <a:pPr>
              <a:lnSpc>
                <a:spcPct val="80000"/>
              </a:lnSpc>
            </a:pPr>
            <a:r>
              <a:rPr lang="en-GB" sz="1800" u="sng">
                <a:effectLst/>
              </a:rPr>
              <a:t>5. Draw, fold and pass game</a:t>
            </a:r>
            <a:r>
              <a:rPr lang="en-GB" sz="1800">
                <a:effectLst/>
              </a:rPr>
              <a:t> (Pupils draw a head with eyes, nose and mouth. They then fold over the top of their paper, to cover the head they have drawn, and pass on the paper to their neighbour each time. After drawing the feet, pupils unfold the whole drawing and individuals describe the one they have, using all different adjectives they know; long/ small/ big…)</a:t>
            </a:r>
          </a:p>
          <a:p>
            <a:pPr>
              <a:lnSpc>
                <a:spcPct val="80000"/>
              </a:lnSpc>
            </a:pPr>
            <a:r>
              <a:rPr lang="en-GB" sz="1800" u="sng">
                <a:effectLst/>
              </a:rPr>
              <a:t>6. The Whispering Race</a:t>
            </a:r>
            <a:r>
              <a:rPr lang="en-GB" sz="1800">
                <a:effectLst/>
              </a:rPr>
              <a:t>. Divide the class into two teams. Whisper any simple instructions to the first person in each team: -Draw a monster's face. Open the door…The pupils in each team whisper the instructions along the line from person to person. The last person in the team must do whatever the instruction says, as quickly as possible. The first team to finish correctly wins a point.</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blinds(horizontal)">
                                      <p:cBhvr>
                                        <p:cTn id="7" dur="500"/>
                                        <p:tgtEl>
                                          <p:spTgt spid="14340"/>
                                        </p:tgtEl>
                                      </p:cBhvr>
                                    </p:animEffect>
                                  </p:childTnLst>
                                </p:cTn>
                              </p:par>
                            </p:childTnLst>
                          </p:cTn>
                        </p:par>
                        <p:par>
                          <p:cTn id="8" fill="hold">
                            <p:stCondLst>
                              <p:cond delay="500"/>
                            </p:stCondLst>
                            <p:childTnLst>
                              <p:par>
                                <p:cTn id="9" presetID="21" presetClass="entr" presetSubtype="4" fill="hold" nodeType="afterEffect">
                                  <p:stCondLst>
                                    <p:cond delay="0"/>
                                  </p:stCondLst>
                                  <p:childTnLst>
                                    <p:set>
                                      <p:cBhvr>
                                        <p:cTn id="10" dur="1" fill="hold">
                                          <p:stCondLst>
                                            <p:cond delay="0"/>
                                          </p:stCondLst>
                                        </p:cTn>
                                        <p:tgtEl>
                                          <p:spTgt spid="14341">
                                            <p:txEl>
                                              <p:pRg st="0" end="0"/>
                                            </p:txEl>
                                          </p:spTgt>
                                        </p:tgtEl>
                                        <p:attrNameLst>
                                          <p:attrName>style.visibility</p:attrName>
                                        </p:attrNameLst>
                                      </p:cBhvr>
                                      <p:to>
                                        <p:strVal val="visible"/>
                                      </p:to>
                                    </p:set>
                                    <p:animEffect transition="in" filter="wheel(4)">
                                      <p:cBhvr>
                                        <p:cTn id="11" dur="2000"/>
                                        <p:tgtEl>
                                          <p:spTgt spid="14341">
                                            <p:txEl>
                                              <p:pRg st="0" end="0"/>
                                            </p:txEl>
                                          </p:spTgt>
                                        </p:tgtEl>
                                      </p:cBhvr>
                                    </p:animEffect>
                                  </p:childTnLst>
                                </p:cTn>
                              </p:par>
                            </p:childTnLst>
                          </p:cTn>
                        </p:par>
                        <p:par>
                          <p:cTn id="12" fill="hold">
                            <p:stCondLst>
                              <p:cond delay="2500"/>
                            </p:stCondLst>
                            <p:childTnLst>
                              <p:par>
                                <p:cTn id="13" presetID="42" presetClass="entr" presetSubtype="0" fill="hold" grpId="0" nodeType="afterEffect">
                                  <p:stCondLst>
                                    <p:cond delay="0"/>
                                  </p:stCondLst>
                                  <p:childTnLst>
                                    <p:set>
                                      <p:cBhvr>
                                        <p:cTn id="14" dur="1" fill="hold">
                                          <p:stCondLst>
                                            <p:cond delay="0"/>
                                          </p:stCondLst>
                                        </p:cTn>
                                        <p:tgtEl>
                                          <p:spTgt spid="14341">
                                            <p:txEl>
                                              <p:pRg st="0" end="0"/>
                                            </p:txEl>
                                          </p:spTgt>
                                        </p:tgtEl>
                                        <p:attrNameLst>
                                          <p:attrName>style.visibility</p:attrName>
                                        </p:attrNameLst>
                                      </p:cBhvr>
                                      <p:to>
                                        <p:strVal val="visible"/>
                                      </p:to>
                                    </p:set>
                                    <p:animEffect transition="in" filter="fade">
                                      <p:cBhvr>
                                        <p:cTn id="15" dur="1000"/>
                                        <p:tgtEl>
                                          <p:spTgt spid="14341">
                                            <p:txEl>
                                              <p:pRg st="0" end="0"/>
                                            </p:txEl>
                                          </p:spTgt>
                                        </p:tgtEl>
                                      </p:cBhvr>
                                    </p:animEffect>
                                    <p:anim calcmode="lin" valueType="num">
                                      <p:cBhvr>
                                        <p:cTn id="16" dur="1000" fill="hold"/>
                                        <p:tgtEl>
                                          <p:spTgt spid="14341">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4341">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3500"/>
                            </p:stCondLst>
                            <p:childTnLst>
                              <p:par>
                                <p:cTn id="19" presetID="42" presetClass="entr" presetSubtype="0" fill="hold" grpId="0" nodeType="afterEffect">
                                  <p:stCondLst>
                                    <p:cond delay="0"/>
                                  </p:stCondLst>
                                  <p:childTnLst>
                                    <p:set>
                                      <p:cBhvr>
                                        <p:cTn id="20" dur="1" fill="hold">
                                          <p:stCondLst>
                                            <p:cond delay="0"/>
                                          </p:stCondLst>
                                        </p:cTn>
                                        <p:tgtEl>
                                          <p:spTgt spid="14341">
                                            <p:txEl>
                                              <p:pRg st="1" end="1"/>
                                            </p:txEl>
                                          </p:spTgt>
                                        </p:tgtEl>
                                        <p:attrNameLst>
                                          <p:attrName>style.visibility</p:attrName>
                                        </p:attrNameLst>
                                      </p:cBhvr>
                                      <p:to>
                                        <p:strVal val="visible"/>
                                      </p:to>
                                    </p:set>
                                    <p:animEffect transition="in" filter="fade">
                                      <p:cBhvr>
                                        <p:cTn id="21" dur="1000"/>
                                        <p:tgtEl>
                                          <p:spTgt spid="14341">
                                            <p:txEl>
                                              <p:pRg st="1" end="1"/>
                                            </p:txEl>
                                          </p:spTgt>
                                        </p:tgtEl>
                                      </p:cBhvr>
                                    </p:animEffect>
                                    <p:anim calcmode="lin" valueType="num">
                                      <p:cBhvr>
                                        <p:cTn id="22" dur="1000" fill="hold"/>
                                        <p:tgtEl>
                                          <p:spTgt spid="1434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4341">
                                            <p:txEl>
                                              <p:pRg st="1" end="1"/>
                                            </p:txEl>
                                          </p:spTgt>
                                        </p:tgtEl>
                                        <p:attrNameLst>
                                          <p:attrName>ppt_y</p:attrName>
                                        </p:attrNameLst>
                                      </p:cBhvr>
                                      <p:tavLst>
                                        <p:tav tm="0">
                                          <p:val>
                                            <p:strVal val="#ppt_y+.1"/>
                                          </p:val>
                                        </p:tav>
                                        <p:tav tm="100000">
                                          <p:val>
                                            <p:strVal val="#ppt_y"/>
                                          </p:val>
                                        </p:tav>
                                      </p:tavLst>
                                    </p:anim>
                                  </p:childTnLst>
                                </p:cTn>
                              </p:par>
                            </p:childTnLst>
                          </p:cTn>
                        </p:par>
                        <p:par>
                          <p:cTn id="24" fill="hold">
                            <p:stCondLst>
                              <p:cond delay="4500"/>
                            </p:stCondLst>
                            <p:childTnLst>
                              <p:par>
                                <p:cTn id="25" presetID="42" presetClass="entr" presetSubtype="0" fill="hold" grpId="0" nodeType="afterEffect">
                                  <p:stCondLst>
                                    <p:cond delay="0"/>
                                  </p:stCondLst>
                                  <p:childTnLst>
                                    <p:set>
                                      <p:cBhvr>
                                        <p:cTn id="26" dur="1" fill="hold">
                                          <p:stCondLst>
                                            <p:cond delay="0"/>
                                          </p:stCondLst>
                                        </p:cTn>
                                        <p:tgtEl>
                                          <p:spTgt spid="14341">
                                            <p:txEl>
                                              <p:pRg st="2" end="2"/>
                                            </p:txEl>
                                          </p:spTgt>
                                        </p:tgtEl>
                                        <p:attrNameLst>
                                          <p:attrName>style.visibility</p:attrName>
                                        </p:attrNameLst>
                                      </p:cBhvr>
                                      <p:to>
                                        <p:strVal val="visible"/>
                                      </p:to>
                                    </p:set>
                                    <p:animEffect transition="in" filter="fade">
                                      <p:cBhvr>
                                        <p:cTn id="27" dur="1000"/>
                                        <p:tgtEl>
                                          <p:spTgt spid="14341">
                                            <p:txEl>
                                              <p:pRg st="2" end="2"/>
                                            </p:txEl>
                                          </p:spTgt>
                                        </p:tgtEl>
                                      </p:cBhvr>
                                    </p:animEffect>
                                    <p:anim calcmode="lin" valueType="num">
                                      <p:cBhvr>
                                        <p:cTn id="28" dur="1000" fill="hold"/>
                                        <p:tgtEl>
                                          <p:spTgt spid="14341">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4341">
                                            <p:txEl>
                                              <p:pRg st="2" end="2"/>
                                            </p:txEl>
                                          </p:spTgt>
                                        </p:tgtEl>
                                        <p:attrNameLst>
                                          <p:attrName>ppt_y</p:attrName>
                                        </p:attrNameLst>
                                      </p:cBhvr>
                                      <p:tavLst>
                                        <p:tav tm="0">
                                          <p:val>
                                            <p:strVal val="#ppt_y+.1"/>
                                          </p:val>
                                        </p:tav>
                                        <p:tav tm="100000">
                                          <p:val>
                                            <p:strVal val="#ppt_y"/>
                                          </p:val>
                                        </p:tav>
                                      </p:tavLst>
                                    </p:anim>
                                  </p:childTnLst>
                                </p:cTn>
                              </p:par>
                            </p:childTnLst>
                          </p:cTn>
                        </p:par>
                        <p:par>
                          <p:cTn id="30" fill="hold">
                            <p:stCondLst>
                              <p:cond delay="5500"/>
                            </p:stCondLst>
                            <p:childTnLst>
                              <p:par>
                                <p:cTn id="31" presetID="42" presetClass="entr" presetSubtype="0" fill="hold" grpId="0" nodeType="afterEffect">
                                  <p:stCondLst>
                                    <p:cond delay="0"/>
                                  </p:stCondLst>
                                  <p:childTnLst>
                                    <p:set>
                                      <p:cBhvr>
                                        <p:cTn id="32" dur="1" fill="hold">
                                          <p:stCondLst>
                                            <p:cond delay="0"/>
                                          </p:stCondLst>
                                        </p:cTn>
                                        <p:tgtEl>
                                          <p:spTgt spid="14341">
                                            <p:txEl>
                                              <p:pRg st="3" end="3"/>
                                            </p:txEl>
                                          </p:spTgt>
                                        </p:tgtEl>
                                        <p:attrNameLst>
                                          <p:attrName>style.visibility</p:attrName>
                                        </p:attrNameLst>
                                      </p:cBhvr>
                                      <p:to>
                                        <p:strVal val="visible"/>
                                      </p:to>
                                    </p:set>
                                    <p:animEffect transition="in" filter="fade">
                                      <p:cBhvr>
                                        <p:cTn id="33" dur="1000"/>
                                        <p:tgtEl>
                                          <p:spTgt spid="14341">
                                            <p:txEl>
                                              <p:pRg st="3" end="3"/>
                                            </p:txEl>
                                          </p:spTgt>
                                        </p:tgtEl>
                                      </p:cBhvr>
                                    </p:animEffect>
                                    <p:anim calcmode="lin" valueType="num">
                                      <p:cBhvr>
                                        <p:cTn id="34" dur="1000" fill="hold"/>
                                        <p:tgtEl>
                                          <p:spTgt spid="14341">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4341">
                                            <p:txEl>
                                              <p:pRg st="3" end="3"/>
                                            </p:txEl>
                                          </p:spTgt>
                                        </p:tgtEl>
                                        <p:attrNameLst>
                                          <p:attrName>ppt_y</p:attrName>
                                        </p:attrNameLst>
                                      </p:cBhvr>
                                      <p:tavLst>
                                        <p:tav tm="0">
                                          <p:val>
                                            <p:strVal val="#ppt_y+.1"/>
                                          </p:val>
                                        </p:tav>
                                        <p:tav tm="100000">
                                          <p:val>
                                            <p:strVal val="#ppt_y"/>
                                          </p:val>
                                        </p:tav>
                                      </p:tavLst>
                                    </p:anim>
                                  </p:childTnLst>
                                </p:cTn>
                              </p:par>
                            </p:childTnLst>
                          </p:cTn>
                        </p:par>
                        <p:par>
                          <p:cTn id="36" fill="hold">
                            <p:stCondLst>
                              <p:cond delay="6500"/>
                            </p:stCondLst>
                            <p:childTnLst>
                              <p:par>
                                <p:cTn id="37" presetID="42" presetClass="entr" presetSubtype="0" fill="hold" grpId="0" nodeType="afterEffect">
                                  <p:stCondLst>
                                    <p:cond delay="0"/>
                                  </p:stCondLst>
                                  <p:childTnLst>
                                    <p:set>
                                      <p:cBhvr>
                                        <p:cTn id="38" dur="1" fill="hold">
                                          <p:stCondLst>
                                            <p:cond delay="0"/>
                                          </p:stCondLst>
                                        </p:cTn>
                                        <p:tgtEl>
                                          <p:spTgt spid="14341">
                                            <p:txEl>
                                              <p:pRg st="4" end="4"/>
                                            </p:txEl>
                                          </p:spTgt>
                                        </p:tgtEl>
                                        <p:attrNameLst>
                                          <p:attrName>style.visibility</p:attrName>
                                        </p:attrNameLst>
                                      </p:cBhvr>
                                      <p:to>
                                        <p:strVal val="visible"/>
                                      </p:to>
                                    </p:set>
                                    <p:animEffect transition="in" filter="fade">
                                      <p:cBhvr>
                                        <p:cTn id="39" dur="1000"/>
                                        <p:tgtEl>
                                          <p:spTgt spid="14341">
                                            <p:txEl>
                                              <p:pRg st="4" end="4"/>
                                            </p:txEl>
                                          </p:spTgt>
                                        </p:tgtEl>
                                      </p:cBhvr>
                                    </p:animEffect>
                                    <p:anim calcmode="lin" valueType="num">
                                      <p:cBhvr>
                                        <p:cTn id="40" dur="1000" fill="hold"/>
                                        <p:tgtEl>
                                          <p:spTgt spid="14341">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14341">
                                            <p:txEl>
                                              <p:pRg st="4" end="4"/>
                                            </p:txEl>
                                          </p:spTgt>
                                        </p:tgtEl>
                                        <p:attrNameLst>
                                          <p:attrName>ppt_y</p:attrName>
                                        </p:attrNameLst>
                                      </p:cBhvr>
                                      <p:tavLst>
                                        <p:tav tm="0">
                                          <p:val>
                                            <p:strVal val="#ppt_y+.1"/>
                                          </p:val>
                                        </p:tav>
                                        <p:tav tm="100000">
                                          <p:val>
                                            <p:strVal val="#ppt_y"/>
                                          </p:val>
                                        </p:tav>
                                      </p:tavLst>
                                    </p:anim>
                                  </p:childTnLst>
                                </p:cTn>
                              </p:par>
                            </p:childTnLst>
                          </p:cTn>
                        </p:par>
                        <p:par>
                          <p:cTn id="42" fill="hold">
                            <p:stCondLst>
                              <p:cond delay="7500"/>
                            </p:stCondLst>
                            <p:childTnLst>
                              <p:par>
                                <p:cTn id="43" presetID="42" presetClass="entr" presetSubtype="0" fill="hold" grpId="0" nodeType="afterEffect">
                                  <p:stCondLst>
                                    <p:cond delay="0"/>
                                  </p:stCondLst>
                                  <p:childTnLst>
                                    <p:set>
                                      <p:cBhvr>
                                        <p:cTn id="44" dur="1" fill="hold">
                                          <p:stCondLst>
                                            <p:cond delay="0"/>
                                          </p:stCondLst>
                                        </p:cTn>
                                        <p:tgtEl>
                                          <p:spTgt spid="14341">
                                            <p:txEl>
                                              <p:pRg st="5" end="5"/>
                                            </p:txEl>
                                          </p:spTgt>
                                        </p:tgtEl>
                                        <p:attrNameLst>
                                          <p:attrName>style.visibility</p:attrName>
                                        </p:attrNameLst>
                                      </p:cBhvr>
                                      <p:to>
                                        <p:strVal val="visible"/>
                                      </p:to>
                                    </p:set>
                                    <p:animEffect transition="in" filter="fade">
                                      <p:cBhvr>
                                        <p:cTn id="45" dur="1000"/>
                                        <p:tgtEl>
                                          <p:spTgt spid="14341">
                                            <p:txEl>
                                              <p:pRg st="5" end="5"/>
                                            </p:txEl>
                                          </p:spTgt>
                                        </p:tgtEl>
                                      </p:cBhvr>
                                    </p:animEffect>
                                    <p:anim calcmode="lin" valueType="num">
                                      <p:cBhvr>
                                        <p:cTn id="46" dur="1000" fill="hold"/>
                                        <p:tgtEl>
                                          <p:spTgt spid="14341">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14341">
                                            <p:txEl>
                                              <p:pRg st="5" end="5"/>
                                            </p:txEl>
                                          </p:spTgt>
                                        </p:tgtEl>
                                        <p:attrNameLst>
                                          <p:attrName>ppt_y</p:attrName>
                                        </p:attrNameLst>
                                      </p:cBhvr>
                                      <p:tavLst>
                                        <p:tav tm="0">
                                          <p:val>
                                            <p:strVal val="#ppt_y+.1"/>
                                          </p:val>
                                        </p:tav>
                                        <p:tav tm="100000">
                                          <p:val>
                                            <p:strVal val="#ppt_y"/>
                                          </p:val>
                                        </p:tav>
                                      </p:tavLst>
                                    </p:anim>
                                  </p:childTnLst>
                                </p:cTn>
                              </p:par>
                            </p:childTnLst>
                          </p:cTn>
                        </p:par>
                        <p:par>
                          <p:cTn id="48" fill="hold">
                            <p:stCondLst>
                              <p:cond delay="8500"/>
                            </p:stCondLst>
                            <p:childTnLst>
                              <p:par>
                                <p:cTn id="49" presetID="42" presetClass="entr" presetSubtype="0" fill="hold" grpId="0" nodeType="afterEffect">
                                  <p:stCondLst>
                                    <p:cond delay="0"/>
                                  </p:stCondLst>
                                  <p:childTnLst>
                                    <p:set>
                                      <p:cBhvr>
                                        <p:cTn id="50" dur="1" fill="hold">
                                          <p:stCondLst>
                                            <p:cond delay="0"/>
                                          </p:stCondLst>
                                        </p:cTn>
                                        <p:tgtEl>
                                          <p:spTgt spid="14341">
                                            <p:txEl>
                                              <p:pRg st="6" end="6"/>
                                            </p:txEl>
                                          </p:spTgt>
                                        </p:tgtEl>
                                        <p:attrNameLst>
                                          <p:attrName>style.visibility</p:attrName>
                                        </p:attrNameLst>
                                      </p:cBhvr>
                                      <p:to>
                                        <p:strVal val="visible"/>
                                      </p:to>
                                    </p:set>
                                    <p:animEffect transition="in" filter="fade">
                                      <p:cBhvr>
                                        <p:cTn id="51" dur="1000"/>
                                        <p:tgtEl>
                                          <p:spTgt spid="14341">
                                            <p:txEl>
                                              <p:pRg st="6" end="6"/>
                                            </p:txEl>
                                          </p:spTgt>
                                        </p:tgtEl>
                                      </p:cBhvr>
                                    </p:animEffect>
                                    <p:anim calcmode="lin" valueType="num">
                                      <p:cBhvr>
                                        <p:cTn id="52" dur="1000" fill="hold"/>
                                        <p:tgtEl>
                                          <p:spTgt spid="14341">
                                            <p:txEl>
                                              <p:pRg st="6" end="6"/>
                                            </p:txEl>
                                          </p:spTgt>
                                        </p:tgtEl>
                                        <p:attrNameLst>
                                          <p:attrName>ppt_x</p:attrName>
                                        </p:attrNameLst>
                                      </p:cBhvr>
                                      <p:tavLst>
                                        <p:tav tm="0">
                                          <p:val>
                                            <p:strVal val="#ppt_x"/>
                                          </p:val>
                                        </p:tav>
                                        <p:tav tm="100000">
                                          <p:val>
                                            <p:strVal val="#ppt_x"/>
                                          </p:val>
                                        </p:tav>
                                      </p:tavLst>
                                    </p:anim>
                                    <p:anim calcmode="lin" valueType="num">
                                      <p:cBhvr>
                                        <p:cTn id="53" dur="1000" fill="hold"/>
                                        <p:tgtEl>
                                          <p:spTgt spid="1434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P spid="14341"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solidFill>
            <a:schemeClr val="accent1"/>
          </a:solidFill>
        </p:spPr>
        <p:txBody>
          <a:bodyPr/>
          <a:lstStyle/>
          <a:p>
            <a:r>
              <a:rPr lang="sl-SI">
                <a:solidFill>
                  <a:schemeClr val="tx1"/>
                </a:solidFill>
                <a:latin typeface="Comic Sans MS" pitchFamily="66" charset="0"/>
              </a:rPr>
              <a:t>GAMES &amp; TPR ACTIVITIES</a:t>
            </a:r>
          </a:p>
        </p:txBody>
      </p:sp>
      <p:sp>
        <p:nvSpPr>
          <p:cNvPr id="19459" name="Rectangle 3"/>
          <p:cNvSpPr>
            <a:spLocks noGrp="1" noRot="1" noChangeArrowheads="1"/>
          </p:cNvSpPr>
          <p:nvPr>
            <p:ph type="body" idx="1"/>
          </p:nvPr>
        </p:nvSpPr>
        <p:spPr/>
        <p:txBody>
          <a:bodyPr/>
          <a:lstStyle/>
          <a:p>
            <a:pPr>
              <a:lnSpc>
                <a:spcPct val="80000"/>
              </a:lnSpc>
            </a:pPr>
            <a:r>
              <a:rPr lang="en-GB" sz="1800" u="sng">
                <a:effectLst/>
              </a:rPr>
              <a:t>7. Please and Thank you Game</a:t>
            </a:r>
            <a:r>
              <a:rPr lang="en-GB" sz="1800">
                <a:effectLst/>
              </a:rPr>
              <a:t>; Touch George's arm, please.</a:t>
            </a:r>
          </a:p>
          <a:p>
            <a:pPr>
              <a:lnSpc>
                <a:spcPct val="80000"/>
              </a:lnSpc>
            </a:pPr>
            <a:r>
              <a:rPr lang="en-GB" sz="1800" u="sng">
                <a:effectLst/>
              </a:rPr>
              <a:t>8. Lenny says:</a:t>
            </a:r>
            <a:r>
              <a:rPr lang="en-GB" sz="1800">
                <a:effectLst/>
              </a:rPr>
              <a:t> Kick to the right! Hands on hips! Arms up! Arms down! Jump to the left! Bend to the right! And… rest!</a:t>
            </a:r>
          </a:p>
          <a:p>
            <a:pPr>
              <a:lnSpc>
                <a:spcPct val="80000"/>
              </a:lnSpc>
            </a:pPr>
            <a:r>
              <a:rPr lang="en-GB" sz="1800" u="sng">
                <a:effectLst/>
              </a:rPr>
              <a:t>9. What can you do little man?</a:t>
            </a:r>
            <a:r>
              <a:rPr lang="en-GB" sz="1800">
                <a:effectLst/>
              </a:rPr>
              <a:t> (a traditional English children's game), children in a circle round hold hands, one is in the middle to do an action: "What can you do little man?" (hop on one leg) and the children in a circle copy and say: "I can do it too, little man!"</a:t>
            </a:r>
          </a:p>
          <a:p>
            <a:pPr>
              <a:lnSpc>
                <a:spcPct val="80000"/>
              </a:lnSpc>
            </a:pPr>
            <a:r>
              <a:rPr lang="en-GB" sz="1800" u="sng">
                <a:effectLst/>
              </a:rPr>
              <a:t>10. Body race</a:t>
            </a:r>
            <a:r>
              <a:rPr lang="en-GB" sz="1800">
                <a:effectLst/>
              </a:rPr>
              <a:t> (in pairs, a dice, key on the bord;1=head 2=body…)</a:t>
            </a:r>
          </a:p>
          <a:p>
            <a:pPr>
              <a:lnSpc>
                <a:spcPct val="80000"/>
              </a:lnSpc>
            </a:pPr>
            <a:r>
              <a:rPr lang="en-GB" sz="1800">
                <a:solidFill>
                  <a:srgbClr val="000066"/>
                </a:solidFill>
                <a:effectLst/>
              </a:rPr>
              <a:t>FLASHCARD GAMES</a:t>
            </a:r>
          </a:p>
          <a:p>
            <a:pPr>
              <a:lnSpc>
                <a:spcPct val="80000"/>
              </a:lnSpc>
            </a:pPr>
            <a:r>
              <a:rPr lang="en-GB" sz="1800">
                <a:effectLst/>
              </a:rPr>
              <a:t>Guessing games</a:t>
            </a:r>
          </a:p>
          <a:p>
            <a:pPr>
              <a:lnSpc>
                <a:spcPct val="80000"/>
              </a:lnSpc>
            </a:pPr>
            <a:r>
              <a:rPr lang="en-GB" sz="1800">
                <a:effectLst/>
              </a:rPr>
              <a:t>- Bit by Bit (What's this)</a:t>
            </a:r>
          </a:p>
          <a:p>
            <a:pPr>
              <a:lnSpc>
                <a:spcPct val="80000"/>
              </a:lnSpc>
            </a:pPr>
            <a:r>
              <a:rPr lang="en-GB" sz="1800">
                <a:effectLst/>
              </a:rPr>
              <a:t>- Envelope Game (What's number 3?)</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linds(horizontal)">
                                      <p:cBhvr>
                                        <p:cTn id="7" dur="500"/>
                                        <p:tgtEl>
                                          <p:spTgt spid="19458"/>
                                        </p:tgtEl>
                                      </p:cBhvr>
                                    </p:animEffect>
                                  </p:childTnLst>
                                </p:cTn>
                              </p:par>
                            </p:childTnLst>
                          </p:cTn>
                        </p:par>
                        <p:par>
                          <p:cTn id="8" fill="hold">
                            <p:stCondLst>
                              <p:cond delay="500"/>
                            </p:stCondLst>
                            <p:childTnLst>
                              <p:par>
                                <p:cTn id="9" presetID="6" presetClass="emph" presetSubtype="0" fill="hold" nodeType="afterEffect">
                                  <p:stCondLst>
                                    <p:cond delay="0"/>
                                  </p:stCondLst>
                                  <p:childTnLst>
                                    <p:animScale>
                                      <p:cBhvr>
                                        <p:cTn id="10" dur="2000" fill="hold"/>
                                        <p:tgtEl>
                                          <p:spTgt spid="19459">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solidFill>
            <a:schemeClr val="accent1"/>
          </a:solidFill>
        </p:spPr>
        <p:txBody>
          <a:bodyPr/>
          <a:lstStyle/>
          <a:p>
            <a:r>
              <a:rPr lang="sl-SI">
                <a:solidFill>
                  <a:schemeClr val="tx1"/>
                </a:solidFill>
                <a:latin typeface="Comic Sans MS" pitchFamily="66" charset="0"/>
              </a:rPr>
              <a:t>GAMES &amp; TPR ACTIVITIES</a:t>
            </a:r>
          </a:p>
        </p:txBody>
      </p:sp>
      <p:sp>
        <p:nvSpPr>
          <p:cNvPr id="18435" name="Rectangle 3"/>
          <p:cNvSpPr>
            <a:spLocks noGrp="1" noRot="1" noChangeArrowheads="1"/>
          </p:cNvSpPr>
          <p:nvPr>
            <p:ph type="body" idx="1"/>
          </p:nvPr>
        </p:nvSpPr>
        <p:spPr/>
        <p:txBody>
          <a:bodyPr/>
          <a:lstStyle/>
          <a:p>
            <a:pPr>
              <a:lnSpc>
                <a:spcPct val="80000"/>
              </a:lnSpc>
            </a:pPr>
            <a:r>
              <a:rPr lang="en-GB" sz="1800">
                <a:effectLst/>
              </a:rPr>
              <a:t>- Parachute Game (remove or add strings)</a:t>
            </a:r>
          </a:p>
          <a:p>
            <a:pPr>
              <a:lnSpc>
                <a:spcPct val="80000"/>
              </a:lnSpc>
            </a:pPr>
            <a:r>
              <a:rPr lang="en-GB" sz="1800">
                <a:solidFill>
                  <a:srgbClr val="000066"/>
                </a:solidFill>
                <a:effectLst/>
              </a:rPr>
              <a:t>Memory games</a:t>
            </a:r>
          </a:p>
          <a:p>
            <a:pPr>
              <a:lnSpc>
                <a:spcPct val="80000"/>
              </a:lnSpc>
            </a:pPr>
            <a:r>
              <a:rPr lang="en-GB" sz="1800">
                <a:effectLst/>
              </a:rPr>
              <a:t>-What's the number (one)?</a:t>
            </a:r>
          </a:p>
          <a:p>
            <a:pPr>
              <a:lnSpc>
                <a:spcPct val="80000"/>
              </a:lnSpc>
            </a:pPr>
            <a:r>
              <a:rPr lang="en-GB" sz="1800">
                <a:effectLst/>
              </a:rPr>
              <a:t>-Say and remember</a:t>
            </a:r>
          </a:p>
          <a:p>
            <a:pPr>
              <a:lnSpc>
                <a:spcPct val="80000"/>
              </a:lnSpc>
            </a:pPr>
            <a:r>
              <a:rPr lang="en-GB" sz="1800">
                <a:effectLst/>
              </a:rPr>
              <a:t>-Find a pair (picture+word)</a:t>
            </a:r>
          </a:p>
          <a:p>
            <a:pPr>
              <a:lnSpc>
                <a:spcPct val="80000"/>
              </a:lnSpc>
            </a:pPr>
            <a:r>
              <a:rPr lang="en-GB" sz="1800">
                <a:solidFill>
                  <a:srgbClr val="000066"/>
                </a:solidFill>
                <a:effectLst/>
              </a:rPr>
              <a:t>TPR activities</a:t>
            </a:r>
          </a:p>
          <a:p>
            <a:pPr>
              <a:lnSpc>
                <a:spcPct val="80000"/>
              </a:lnSpc>
            </a:pPr>
            <a:r>
              <a:rPr lang="en-GB" sz="1800">
                <a:effectLst/>
              </a:rPr>
              <a:t>-Mime it!</a:t>
            </a:r>
          </a:p>
          <a:p>
            <a:pPr>
              <a:lnSpc>
                <a:spcPct val="80000"/>
              </a:lnSpc>
            </a:pPr>
            <a:r>
              <a:rPr lang="en-GB" sz="1800">
                <a:effectLst/>
              </a:rPr>
              <a:t>-5-4-3-2-1-Find an arm!</a:t>
            </a:r>
          </a:p>
          <a:p>
            <a:pPr>
              <a:lnSpc>
                <a:spcPct val="80000"/>
              </a:lnSpc>
            </a:pPr>
            <a:r>
              <a:rPr lang="en-GB" sz="1800">
                <a:solidFill>
                  <a:srgbClr val="000066"/>
                </a:solidFill>
                <a:effectLst/>
              </a:rPr>
              <a:t>Word games</a:t>
            </a:r>
          </a:p>
          <a:p>
            <a:pPr>
              <a:lnSpc>
                <a:spcPct val="80000"/>
              </a:lnSpc>
            </a:pPr>
            <a:r>
              <a:rPr lang="en-GB" sz="1800">
                <a:effectLst/>
              </a:rPr>
              <a:t>-Find their partner (one half has pictures and the other one words)</a:t>
            </a:r>
          </a:p>
          <a:p>
            <a:pPr>
              <a:lnSpc>
                <a:spcPct val="80000"/>
              </a:lnSpc>
            </a:pPr>
            <a:r>
              <a:rPr lang="en-GB" sz="1800">
                <a:effectLst/>
              </a:rPr>
              <a:t>-Match the picture.</a:t>
            </a:r>
          </a:p>
          <a:p>
            <a:pPr>
              <a:lnSpc>
                <a:spcPct val="80000"/>
              </a:lnSpc>
            </a:pPr>
            <a:r>
              <a:rPr lang="en-GB" sz="1800">
                <a:effectLst/>
              </a:rPr>
              <a:t>-Word race (write a word/point to the card)</a:t>
            </a:r>
          </a:p>
          <a:p>
            <a:pPr>
              <a:lnSpc>
                <a:spcPct val="80000"/>
              </a:lnSpc>
            </a:pPr>
            <a:r>
              <a:rPr lang="en-GB" sz="1800">
                <a:effectLst/>
              </a:rPr>
              <a:t>-Finish the word</a:t>
            </a:r>
          </a:p>
          <a:p>
            <a:pPr>
              <a:lnSpc>
                <a:spcPct val="80000"/>
              </a:lnSpc>
            </a:pPr>
            <a:r>
              <a:rPr lang="en-GB" sz="1800">
                <a:effectLst/>
              </a:rPr>
              <a:t>-Spelling game</a:t>
            </a:r>
          </a:p>
          <a:p>
            <a:pPr>
              <a:lnSpc>
                <a:spcPct val="80000"/>
              </a:lnSpc>
            </a:pPr>
            <a:r>
              <a:rPr lang="en-GB" sz="1800">
                <a:effectLst/>
              </a:rPr>
              <a:t>-Bingo</a:t>
            </a:r>
            <a:endParaRPr lang="sl-SI" sz="1800">
              <a:effectLst/>
            </a:endParaRP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1" nodeType="after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linds(horizontal)">
                                      <p:cBhvr>
                                        <p:cTn id="7" dur="500"/>
                                        <p:tgtEl>
                                          <p:spTgt spid="18434"/>
                                        </p:tgtEl>
                                      </p:cBhvr>
                                    </p:animEffect>
                                  </p:childTnLst>
                                </p:cTn>
                              </p:par>
                            </p:childTnLst>
                          </p:cTn>
                        </p:par>
                        <p:par>
                          <p:cTn id="8" fill="hold">
                            <p:stCondLst>
                              <p:cond delay="500"/>
                            </p:stCondLst>
                            <p:childTnLst>
                              <p:par>
                                <p:cTn id="9" presetID="15" presetClass="entr" presetSubtype="0" fill="hold" nodeType="after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anim calcmode="lin" valueType="num">
                                      <p:cBhvr>
                                        <p:cTn id="11" dur="1000" fill="hold"/>
                                        <p:tgtEl>
                                          <p:spTgt spid="18435">
                                            <p:txEl>
                                              <p:pRg st="1" end="1"/>
                                            </p:txEl>
                                          </p:spTgt>
                                        </p:tgtEl>
                                        <p:attrNameLst>
                                          <p:attrName>ppt_w</p:attrName>
                                        </p:attrNameLst>
                                      </p:cBhvr>
                                      <p:tavLst>
                                        <p:tav tm="0">
                                          <p:val>
                                            <p:fltVal val="0"/>
                                          </p:val>
                                        </p:tav>
                                        <p:tav tm="100000">
                                          <p:val>
                                            <p:strVal val="#ppt_w"/>
                                          </p:val>
                                        </p:tav>
                                      </p:tavLst>
                                    </p:anim>
                                    <p:anim calcmode="lin" valueType="num">
                                      <p:cBhvr>
                                        <p:cTn id="12" dur="1000" fill="hold"/>
                                        <p:tgtEl>
                                          <p:spTgt spid="18435">
                                            <p:txEl>
                                              <p:pRg st="1" end="1"/>
                                            </p:txEl>
                                          </p:spTgt>
                                        </p:tgtEl>
                                        <p:attrNameLst>
                                          <p:attrName>ppt_h</p:attrName>
                                        </p:attrNameLst>
                                      </p:cBhvr>
                                      <p:tavLst>
                                        <p:tav tm="0">
                                          <p:val>
                                            <p:fltVal val="0"/>
                                          </p:val>
                                        </p:tav>
                                        <p:tav tm="100000">
                                          <p:val>
                                            <p:strVal val="#ppt_h"/>
                                          </p:val>
                                        </p:tav>
                                      </p:tavLst>
                                    </p:anim>
                                    <p:anim calcmode="lin" valueType="num">
                                      <p:cBhvr>
                                        <p:cTn id="13" dur="1000" fill="hold"/>
                                        <p:tgtEl>
                                          <p:spTgt spid="1843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8435">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15" fill="hold">
                            <p:stCondLst>
                              <p:cond delay="1500"/>
                            </p:stCondLst>
                            <p:childTnLst>
                              <p:par>
                                <p:cTn id="16" presetID="15" presetClass="entr" presetSubtype="0" fill="hold" nodeType="afterEffect">
                                  <p:stCondLst>
                                    <p:cond delay="0"/>
                                  </p:stCondLst>
                                  <p:childTnLst>
                                    <p:set>
                                      <p:cBhvr>
                                        <p:cTn id="17" dur="1" fill="hold">
                                          <p:stCondLst>
                                            <p:cond delay="0"/>
                                          </p:stCondLst>
                                        </p:cTn>
                                        <p:tgtEl>
                                          <p:spTgt spid="18435">
                                            <p:txEl>
                                              <p:pRg st="5" end="5"/>
                                            </p:txEl>
                                          </p:spTgt>
                                        </p:tgtEl>
                                        <p:attrNameLst>
                                          <p:attrName>style.visibility</p:attrName>
                                        </p:attrNameLst>
                                      </p:cBhvr>
                                      <p:to>
                                        <p:strVal val="visible"/>
                                      </p:to>
                                    </p:set>
                                    <p:anim calcmode="lin" valueType="num">
                                      <p:cBhvr>
                                        <p:cTn id="18" dur="1000" fill="hold"/>
                                        <p:tgtEl>
                                          <p:spTgt spid="18435">
                                            <p:txEl>
                                              <p:pRg st="5" end="5"/>
                                            </p:txEl>
                                          </p:spTgt>
                                        </p:tgtEl>
                                        <p:attrNameLst>
                                          <p:attrName>ppt_w</p:attrName>
                                        </p:attrNameLst>
                                      </p:cBhvr>
                                      <p:tavLst>
                                        <p:tav tm="0">
                                          <p:val>
                                            <p:fltVal val="0"/>
                                          </p:val>
                                        </p:tav>
                                        <p:tav tm="100000">
                                          <p:val>
                                            <p:strVal val="#ppt_w"/>
                                          </p:val>
                                        </p:tav>
                                      </p:tavLst>
                                    </p:anim>
                                    <p:anim calcmode="lin" valueType="num">
                                      <p:cBhvr>
                                        <p:cTn id="19" dur="1000" fill="hold"/>
                                        <p:tgtEl>
                                          <p:spTgt spid="18435">
                                            <p:txEl>
                                              <p:pRg st="5" end="5"/>
                                            </p:txEl>
                                          </p:spTgt>
                                        </p:tgtEl>
                                        <p:attrNameLst>
                                          <p:attrName>ppt_h</p:attrName>
                                        </p:attrNameLst>
                                      </p:cBhvr>
                                      <p:tavLst>
                                        <p:tav tm="0">
                                          <p:val>
                                            <p:fltVal val="0"/>
                                          </p:val>
                                        </p:tav>
                                        <p:tav tm="100000">
                                          <p:val>
                                            <p:strVal val="#ppt_h"/>
                                          </p:val>
                                        </p:tav>
                                      </p:tavLst>
                                    </p:anim>
                                    <p:anim calcmode="lin" valueType="num">
                                      <p:cBhvr>
                                        <p:cTn id="20" dur="1000" fill="hold"/>
                                        <p:tgtEl>
                                          <p:spTgt spid="18435">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18435">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par>
                          <p:cTn id="22" fill="hold">
                            <p:stCondLst>
                              <p:cond delay="2500"/>
                            </p:stCondLst>
                            <p:childTnLst>
                              <p:par>
                                <p:cTn id="23" presetID="15" presetClass="entr" presetSubtype="0" fill="hold" nodeType="afterEffect">
                                  <p:stCondLst>
                                    <p:cond delay="0"/>
                                  </p:stCondLst>
                                  <p:childTnLst>
                                    <p:set>
                                      <p:cBhvr>
                                        <p:cTn id="24" dur="1" fill="hold">
                                          <p:stCondLst>
                                            <p:cond delay="0"/>
                                          </p:stCondLst>
                                        </p:cTn>
                                        <p:tgtEl>
                                          <p:spTgt spid="18435">
                                            <p:txEl>
                                              <p:pRg st="8" end="8"/>
                                            </p:txEl>
                                          </p:spTgt>
                                        </p:tgtEl>
                                        <p:attrNameLst>
                                          <p:attrName>style.visibility</p:attrName>
                                        </p:attrNameLst>
                                      </p:cBhvr>
                                      <p:to>
                                        <p:strVal val="visible"/>
                                      </p:to>
                                    </p:set>
                                    <p:anim calcmode="lin" valueType="num">
                                      <p:cBhvr>
                                        <p:cTn id="25" dur="1000" fill="hold"/>
                                        <p:tgtEl>
                                          <p:spTgt spid="18435">
                                            <p:txEl>
                                              <p:pRg st="8" end="8"/>
                                            </p:txEl>
                                          </p:spTgt>
                                        </p:tgtEl>
                                        <p:attrNameLst>
                                          <p:attrName>ppt_w</p:attrName>
                                        </p:attrNameLst>
                                      </p:cBhvr>
                                      <p:tavLst>
                                        <p:tav tm="0">
                                          <p:val>
                                            <p:fltVal val="0"/>
                                          </p:val>
                                        </p:tav>
                                        <p:tav tm="100000">
                                          <p:val>
                                            <p:strVal val="#ppt_w"/>
                                          </p:val>
                                        </p:tav>
                                      </p:tavLst>
                                    </p:anim>
                                    <p:anim calcmode="lin" valueType="num">
                                      <p:cBhvr>
                                        <p:cTn id="26" dur="1000" fill="hold"/>
                                        <p:tgtEl>
                                          <p:spTgt spid="18435">
                                            <p:txEl>
                                              <p:pRg st="8" end="8"/>
                                            </p:txEl>
                                          </p:spTgt>
                                        </p:tgtEl>
                                        <p:attrNameLst>
                                          <p:attrName>ppt_h</p:attrName>
                                        </p:attrNameLst>
                                      </p:cBhvr>
                                      <p:tavLst>
                                        <p:tav tm="0">
                                          <p:val>
                                            <p:fltVal val="0"/>
                                          </p:val>
                                        </p:tav>
                                        <p:tav tm="100000">
                                          <p:val>
                                            <p:strVal val="#ppt_h"/>
                                          </p:val>
                                        </p:tav>
                                      </p:tavLst>
                                    </p:anim>
                                    <p:anim calcmode="lin" valueType="num">
                                      <p:cBhvr>
                                        <p:cTn id="27" dur="1000" fill="hold"/>
                                        <p:tgtEl>
                                          <p:spTgt spid="18435">
                                            <p:txEl>
                                              <p:pRg st="8" end="8"/>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18435">
                                            <p:txEl>
                                              <p:pRg st="8" end="8"/>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23555" name="Rectangle 3"/>
          <p:cNvSpPr>
            <a:spLocks noGrp="1" noRot="1" noChangeArrowheads="1"/>
          </p:cNvSpPr>
          <p:nvPr>
            <p:ph type="body" idx="1"/>
          </p:nvPr>
        </p:nvSpPr>
        <p:spPr/>
        <p:txBody>
          <a:bodyPr/>
          <a:lstStyle/>
          <a:p>
            <a:pPr>
              <a:lnSpc>
                <a:spcPct val="80000"/>
              </a:lnSpc>
            </a:pPr>
            <a:r>
              <a:rPr lang="en-GB" sz="1400" b="1">
                <a:solidFill>
                  <a:srgbClr val="000066"/>
                </a:solidFill>
              </a:rPr>
              <a:t>Marvin Terban: Scholastic Dictionary of Idioms</a:t>
            </a:r>
          </a:p>
          <a:p>
            <a:pPr>
              <a:lnSpc>
                <a:spcPct val="80000"/>
              </a:lnSpc>
            </a:pPr>
            <a:r>
              <a:rPr lang="en-GB" sz="1400"/>
              <a:t>Achilles' He</a:t>
            </a:r>
            <a:r>
              <a:rPr lang="sl-SI" sz="1400"/>
              <a:t>e</a:t>
            </a:r>
            <a:r>
              <a:rPr lang="en-GB" sz="1400"/>
              <a:t>l</a:t>
            </a:r>
          </a:p>
          <a:p>
            <a:pPr>
              <a:lnSpc>
                <a:spcPct val="80000"/>
              </a:lnSpc>
            </a:pPr>
            <a:r>
              <a:rPr lang="en-GB" sz="1400"/>
              <a:t>I'm an A student in math and science, but English is my </a:t>
            </a:r>
            <a:r>
              <a:rPr lang="en-GB" sz="1400" u="sng"/>
              <a:t>Achilles' heel.</a:t>
            </a:r>
          </a:p>
          <a:p>
            <a:pPr>
              <a:lnSpc>
                <a:spcPct val="80000"/>
              </a:lnSpc>
            </a:pPr>
            <a:r>
              <a:rPr lang="en-GB" sz="1400" u="sng"/>
              <a:t>Meaning:</a:t>
            </a:r>
            <a:r>
              <a:rPr lang="en-GB" sz="1400"/>
              <a:t> the one weakness, fault, flaw, or hurtful spot in one's otherwise strong character.</a:t>
            </a:r>
            <a:endParaRPr lang="en-GB" sz="1400" b="1"/>
          </a:p>
          <a:p>
            <a:pPr>
              <a:lnSpc>
                <a:spcPct val="80000"/>
              </a:lnSpc>
            </a:pPr>
            <a:r>
              <a:rPr lang="en-GB" sz="1400" b="1"/>
              <a:t>Albatross around Your Neck</a:t>
            </a:r>
            <a:endParaRPr lang="en-GB" sz="1400"/>
          </a:p>
          <a:p>
            <a:pPr>
              <a:lnSpc>
                <a:spcPct val="80000"/>
              </a:lnSpc>
            </a:pPr>
            <a:r>
              <a:rPr lang="en-GB" sz="1400"/>
              <a:t>"Everywhere I go, my mother makes me take my little bratty sister. She's an </a:t>
            </a:r>
            <a:r>
              <a:rPr lang="en-GB" sz="1400" u="sng"/>
              <a:t>albatross around my neck.</a:t>
            </a:r>
            <a:r>
              <a:rPr lang="en-GB" sz="1400"/>
              <a:t>"</a:t>
            </a:r>
            <a:endParaRPr lang="en-GB" sz="1400" u="sng"/>
          </a:p>
          <a:p>
            <a:pPr>
              <a:lnSpc>
                <a:spcPct val="80000"/>
              </a:lnSpc>
            </a:pPr>
            <a:r>
              <a:rPr lang="en-GB" sz="1400" u="sng"/>
              <a:t>Meaning:</a:t>
            </a:r>
            <a:r>
              <a:rPr lang="en-GB" sz="1400"/>
              <a:t> a very difficult burden that you can't get rid of or a reminder of something you did that was wrong.</a:t>
            </a:r>
            <a:endParaRPr lang="en-GB" sz="1400" b="1"/>
          </a:p>
          <a:p>
            <a:pPr>
              <a:lnSpc>
                <a:spcPct val="80000"/>
              </a:lnSpc>
            </a:pPr>
            <a:r>
              <a:rPr lang="en-GB" sz="1400" b="1">
                <a:solidFill>
                  <a:srgbClr val="660033"/>
                </a:solidFill>
              </a:rPr>
              <a:t>All Ears</a:t>
            </a:r>
            <a:endParaRPr lang="sl-SI" sz="1400" b="1">
              <a:solidFill>
                <a:srgbClr val="660033"/>
              </a:solidFill>
            </a:endParaRPr>
          </a:p>
          <a:p>
            <a:pPr>
              <a:lnSpc>
                <a:spcPct val="80000"/>
              </a:lnSpc>
            </a:pPr>
            <a:r>
              <a:rPr lang="en-GB" sz="1400"/>
              <a:t>"You said you had something important to tell me. I'm </a:t>
            </a:r>
            <a:r>
              <a:rPr lang="en-GB" sz="1400" u="sng"/>
              <a:t>all ears</a:t>
            </a:r>
            <a:r>
              <a:rPr lang="en-GB" sz="1400"/>
              <a:t>!"</a:t>
            </a:r>
            <a:r>
              <a:rPr lang="en-GB" sz="1400" u="sng"/>
              <a:t>Meaning:</a:t>
            </a:r>
            <a:r>
              <a:rPr lang="en-GB" sz="1400"/>
              <a:t> eager to listen; sharply attentive; curious.</a:t>
            </a:r>
            <a:endParaRPr lang="en-GB" sz="1400" b="1"/>
          </a:p>
          <a:p>
            <a:pPr>
              <a:lnSpc>
                <a:spcPct val="80000"/>
              </a:lnSpc>
            </a:pPr>
            <a:r>
              <a:rPr lang="en-GB" sz="1400" b="1"/>
              <a:t>All Thumbs</a:t>
            </a:r>
            <a:endParaRPr lang="en-GB" sz="1400"/>
          </a:p>
          <a:p>
            <a:pPr>
              <a:lnSpc>
                <a:spcPct val="80000"/>
              </a:lnSpc>
            </a:pPr>
            <a:r>
              <a:rPr lang="en-GB" sz="1400"/>
              <a:t>"Marco can't build the model of the atom for the science project. He's </a:t>
            </a:r>
            <a:r>
              <a:rPr lang="en-GB" sz="1400" u="sng"/>
              <a:t>all thumbs</a:t>
            </a:r>
            <a:r>
              <a:rPr lang="en-GB" sz="1400"/>
              <a:t>."</a:t>
            </a:r>
            <a:endParaRPr lang="en-GB" sz="1400" u="sng"/>
          </a:p>
          <a:p>
            <a:pPr>
              <a:lnSpc>
                <a:spcPct val="80000"/>
              </a:lnSpc>
            </a:pPr>
            <a:r>
              <a:rPr lang="en-GB" sz="1400" u="sng"/>
              <a:t>Meaning:</a:t>
            </a:r>
            <a:r>
              <a:rPr lang="en-GB" sz="1400"/>
              <a:t> awkward and clumsy, especially with the hands.</a:t>
            </a:r>
            <a:endParaRPr lang="en-GB" sz="1400" b="1"/>
          </a:p>
          <a:p>
            <a:pPr>
              <a:lnSpc>
                <a:spcPct val="80000"/>
              </a:lnSpc>
            </a:pPr>
            <a:r>
              <a:rPr lang="en-GB" sz="1400" b="1">
                <a:solidFill>
                  <a:srgbClr val="660033"/>
                </a:solidFill>
              </a:rPr>
              <a:t>Apple of Your Eye</a:t>
            </a:r>
            <a:endParaRPr lang="en-GB" sz="1400">
              <a:solidFill>
                <a:srgbClr val="660033"/>
              </a:solidFill>
            </a:endParaRPr>
          </a:p>
          <a:p>
            <a:pPr>
              <a:lnSpc>
                <a:spcPct val="80000"/>
              </a:lnSpc>
            </a:pPr>
            <a:r>
              <a:rPr lang="en-GB" sz="1400"/>
              <a:t>"Nejc is the </a:t>
            </a:r>
            <a:r>
              <a:rPr lang="en-GB" sz="1400" u="sng"/>
              <a:t>apple of </a:t>
            </a:r>
            <a:r>
              <a:rPr lang="sl-SI" sz="1400" u="sng"/>
              <a:t> </a:t>
            </a:r>
            <a:r>
              <a:rPr lang="en-GB" sz="1400" u="sng"/>
              <a:t>my eye</a:t>
            </a:r>
            <a:r>
              <a:rPr lang="en-GB" sz="1400"/>
              <a:t>."</a:t>
            </a:r>
            <a:endParaRPr lang="en-GB" sz="1400" u="sng"/>
          </a:p>
          <a:p>
            <a:pPr>
              <a:lnSpc>
                <a:spcPct val="80000"/>
              </a:lnSpc>
            </a:pPr>
            <a:r>
              <a:rPr lang="en-GB" sz="1400" u="sng"/>
              <a:t>Meaning:</a:t>
            </a:r>
            <a:r>
              <a:rPr lang="en-GB" sz="1400"/>
              <a:t> a person or thing that is greatly loved, treasured and adored.</a:t>
            </a:r>
            <a:endParaRPr lang="en-GB" sz="1400" b="1"/>
          </a:p>
          <a:p>
            <a:pPr>
              <a:lnSpc>
                <a:spcPct val="80000"/>
              </a:lnSpc>
            </a:pPr>
            <a:endParaRPr lang="en-GB" sz="1400" u="sng"/>
          </a:p>
          <a:p>
            <a:pPr>
              <a:lnSpc>
                <a:spcPct val="80000"/>
              </a:lnSpc>
              <a:buFont typeface="Wingdings" pitchFamily="2" charset="2"/>
              <a:buNone/>
            </a:pPr>
            <a:endParaRPr lang="en-GB" sz="14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blinds(horizontal)">
                                      <p:cBhvr>
                                        <p:cTn id="7" dur="500"/>
                                        <p:tgtEl>
                                          <p:spTgt spid="23554"/>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23555">
                                            <p:txEl>
                                              <p:pRg st="0" end="0"/>
                                            </p:txEl>
                                          </p:spTgt>
                                        </p:tgtEl>
                                        <p:attrNameLst>
                                          <p:attrName>style.visibility</p:attrName>
                                        </p:attrNameLst>
                                      </p:cBhvr>
                                      <p:to>
                                        <p:strVal val="visible"/>
                                      </p:to>
                                    </p:set>
                                    <p:animEffect transition="in" filter="fade">
                                      <p:cBhvr>
                                        <p:cTn id="11" dur="1000"/>
                                        <p:tgtEl>
                                          <p:spTgt spid="23555">
                                            <p:txEl>
                                              <p:pRg st="0" end="0"/>
                                            </p:txEl>
                                          </p:spTgt>
                                        </p:tgtEl>
                                      </p:cBhvr>
                                    </p:animEffect>
                                    <p:anim calcmode="lin" valueType="num">
                                      <p:cBhvr>
                                        <p:cTn id="12"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3555">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23555">
                                            <p:txEl>
                                              <p:pRg st="1" end="1"/>
                                            </p:txEl>
                                          </p:spTgt>
                                        </p:tgtEl>
                                        <p:attrNameLst>
                                          <p:attrName>style.visibility</p:attrName>
                                        </p:attrNameLst>
                                      </p:cBhvr>
                                      <p:to>
                                        <p:strVal val="visible"/>
                                      </p:to>
                                    </p:set>
                                    <p:animEffect transition="in" filter="fade">
                                      <p:cBhvr>
                                        <p:cTn id="16" dur="1000"/>
                                        <p:tgtEl>
                                          <p:spTgt spid="23555">
                                            <p:txEl>
                                              <p:pRg st="1" end="1"/>
                                            </p:txEl>
                                          </p:spTgt>
                                        </p:tgtEl>
                                      </p:cBhvr>
                                    </p:animEffect>
                                    <p:anim calcmode="lin" valueType="num">
                                      <p:cBhvr>
                                        <p:cTn id="17"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23555">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3555">
                                            <p:txEl>
                                              <p:pRg st="2" end="2"/>
                                            </p:txEl>
                                          </p:spTgt>
                                        </p:tgtEl>
                                        <p:attrNameLst>
                                          <p:attrName>style.visibility</p:attrName>
                                        </p:attrNameLst>
                                      </p:cBhvr>
                                      <p:to>
                                        <p:strVal val="visible"/>
                                      </p:to>
                                    </p:set>
                                    <p:animEffect transition="in" filter="fade">
                                      <p:cBhvr>
                                        <p:cTn id="21" dur="1000"/>
                                        <p:tgtEl>
                                          <p:spTgt spid="23555">
                                            <p:txEl>
                                              <p:pRg st="2" end="2"/>
                                            </p:txEl>
                                          </p:spTgt>
                                        </p:tgtEl>
                                      </p:cBhvr>
                                    </p:animEffect>
                                    <p:anim calcmode="lin" valueType="num">
                                      <p:cBhvr>
                                        <p:cTn id="22" dur="10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3555">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3555">
                                            <p:txEl>
                                              <p:pRg st="3" end="3"/>
                                            </p:txEl>
                                          </p:spTgt>
                                        </p:tgtEl>
                                        <p:attrNameLst>
                                          <p:attrName>style.visibility</p:attrName>
                                        </p:attrNameLst>
                                      </p:cBhvr>
                                      <p:to>
                                        <p:strVal val="visible"/>
                                      </p:to>
                                    </p:set>
                                    <p:animEffect transition="in" filter="fade">
                                      <p:cBhvr>
                                        <p:cTn id="26" dur="1000"/>
                                        <p:tgtEl>
                                          <p:spTgt spid="23555">
                                            <p:txEl>
                                              <p:pRg st="3" end="3"/>
                                            </p:txEl>
                                          </p:spTgt>
                                        </p:tgtEl>
                                      </p:cBhvr>
                                    </p:animEffect>
                                    <p:anim calcmode="lin" valueType="num">
                                      <p:cBhvr>
                                        <p:cTn id="27" dur="10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3555">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3555">
                                            <p:txEl>
                                              <p:pRg st="4" end="4"/>
                                            </p:txEl>
                                          </p:spTgt>
                                        </p:tgtEl>
                                        <p:attrNameLst>
                                          <p:attrName>style.visibility</p:attrName>
                                        </p:attrNameLst>
                                      </p:cBhvr>
                                      <p:to>
                                        <p:strVal val="visible"/>
                                      </p:to>
                                    </p:set>
                                    <p:animEffect transition="in" filter="fade">
                                      <p:cBhvr>
                                        <p:cTn id="31" dur="1000"/>
                                        <p:tgtEl>
                                          <p:spTgt spid="23555">
                                            <p:txEl>
                                              <p:pRg st="4" end="4"/>
                                            </p:txEl>
                                          </p:spTgt>
                                        </p:tgtEl>
                                      </p:cBhvr>
                                    </p:animEffect>
                                    <p:anim calcmode="lin" valueType="num">
                                      <p:cBhvr>
                                        <p:cTn id="32" dur="1000" fill="hold"/>
                                        <p:tgtEl>
                                          <p:spTgt spid="2355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3555">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3555">
                                            <p:txEl>
                                              <p:pRg st="5" end="5"/>
                                            </p:txEl>
                                          </p:spTgt>
                                        </p:tgtEl>
                                        <p:attrNameLst>
                                          <p:attrName>style.visibility</p:attrName>
                                        </p:attrNameLst>
                                      </p:cBhvr>
                                      <p:to>
                                        <p:strVal val="visible"/>
                                      </p:to>
                                    </p:set>
                                    <p:animEffect transition="in" filter="fade">
                                      <p:cBhvr>
                                        <p:cTn id="36" dur="1000"/>
                                        <p:tgtEl>
                                          <p:spTgt spid="23555">
                                            <p:txEl>
                                              <p:pRg st="5" end="5"/>
                                            </p:txEl>
                                          </p:spTgt>
                                        </p:tgtEl>
                                      </p:cBhvr>
                                    </p:animEffect>
                                    <p:anim calcmode="lin" valueType="num">
                                      <p:cBhvr>
                                        <p:cTn id="37" dur="1000" fill="hold"/>
                                        <p:tgtEl>
                                          <p:spTgt spid="2355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3555">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3555">
                                            <p:txEl>
                                              <p:pRg st="6" end="6"/>
                                            </p:txEl>
                                          </p:spTgt>
                                        </p:tgtEl>
                                        <p:attrNameLst>
                                          <p:attrName>style.visibility</p:attrName>
                                        </p:attrNameLst>
                                      </p:cBhvr>
                                      <p:to>
                                        <p:strVal val="visible"/>
                                      </p:to>
                                    </p:set>
                                    <p:animEffect transition="in" filter="fade">
                                      <p:cBhvr>
                                        <p:cTn id="41" dur="1000"/>
                                        <p:tgtEl>
                                          <p:spTgt spid="23555">
                                            <p:txEl>
                                              <p:pRg st="6" end="6"/>
                                            </p:txEl>
                                          </p:spTgt>
                                        </p:tgtEl>
                                      </p:cBhvr>
                                    </p:animEffect>
                                    <p:anim calcmode="lin" valueType="num">
                                      <p:cBhvr>
                                        <p:cTn id="42" dur="1000" fill="hold"/>
                                        <p:tgtEl>
                                          <p:spTgt spid="23555">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3555">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3555">
                                            <p:txEl>
                                              <p:pRg st="7" end="7"/>
                                            </p:txEl>
                                          </p:spTgt>
                                        </p:tgtEl>
                                        <p:attrNameLst>
                                          <p:attrName>style.visibility</p:attrName>
                                        </p:attrNameLst>
                                      </p:cBhvr>
                                      <p:to>
                                        <p:strVal val="visible"/>
                                      </p:to>
                                    </p:set>
                                    <p:animEffect transition="in" filter="fade">
                                      <p:cBhvr>
                                        <p:cTn id="46" dur="1000"/>
                                        <p:tgtEl>
                                          <p:spTgt spid="23555">
                                            <p:txEl>
                                              <p:pRg st="7" end="7"/>
                                            </p:txEl>
                                          </p:spTgt>
                                        </p:tgtEl>
                                      </p:cBhvr>
                                    </p:animEffect>
                                    <p:anim calcmode="lin" valueType="num">
                                      <p:cBhvr>
                                        <p:cTn id="47" dur="1000" fill="hold"/>
                                        <p:tgtEl>
                                          <p:spTgt spid="23555">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3555">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3555">
                                            <p:txEl>
                                              <p:pRg st="8" end="8"/>
                                            </p:txEl>
                                          </p:spTgt>
                                        </p:tgtEl>
                                        <p:attrNameLst>
                                          <p:attrName>style.visibility</p:attrName>
                                        </p:attrNameLst>
                                      </p:cBhvr>
                                      <p:to>
                                        <p:strVal val="visible"/>
                                      </p:to>
                                    </p:set>
                                    <p:animEffect transition="in" filter="fade">
                                      <p:cBhvr>
                                        <p:cTn id="51" dur="1000"/>
                                        <p:tgtEl>
                                          <p:spTgt spid="23555">
                                            <p:txEl>
                                              <p:pRg st="8" end="8"/>
                                            </p:txEl>
                                          </p:spTgt>
                                        </p:tgtEl>
                                      </p:cBhvr>
                                    </p:animEffect>
                                    <p:anim calcmode="lin" valueType="num">
                                      <p:cBhvr>
                                        <p:cTn id="52" dur="1000" fill="hold"/>
                                        <p:tgtEl>
                                          <p:spTgt spid="23555">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3555">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3555">
                                            <p:txEl>
                                              <p:pRg st="9" end="9"/>
                                            </p:txEl>
                                          </p:spTgt>
                                        </p:tgtEl>
                                        <p:attrNameLst>
                                          <p:attrName>style.visibility</p:attrName>
                                        </p:attrNameLst>
                                      </p:cBhvr>
                                      <p:to>
                                        <p:strVal val="visible"/>
                                      </p:to>
                                    </p:set>
                                    <p:animEffect transition="in" filter="fade">
                                      <p:cBhvr>
                                        <p:cTn id="56" dur="1000"/>
                                        <p:tgtEl>
                                          <p:spTgt spid="23555">
                                            <p:txEl>
                                              <p:pRg st="9" end="9"/>
                                            </p:txEl>
                                          </p:spTgt>
                                        </p:tgtEl>
                                      </p:cBhvr>
                                    </p:animEffect>
                                    <p:anim calcmode="lin" valueType="num">
                                      <p:cBhvr>
                                        <p:cTn id="57" dur="1000" fill="hold"/>
                                        <p:tgtEl>
                                          <p:spTgt spid="23555">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3555">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3555">
                                            <p:txEl>
                                              <p:pRg st="10" end="10"/>
                                            </p:txEl>
                                          </p:spTgt>
                                        </p:tgtEl>
                                        <p:attrNameLst>
                                          <p:attrName>style.visibility</p:attrName>
                                        </p:attrNameLst>
                                      </p:cBhvr>
                                      <p:to>
                                        <p:strVal val="visible"/>
                                      </p:to>
                                    </p:set>
                                    <p:animEffect transition="in" filter="fade">
                                      <p:cBhvr>
                                        <p:cTn id="61" dur="1000"/>
                                        <p:tgtEl>
                                          <p:spTgt spid="23555">
                                            <p:txEl>
                                              <p:pRg st="10" end="10"/>
                                            </p:txEl>
                                          </p:spTgt>
                                        </p:tgtEl>
                                      </p:cBhvr>
                                    </p:animEffect>
                                    <p:anim calcmode="lin" valueType="num">
                                      <p:cBhvr>
                                        <p:cTn id="62" dur="1000" fill="hold"/>
                                        <p:tgtEl>
                                          <p:spTgt spid="23555">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23555">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3555">
                                            <p:txEl>
                                              <p:pRg st="11" end="11"/>
                                            </p:txEl>
                                          </p:spTgt>
                                        </p:tgtEl>
                                        <p:attrNameLst>
                                          <p:attrName>style.visibility</p:attrName>
                                        </p:attrNameLst>
                                      </p:cBhvr>
                                      <p:to>
                                        <p:strVal val="visible"/>
                                      </p:to>
                                    </p:set>
                                    <p:animEffect transition="in" filter="fade">
                                      <p:cBhvr>
                                        <p:cTn id="66" dur="1000"/>
                                        <p:tgtEl>
                                          <p:spTgt spid="23555">
                                            <p:txEl>
                                              <p:pRg st="11" end="11"/>
                                            </p:txEl>
                                          </p:spTgt>
                                        </p:tgtEl>
                                      </p:cBhvr>
                                    </p:animEffect>
                                    <p:anim calcmode="lin" valueType="num">
                                      <p:cBhvr>
                                        <p:cTn id="67" dur="1000" fill="hold"/>
                                        <p:tgtEl>
                                          <p:spTgt spid="23555">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23555">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23555">
                                            <p:txEl>
                                              <p:pRg st="12" end="12"/>
                                            </p:txEl>
                                          </p:spTgt>
                                        </p:tgtEl>
                                        <p:attrNameLst>
                                          <p:attrName>style.visibility</p:attrName>
                                        </p:attrNameLst>
                                      </p:cBhvr>
                                      <p:to>
                                        <p:strVal val="visible"/>
                                      </p:to>
                                    </p:set>
                                    <p:animEffect transition="in" filter="fade">
                                      <p:cBhvr>
                                        <p:cTn id="71" dur="1000"/>
                                        <p:tgtEl>
                                          <p:spTgt spid="23555">
                                            <p:txEl>
                                              <p:pRg st="12" end="12"/>
                                            </p:txEl>
                                          </p:spTgt>
                                        </p:tgtEl>
                                      </p:cBhvr>
                                    </p:animEffect>
                                    <p:anim calcmode="lin" valueType="num">
                                      <p:cBhvr>
                                        <p:cTn id="72" dur="1000" fill="hold"/>
                                        <p:tgtEl>
                                          <p:spTgt spid="23555">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23555">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23555">
                                            <p:txEl>
                                              <p:pRg st="13" end="13"/>
                                            </p:txEl>
                                          </p:spTgt>
                                        </p:tgtEl>
                                        <p:attrNameLst>
                                          <p:attrName>style.visibility</p:attrName>
                                        </p:attrNameLst>
                                      </p:cBhvr>
                                      <p:to>
                                        <p:strVal val="visible"/>
                                      </p:to>
                                    </p:set>
                                    <p:animEffect transition="in" filter="fade">
                                      <p:cBhvr>
                                        <p:cTn id="76" dur="1000"/>
                                        <p:tgtEl>
                                          <p:spTgt spid="23555">
                                            <p:txEl>
                                              <p:pRg st="13" end="13"/>
                                            </p:txEl>
                                          </p:spTgt>
                                        </p:tgtEl>
                                      </p:cBhvr>
                                    </p:animEffect>
                                    <p:anim calcmode="lin" valueType="num">
                                      <p:cBhvr>
                                        <p:cTn id="77" dur="1000" fill="hold"/>
                                        <p:tgtEl>
                                          <p:spTgt spid="23555">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23555">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23555">
                                            <p:txEl>
                                              <p:pRg st="14" end="14"/>
                                            </p:txEl>
                                          </p:spTgt>
                                        </p:tgtEl>
                                        <p:attrNameLst>
                                          <p:attrName>style.visibility</p:attrName>
                                        </p:attrNameLst>
                                      </p:cBhvr>
                                      <p:to>
                                        <p:strVal val="visible"/>
                                      </p:to>
                                    </p:set>
                                    <p:animEffect transition="in" filter="fade">
                                      <p:cBhvr>
                                        <p:cTn id="81" dur="1000"/>
                                        <p:tgtEl>
                                          <p:spTgt spid="23555">
                                            <p:txEl>
                                              <p:pRg st="14" end="14"/>
                                            </p:txEl>
                                          </p:spTgt>
                                        </p:tgtEl>
                                      </p:cBhvr>
                                    </p:animEffect>
                                    <p:anim calcmode="lin" valueType="num">
                                      <p:cBhvr>
                                        <p:cTn id="82" dur="1000" fill="hold"/>
                                        <p:tgtEl>
                                          <p:spTgt spid="23555">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23555">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30723" name="Rectangle 3"/>
          <p:cNvSpPr>
            <a:spLocks noGrp="1" noRot="1" noChangeArrowheads="1"/>
          </p:cNvSpPr>
          <p:nvPr>
            <p:ph type="body" idx="1"/>
          </p:nvPr>
        </p:nvSpPr>
        <p:spPr/>
        <p:txBody>
          <a:bodyPr/>
          <a:lstStyle/>
          <a:p>
            <a:pPr>
              <a:lnSpc>
                <a:spcPct val="80000"/>
              </a:lnSpc>
            </a:pPr>
            <a:r>
              <a:rPr lang="en-GB" sz="1600" b="1"/>
              <a:t>Bite the Hand that Feeds You</a:t>
            </a:r>
            <a:endParaRPr lang="en-GB" sz="1600"/>
          </a:p>
          <a:p>
            <a:pPr>
              <a:lnSpc>
                <a:spcPct val="80000"/>
              </a:lnSpc>
            </a:pPr>
            <a:r>
              <a:rPr lang="en-GB" sz="1600"/>
              <a:t>"Eve just insulted the girl who is teaching her to ice-skate. That's </a:t>
            </a:r>
            <a:r>
              <a:rPr lang="en-GB" sz="1600" u="sng"/>
              <a:t>biting the hand that feeds you</a:t>
            </a:r>
            <a:r>
              <a:rPr lang="en-GB" sz="1600"/>
              <a:t>."</a:t>
            </a:r>
            <a:endParaRPr lang="en-GB" sz="1600" u="sng"/>
          </a:p>
          <a:p>
            <a:pPr>
              <a:lnSpc>
                <a:spcPct val="80000"/>
              </a:lnSpc>
            </a:pPr>
            <a:r>
              <a:rPr lang="en-GB" sz="1600" u="sng"/>
              <a:t>Meaning:</a:t>
            </a:r>
            <a:r>
              <a:rPr lang="en-GB" sz="1600"/>
              <a:t> to turn against someone who helps you; to do harm to someone who does good things for you.</a:t>
            </a:r>
            <a:endParaRPr lang="en-GB" sz="1600" b="1"/>
          </a:p>
          <a:p>
            <a:pPr>
              <a:lnSpc>
                <a:spcPct val="80000"/>
              </a:lnSpc>
            </a:pPr>
            <a:r>
              <a:rPr lang="en-GB" sz="1600" b="1">
                <a:solidFill>
                  <a:srgbClr val="660033"/>
                </a:solidFill>
              </a:rPr>
              <a:t>Bite Your Tongue</a:t>
            </a:r>
            <a:endParaRPr lang="en-GB" sz="1600">
              <a:solidFill>
                <a:srgbClr val="660033"/>
              </a:solidFill>
            </a:endParaRPr>
          </a:p>
          <a:p>
            <a:pPr>
              <a:lnSpc>
                <a:spcPct val="80000"/>
              </a:lnSpc>
            </a:pPr>
            <a:r>
              <a:rPr lang="en-GB" sz="1600"/>
              <a:t>"Don't you dare say that to me!  </a:t>
            </a:r>
            <a:r>
              <a:rPr lang="en-GB" sz="1600" u="sng"/>
              <a:t>Bite your tongue</a:t>
            </a:r>
            <a:r>
              <a:rPr lang="en-GB" sz="1600"/>
              <a:t>, young man!"</a:t>
            </a:r>
            <a:endParaRPr lang="en-GB" sz="1600" u="sng"/>
          </a:p>
          <a:p>
            <a:pPr>
              <a:lnSpc>
                <a:spcPct val="80000"/>
              </a:lnSpc>
            </a:pPr>
            <a:r>
              <a:rPr lang="en-GB" sz="1600" u="sng"/>
              <a:t>Meaning:</a:t>
            </a:r>
            <a:r>
              <a:rPr lang="en-GB" sz="1600"/>
              <a:t> take back or be ashamed of what you have said; struggle not to say something you want to say.</a:t>
            </a:r>
            <a:endParaRPr lang="en-GB" sz="1600" b="1"/>
          </a:p>
          <a:p>
            <a:pPr>
              <a:lnSpc>
                <a:spcPct val="80000"/>
              </a:lnSpc>
            </a:pPr>
            <a:r>
              <a:rPr lang="en-GB" sz="1600" b="1"/>
              <a:t>Bleeding Heart</a:t>
            </a:r>
            <a:endParaRPr lang="en-GB" sz="1600"/>
          </a:p>
          <a:p>
            <a:pPr>
              <a:lnSpc>
                <a:spcPct val="80000"/>
              </a:lnSpc>
            </a:pPr>
            <a:r>
              <a:rPr lang="en-GB" sz="1600"/>
              <a:t>"Rob is such a </a:t>
            </a:r>
            <a:r>
              <a:rPr lang="en-GB" sz="1600" u="sng"/>
              <a:t>bleeding heart</a:t>
            </a:r>
            <a:r>
              <a:rPr lang="en-GB" sz="1600"/>
              <a:t>. He'll donate to any charity that asks him for money!"</a:t>
            </a:r>
            <a:endParaRPr lang="en-GB" sz="1600" u="sng"/>
          </a:p>
          <a:p>
            <a:pPr>
              <a:lnSpc>
                <a:spcPct val="80000"/>
              </a:lnSpc>
            </a:pPr>
            <a:r>
              <a:rPr lang="en-GB" sz="1600" u="sng"/>
              <a:t>Meaning:</a:t>
            </a:r>
            <a:r>
              <a:rPr lang="en-GB" sz="1600"/>
              <a:t> an extremely soft-hearted person who feels compassion or pity towards all people, including those who may not deserve sympathy.</a:t>
            </a:r>
            <a:endParaRPr lang="en-GB" sz="1600" b="1"/>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blinds(horizontal)">
                                      <p:cBhvr>
                                        <p:cTn id="7" dur="500"/>
                                        <p:tgtEl>
                                          <p:spTgt spid="3072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30723">
                                            <p:txEl>
                                              <p:pRg st="0" end="0"/>
                                            </p:txEl>
                                          </p:spTgt>
                                        </p:tgtEl>
                                        <p:attrNameLst>
                                          <p:attrName>style.visibility</p:attrName>
                                        </p:attrNameLst>
                                      </p:cBhvr>
                                      <p:to>
                                        <p:strVal val="visible"/>
                                      </p:to>
                                    </p:set>
                                    <p:animEffect transition="in" filter="fade">
                                      <p:cBhvr>
                                        <p:cTn id="11" dur="1000"/>
                                        <p:tgtEl>
                                          <p:spTgt spid="30723">
                                            <p:txEl>
                                              <p:pRg st="0" end="0"/>
                                            </p:txEl>
                                          </p:spTgt>
                                        </p:tgtEl>
                                      </p:cBhvr>
                                    </p:animEffect>
                                    <p:anim calcmode="lin" valueType="num">
                                      <p:cBhvr>
                                        <p:cTn id="12" dur="10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0723">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30723">
                                            <p:txEl>
                                              <p:pRg st="1" end="1"/>
                                            </p:txEl>
                                          </p:spTgt>
                                        </p:tgtEl>
                                        <p:attrNameLst>
                                          <p:attrName>style.visibility</p:attrName>
                                        </p:attrNameLst>
                                      </p:cBhvr>
                                      <p:to>
                                        <p:strVal val="visible"/>
                                      </p:to>
                                    </p:set>
                                    <p:animEffect transition="in" filter="fade">
                                      <p:cBhvr>
                                        <p:cTn id="16" dur="1000"/>
                                        <p:tgtEl>
                                          <p:spTgt spid="30723">
                                            <p:txEl>
                                              <p:pRg st="1" end="1"/>
                                            </p:txEl>
                                          </p:spTgt>
                                        </p:tgtEl>
                                      </p:cBhvr>
                                    </p:animEffect>
                                    <p:anim calcmode="lin" valueType="num">
                                      <p:cBhvr>
                                        <p:cTn id="17" dur="10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30723">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0723">
                                            <p:txEl>
                                              <p:pRg st="2" end="2"/>
                                            </p:txEl>
                                          </p:spTgt>
                                        </p:tgtEl>
                                        <p:attrNameLst>
                                          <p:attrName>style.visibility</p:attrName>
                                        </p:attrNameLst>
                                      </p:cBhvr>
                                      <p:to>
                                        <p:strVal val="visible"/>
                                      </p:to>
                                    </p:set>
                                    <p:animEffect transition="in" filter="fade">
                                      <p:cBhvr>
                                        <p:cTn id="21" dur="1000"/>
                                        <p:tgtEl>
                                          <p:spTgt spid="30723">
                                            <p:txEl>
                                              <p:pRg st="2" end="2"/>
                                            </p:txEl>
                                          </p:spTgt>
                                        </p:tgtEl>
                                      </p:cBhvr>
                                    </p:animEffect>
                                    <p:anim calcmode="lin" valueType="num">
                                      <p:cBhvr>
                                        <p:cTn id="22" dur="10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2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0723">
                                            <p:txEl>
                                              <p:pRg st="3" end="3"/>
                                            </p:txEl>
                                          </p:spTgt>
                                        </p:tgtEl>
                                        <p:attrNameLst>
                                          <p:attrName>style.visibility</p:attrName>
                                        </p:attrNameLst>
                                      </p:cBhvr>
                                      <p:to>
                                        <p:strVal val="visible"/>
                                      </p:to>
                                    </p:set>
                                    <p:animEffect transition="in" filter="fade">
                                      <p:cBhvr>
                                        <p:cTn id="26" dur="1000"/>
                                        <p:tgtEl>
                                          <p:spTgt spid="30723">
                                            <p:txEl>
                                              <p:pRg st="3" end="3"/>
                                            </p:txEl>
                                          </p:spTgt>
                                        </p:tgtEl>
                                      </p:cBhvr>
                                    </p:animEffect>
                                    <p:anim calcmode="lin" valueType="num">
                                      <p:cBhvr>
                                        <p:cTn id="27" dur="10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072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0723">
                                            <p:txEl>
                                              <p:pRg st="4" end="4"/>
                                            </p:txEl>
                                          </p:spTgt>
                                        </p:tgtEl>
                                        <p:attrNameLst>
                                          <p:attrName>style.visibility</p:attrName>
                                        </p:attrNameLst>
                                      </p:cBhvr>
                                      <p:to>
                                        <p:strVal val="visible"/>
                                      </p:to>
                                    </p:set>
                                    <p:animEffect transition="in" filter="fade">
                                      <p:cBhvr>
                                        <p:cTn id="31" dur="1000"/>
                                        <p:tgtEl>
                                          <p:spTgt spid="30723">
                                            <p:txEl>
                                              <p:pRg st="4" end="4"/>
                                            </p:txEl>
                                          </p:spTgt>
                                        </p:tgtEl>
                                      </p:cBhvr>
                                    </p:animEffect>
                                    <p:anim calcmode="lin" valueType="num">
                                      <p:cBhvr>
                                        <p:cTn id="32" dur="10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072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0723">
                                            <p:txEl>
                                              <p:pRg st="5" end="5"/>
                                            </p:txEl>
                                          </p:spTgt>
                                        </p:tgtEl>
                                        <p:attrNameLst>
                                          <p:attrName>style.visibility</p:attrName>
                                        </p:attrNameLst>
                                      </p:cBhvr>
                                      <p:to>
                                        <p:strVal val="visible"/>
                                      </p:to>
                                    </p:set>
                                    <p:animEffect transition="in" filter="fade">
                                      <p:cBhvr>
                                        <p:cTn id="36" dur="1000"/>
                                        <p:tgtEl>
                                          <p:spTgt spid="30723">
                                            <p:txEl>
                                              <p:pRg st="5" end="5"/>
                                            </p:txEl>
                                          </p:spTgt>
                                        </p:tgtEl>
                                      </p:cBhvr>
                                    </p:animEffect>
                                    <p:anim calcmode="lin" valueType="num">
                                      <p:cBhvr>
                                        <p:cTn id="37" dur="10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072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0723">
                                            <p:txEl>
                                              <p:pRg st="6" end="6"/>
                                            </p:txEl>
                                          </p:spTgt>
                                        </p:tgtEl>
                                        <p:attrNameLst>
                                          <p:attrName>style.visibility</p:attrName>
                                        </p:attrNameLst>
                                      </p:cBhvr>
                                      <p:to>
                                        <p:strVal val="visible"/>
                                      </p:to>
                                    </p:set>
                                    <p:animEffect transition="in" filter="fade">
                                      <p:cBhvr>
                                        <p:cTn id="41" dur="1000"/>
                                        <p:tgtEl>
                                          <p:spTgt spid="30723">
                                            <p:txEl>
                                              <p:pRg st="6" end="6"/>
                                            </p:txEl>
                                          </p:spTgt>
                                        </p:tgtEl>
                                      </p:cBhvr>
                                    </p:animEffect>
                                    <p:anim calcmode="lin" valueType="num">
                                      <p:cBhvr>
                                        <p:cTn id="42" dur="10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072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0723">
                                            <p:txEl>
                                              <p:pRg st="7" end="7"/>
                                            </p:txEl>
                                          </p:spTgt>
                                        </p:tgtEl>
                                        <p:attrNameLst>
                                          <p:attrName>style.visibility</p:attrName>
                                        </p:attrNameLst>
                                      </p:cBhvr>
                                      <p:to>
                                        <p:strVal val="visible"/>
                                      </p:to>
                                    </p:set>
                                    <p:animEffect transition="in" filter="fade">
                                      <p:cBhvr>
                                        <p:cTn id="46" dur="1000"/>
                                        <p:tgtEl>
                                          <p:spTgt spid="30723">
                                            <p:txEl>
                                              <p:pRg st="7" end="7"/>
                                            </p:txEl>
                                          </p:spTgt>
                                        </p:tgtEl>
                                      </p:cBhvr>
                                    </p:animEffect>
                                    <p:anim calcmode="lin" valueType="num">
                                      <p:cBhvr>
                                        <p:cTn id="47" dur="1000" fill="hold"/>
                                        <p:tgtEl>
                                          <p:spTgt spid="3072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072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0723">
                                            <p:txEl>
                                              <p:pRg st="8" end="8"/>
                                            </p:txEl>
                                          </p:spTgt>
                                        </p:tgtEl>
                                        <p:attrNameLst>
                                          <p:attrName>style.visibility</p:attrName>
                                        </p:attrNameLst>
                                      </p:cBhvr>
                                      <p:to>
                                        <p:strVal val="visible"/>
                                      </p:to>
                                    </p:set>
                                    <p:animEffect transition="in" filter="fade">
                                      <p:cBhvr>
                                        <p:cTn id="51" dur="1000"/>
                                        <p:tgtEl>
                                          <p:spTgt spid="30723">
                                            <p:txEl>
                                              <p:pRg st="8" end="8"/>
                                            </p:txEl>
                                          </p:spTgt>
                                        </p:tgtEl>
                                      </p:cBhvr>
                                    </p:animEffect>
                                    <p:anim calcmode="lin" valueType="num">
                                      <p:cBhvr>
                                        <p:cTn id="52" dur="1000" fill="hold"/>
                                        <p:tgtEl>
                                          <p:spTgt spid="3072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072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31747" name="Rectangle 3"/>
          <p:cNvSpPr>
            <a:spLocks noGrp="1" noRot="1" noChangeArrowheads="1"/>
          </p:cNvSpPr>
          <p:nvPr>
            <p:ph type="body" idx="1"/>
          </p:nvPr>
        </p:nvSpPr>
        <p:spPr/>
        <p:txBody>
          <a:bodyPr/>
          <a:lstStyle/>
          <a:p>
            <a:pPr>
              <a:lnSpc>
                <a:spcPct val="80000"/>
              </a:lnSpc>
            </a:pPr>
            <a:r>
              <a:rPr lang="en-GB" sz="1600" b="1">
                <a:solidFill>
                  <a:srgbClr val="660033"/>
                </a:solidFill>
              </a:rPr>
              <a:t>Butterflies in My Stomach</a:t>
            </a:r>
            <a:endParaRPr lang="en-GB" sz="1600">
              <a:solidFill>
                <a:srgbClr val="660033"/>
              </a:solidFill>
            </a:endParaRPr>
          </a:p>
          <a:p>
            <a:pPr>
              <a:lnSpc>
                <a:spcPct val="80000"/>
              </a:lnSpc>
            </a:pPr>
            <a:r>
              <a:rPr lang="en-GB" sz="1600"/>
              <a:t>"I can't sing a solo without getting </a:t>
            </a:r>
            <a:r>
              <a:rPr lang="en-GB" sz="1600" u="sng"/>
              <a:t>butterflies in my stomach</a:t>
            </a:r>
            <a:r>
              <a:rPr lang="en-GB" sz="1600"/>
              <a:t>."</a:t>
            </a:r>
            <a:endParaRPr lang="en-GB" sz="1600" u="sng"/>
          </a:p>
          <a:p>
            <a:pPr>
              <a:lnSpc>
                <a:spcPct val="80000"/>
              </a:lnSpc>
            </a:pPr>
            <a:r>
              <a:rPr lang="en-GB" sz="1600" u="sng"/>
              <a:t>Meaning:</a:t>
            </a:r>
            <a:r>
              <a:rPr lang="en-GB" sz="1600"/>
              <a:t> a fluttery feeling in the stomach, usually caused by nervousness.</a:t>
            </a:r>
            <a:endParaRPr lang="en-GB" sz="1600" b="1"/>
          </a:p>
          <a:p>
            <a:pPr>
              <a:lnSpc>
                <a:spcPct val="80000"/>
              </a:lnSpc>
            </a:pPr>
            <a:r>
              <a:rPr lang="en-GB" sz="1600" b="1"/>
              <a:t>Button Your Lip</a:t>
            </a:r>
            <a:endParaRPr lang="en-GB" sz="1600"/>
          </a:p>
          <a:p>
            <a:pPr>
              <a:lnSpc>
                <a:spcPct val="80000"/>
              </a:lnSpc>
            </a:pPr>
            <a:r>
              <a:rPr lang="en-GB" sz="1600"/>
              <a:t>"Renee talked about her vacation so much that we finally told her to </a:t>
            </a:r>
            <a:r>
              <a:rPr lang="en-GB" sz="1600" u="sng"/>
              <a:t>button her lip</a:t>
            </a:r>
            <a:r>
              <a:rPr lang="en-GB" sz="1600"/>
              <a:t>.</a:t>
            </a:r>
            <a:endParaRPr lang="en-GB" sz="1600" u="sng"/>
          </a:p>
          <a:p>
            <a:pPr>
              <a:lnSpc>
                <a:spcPct val="80000"/>
              </a:lnSpc>
            </a:pPr>
            <a:r>
              <a:rPr lang="en-GB" sz="1600" u="sng"/>
              <a:t>Meaning:</a:t>
            </a:r>
            <a:r>
              <a:rPr lang="en-GB" sz="1600"/>
              <a:t> to stop talking, be quiet.</a:t>
            </a:r>
            <a:endParaRPr lang="en-GB" sz="1600" b="1"/>
          </a:p>
          <a:p>
            <a:pPr>
              <a:lnSpc>
                <a:spcPct val="80000"/>
              </a:lnSpc>
            </a:pPr>
            <a:r>
              <a:rPr lang="en-GB" sz="1600" b="1"/>
              <a:t>Cat Got Your Tongue</a:t>
            </a:r>
            <a:endParaRPr lang="en-GB" sz="1600"/>
          </a:p>
          <a:p>
            <a:pPr>
              <a:lnSpc>
                <a:spcPct val="80000"/>
              </a:lnSpc>
            </a:pPr>
            <a:r>
              <a:rPr lang="en-GB" sz="1600"/>
              <a:t>"Why don't you answer me? </a:t>
            </a:r>
            <a:r>
              <a:rPr lang="en-GB" sz="1600" u="sng"/>
              <a:t>Cat got your Tongue</a:t>
            </a:r>
            <a:r>
              <a:rPr lang="en-GB" sz="1600"/>
              <a:t>?"</a:t>
            </a:r>
            <a:endParaRPr lang="en-GB" sz="1600" u="sng"/>
          </a:p>
          <a:p>
            <a:pPr>
              <a:lnSpc>
                <a:spcPct val="80000"/>
              </a:lnSpc>
            </a:pPr>
            <a:r>
              <a:rPr lang="en-GB" sz="1600" u="sng"/>
              <a:t>Meaning:</a:t>
            </a:r>
            <a:r>
              <a:rPr lang="en-GB" sz="1600"/>
              <a:t> Is there a reason that you're not speaking?</a:t>
            </a:r>
            <a:endParaRPr lang="en-GB" sz="1600" b="1"/>
          </a:p>
          <a:p>
            <a:pPr>
              <a:lnSpc>
                <a:spcPct val="80000"/>
              </a:lnSpc>
            </a:pPr>
            <a:r>
              <a:rPr lang="sl-SI" sz="1600" b="1"/>
              <a:t> </a:t>
            </a:r>
            <a:r>
              <a:rPr lang="en-GB" sz="1600" b="1"/>
              <a:t>L</a:t>
            </a:r>
            <a:r>
              <a:rPr lang="en-GB" sz="1600"/>
              <a:t>ead you by the nose (to dominate), Let your hair down (to behave freely), Little pitchers have big ears (listen to the conversation to the olders), </a:t>
            </a:r>
            <a:r>
              <a:rPr lang="en-GB" sz="1600">
                <a:solidFill>
                  <a:srgbClr val="660033"/>
                </a:solidFill>
              </a:rPr>
              <a:t>Long in the tooth</a:t>
            </a:r>
            <a:r>
              <a:rPr lang="en-GB" sz="1600"/>
              <a:t> (old), Look down your nose at someone (to disrespect),</a:t>
            </a:r>
            <a:endParaRPr lang="en-GB" sz="1600" b="1"/>
          </a:p>
          <a:p>
            <a:pPr>
              <a:lnSpc>
                <a:spcPct val="80000"/>
              </a:lnSpc>
            </a:pPr>
            <a:r>
              <a:rPr lang="en-GB" sz="1600" b="1"/>
              <a:t>M</a:t>
            </a:r>
            <a:r>
              <a:rPr lang="en-GB" sz="1600"/>
              <a:t>ake no bones abouth sth (to speak directly, honestly), Make your mouth water (to have a great desire), More then one way to skin a cat (several different ways to reach the goal), </a:t>
            </a:r>
            <a:endParaRPr lang="en-GB" sz="1600" b="1"/>
          </a:p>
          <a:p>
            <a:pPr>
              <a:lnSpc>
                <a:spcPct val="80000"/>
              </a:lnSpc>
            </a:pPr>
            <a:endParaRPr lang="en-GB" sz="16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blinds(horizontal)">
                                      <p:cBhvr>
                                        <p:cTn id="7" dur="500"/>
                                        <p:tgtEl>
                                          <p:spTgt spid="31746"/>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31747">
                                            <p:txEl>
                                              <p:pRg st="0" end="0"/>
                                            </p:txEl>
                                          </p:spTgt>
                                        </p:tgtEl>
                                        <p:attrNameLst>
                                          <p:attrName>style.visibility</p:attrName>
                                        </p:attrNameLst>
                                      </p:cBhvr>
                                      <p:to>
                                        <p:strVal val="visible"/>
                                      </p:to>
                                    </p:set>
                                    <p:animEffect transition="in" filter="fade">
                                      <p:cBhvr>
                                        <p:cTn id="11" dur="1000"/>
                                        <p:tgtEl>
                                          <p:spTgt spid="31747">
                                            <p:txEl>
                                              <p:pRg st="0" end="0"/>
                                            </p:txEl>
                                          </p:spTgt>
                                        </p:tgtEl>
                                      </p:cBhvr>
                                    </p:animEffect>
                                    <p:anim calcmode="lin" valueType="num">
                                      <p:cBhvr>
                                        <p:cTn id="12" dur="10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1747">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31747">
                                            <p:txEl>
                                              <p:pRg st="1" end="1"/>
                                            </p:txEl>
                                          </p:spTgt>
                                        </p:tgtEl>
                                        <p:attrNameLst>
                                          <p:attrName>style.visibility</p:attrName>
                                        </p:attrNameLst>
                                      </p:cBhvr>
                                      <p:to>
                                        <p:strVal val="visible"/>
                                      </p:to>
                                    </p:set>
                                    <p:animEffect transition="in" filter="fade">
                                      <p:cBhvr>
                                        <p:cTn id="16" dur="1000"/>
                                        <p:tgtEl>
                                          <p:spTgt spid="31747">
                                            <p:txEl>
                                              <p:pRg st="1" end="1"/>
                                            </p:txEl>
                                          </p:spTgt>
                                        </p:tgtEl>
                                      </p:cBhvr>
                                    </p:animEffect>
                                    <p:anim calcmode="lin" valueType="num">
                                      <p:cBhvr>
                                        <p:cTn id="17" dur="10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31747">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1747">
                                            <p:txEl>
                                              <p:pRg st="2" end="2"/>
                                            </p:txEl>
                                          </p:spTgt>
                                        </p:tgtEl>
                                        <p:attrNameLst>
                                          <p:attrName>style.visibility</p:attrName>
                                        </p:attrNameLst>
                                      </p:cBhvr>
                                      <p:to>
                                        <p:strVal val="visible"/>
                                      </p:to>
                                    </p:set>
                                    <p:animEffect transition="in" filter="fade">
                                      <p:cBhvr>
                                        <p:cTn id="21" dur="1000"/>
                                        <p:tgtEl>
                                          <p:spTgt spid="31747">
                                            <p:txEl>
                                              <p:pRg st="2" end="2"/>
                                            </p:txEl>
                                          </p:spTgt>
                                        </p:tgtEl>
                                      </p:cBhvr>
                                    </p:animEffect>
                                    <p:anim calcmode="lin" valueType="num">
                                      <p:cBhvr>
                                        <p:cTn id="22" dur="10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1747">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1747">
                                            <p:txEl>
                                              <p:pRg st="3" end="3"/>
                                            </p:txEl>
                                          </p:spTgt>
                                        </p:tgtEl>
                                        <p:attrNameLst>
                                          <p:attrName>style.visibility</p:attrName>
                                        </p:attrNameLst>
                                      </p:cBhvr>
                                      <p:to>
                                        <p:strVal val="visible"/>
                                      </p:to>
                                    </p:set>
                                    <p:animEffect transition="in" filter="fade">
                                      <p:cBhvr>
                                        <p:cTn id="26" dur="1000"/>
                                        <p:tgtEl>
                                          <p:spTgt spid="31747">
                                            <p:txEl>
                                              <p:pRg st="3" end="3"/>
                                            </p:txEl>
                                          </p:spTgt>
                                        </p:tgtEl>
                                      </p:cBhvr>
                                    </p:animEffect>
                                    <p:anim calcmode="lin" valueType="num">
                                      <p:cBhvr>
                                        <p:cTn id="27" dur="10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1747">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1747">
                                            <p:txEl>
                                              <p:pRg st="4" end="4"/>
                                            </p:txEl>
                                          </p:spTgt>
                                        </p:tgtEl>
                                        <p:attrNameLst>
                                          <p:attrName>style.visibility</p:attrName>
                                        </p:attrNameLst>
                                      </p:cBhvr>
                                      <p:to>
                                        <p:strVal val="visible"/>
                                      </p:to>
                                    </p:set>
                                    <p:animEffect transition="in" filter="fade">
                                      <p:cBhvr>
                                        <p:cTn id="31" dur="1000"/>
                                        <p:tgtEl>
                                          <p:spTgt spid="31747">
                                            <p:txEl>
                                              <p:pRg st="4" end="4"/>
                                            </p:txEl>
                                          </p:spTgt>
                                        </p:tgtEl>
                                      </p:cBhvr>
                                    </p:animEffect>
                                    <p:anim calcmode="lin" valueType="num">
                                      <p:cBhvr>
                                        <p:cTn id="32" dur="10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1747">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1747">
                                            <p:txEl>
                                              <p:pRg st="5" end="5"/>
                                            </p:txEl>
                                          </p:spTgt>
                                        </p:tgtEl>
                                        <p:attrNameLst>
                                          <p:attrName>style.visibility</p:attrName>
                                        </p:attrNameLst>
                                      </p:cBhvr>
                                      <p:to>
                                        <p:strVal val="visible"/>
                                      </p:to>
                                    </p:set>
                                    <p:animEffect transition="in" filter="fade">
                                      <p:cBhvr>
                                        <p:cTn id="36" dur="1000"/>
                                        <p:tgtEl>
                                          <p:spTgt spid="31747">
                                            <p:txEl>
                                              <p:pRg st="5" end="5"/>
                                            </p:txEl>
                                          </p:spTgt>
                                        </p:tgtEl>
                                      </p:cBhvr>
                                    </p:animEffect>
                                    <p:anim calcmode="lin" valueType="num">
                                      <p:cBhvr>
                                        <p:cTn id="37" dur="1000" fill="hold"/>
                                        <p:tgtEl>
                                          <p:spTgt spid="31747">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1747">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1747">
                                            <p:txEl>
                                              <p:pRg st="6" end="6"/>
                                            </p:txEl>
                                          </p:spTgt>
                                        </p:tgtEl>
                                        <p:attrNameLst>
                                          <p:attrName>style.visibility</p:attrName>
                                        </p:attrNameLst>
                                      </p:cBhvr>
                                      <p:to>
                                        <p:strVal val="visible"/>
                                      </p:to>
                                    </p:set>
                                    <p:animEffect transition="in" filter="fade">
                                      <p:cBhvr>
                                        <p:cTn id="41" dur="1000"/>
                                        <p:tgtEl>
                                          <p:spTgt spid="31747">
                                            <p:txEl>
                                              <p:pRg st="6" end="6"/>
                                            </p:txEl>
                                          </p:spTgt>
                                        </p:tgtEl>
                                      </p:cBhvr>
                                    </p:animEffect>
                                    <p:anim calcmode="lin" valueType="num">
                                      <p:cBhvr>
                                        <p:cTn id="42" dur="10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1747">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1747">
                                            <p:txEl>
                                              <p:pRg st="7" end="7"/>
                                            </p:txEl>
                                          </p:spTgt>
                                        </p:tgtEl>
                                        <p:attrNameLst>
                                          <p:attrName>style.visibility</p:attrName>
                                        </p:attrNameLst>
                                      </p:cBhvr>
                                      <p:to>
                                        <p:strVal val="visible"/>
                                      </p:to>
                                    </p:set>
                                    <p:animEffect transition="in" filter="fade">
                                      <p:cBhvr>
                                        <p:cTn id="46" dur="1000"/>
                                        <p:tgtEl>
                                          <p:spTgt spid="31747">
                                            <p:txEl>
                                              <p:pRg st="7" end="7"/>
                                            </p:txEl>
                                          </p:spTgt>
                                        </p:tgtEl>
                                      </p:cBhvr>
                                    </p:animEffect>
                                    <p:anim calcmode="lin" valueType="num">
                                      <p:cBhvr>
                                        <p:cTn id="47" dur="1000" fill="hold"/>
                                        <p:tgtEl>
                                          <p:spTgt spid="31747">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1747">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1747">
                                            <p:txEl>
                                              <p:pRg st="8" end="8"/>
                                            </p:txEl>
                                          </p:spTgt>
                                        </p:tgtEl>
                                        <p:attrNameLst>
                                          <p:attrName>style.visibility</p:attrName>
                                        </p:attrNameLst>
                                      </p:cBhvr>
                                      <p:to>
                                        <p:strVal val="visible"/>
                                      </p:to>
                                    </p:set>
                                    <p:animEffect transition="in" filter="fade">
                                      <p:cBhvr>
                                        <p:cTn id="51" dur="1000"/>
                                        <p:tgtEl>
                                          <p:spTgt spid="31747">
                                            <p:txEl>
                                              <p:pRg st="8" end="8"/>
                                            </p:txEl>
                                          </p:spTgt>
                                        </p:tgtEl>
                                      </p:cBhvr>
                                    </p:animEffect>
                                    <p:anim calcmode="lin" valueType="num">
                                      <p:cBhvr>
                                        <p:cTn id="52" dur="1000" fill="hold"/>
                                        <p:tgtEl>
                                          <p:spTgt spid="31747">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1747">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1747">
                                            <p:txEl>
                                              <p:pRg st="9" end="9"/>
                                            </p:txEl>
                                          </p:spTgt>
                                        </p:tgtEl>
                                        <p:attrNameLst>
                                          <p:attrName>style.visibility</p:attrName>
                                        </p:attrNameLst>
                                      </p:cBhvr>
                                      <p:to>
                                        <p:strVal val="visible"/>
                                      </p:to>
                                    </p:set>
                                    <p:animEffect transition="in" filter="fade">
                                      <p:cBhvr>
                                        <p:cTn id="56" dur="1000"/>
                                        <p:tgtEl>
                                          <p:spTgt spid="31747">
                                            <p:txEl>
                                              <p:pRg st="9" end="9"/>
                                            </p:txEl>
                                          </p:spTgt>
                                        </p:tgtEl>
                                      </p:cBhvr>
                                    </p:animEffect>
                                    <p:anim calcmode="lin" valueType="num">
                                      <p:cBhvr>
                                        <p:cTn id="57" dur="1000" fill="hold"/>
                                        <p:tgtEl>
                                          <p:spTgt spid="31747">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1747">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1747">
                                            <p:txEl>
                                              <p:pRg st="10" end="10"/>
                                            </p:txEl>
                                          </p:spTgt>
                                        </p:tgtEl>
                                        <p:attrNameLst>
                                          <p:attrName>style.visibility</p:attrName>
                                        </p:attrNameLst>
                                      </p:cBhvr>
                                      <p:to>
                                        <p:strVal val="visible"/>
                                      </p:to>
                                    </p:set>
                                    <p:animEffect transition="in" filter="fade">
                                      <p:cBhvr>
                                        <p:cTn id="61" dur="1000"/>
                                        <p:tgtEl>
                                          <p:spTgt spid="31747">
                                            <p:txEl>
                                              <p:pRg st="10" end="10"/>
                                            </p:txEl>
                                          </p:spTgt>
                                        </p:tgtEl>
                                      </p:cBhvr>
                                    </p:animEffect>
                                    <p:anim calcmode="lin" valueType="num">
                                      <p:cBhvr>
                                        <p:cTn id="62" dur="1000" fill="hold"/>
                                        <p:tgtEl>
                                          <p:spTgt spid="31747">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1747">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28675" name="Rectangle 3"/>
          <p:cNvSpPr>
            <a:spLocks noGrp="1" noRot="1" noChangeArrowheads="1"/>
          </p:cNvSpPr>
          <p:nvPr>
            <p:ph type="body" idx="1"/>
          </p:nvPr>
        </p:nvSpPr>
        <p:spPr/>
        <p:txBody>
          <a:bodyPr/>
          <a:lstStyle/>
          <a:p>
            <a:pPr>
              <a:lnSpc>
                <a:spcPct val="80000"/>
              </a:lnSpc>
            </a:pPr>
            <a:r>
              <a:rPr lang="en-GB" sz="1400" b="1"/>
              <a:t>Catch Someone Red-Handed</a:t>
            </a:r>
            <a:r>
              <a:rPr lang="sl-SI" sz="1400" b="1"/>
              <a:t> </a:t>
            </a:r>
            <a:r>
              <a:rPr lang="en-GB" sz="1400"/>
              <a:t>"Ashley's brother was </a:t>
            </a:r>
            <a:r>
              <a:rPr lang="en-GB" sz="1400" u="sng"/>
              <a:t>caught red-handed</a:t>
            </a:r>
            <a:r>
              <a:rPr lang="en-GB" sz="1400"/>
              <a:t> at the scene of the crime."</a:t>
            </a:r>
            <a:endParaRPr lang="en-GB" sz="1400" u="sng"/>
          </a:p>
          <a:p>
            <a:pPr>
              <a:lnSpc>
                <a:spcPct val="80000"/>
              </a:lnSpc>
            </a:pPr>
            <a:r>
              <a:rPr lang="en-GB" sz="1400" u="sng"/>
              <a:t>Meaning:</a:t>
            </a:r>
            <a:r>
              <a:rPr lang="en-GB" sz="1400"/>
              <a:t> to catch someone in the act of doing something wrong.</a:t>
            </a:r>
            <a:endParaRPr lang="en-GB" sz="1400" b="1"/>
          </a:p>
          <a:p>
            <a:pPr>
              <a:lnSpc>
                <a:spcPct val="80000"/>
              </a:lnSpc>
            </a:pPr>
            <a:r>
              <a:rPr lang="en-GB" sz="1400" b="1"/>
              <a:t>Cheek by Jowl</a:t>
            </a:r>
            <a:endParaRPr lang="en-GB" sz="1400"/>
          </a:p>
          <a:p>
            <a:pPr>
              <a:lnSpc>
                <a:spcPct val="80000"/>
              </a:lnSpc>
            </a:pPr>
            <a:r>
              <a:rPr lang="en-GB" sz="1400"/>
              <a:t>"I thought that Omar and Mike had a Fight, but I saw them today in gym, </a:t>
            </a:r>
            <a:r>
              <a:rPr lang="en-GB" sz="1400" u="sng"/>
              <a:t>cheek by jowl</a:t>
            </a:r>
            <a:r>
              <a:rPr lang="en-GB" sz="1400"/>
              <a:t>."</a:t>
            </a:r>
            <a:endParaRPr lang="en-GB" sz="1400" u="sng"/>
          </a:p>
          <a:p>
            <a:pPr>
              <a:lnSpc>
                <a:spcPct val="80000"/>
              </a:lnSpc>
            </a:pPr>
            <a:r>
              <a:rPr lang="en-GB" sz="1400" u="sng"/>
              <a:t>Meaning:</a:t>
            </a:r>
            <a:r>
              <a:rPr lang="en-GB" sz="1400"/>
              <a:t> side by side, very close together.</a:t>
            </a:r>
            <a:endParaRPr lang="en-GB" sz="1400" b="1"/>
          </a:p>
          <a:p>
            <a:pPr>
              <a:lnSpc>
                <a:spcPct val="80000"/>
              </a:lnSpc>
            </a:pPr>
            <a:r>
              <a:rPr lang="en-GB" sz="1400" b="1">
                <a:solidFill>
                  <a:srgbClr val="660033"/>
                </a:solidFill>
              </a:rPr>
              <a:t>Chip on Your Shoulder</a:t>
            </a:r>
            <a:endParaRPr lang="en-GB" sz="1400">
              <a:solidFill>
                <a:srgbClr val="660033"/>
              </a:solidFill>
            </a:endParaRPr>
          </a:p>
          <a:p>
            <a:pPr>
              <a:lnSpc>
                <a:spcPct val="80000"/>
              </a:lnSpc>
            </a:pPr>
            <a:r>
              <a:rPr lang="en-GB" sz="1400"/>
              <a:t>"Avoid Calvin today. He has a real </a:t>
            </a:r>
            <a:r>
              <a:rPr lang="en-GB" sz="1400" u="sng"/>
              <a:t>chip on his shoulder</a:t>
            </a:r>
            <a:r>
              <a:rPr lang="en-GB" sz="1400"/>
              <a:t>."</a:t>
            </a:r>
            <a:endParaRPr lang="en-GB" sz="1400" u="sng"/>
          </a:p>
          <a:p>
            <a:pPr>
              <a:lnSpc>
                <a:spcPct val="80000"/>
              </a:lnSpc>
            </a:pPr>
            <a:r>
              <a:rPr lang="en-GB" sz="1400" u="sng"/>
              <a:t>Meaning:</a:t>
            </a:r>
            <a:r>
              <a:rPr lang="en-GB" sz="1400"/>
              <a:t> to be quarrelsome, aggressive, or rude, to be ready to fight.</a:t>
            </a:r>
            <a:endParaRPr lang="en-GB" sz="1400" b="1"/>
          </a:p>
          <a:p>
            <a:pPr>
              <a:lnSpc>
                <a:spcPct val="80000"/>
              </a:lnSpc>
            </a:pPr>
            <a:r>
              <a:rPr lang="en-GB" sz="1400" b="1"/>
              <a:t>Cold Feed</a:t>
            </a:r>
            <a:endParaRPr lang="en-GB" sz="1400"/>
          </a:p>
          <a:p>
            <a:pPr>
              <a:lnSpc>
                <a:spcPct val="80000"/>
              </a:lnSpc>
            </a:pPr>
            <a:r>
              <a:rPr lang="en-GB" sz="1400"/>
              <a:t>"Jerry wanted to ask Lynette to the dance, but he got </a:t>
            </a:r>
            <a:r>
              <a:rPr lang="en-GB" sz="1400" u="sng"/>
              <a:t>cold feed."</a:t>
            </a:r>
          </a:p>
          <a:p>
            <a:pPr>
              <a:lnSpc>
                <a:spcPct val="80000"/>
              </a:lnSpc>
            </a:pPr>
            <a:r>
              <a:rPr lang="en-GB" sz="1400" u="sng"/>
              <a:t>Meaning:</a:t>
            </a:r>
            <a:r>
              <a:rPr lang="en-GB" sz="1400"/>
              <a:t> a fear of doing sth, a loss of nerve confidence.</a:t>
            </a:r>
            <a:endParaRPr lang="en-GB" sz="1400" b="1"/>
          </a:p>
          <a:p>
            <a:pPr>
              <a:lnSpc>
                <a:spcPct val="80000"/>
              </a:lnSpc>
            </a:pPr>
            <a:r>
              <a:rPr lang="en-GB" sz="1400" b="1">
                <a:solidFill>
                  <a:srgbClr val="660033"/>
                </a:solidFill>
              </a:rPr>
              <a:t>Cool Your Heels</a:t>
            </a:r>
            <a:endParaRPr lang="en-GB" sz="1400">
              <a:solidFill>
                <a:srgbClr val="660033"/>
              </a:solidFill>
            </a:endParaRPr>
          </a:p>
          <a:p>
            <a:pPr>
              <a:lnSpc>
                <a:spcPct val="80000"/>
              </a:lnSpc>
            </a:pPr>
            <a:r>
              <a:rPr lang="en-GB" sz="1400"/>
              <a:t>"Poor Jerry. I just saw him </a:t>
            </a:r>
            <a:r>
              <a:rPr lang="en-GB" sz="1400" u="sng"/>
              <a:t>cooling his heels</a:t>
            </a:r>
            <a:r>
              <a:rPr lang="en-GB" sz="1400"/>
              <a:t> outside the principal's office!"</a:t>
            </a:r>
            <a:endParaRPr lang="en-GB" sz="1400" u="sng"/>
          </a:p>
          <a:p>
            <a:pPr>
              <a:lnSpc>
                <a:spcPct val="80000"/>
              </a:lnSpc>
            </a:pPr>
            <a:r>
              <a:rPr lang="en-GB" sz="1400" u="sng"/>
              <a:t>Meaning:</a:t>
            </a:r>
            <a:r>
              <a:rPr lang="en-GB" sz="1400"/>
              <a:t> to be kept waiting for a long time, usually by someone in power or authority.</a:t>
            </a:r>
            <a:endParaRPr lang="en-GB" sz="1400" b="1"/>
          </a:p>
          <a:p>
            <a:pPr>
              <a:lnSpc>
                <a:spcPct val="80000"/>
              </a:lnSpc>
            </a:pPr>
            <a:r>
              <a:rPr lang="en-GB" sz="1400" b="1"/>
              <a:t>Cost an Arm and a Leg</a:t>
            </a:r>
            <a:endParaRPr lang="en-GB" sz="1400"/>
          </a:p>
          <a:p>
            <a:pPr>
              <a:lnSpc>
                <a:spcPct val="80000"/>
              </a:lnSpc>
            </a:pPr>
            <a:r>
              <a:rPr lang="en-GB" sz="1400"/>
              <a:t>"It </a:t>
            </a:r>
            <a:r>
              <a:rPr lang="en-GB" sz="1400" u="sng"/>
              <a:t>cost him an arm and a leg</a:t>
            </a:r>
            <a:r>
              <a:rPr lang="en-GB" sz="1400"/>
              <a:t> to go to Hawaii, but Mr Wrong really needed the vacation."</a:t>
            </a:r>
            <a:endParaRPr lang="en-GB" sz="1400" u="sng"/>
          </a:p>
          <a:p>
            <a:pPr>
              <a:lnSpc>
                <a:spcPct val="80000"/>
              </a:lnSpc>
            </a:pPr>
            <a:r>
              <a:rPr lang="en-GB" sz="1400" u="sng"/>
              <a:t>Meaning:</a:t>
            </a:r>
            <a:r>
              <a:rPr lang="en-GB" sz="1400"/>
              <a:t> very expensive, high priced, though possibly not worth the cost.</a:t>
            </a:r>
            <a:endParaRPr lang="en-GB" sz="1400" b="1"/>
          </a:p>
          <a:p>
            <a:pPr>
              <a:lnSpc>
                <a:spcPct val="80000"/>
              </a:lnSpc>
            </a:pPr>
            <a:r>
              <a:rPr lang="en-GB" sz="1400" b="1"/>
              <a:t>Cut off Your Nose to Spite Your Face</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linds(horizontal)">
                                      <p:cBhvr>
                                        <p:cTn id="7" dur="500"/>
                                        <p:tgtEl>
                                          <p:spTgt spid="28674"/>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28675">
                                            <p:txEl>
                                              <p:pRg st="0" end="0"/>
                                            </p:txEl>
                                          </p:spTgt>
                                        </p:tgtEl>
                                        <p:attrNameLst>
                                          <p:attrName>style.visibility</p:attrName>
                                        </p:attrNameLst>
                                      </p:cBhvr>
                                      <p:to>
                                        <p:strVal val="visible"/>
                                      </p:to>
                                    </p:set>
                                    <p:animEffect transition="in" filter="fade">
                                      <p:cBhvr>
                                        <p:cTn id="11" dur="1000"/>
                                        <p:tgtEl>
                                          <p:spTgt spid="28675">
                                            <p:txEl>
                                              <p:pRg st="0" end="0"/>
                                            </p:txEl>
                                          </p:spTgt>
                                        </p:tgtEl>
                                      </p:cBhvr>
                                    </p:animEffect>
                                    <p:anim calcmode="lin" valueType="num">
                                      <p:cBhvr>
                                        <p:cTn id="12" dur="10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8675">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28675">
                                            <p:txEl>
                                              <p:pRg st="1" end="1"/>
                                            </p:txEl>
                                          </p:spTgt>
                                        </p:tgtEl>
                                        <p:attrNameLst>
                                          <p:attrName>style.visibility</p:attrName>
                                        </p:attrNameLst>
                                      </p:cBhvr>
                                      <p:to>
                                        <p:strVal val="visible"/>
                                      </p:to>
                                    </p:set>
                                    <p:animEffect transition="in" filter="fade">
                                      <p:cBhvr>
                                        <p:cTn id="16" dur="1000"/>
                                        <p:tgtEl>
                                          <p:spTgt spid="28675">
                                            <p:txEl>
                                              <p:pRg st="1" end="1"/>
                                            </p:txEl>
                                          </p:spTgt>
                                        </p:tgtEl>
                                      </p:cBhvr>
                                    </p:animEffect>
                                    <p:anim calcmode="lin" valueType="num">
                                      <p:cBhvr>
                                        <p:cTn id="17" dur="10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28675">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8675">
                                            <p:txEl>
                                              <p:pRg st="2" end="2"/>
                                            </p:txEl>
                                          </p:spTgt>
                                        </p:tgtEl>
                                        <p:attrNameLst>
                                          <p:attrName>style.visibility</p:attrName>
                                        </p:attrNameLst>
                                      </p:cBhvr>
                                      <p:to>
                                        <p:strVal val="visible"/>
                                      </p:to>
                                    </p:set>
                                    <p:animEffect transition="in" filter="fade">
                                      <p:cBhvr>
                                        <p:cTn id="21" dur="1000"/>
                                        <p:tgtEl>
                                          <p:spTgt spid="28675">
                                            <p:txEl>
                                              <p:pRg st="2" end="2"/>
                                            </p:txEl>
                                          </p:spTgt>
                                        </p:tgtEl>
                                      </p:cBhvr>
                                    </p:animEffect>
                                    <p:anim calcmode="lin" valueType="num">
                                      <p:cBhvr>
                                        <p:cTn id="22" dur="10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8675">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8675">
                                            <p:txEl>
                                              <p:pRg st="3" end="3"/>
                                            </p:txEl>
                                          </p:spTgt>
                                        </p:tgtEl>
                                        <p:attrNameLst>
                                          <p:attrName>style.visibility</p:attrName>
                                        </p:attrNameLst>
                                      </p:cBhvr>
                                      <p:to>
                                        <p:strVal val="visible"/>
                                      </p:to>
                                    </p:set>
                                    <p:animEffect transition="in" filter="fade">
                                      <p:cBhvr>
                                        <p:cTn id="26" dur="1000"/>
                                        <p:tgtEl>
                                          <p:spTgt spid="28675">
                                            <p:txEl>
                                              <p:pRg st="3" end="3"/>
                                            </p:txEl>
                                          </p:spTgt>
                                        </p:tgtEl>
                                      </p:cBhvr>
                                    </p:animEffect>
                                    <p:anim calcmode="lin" valueType="num">
                                      <p:cBhvr>
                                        <p:cTn id="27" dur="1000" fill="hold"/>
                                        <p:tgtEl>
                                          <p:spTgt spid="2867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8675">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8675">
                                            <p:txEl>
                                              <p:pRg st="4" end="4"/>
                                            </p:txEl>
                                          </p:spTgt>
                                        </p:tgtEl>
                                        <p:attrNameLst>
                                          <p:attrName>style.visibility</p:attrName>
                                        </p:attrNameLst>
                                      </p:cBhvr>
                                      <p:to>
                                        <p:strVal val="visible"/>
                                      </p:to>
                                    </p:set>
                                    <p:animEffect transition="in" filter="fade">
                                      <p:cBhvr>
                                        <p:cTn id="31" dur="1000"/>
                                        <p:tgtEl>
                                          <p:spTgt spid="28675">
                                            <p:txEl>
                                              <p:pRg st="4" end="4"/>
                                            </p:txEl>
                                          </p:spTgt>
                                        </p:tgtEl>
                                      </p:cBhvr>
                                    </p:animEffect>
                                    <p:anim calcmode="lin" valueType="num">
                                      <p:cBhvr>
                                        <p:cTn id="32" dur="1000" fill="hold"/>
                                        <p:tgtEl>
                                          <p:spTgt spid="2867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8675">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8675">
                                            <p:txEl>
                                              <p:pRg st="5" end="5"/>
                                            </p:txEl>
                                          </p:spTgt>
                                        </p:tgtEl>
                                        <p:attrNameLst>
                                          <p:attrName>style.visibility</p:attrName>
                                        </p:attrNameLst>
                                      </p:cBhvr>
                                      <p:to>
                                        <p:strVal val="visible"/>
                                      </p:to>
                                    </p:set>
                                    <p:animEffect transition="in" filter="fade">
                                      <p:cBhvr>
                                        <p:cTn id="36" dur="1000"/>
                                        <p:tgtEl>
                                          <p:spTgt spid="28675">
                                            <p:txEl>
                                              <p:pRg st="5" end="5"/>
                                            </p:txEl>
                                          </p:spTgt>
                                        </p:tgtEl>
                                      </p:cBhvr>
                                    </p:animEffect>
                                    <p:anim calcmode="lin" valueType="num">
                                      <p:cBhvr>
                                        <p:cTn id="37" dur="1000" fill="hold"/>
                                        <p:tgtEl>
                                          <p:spTgt spid="2867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8675">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8675">
                                            <p:txEl>
                                              <p:pRg st="6" end="6"/>
                                            </p:txEl>
                                          </p:spTgt>
                                        </p:tgtEl>
                                        <p:attrNameLst>
                                          <p:attrName>style.visibility</p:attrName>
                                        </p:attrNameLst>
                                      </p:cBhvr>
                                      <p:to>
                                        <p:strVal val="visible"/>
                                      </p:to>
                                    </p:set>
                                    <p:animEffect transition="in" filter="fade">
                                      <p:cBhvr>
                                        <p:cTn id="41" dur="1000"/>
                                        <p:tgtEl>
                                          <p:spTgt spid="28675">
                                            <p:txEl>
                                              <p:pRg st="6" end="6"/>
                                            </p:txEl>
                                          </p:spTgt>
                                        </p:tgtEl>
                                      </p:cBhvr>
                                    </p:animEffect>
                                    <p:anim calcmode="lin" valueType="num">
                                      <p:cBhvr>
                                        <p:cTn id="42" dur="1000" fill="hold"/>
                                        <p:tgtEl>
                                          <p:spTgt spid="28675">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8675">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8675">
                                            <p:txEl>
                                              <p:pRg st="7" end="7"/>
                                            </p:txEl>
                                          </p:spTgt>
                                        </p:tgtEl>
                                        <p:attrNameLst>
                                          <p:attrName>style.visibility</p:attrName>
                                        </p:attrNameLst>
                                      </p:cBhvr>
                                      <p:to>
                                        <p:strVal val="visible"/>
                                      </p:to>
                                    </p:set>
                                    <p:animEffect transition="in" filter="fade">
                                      <p:cBhvr>
                                        <p:cTn id="46" dur="1000"/>
                                        <p:tgtEl>
                                          <p:spTgt spid="28675">
                                            <p:txEl>
                                              <p:pRg st="7" end="7"/>
                                            </p:txEl>
                                          </p:spTgt>
                                        </p:tgtEl>
                                      </p:cBhvr>
                                    </p:animEffect>
                                    <p:anim calcmode="lin" valueType="num">
                                      <p:cBhvr>
                                        <p:cTn id="47" dur="1000" fill="hold"/>
                                        <p:tgtEl>
                                          <p:spTgt spid="28675">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8675">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8675">
                                            <p:txEl>
                                              <p:pRg st="8" end="8"/>
                                            </p:txEl>
                                          </p:spTgt>
                                        </p:tgtEl>
                                        <p:attrNameLst>
                                          <p:attrName>style.visibility</p:attrName>
                                        </p:attrNameLst>
                                      </p:cBhvr>
                                      <p:to>
                                        <p:strVal val="visible"/>
                                      </p:to>
                                    </p:set>
                                    <p:animEffect transition="in" filter="fade">
                                      <p:cBhvr>
                                        <p:cTn id="51" dur="1000"/>
                                        <p:tgtEl>
                                          <p:spTgt spid="28675">
                                            <p:txEl>
                                              <p:pRg st="8" end="8"/>
                                            </p:txEl>
                                          </p:spTgt>
                                        </p:tgtEl>
                                      </p:cBhvr>
                                    </p:animEffect>
                                    <p:anim calcmode="lin" valueType="num">
                                      <p:cBhvr>
                                        <p:cTn id="52" dur="1000" fill="hold"/>
                                        <p:tgtEl>
                                          <p:spTgt spid="28675">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8675">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8675">
                                            <p:txEl>
                                              <p:pRg st="9" end="9"/>
                                            </p:txEl>
                                          </p:spTgt>
                                        </p:tgtEl>
                                        <p:attrNameLst>
                                          <p:attrName>style.visibility</p:attrName>
                                        </p:attrNameLst>
                                      </p:cBhvr>
                                      <p:to>
                                        <p:strVal val="visible"/>
                                      </p:to>
                                    </p:set>
                                    <p:animEffect transition="in" filter="fade">
                                      <p:cBhvr>
                                        <p:cTn id="56" dur="1000"/>
                                        <p:tgtEl>
                                          <p:spTgt spid="28675">
                                            <p:txEl>
                                              <p:pRg st="9" end="9"/>
                                            </p:txEl>
                                          </p:spTgt>
                                        </p:tgtEl>
                                      </p:cBhvr>
                                    </p:animEffect>
                                    <p:anim calcmode="lin" valueType="num">
                                      <p:cBhvr>
                                        <p:cTn id="57" dur="1000" fill="hold"/>
                                        <p:tgtEl>
                                          <p:spTgt spid="28675">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8675">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8675">
                                            <p:txEl>
                                              <p:pRg st="10" end="10"/>
                                            </p:txEl>
                                          </p:spTgt>
                                        </p:tgtEl>
                                        <p:attrNameLst>
                                          <p:attrName>style.visibility</p:attrName>
                                        </p:attrNameLst>
                                      </p:cBhvr>
                                      <p:to>
                                        <p:strVal val="visible"/>
                                      </p:to>
                                    </p:set>
                                    <p:animEffect transition="in" filter="fade">
                                      <p:cBhvr>
                                        <p:cTn id="61" dur="1000"/>
                                        <p:tgtEl>
                                          <p:spTgt spid="28675">
                                            <p:txEl>
                                              <p:pRg st="10" end="10"/>
                                            </p:txEl>
                                          </p:spTgt>
                                        </p:tgtEl>
                                      </p:cBhvr>
                                    </p:animEffect>
                                    <p:anim calcmode="lin" valueType="num">
                                      <p:cBhvr>
                                        <p:cTn id="62" dur="1000" fill="hold"/>
                                        <p:tgtEl>
                                          <p:spTgt spid="28675">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28675">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8675">
                                            <p:txEl>
                                              <p:pRg st="11" end="11"/>
                                            </p:txEl>
                                          </p:spTgt>
                                        </p:tgtEl>
                                        <p:attrNameLst>
                                          <p:attrName>style.visibility</p:attrName>
                                        </p:attrNameLst>
                                      </p:cBhvr>
                                      <p:to>
                                        <p:strVal val="visible"/>
                                      </p:to>
                                    </p:set>
                                    <p:animEffect transition="in" filter="fade">
                                      <p:cBhvr>
                                        <p:cTn id="66" dur="1000"/>
                                        <p:tgtEl>
                                          <p:spTgt spid="28675">
                                            <p:txEl>
                                              <p:pRg st="11" end="11"/>
                                            </p:txEl>
                                          </p:spTgt>
                                        </p:tgtEl>
                                      </p:cBhvr>
                                    </p:animEffect>
                                    <p:anim calcmode="lin" valueType="num">
                                      <p:cBhvr>
                                        <p:cTn id="67" dur="1000" fill="hold"/>
                                        <p:tgtEl>
                                          <p:spTgt spid="28675">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28675">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28675">
                                            <p:txEl>
                                              <p:pRg st="12" end="12"/>
                                            </p:txEl>
                                          </p:spTgt>
                                        </p:tgtEl>
                                        <p:attrNameLst>
                                          <p:attrName>style.visibility</p:attrName>
                                        </p:attrNameLst>
                                      </p:cBhvr>
                                      <p:to>
                                        <p:strVal val="visible"/>
                                      </p:to>
                                    </p:set>
                                    <p:animEffect transition="in" filter="fade">
                                      <p:cBhvr>
                                        <p:cTn id="71" dur="1000"/>
                                        <p:tgtEl>
                                          <p:spTgt spid="28675">
                                            <p:txEl>
                                              <p:pRg st="12" end="12"/>
                                            </p:txEl>
                                          </p:spTgt>
                                        </p:tgtEl>
                                      </p:cBhvr>
                                    </p:animEffect>
                                    <p:anim calcmode="lin" valueType="num">
                                      <p:cBhvr>
                                        <p:cTn id="72" dur="1000" fill="hold"/>
                                        <p:tgtEl>
                                          <p:spTgt spid="28675">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28675">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28675">
                                            <p:txEl>
                                              <p:pRg st="13" end="13"/>
                                            </p:txEl>
                                          </p:spTgt>
                                        </p:tgtEl>
                                        <p:attrNameLst>
                                          <p:attrName>style.visibility</p:attrName>
                                        </p:attrNameLst>
                                      </p:cBhvr>
                                      <p:to>
                                        <p:strVal val="visible"/>
                                      </p:to>
                                    </p:set>
                                    <p:animEffect transition="in" filter="fade">
                                      <p:cBhvr>
                                        <p:cTn id="76" dur="1000"/>
                                        <p:tgtEl>
                                          <p:spTgt spid="28675">
                                            <p:txEl>
                                              <p:pRg st="13" end="13"/>
                                            </p:txEl>
                                          </p:spTgt>
                                        </p:tgtEl>
                                      </p:cBhvr>
                                    </p:animEffect>
                                    <p:anim calcmode="lin" valueType="num">
                                      <p:cBhvr>
                                        <p:cTn id="77" dur="1000" fill="hold"/>
                                        <p:tgtEl>
                                          <p:spTgt spid="28675">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28675">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28675">
                                            <p:txEl>
                                              <p:pRg st="14" end="14"/>
                                            </p:txEl>
                                          </p:spTgt>
                                        </p:tgtEl>
                                        <p:attrNameLst>
                                          <p:attrName>style.visibility</p:attrName>
                                        </p:attrNameLst>
                                      </p:cBhvr>
                                      <p:to>
                                        <p:strVal val="visible"/>
                                      </p:to>
                                    </p:set>
                                    <p:animEffect transition="in" filter="fade">
                                      <p:cBhvr>
                                        <p:cTn id="81" dur="1000"/>
                                        <p:tgtEl>
                                          <p:spTgt spid="28675">
                                            <p:txEl>
                                              <p:pRg st="14" end="14"/>
                                            </p:txEl>
                                          </p:spTgt>
                                        </p:tgtEl>
                                      </p:cBhvr>
                                    </p:animEffect>
                                    <p:anim calcmode="lin" valueType="num">
                                      <p:cBhvr>
                                        <p:cTn id="82" dur="1000" fill="hold"/>
                                        <p:tgtEl>
                                          <p:spTgt spid="28675">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28675">
                                            <p:txEl>
                                              <p:pRg st="14" end="14"/>
                                            </p:txEl>
                                          </p:spTgt>
                                        </p:tgtEl>
                                        <p:attrNameLst>
                                          <p:attrName>ppt_y</p:attrName>
                                        </p:attrNameLst>
                                      </p:cBhvr>
                                      <p:tavLst>
                                        <p:tav tm="0">
                                          <p:val>
                                            <p:strVal val="#ppt_y+.1"/>
                                          </p:val>
                                        </p:tav>
                                        <p:tav tm="100000">
                                          <p:val>
                                            <p:strVal val="#ppt_y"/>
                                          </p:val>
                                        </p:tav>
                                      </p:tavLst>
                                    </p:anim>
                                  </p:childTnLst>
                                </p:cTn>
                              </p:par>
                              <p:par>
                                <p:cTn id="84" presetID="42" presetClass="entr" presetSubtype="0" fill="hold" nodeType="withEffect">
                                  <p:stCondLst>
                                    <p:cond delay="0"/>
                                  </p:stCondLst>
                                  <p:childTnLst>
                                    <p:set>
                                      <p:cBhvr>
                                        <p:cTn id="85" dur="1" fill="hold">
                                          <p:stCondLst>
                                            <p:cond delay="0"/>
                                          </p:stCondLst>
                                        </p:cTn>
                                        <p:tgtEl>
                                          <p:spTgt spid="28675">
                                            <p:txEl>
                                              <p:pRg st="15" end="15"/>
                                            </p:txEl>
                                          </p:spTgt>
                                        </p:tgtEl>
                                        <p:attrNameLst>
                                          <p:attrName>style.visibility</p:attrName>
                                        </p:attrNameLst>
                                      </p:cBhvr>
                                      <p:to>
                                        <p:strVal val="visible"/>
                                      </p:to>
                                    </p:set>
                                    <p:animEffect transition="in" filter="fade">
                                      <p:cBhvr>
                                        <p:cTn id="86" dur="1000"/>
                                        <p:tgtEl>
                                          <p:spTgt spid="28675">
                                            <p:txEl>
                                              <p:pRg st="15" end="15"/>
                                            </p:txEl>
                                          </p:spTgt>
                                        </p:tgtEl>
                                      </p:cBhvr>
                                    </p:animEffect>
                                    <p:anim calcmode="lin" valueType="num">
                                      <p:cBhvr>
                                        <p:cTn id="87" dur="1000" fill="hold"/>
                                        <p:tgtEl>
                                          <p:spTgt spid="28675">
                                            <p:txEl>
                                              <p:pRg st="15" end="15"/>
                                            </p:txEl>
                                          </p:spTgt>
                                        </p:tgtEl>
                                        <p:attrNameLst>
                                          <p:attrName>ppt_x</p:attrName>
                                        </p:attrNameLst>
                                      </p:cBhvr>
                                      <p:tavLst>
                                        <p:tav tm="0">
                                          <p:val>
                                            <p:strVal val="#ppt_x"/>
                                          </p:val>
                                        </p:tav>
                                        <p:tav tm="100000">
                                          <p:val>
                                            <p:strVal val="#ppt_x"/>
                                          </p:val>
                                        </p:tav>
                                      </p:tavLst>
                                    </p:anim>
                                    <p:anim calcmode="lin" valueType="num">
                                      <p:cBhvr>
                                        <p:cTn id="88" dur="1000" fill="hold"/>
                                        <p:tgtEl>
                                          <p:spTgt spid="28675">
                                            <p:txEl>
                                              <p:pRg st="15" end="15"/>
                                            </p:txEl>
                                          </p:spTgt>
                                        </p:tgtEl>
                                        <p:attrNameLst>
                                          <p:attrName>ppt_y</p:attrName>
                                        </p:attrNameLst>
                                      </p:cBhvr>
                                      <p:tavLst>
                                        <p:tav tm="0">
                                          <p:val>
                                            <p:strVal val="#ppt_y+.1"/>
                                          </p:val>
                                        </p:tav>
                                        <p:tav tm="100000">
                                          <p:val>
                                            <p:strVal val="#ppt_y"/>
                                          </p:val>
                                        </p:tav>
                                      </p:tavLst>
                                    </p:anim>
                                  </p:childTnLst>
                                </p:cTn>
                              </p:par>
                              <p:par>
                                <p:cTn id="89" presetID="42" presetClass="entr" presetSubtype="0" fill="hold" nodeType="withEffect">
                                  <p:stCondLst>
                                    <p:cond delay="0"/>
                                  </p:stCondLst>
                                  <p:childTnLst>
                                    <p:set>
                                      <p:cBhvr>
                                        <p:cTn id="90" dur="1" fill="hold">
                                          <p:stCondLst>
                                            <p:cond delay="0"/>
                                          </p:stCondLst>
                                        </p:cTn>
                                        <p:tgtEl>
                                          <p:spTgt spid="28675">
                                            <p:txEl>
                                              <p:pRg st="16" end="16"/>
                                            </p:txEl>
                                          </p:spTgt>
                                        </p:tgtEl>
                                        <p:attrNameLst>
                                          <p:attrName>style.visibility</p:attrName>
                                        </p:attrNameLst>
                                      </p:cBhvr>
                                      <p:to>
                                        <p:strVal val="visible"/>
                                      </p:to>
                                    </p:set>
                                    <p:animEffect transition="in" filter="fade">
                                      <p:cBhvr>
                                        <p:cTn id="91" dur="1000"/>
                                        <p:tgtEl>
                                          <p:spTgt spid="28675">
                                            <p:txEl>
                                              <p:pRg st="16" end="16"/>
                                            </p:txEl>
                                          </p:spTgt>
                                        </p:tgtEl>
                                      </p:cBhvr>
                                    </p:animEffect>
                                    <p:anim calcmode="lin" valueType="num">
                                      <p:cBhvr>
                                        <p:cTn id="92" dur="1000" fill="hold"/>
                                        <p:tgtEl>
                                          <p:spTgt spid="28675">
                                            <p:txEl>
                                              <p:pRg st="16" end="16"/>
                                            </p:txEl>
                                          </p:spTgt>
                                        </p:tgtEl>
                                        <p:attrNameLst>
                                          <p:attrName>ppt_x</p:attrName>
                                        </p:attrNameLst>
                                      </p:cBhvr>
                                      <p:tavLst>
                                        <p:tav tm="0">
                                          <p:val>
                                            <p:strVal val="#ppt_x"/>
                                          </p:val>
                                        </p:tav>
                                        <p:tav tm="100000">
                                          <p:val>
                                            <p:strVal val="#ppt_x"/>
                                          </p:val>
                                        </p:tav>
                                      </p:tavLst>
                                    </p:anim>
                                    <p:anim calcmode="lin" valueType="num">
                                      <p:cBhvr>
                                        <p:cTn id="93" dur="1000" fill="hold"/>
                                        <p:tgtEl>
                                          <p:spTgt spid="28675">
                                            <p:txEl>
                                              <p:pRg st="16" end="16"/>
                                            </p:txEl>
                                          </p:spTgt>
                                        </p:tgtEl>
                                        <p:attrNameLst>
                                          <p:attrName>ppt_y</p:attrName>
                                        </p:attrNameLst>
                                      </p:cBhvr>
                                      <p:tavLst>
                                        <p:tav tm="0">
                                          <p:val>
                                            <p:strVal val="#ppt_y+.1"/>
                                          </p:val>
                                        </p:tav>
                                        <p:tav tm="100000">
                                          <p:val>
                                            <p:strVal val="#ppt_y"/>
                                          </p:val>
                                        </p:tav>
                                      </p:tavLst>
                                    </p:anim>
                                  </p:childTnLst>
                                </p:cTn>
                              </p:par>
                              <p:par>
                                <p:cTn id="94" presetID="42" presetClass="entr" presetSubtype="0" fill="hold" nodeType="withEffect">
                                  <p:stCondLst>
                                    <p:cond delay="0"/>
                                  </p:stCondLst>
                                  <p:childTnLst>
                                    <p:set>
                                      <p:cBhvr>
                                        <p:cTn id="95" dur="1" fill="hold">
                                          <p:stCondLst>
                                            <p:cond delay="0"/>
                                          </p:stCondLst>
                                        </p:cTn>
                                        <p:tgtEl>
                                          <p:spTgt spid="28675">
                                            <p:txEl>
                                              <p:pRg st="17" end="17"/>
                                            </p:txEl>
                                          </p:spTgt>
                                        </p:tgtEl>
                                        <p:attrNameLst>
                                          <p:attrName>style.visibility</p:attrName>
                                        </p:attrNameLst>
                                      </p:cBhvr>
                                      <p:to>
                                        <p:strVal val="visible"/>
                                      </p:to>
                                    </p:set>
                                    <p:animEffect transition="in" filter="fade">
                                      <p:cBhvr>
                                        <p:cTn id="96" dur="1000"/>
                                        <p:tgtEl>
                                          <p:spTgt spid="28675">
                                            <p:txEl>
                                              <p:pRg st="17" end="17"/>
                                            </p:txEl>
                                          </p:spTgt>
                                        </p:tgtEl>
                                      </p:cBhvr>
                                    </p:animEffect>
                                    <p:anim calcmode="lin" valueType="num">
                                      <p:cBhvr>
                                        <p:cTn id="97" dur="1000" fill="hold"/>
                                        <p:tgtEl>
                                          <p:spTgt spid="28675">
                                            <p:txEl>
                                              <p:pRg st="17" end="17"/>
                                            </p:txEl>
                                          </p:spTgt>
                                        </p:tgtEl>
                                        <p:attrNameLst>
                                          <p:attrName>ppt_x</p:attrName>
                                        </p:attrNameLst>
                                      </p:cBhvr>
                                      <p:tavLst>
                                        <p:tav tm="0">
                                          <p:val>
                                            <p:strVal val="#ppt_x"/>
                                          </p:val>
                                        </p:tav>
                                        <p:tav tm="100000">
                                          <p:val>
                                            <p:strVal val="#ppt_x"/>
                                          </p:val>
                                        </p:tav>
                                      </p:tavLst>
                                    </p:anim>
                                    <p:anim calcmode="lin" valueType="num">
                                      <p:cBhvr>
                                        <p:cTn id="98" dur="1000" fill="hold"/>
                                        <p:tgtEl>
                                          <p:spTgt spid="28675">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29699" name="Rectangle 3"/>
          <p:cNvSpPr>
            <a:spLocks noGrp="1" noRot="1" noChangeArrowheads="1"/>
          </p:cNvSpPr>
          <p:nvPr>
            <p:ph type="body" idx="1"/>
          </p:nvPr>
        </p:nvSpPr>
        <p:spPr/>
        <p:txBody>
          <a:bodyPr/>
          <a:lstStyle/>
          <a:p>
            <a:pPr>
              <a:lnSpc>
                <a:spcPct val="80000"/>
              </a:lnSpc>
            </a:pPr>
            <a:r>
              <a:rPr lang="en-GB" sz="1200"/>
              <a:t>"Don't stay home because your ex-girlfriend is going to the dance with Juan. Why </a:t>
            </a:r>
            <a:r>
              <a:rPr lang="en-GB" sz="1200" u="sng"/>
              <a:t>cut off your nose to spite your face?"</a:t>
            </a:r>
          </a:p>
          <a:p>
            <a:pPr>
              <a:lnSpc>
                <a:spcPct val="80000"/>
              </a:lnSpc>
            </a:pPr>
            <a:r>
              <a:rPr lang="en-GB" sz="1200" u="sng"/>
              <a:t>Meaning:</a:t>
            </a:r>
            <a:r>
              <a:rPr lang="en-GB" sz="1200"/>
              <a:t> to injure yourself out of anger toward another, to make a situation worse for yourself when angry with someone.</a:t>
            </a:r>
            <a:endParaRPr lang="en-GB" sz="1200" b="1"/>
          </a:p>
          <a:p>
            <a:pPr>
              <a:lnSpc>
                <a:spcPct val="80000"/>
              </a:lnSpc>
            </a:pPr>
            <a:r>
              <a:rPr lang="en-GB" sz="1200" b="1"/>
              <a:t>Eat Out of Your Hand</a:t>
            </a:r>
            <a:endParaRPr lang="en-GB" sz="1200"/>
          </a:p>
          <a:p>
            <a:pPr>
              <a:lnSpc>
                <a:spcPct val="80000"/>
              </a:lnSpc>
            </a:pPr>
            <a:r>
              <a:rPr lang="en-GB" sz="1200"/>
              <a:t>"That kid will be </a:t>
            </a:r>
            <a:r>
              <a:rPr lang="en-GB" sz="1200" u="sng"/>
              <a:t>eating out of my hand</a:t>
            </a:r>
            <a:r>
              <a:rPr lang="en-GB" sz="1200"/>
              <a:t> when I show him my new video game."</a:t>
            </a:r>
          </a:p>
          <a:p>
            <a:pPr>
              <a:lnSpc>
                <a:spcPct val="80000"/>
              </a:lnSpc>
            </a:pPr>
            <a:r>
              <a:rPr lang="en-GB" sz="1200"/>
              <a:t> </a:t>
            </a:r>
            <a:r>
              <a:rPr lang="en-GB" sz="1200" u="sng"/>
              <a:t>Meaning:</a:t>
            </a:r>
            <a:r>
              <a:rPr lang="en-GB" sz="1200"/>
              <a:t> to be very cooperative and submissive, to believe and obey someone without question.</a:t>
            </a:r>
          </a:p>
          <a:p>
            <a:pPr>
              <a:lnSpc>
                <a:spcPct val="80000"/>
              </a:lnSpc>
            </a:pPr>
            <a:r>
              <a:rPr lang="en-GB" sz="1200"/>
              <a:t> </a:t>
            </a:r>
            <a:endParaRPr lang="en-GB" sz="1200" b="1"/>
          </a:p>
          <a:p>
            <a:pPr>
              <a:lnSpc>
                <a:spcPct val="80000"/>
              </a:lnSpc>
            </a:pPr>
            <a:r>
              <a:rPr lang="en-GB" sz="1200" b="1"/>
              <a:t>Eat Your Heart Out</a:t>
            </a:r>
            <a:endParaRPr lang="en-GB" sz="1200"/>
          </a:p>
          <a:p>
            <a:pPr>
              <a:lnSpc>
                <a:spcPct val="80000"/>
              </a:lnSpc>
            </a:pPr>
            <a:r>
              <a:rPr lang="en-GB" sz="1200"/>
              <a:t>"After Elena lost the plane tickets, she </a:t>
            </a:r>
            <a:r>
              <a:rPr lang="en-GB" sz="1200" u="sng"/>
              <a:t>ate her heart out</a:t>
            </a:r>
            <a:r>
              <a:rPr lang="en-GB" sz="1200"/>
              <a:t> over the mistake."</a:t>
            </a:r>
            <a:endParaRPr lang="en-GB" sz="1200" u="sng"/>
          </a:p>
          <a:p>
            <a:pPr>
              <a:lnSpc>
                <a:spcPct val="80000"/>
              </a:lnSpc>
            </a:pPr>
            <a:r>
              <a:rPr lang="en-GB" sz="1200" u="sng"/>
              <a:t>Meaning:</a:t>
            </a:r>
            <a:r>
              <a:rPr lang="en-GB" sz="1200"/>
              <a:t> to feel extremely unhappy about a hopeless situation, to make yourself sick with grief and worry. </a:t>
            </a:r>
            <a:r>
              <a:rPr lang="en-GB" sz="1200" b="1"/>
              <a:t>Egg on Your Face</a:t>
            </a:r>
            <a:endParaRPr lang="en-GB" sz="1200"/>
          </a:p>
          <a:p>
            <a:pPr>
              <a:lnSpc>
                <a:spcPct val="80000"/>
              </a:lnSpc>
            </a:pPr>
            <a:r>
              <a:rPr lang="en-GB" sz="1200"/>
              <a:t>"When Doug found out he had scored a touchdown for the other team, he </a:t>
            </a:r>
            <a:r>
              <a:rPr lang="en-GB" sz="1200" u="sng"/>
              <a:t>had egg on his face</a:t>
            </a:r>
            <a:r>
              <a:rPr lang="en-GB" sz="1200"/>
              <a:t>."</a:t>
            </a:r>
            <a:endParaRPr lang="en-GB" sz="1200" u="sng"/>
          </a:p>
          <a:p>
            <a:pPr>
              <a:lnSpc>
                <a:spcPct val="80000"/>
              </a:lnSpc>
            </a:pPr>
            <a:r>
              <a:rPr lang="en-GB" sz="1200" u="sng"/>
              <a:t>Meaning:</a:t>
            </a:r>
            <a:r>
              <a:rPr lang="en-GB" sz="1200"/>
              <a:t> to be very embarrassed or humiliated for sth foolish that you did or said.</a:t>
            </a:r>
            <a:endParaRPr lang="en-GB" sz="1200" b="1"/>
          </a:p>
          <a:p>
            <a:pPr>
              <a:lnSpc>
                <a:spcPct val="80000"/>
              </a:lnSpc>
            </a:pPr>
            <a:r>
              <a:rPr lang="en-GB" sz="1200" b="1">
                <a:solidFill>
                  <a:srgbClr val="660033"/>
                </a:solidFill>
              </a:rPr>
              <a:t>Elbow Grease</a:t>
            </a:r>
            <a:endParaRPr lang="en-GB" sz="1200">
              <a:solidFill>
                <a:srgbClr val="660033"/>
              </a:solidFill>
            </a:endParaRPr>
          </a:p>
          <a:p>
            <a:pPr>
              <a:lnSpc>
                <a:spcPct val="80000"/>
              </a:lnSpc>
            </a:pPr>
            <a:r>
              <a:rPr lang="en-GB" sz="1200"/>
              <a:t>"Put a little </a:t>
            </a:r>
            <a:r>
              <a:rPr lang="en-GB" sz="1200" u="sng"/>
              <a:t>elbow grease</a:t>
            </a:r>
            <a:r>
              <a:rPr lang="en-GB" sz="1200"/>
              <a:t> into that job. Polish that car until it shines!"</a:t>
            </a:r>
            <a:endParaRPr lang="en-GB" sz="1200" u="sng"/>
          </a:p>
          <a:p>
            <a:pPr>
              <a:lnSpc>
                <a:spcPct val="80000"/>
              </a:lnSpc>
            </a:pPr>
            <a:r>
              <a:rPr lang="en-GB" sz="1200" u="sng"/>
              <a:t>Meaning:</a:t>
            </a:r>
            <a:r>
              <a:rPr lang="en-GB" sz="1200"/>
              <a:t> hard, energetic manual labour.</a:t>
            </a:r>
            <a:endParaRPr lang="en-GB" sz="1200" b="1"/>
          </a:p>
          <a:p>
            <a:pPr>
              <a:lnSpc>
                <a:spcPct val="80000"/>
              </a:lnSpc>
            </a:pPr>
            <a:r>
              <a:rPr lang="en-GB" sz="1200" b="1"/>
              <a:t>Face the Music</a:t>
            </a:r>
            <a:endParaRPr lang="en-GB" sz="1200"/>
          </a:p>
          <a:p>
            <a:pPr>
              <a:lnSpc>
                <a:spcPct val="80000"/>
              </a:lnSpc>
            </a:pPr>
            <a:r>
              <a:rPr lang="en-GB" sz="1200"/>
              <a:t>"I was caught cheating and now I have to </a:t>
            </a:r>
            <a:r>
              <a:rPr lang="en-GB" sz="1200" u="sng"/>
              <a:t>face the music</a:t>
            </a:r>
            <a:r>
              <a:rPr lang="en-GB" sz="1200"/>
              <a:t>."</a:t>
            </a:r>
            <a:endParaRPr lang="en-GB" sz="1200" u="sng"/>
          </a:p>
          <a:p>
            <a:pPr>
              <a:lnSpc>
                <a:spcPct val="80000"/>
              </a:lnSpc>
            </a:pPr>
            <a:r>
              <a:rPr lang="en-GB" sz="1200" u="sng"/>
              <a:t>Meaning:</a:t>
            </a:r>
            <a:r>
              <a:rPr lang="en-GB" sz="1200"/>
              <a:t> to endure the consequences of one's actions, to take what you have coming to you.</a:t>
            </a:r>
            <a:endParaRPr lang="en-GB" sz="1200" b="1"/>
          </a:p>
          <a:p>
            <a:pPr>
              <a:lnSpc>
                <a:spcPct val="80000"/>
              </a:lnSpc>
            </a:pPr>
            <a:r>
              <a:rPr lang="en-GB" sz="1200" b="1"/>
              <a:t>Feet of Clay</a:t>
            </a:r>
            <a:endParaRPr lang="en-GB" sz="1200"/>
          </a:p>
          <a:p>
            <a:pPr>
              <a:lnSpc>
                <a:spcPct val="80000"/>
              </a:lnSpc>
            </a:pPr>
            <a:endParaRPr lang="en-GB" sz="1200" b="1"/>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blinds(horizontal)">
                                      <p:cBhvr>
                                        <p:cTn id="7" dur="500"/>
                                        <p:tgtEl>
                                          <p:spTgt spid="2969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29699">
                                            <p:txEl>
                                              <p:pRg st="0" end="0"/>
                                            </p:txEl>
                                          </p:spTgt>
                                        </p:tgtEl>
                                        <p:attrNameLst>
                                          <p:attrName>style.visibility</p:attrName>
                                        </p:attrNameLst>
                                      </p:cBhvr>
                                      <p:to>
                                        <p:strVal val="visible"/>
                                      </p:to>
                                    </p:set>
                                    <p:animEffect transition="in" filter="fade">
                                      <p:cBhvr>
                                        <p:cTn id="11" dur="1000"/>
                                        <p:tgtEl>
                                          <p:spTgt spid="29699">
                                            <p:txEl>
                                              <p:pRg st="0" end="0"/>
                                            </p:txEl>
                                          </p:spTgt>
                                        </p:tgtEl>
                                      </p:cBhvr>
                                    </p:animEffect>
                                    <p:anim calcmode="lin" valueType="num">
                                      <p:cBhvr>
                                        <p:cTn id="12" dur="1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9699">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29699">
                                            <p:txEl>
                                              <p:pRg st="1" end="1"/>
                                            </p:txEl>
                                          </p:spTgt>
                                        </p:tgtEl>
                                        <p:attrNameLst>
                                          <p:attrName>style.visibility</p:attrName>
                                        </p:attrNameLst>
                                      </p:cBhvr>
                                      <p:to>
                                        <p:strVal val="visible"/>
                                      </p:to>
                                    </p:set>
                                    <p:animEffect transition="in" filter="fade">
                                      <p:cBhvr>
                                        <p:cTn id="16" dur="1000"/>
                                        <p:tgtEl>
                                          <p:spTgt spid="29699">
                                            <p:txEl>
                                              <p:pRg st="1" end="1"/>
                                            </p:txEl>
                                          </p:spTgt>
                                        </p:tgtEl>
                                      </p:cBhvr>
                                    </p:animEffect>
                                    <p:anim calcmode="lin" valueType="num">
                                      <p:cBhvr>
                                        <p:cTn id="17" dur="10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29699">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9699">
                                            <p:txEl>
                                              <p:pRg st="2" end="2"/>
                                            </p:txEl>
                                          </p:spTgt>
                                        </p:tgtEl>
                                        <p:attrNameLst>
                                          <p:attrName>style.visibility</p:attrName>
                                        </p:attrNameLst>
                                      </p:cBhvr>
                                      <p:to>
                                        <p:strVal val="visible"/>
                                      </p:to>
                                    </p:set>
                                    <p:animEffect transition="in" filter="fade">
                                      <p:cBhvr>
                                        <p:cTn id="21" dur="1000"/>
                                        <p:tgtEl>
                                          <p:spTgt spid="29699">
                                            <p:txEl>
                                              <p:pRg st="2" end="2"/>
                                            </p:txEl>
                                          </p:spTgt>
                                        </p:tgtEl>
                                      </p:cBhvr>
                                    </p:animEffect>
                                    <p:anim calcmode="lin" valueType="num">
                                      <p:cBhvr>
                                        <p:cTn id="22" dur="10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9699">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9699">
                                            <p:txEl>
                                              <p:pRg st="3" end="3"/>
                                            </p:txEl>
                                          </p:spTgt>
                                        </p:tgtEl>
                                        <p:attrNameLst>
                                          <p:attrName>style.visibility</p:attrName>
                                        </p:attrNameLst>
                                      </p:cBhvr>
                                      <p:to>
                                        <p:strVal val="visible"/>
                                      </p:to>
                                    </p:set>
                                    <p:animEffect transition="in" filter="fade">
                                      <p:cBhvr>
                                        <p:cTn id="26" dur="1000"/>
                                        <p:tgtEl>
                                          <p:spTgt spid="29699">
                                            <p:txEl>
                                              <p:pRg st="3" end="3"/>
                                            </p:txEl>
                                          </p:spTgt>
                                        </p:tgtEl>
                                      </p:cBhvr>
                                    </p:animEffect>
                                    <p:anim calcmode="lin" valueType="num">
                                      <p:cBhvr>
                                        <p:cTn id="27" dur="10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9699">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Effect transition="in" filter="fade">
                                      <p:cBhvr>
                                        <p:cTn id="31" dur="1000"/>
                                        <p:tgtEl>
                                          <p:spTgt spid="29699">
                                            <p:txEl>
                                              <p:pRg st="4" end="4"/>
                                            </p:txEl>
                                          </p:spTgt>
                                        </p:tgtEl>
                                      </p:cBhvr>
                                    </p:animEffect>
                                    <p:anim calcmode="lin" valueType="num">
                                      <p:cBhvr>
                                        <p:cTn id="32" dur="10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9699">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9699">
                                            <p:txEl>
                                              <p:pRg st="5" end="5"/>
                                            </p:txEl>
                                          </p:spTgt>
                                        </p:tgtEl>
                                        <p:attrNameLst>
                                          <p:attrName>style.visibility</p:attrName>
                                        </p:attrNameLst>
                                      </p:cBhvr>
                                      <p:to>
                                        <p:strVal val="visible"/>
                                      </p:to>
                                    </p:set>
                                    <p:animEffect transition="in" filter="fade">
                                      <p:cBhvr>
                                        <p:cTn id="36" dur="1000"/>
                                        <p:tgtEl>
                                          <p:spTgt spid="29699">
                                            <p:txEl>
                                              <p:pRg st="5" end="5"/>
                                            </p:txEl>
                                          </p:spTgt>
                                        </p:tgtEl>
                                      </p:cBhvr>
                                    </p:animEffect>
                                    <p:anim calcmode="lin" valueType="num">
                                      <p:cBhvr>
                                        <p:cTn id="37" dur="1000" fill="hold"/>
                                        <p:tgtEl>
                                          <p:spTgt spid="29699">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9699">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9699">
                                            <p:txEl>
                                              <p:pRg st="6" end="6"/>
                                            </p:txEl>
                                          </p:spTgt>
                                        </p:tgtEl>
                                        <p:attrNameLst>
                                          <p:attrName>style.visibility</p:attrName>
                                        </p:attrNameLst>
                                      </p:cBhvr>
                                      <p:to>
                                        <p:strVal val="visible"/>
                                      </p:to>
                                    </p:set>
                                    <p:animEffect transition="in" filter="fade">
                                      <p:cBhvr>
                                        <p:cTn id="41" dur="1000"/>
                                        <p:tgtEl>
                                          <p:spTgt spid="29699">
                                            <p:txEl>
                                              <p:pRg st="6" end="6"/>
                                            </p:txEl>
                                          </p:spTgt>
                                        </p:tgtEl>
                                      </p:cBhvr>
                                    </p:animEffect>
                                    <p:anim calcmode="lin" valueType="num">
                                      <p:cBhvr>
                                        <p:cTn id="42" dur="1000" fill="hold"/>
                                        <p:tgtEl>
                                          <p:spTgt spid="29699">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9699">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9699">
                                            <p:txEl>
                                              <p:pRg st="7" end="7"/>
                                            </p:txEl>
                                          </p:spTgt>
                                        </p:tgtEl>
                                        <p:attrNameLst>
                                          <p:attrName>style.visibility</p:attrName>
                                        </p:attrNameLst>
                                      </p:cBhvr>
                                      <p:to>
                                        <p:strVal val="visible"/>
                                      </p:to>
                                    </p:set>
                                    <p:animEffect transition="in" filter="fade">
                                      <p:cBhvr>
                                        <p:cTn id="46" dur="1000"/>
                                        <p:tgtEl>
                                          <p:spTgt spid="29699">
                                            <p:txEl>
                                              <p:pRg st="7" end="7"/>
                                            </p:txEl>
                                          </p:spTgt>
                                        </p:tgtEl>
                                      </p:cBhvr>
                                    </p:animEffect>
                                    <p:anim calcmode="lin" valueType="num">
                                      <p:cBhvr>
                                        <p:cTn id="47" dur="1000" fill="hold"/>
                                        <p:tgtEl>
                                          <p:spTgt spid="29699">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9699">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9699">
                                            <p:txEl>
                                              <p:pRg st="8" end="8"/>
                                            </p:txEl>
                                          </p:spTgt>
                                        </p:tgtEl>
                                        <p:attrNameLst>
                                          <p:attrName>style.visibility</p:attrName>
                                        </p:attrNameLst>
                                      </p:cBhvr>
                                      <p:to>
                                        <p:strVal val="visible"/>
                                      </p:to>
                                    </p:set>
                                    <p:animEffect transition="in" filter="fade">
                                      <p:cBhvr>
                                        <p:cTn id="51" dur="1000"/>
                                        <p:tgtEl>
                                          <p:spTgt spid="29699">
                                            <p:txEl>
                                              <p:pRg st="8" end="8"/>
                                            </p:txEl>
                                          </p:spTgt>
                                        </p:tgtEl>
                                      </p:cBhvr>
                                    </p:animEffect>
                                    <p:anim calcmode="lin" valueType="num">
                                      <p:cBhvr>
                                        <p:cTn id="52" dur="1000" fill="hold"/>
                                        <p:tgtEl>
                                          <p:spTgt spid="29699">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9699">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9699">
                                            <p:txEl>
                                              <p:pRg st="9" end="9"/>
                                            </p:txEl>
                                          </p:spTgt>
                                        </p:tgtEl>
                                        <p:attrNameLst>
                                          <p:attrName>style.visibility</p:attrName>
                                        </p:attrNameLst>
                                      </p:cBhvr>
                                      <p:to>
                                        <p:strVal val="visible"/>
                                      </p:to>
                                    </p:set>
                                    <p:animEffect transition="in" filter="fade">
                                      <p:cBhvr>
                                        <p:cTn id="56" dur="1000"/>
                                        <p:tgtEl>
                                          <p:spTgt spid="29699">
                                            <p:txEl>
                                              <p:pRg st="9" end="9"/>
                                            </p:txEl>
                                          </p:spTgt>
                                        </p:tgtEl>
                                      </p:cBhvr>
                                    </p:animEffect>
                                    <p:anim calcmode="lin" valueType="num">
                                      <p:cBhvr>
                                        <p:cTn id="57" dur="1000" fill="hold"/>
                                        <p:tgtEl>
                                          <p:spTgt spid="29699">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9699">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9699">
                                            <p:txEl>
                                              <p:pRg st="10" end="10"/>
                                            </p:txEl>
                                          </p:spTgt>
                                        </p:tgtEl>
                                        <p:attrNameLst>
                                          <p:attrName>style.visibility</p:attrName>
                                        </p:attrNameLst>
                                      </p:cBhvr>
                                      <p:to>
                                        <p:strVal val="visible"/>
                                      </p:to>
                                    </p:set>
                                    <p:animEffect transition="in" filter="fade">
                                      <p:cBhvr>
                                        <p:cTn id="61" dur="1000"/>
                                        <p:tgtEl>
                                          <p:spTgt spid="29699">
                                            <p:txEl>
                                              <p:pRg st="10" end="10"/>
                                            </p:txEl>
                                          </p:spTgt>
                                        </p:tgtEl>
                                      </p:cBhvr>
                                    </p:animEffect>
                                    <p:anim calcmode="lin" valueType="num">
                                      <p:cBhvr>
                                        <p:cTn id="62" dur="1000" fill="hold"/>
                                        <p:tgtEl>
                                          <p:spTgt spid="29699">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29699">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9699">
                                            <p:txEl>
                                              <p:pRg st="11" end="11"/>
                                            </p:txEl>
                                          </p:spTgt>
                                        </p:tgtEl>
                                        <p:attrNameLst>
                                          <p:attrName>style.visibility</p:attrName>
                                        </p:attrNameLst>
                                      </p:cBhvr>
                                      <p:to>
                                        <p:strVal val="visible"/>
                                      </p:to>
                                    </p:set>
                                    <p:animEffect transition="in" filter="fade">
                                      <p:cBhvr>
                                        <p:cTn id="66" dur="1000"/>
                                        <p:tgtEl>
                                          <p:spTgt spid="29699">
                                            <p:txEl>
                                              <p:pRg st="11" end="11"/>
                                            </p:txEl>
                                          </p:spTgt>
                                        </p:tgtEl>
                                      </p:cBhvr>
                                    </p:animEffect>
                                    <p:anim calcmode="lin" valueType="num">
                                      <p:cBhvr>
                                        <p:cTn id="67" dur="1000" fill="hold"/>
                                        <p:tgtEl>
                                          <p:spTgt spid="29699">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29699">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29699">
                                            <p:txEl>
                                              <p:pRg st="12" end="12"/>
                                            </p:txEl>
                                          </p:spTgt>
                                        </p:tgtEl>
                                        <p:attrNameLst>
                                          <p:attrName>style.visibility</p:attrName>
                                        </p:attrNameLst>
                                      </p:cBhvr>
                                      <p:to>
                                        <p:strVal val="visible"/>
                                      </p:to>
                                    </p:set>
                                    <p:animEffect transition="in" filter="fade">
                                      <p:cBhvr>
                                        <p:cTn id="71" dur="1000"/>
                                        <p:tgtEl>
                                          <p:spTgt spid="29699">
                                            <p:txEl>
                                              <p:pRg st="12" end="12"/>
                                            </p:txEl>
                                          </p:spTgt>
                                        </p:tgtEl>
                                      </p:cBhvr>
                                    </p:animEffect>
                                    <p:anim calcmode="lin" valueType="num">
                                      <p:cBhvr>
                                        <p:cTn id="72" dur="1000" fill="hold"/>
                                        <p:tgtEl>
                                          <p:spTgt spid="29699">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29699">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29699">
                                            <p:txEl>
                                              <p:pRg st="13" end="13"/>
                                            </p:txEl>
                                          </p:spTgt>
                                        </p:tgtEl>
                                        <p:attrNameLst>
                                          <p:attrName>style.visibility</p:attrName>
                                        </p:attrNameLst>
                                      </p:cBhvr>
                                      <p:to>
                                        <p:strVal val="visible"/>
                                      </p:to>
                                    </p:set>
                                    <p:animEffect transition="in" filter="fade">
                                      <p:cBhvr>
                                        <p:cTn id="76" dur="1000"/>
                                        <p:tgtEl>
                                          <p:spTgt spid="29699">
                                            <p:txEl>
                                              <p:pRg st="13" end="13"/>
                                            </p:txEl>
                                          </p:spTgt>
                                        </p:tgtEl>
                                      </p:cBhvr>
                                    </p:animEffect>
                                    <p:anim calcmode="lin" valueType="num">
                                      <p:cBhvr>
                                        <p:cTn id="77" dur="1000" fill="hold"/>
                                        <p:tgtEl>
                                          <p:spTgt spid="29699">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29699">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29699">
                                            <p:txEl>
                                              <p:pRg st="14" end="14"/>
                                            </p:txEl>
                                          </p:spTgt>
                                        </p:tgtEl>
                                        <p:attrNameLst>
                                          <p:attrName>style.visibility</p:attrName>
                                        </p:attrNameLst>
                                      </p:cBhvr>
                                      <p:to>
                                        <p:strVal val="visible"/>
                                      </p:to>
                                    </p:set>
                                    <p:animEffect transition="in" filter="fade">
                                      <p:cBhvr>
                                        <p:cTn id="81" dur="1000"/>
                                        <p:tgtEl>
                                          <p:spTgt spid="29699">
                                            <p:txEl>
                                              <p:pRg st="14" end="14"/>
                                            </p:txEl>
                                          </p:spTgt>
                                        </p:tgtEl>
                                      </p:cBhvr>
                                    </p:animEffect>
                                    <p:anim calcmode="lin" valueType="num">
                                      <p:cBhvr>
                                        <p:cTn id="82" dur="1000" fill="hold"/>
                                        <p:tgtEl>
                                          <p:spTgt spid="29699">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29699">
                                            <p:txEl>
                                              <p:pRg st="14" end="14"/>
                                            </p:txEl>
                                          </p:spTgt>
                                        </p:tgtEl>
                                        <p:attrNameLst>
                                          <p:attrName>ppt_y</p:attrName>
                                        </p:attrNameLst>
                                      </p:cBhvr>
                                      <p:tavLst>
                                        <p:tav tm="0">
                                          <p:val>
                                            <p:strVal val="#ppt_y+.1"/>
                                          </p:val>
                                        </p:tav>
                                        <p:tav tm="100000">
                                          <p:val>
                                            <p:strVal val="#ppt_y"/>
                                          </p:val>
                                        </p:tav>
                                      </p:tavLst>
                                    </p:anim>
                                  </p:childTnLst>
                                </p:cTn>
                              </p:par>
                              <p:par>
                                <p:cTn id="84" presetID="42" presetClass="entr" presetSubtype="0" fill="hold" nodeType="withEffect">
                                  <p:stCondLst>
                                    <p:cond delay="0"/>
                                  </p:stCondLst>
                                  <p:childTnLst>
                                    <p:set>
                                      <p:cBhvr>
                                        <p:cTn id="85" dur="1" fill="hold">
                                          <p:stCondLst>
                                            <p:cond delay="0"/>
                                          </p:stCondLst>
                                        </p:cTn>
                                        <p:tgtEl>
                                          <p:spTgt spid="29699">
                                            <p:txEl>
                                              <p:pRg st="15" end="15"/>
                                            </p:txEl>
                                          </p:spTgt>
                                        </p:tgtEl>
                                        <p:attrNameLst>
                                          <p:attrName>style.visibility</p:attrName>
                                        </p:attrNameLst>
                                      </p:cBhvr>
                                      <p:to>
                                        <p:strVal val="visible"/>
                                      </p:to>
                                    </p:set>
                                    <p:animEffect transition="in" filter="fade">
                                      <p:cBhvr>
                                        <p:cTn id="86" dur="1000"/>
                                        <p:tgtEl>
                                          <p:spTgt spid="29699">
                                            <p:txEl>
                                              <p:pRg st="15" end="15"/>
                                            </p:txEl>
                                          </p:spTgt>
                                        </p:tgtEl>
                                      </p:cBhvr>
                                    </p:animEffect>
                                    <p:anim calcmode="lin" valueType="num">
                                      <p:cBhvr>
                                        <p:cTn id="87" dur="1000" fill="hold"/>
                                        <p:tgtEl>
                                          <p:spTgt spid="29699">
                                            <p:txEl>
                                              <p:pRg st="15" end="15"/>
                                            </p:txEl>
                                          </p:spTgt>
                                        </p:tgtEl>
                                        <p:attrNameLst>
                                          <p:attrName>ppt_x</p:attrName>
                                        </p:attrNameLst>
                                      </p:cBhvr>
                                      <p:tavLst>
                                        <p:tav tm="0">
                                          <p:val>
                                            <p:strVal val="#ppt_x"/>
                                          </p:val>
                                        </p:tav>
                                        <p:tav tm="100000">
                                          <p:val>
                                            <p:strVal val="#ppt_x"/>
                                          </p:val>
                                        </p:tav>
                                      </p:tavLst>
                                    </p:anim>
                                    <p:anim calcmode="lin" valueType="num">
                                      <p:cBhvr>
                                        <p:cTn id="88" dur="1000" fill="hold"/>
                                        <p:tgtEl>
                                          <p:spTgt spid="29699">
                                            <p:txEl>
                                              <p:pRg st="15" end="15"/>
                                            </p:txEl>
                                          </p:spTgt>
                                        </p:tgtEl>
                                        <p:attrNameLst>
                                          <p:attrName>ppt_y</p:attrName>
                                        </p:attrNameLst>
                                      </p:cBhvr>
                                      <p:tavLst>
                                        <p:tav tm="0">
                                          <p:val>
                                            <p:strVal val="#ppt_y+.1"/>
                                          </p:val>
                                        </p:tav>
                                        <p:tav tm="100000">
                                          <p:val>
                                            <p:strVal val="#ppt_y"/>
                                          </p:val>
                                        </p:tav>
                                      </p:tavLst>
                                    </p:anim>
                                  </p:childTnLst>
                                </p:cTn>
                              </p:par>
                              <p:par>
                                <p:cTn id="89" presetID="42" presetClass="entr" presetSubtype="0" fill="hold" nodeType="withEffect">
                                  <p:stCondLst>
                                    <p:cond delay="0"/>
                                  </p:stCondLst>
                                  <p:childTnLst>
                                    <p:set>
                                      <p:cBhvr>
                                        <p:cTn id="90" dur="1" fill="hold">
                                          <p:stCondLst>
                                            <p:cond delay="0"/>
                                          </p:stCondLst>
                                        </p:cTn>
                                        <p:tgtEl>
                                          <p:spTgt spid="29699">
                                            <p:txEl>
                                              <p:pRg st="16" end="16"/>
                                            </p:txEl>
                                          </p:spTgt>
                                        </p:tgtEl>
                                        <p:attrNameLst>
                                          <p:attrName>style.visibility</p:attrName>
                                        </p:attrNameLst>
                                      </p:cBhvr>
                                      <p:to>
                                        <p:strVal val="visible"/>
                                      </p:to>
                                    </p:set>
                                    <p:animEffect transition="in" filter="fade">
                                      <p:cBhvr>
                                        <p:cTn id="91" dur="1000"/>
                                        <p:tgtEl>
                                          <p:spTgt spid="29699">
                                            <p:txEl>
                                              <p:pRg st="16" end="16"/>
                                            </p:txEl>
                                          </p:spTgt>
                                        </p:tgtEl>
                                      </p:cBhvr>
                                    </p:animEffect>
                                    <p:anim calcmode="lin" valueType="num">
                                      <p:cBhvr>
                                        <p:cTn id="92" dur="1000" fill="hold"/>
                                        <p:tgtEl>
                                          <p:spTgt spid="29699">
                                            <p:txEl>
                                              <p:pRg st="16" end="16"/>
                                            </p:txEl>
                                          </p:spTgt>
                                        </p:tgtEl>
                                        <p:attrNameLst>
                                          <p:attrName>ppt_x</p:attrName>
                                        </p:attrNameLst>
                                      </p:cBhvr>
                                      <p:tavLst>
                                        <p:tav tm="0">
                                          <p:val>
                                            <p:strVal val="#ppt_x"/>
                                          </p:val>
                                        </p:tav>
                                        <p:tav tm="100000">
                                          <p:val>
                                            <p:strVal val="#ppt_x"/>
                                          </p:val>
                                        </p:tav>
                                      </p:tavLst>
                                    </p:anim>
                                    <p:anim calcmode="lin" valueType="num">
                                      <p:cBhvr>
                                        <p:cTn id="93" dur="1000" fill="hold"/>
                                        <p:tgtEl>
                                          <p:spTgt spid="29699">
                                            <p:txEl>
                                              <p:pRg st="16" end="16"/>
                                            </p:txEl>
                                          </p:spTgt>
                                        </p:tgtEl>
                                        <p:attrNameLst>
                                          <p:attrName>ppt_y</p:attrName>
                                        </p:attrNameLst>
                                      </p:cBhvr>
                                      <p:tavLst>
                                        <p:tav tm="0">
                                          <p:val>
                                            <p:strVal val="#ppt_y+.1"/>
                                          </p:val>
                                        </p:tav>
                                        <p:tav tm="100000">
                                          <p:val>
                                            <p:strVal val="#ppt_y"/>
                                          </p:val>
                                        </p:tav>
                                      </p:tavLst>
                                    </p:anim>
                                  </p:childTnLst>
                                </p:cTn>
                              </p:par>
                              <p:par>
                                <p:cTn id="94" presetID="42" presetClass="entr" presetSubtype="0" fill="hold" nodeType="withEffect">
                                  <p:stCondLst>
                                    <p:cond delay="0"/>
                                  </p:stCondLst>
                                  <p:childTnLst>
                                    <p:set>
                                      <p:cBhvr>
                                        <p:cTn id="95" dur="1" fill="hold">
                                          <p:stCondLst>
                                            <p:cond delay="0"/>
                                          </p:stCondLst>
                                        </p:cTn>
                                        <p:tgtEl>
                                          <p:spTgt spid="29699">
                                            <p:txEl>
                                              <p:pRg st="17" end="17"/>
                                            </p:txEl>
                                          </p:spTgt>
                                        </p:tgtEl>
                                        <p:attrNameLst>
                                          <p:attrName>style.visibility</p:attrName>
                                        </p:attrNameLst>
                                      </p:cBhvr>
                                      <p:to>
                                        <p:strVal val="visible"/>
                                      </p:to>
                                    </p:set>
                                    <p:animEffect transition="in" filter="fade">
                                      <p:cBhvr>
                                        <p:cTn id="96" dur="1000"/>
                                        <p:tgtEl>
                                          <p:spTgt spid="29699">
                                            <p:txEl>
                                              <p:pRg st="17" end="17"/>
                                            </p:txEl>
                                          </p:spTgt>
                                        </p:tgtEl>
                                      </p:cBhvr>
                                    </p:animEffect>
                                    <p:anim calcmode="lin" valueType="num">
                                      <p:cBhvr>
                                        <p:cTn id="97" dur="1000" fill="hold"/>
                                        <p:tgtEl>
                                          <p:spTgt spid="29699">
                                            <p:txEl>
                                              <p:pRg st="17" end="17"/>
                                            </p:txEl>
                                          </p:spTgt>
                                        </p:tgtEl>
                                        <p:attrNameLst>
                                          <p:attrName>ppt_x</p:attrName>
                                        </p:attrNameLst>
                                      </p:cBhvr>
                                      <p:tavLst>
                                        <p:tav tm="0">
                                          <p:val>
                                            <p:strVal val="#ppt_x"/>
                                          </p:val>
                                        </p:tav>
                                        <p:tav tm="100000">
                                          <p:val>
                                            <p:strVal val="#ppt_x"/>
                                          </p:val>
                                        </p:tav>
                                      </p:tavLst>
                                    </p:anim>
                                    <p:anim calcmode="lin" valueType="num">
                                      <p:cBhvr>
                                        <p:cTn id="98" dur="1000" fill="hold"/>
                                        <p:tgtEl>
                                          <p:spTgt spid="29699">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25603" name="Rectangle 3"/>
          <p:cNvSpPr>
            <a:spLocks noGrp="1" noRot="1" noChangeArrowheads="1"/>
          </p:cNvSpPr>
          <p:nvPr>
            <p:ph type="body" idx="1"/>
          </p:nvPr>
        </p:nvSpPr>
        <p:spPr/>
        <p:txBody>
          <a:bodyPr/>
          <a:lstStyle/>
          <a:p>
            <a:pPr>
              <a:lnSpc>
                <a:spcPct val="80000"/>
              </a:lnSpc>
            </a:pPr>
            <a:r>
              <a:rPr lang="en-GB" sz="1400"/>
              <a:t>"In American history we learned that many Presidents had </a:t>
            </a:r>
            <a:r>
              <a:rPr lang="en-GB" sz="1400" u="sng"/>
              <a:t>feet of clay</a:t>
            </a:r>
            <a:r>
              <a:rPr lang="en-GB" sz="1400"/>
              <a:t>."</a:t>
            </a:r>
            <a:endParaRPr lang="en-GB" sz="1400" u="sng"/>
          </a:p>
          <a:p>
            <a:pPr>
              <a:lnSpc>
                <a:spcPct val="80000"/>
              </a:lnSpc>
            </a:pPr>
            <a:r>
              <a:rPr lang="en-GB" sz="1400" u="sng"/>
              <a:t>Meaning:</a:t>
            </a:r>
            <a:r>
              <a:rPr lang="en-GB" sz="1400"/>
              <a:t> a hidden fault of character, a weak point.</a:t>
            </a:r>
            <a:endParaRPr lang="en-GB" sz="1400" b="1"/>
          </a:p>
          <a:p>
            <a:pPr>
              <a:lnSpc>
                <a:spcPct val="80000"/>
              </a:lnSpc>
            </a:pPr>
            <a:r>
              <a:rPr lang="en-GB" sz="1400" b="1"/>
              <a:t>Fight Tooth and Nail</a:t>
            </a:r>
            <a:endParaRPr lang="en-GB" sz="1400"/>
          </a:p>
          <a:p>
            <a:pPr>
              <a:lnSpc>
                <a:spcPct val="80000"/>
              </a:lnSpc>
            </a:pPr>
            <a:r>
              <a:rPr lang="en-GB" sz="1400"/>
              <a:t>"The counsellor had to separate two campers who were </a:t>
            </a:r>
            <a:r>
              <a:rPr lang="en-GB" sz="1400" u="sng"/>
              <a:t>fighting tooth and nail</a:t>
            </a:r>
            <a:r>
              <a:rPr lang="en-GB" sz="1400"/>
              <a:t>."</a:t>
            </a:r>
            <a:endParaRPr lang="en-GB" sz="1400" u="sng"/>
          </a:p>
          <a:p>
            <a:pPr>
              <a:lnSpc>
                <a:spcPct val="80000"/>
              </a:lnSpc>
            </a:pPr>
            <a:r>
              <a:rPr lang="en-GB" sz="1400" u="sng"/>
              <a:t>Meaning:</a:t>
            </a:r>
            <a:r>
              <a:rPr lang="en-GB" sz="1400"/>
              <a:t> to fight fiercely, furiously and ferociously.</a:t>
            </a:r>
            <a:endParaRPr lang="en-GB" sz="1400" b="1"/>
          </a:p>
          <a:p>
            <a:pPr>
              <a:lnSpc>
                <a:spcPct val="80000"/>
              </a:lnSpc>
            </a:pPr>
            <a:r>
              <a:rPr lang="en-GB" sz="1400" b="1"/>
              <a:t>Finger in Every Pie</a:t>
            </a:r>
            <a:endParaRPr lang="en-GB" sz="1400"/>
          </a:p>
          <a:p>
            <a:pPr>
              <a:lnSpc>
                <a:spcPct val="80000"/>
              </a:lnSpc>
            </a:pPr>
            <a:r>
              <a:rPr lang="en-GB" sz="1400"/>
              <a:t>"Mrs Simon has </a:t>
            </a:r>
            <a:r>
              <a:rPr lang="en-GB" sz="1400" u="sng"/>
              <a:t>finger in every pie</a:t>
            </a:r>
            <a:r>
              <a:rPr lang="en-GB" sz="1400"/>
              <a:t> when it comes to music, dance and theatre."</a:t>
            </a:r>
            <a:endParaRPr lang="en-GB" sz="1400" u="sng"/>
          </a:p>
          <a:p>
            <a:pPr>
              <a:lnSpc>
                <a:spcPct val="80000"/>
              </a:lnSpc>
            </a:pPr>
            <a:r>
              <a:rPr lang="en-GB" sz="1400" u="sng"/>
              <a:t>Meaning:</a:t>
            </a:r>
            <a:r>
              <a:rPr lang="en-GB" sz="1400"/>
              <a:t> to hav a part in sth, to be involved in many matters, business or activities.</a:t>
            </a:r>
            <a:endParaRPr lang="en-GB" sz="1400" b="1"/>
          </a:p>
          <a:p>
            <a:pPr>
              <a:lnSpc>
                <a:spcPct val="80000"/>
              </a:lnSpc>
            </a:pPr>
            <a:r>
              <a:rPr lang="en-GB" sz="1400" b="1"/>
              <a:t>Footloose and Fancy-Free</a:t>
            </a:r>
            <a:endParaRPr lang="en-GB" sz="1400"/>
          </a:p>
          <a:p>
            <a:pPr>
              <a:lnSpc>
                <a:spcPct val="80000"/>
              </a:lnSpc>
            </a:pPr>
            <a:r>
              <a:rPr lang="en-GB" sz="1400"/>
              <a:t>"He doesn't have a girlfriend right now. He's just </a:t>
            </a:r>
            <a:r>
              <a:rPr lang="en-GB" sz="1400" u="sng"/>
              <a:t>footloose and fancy-free</a:t>
            </a:r>
            <a:r>
              <a:rPr lang="en-GB" sz="1400"/>
              <a:t>."</a:t>
            </a:r>
            <a:endParaRPr lang="en-GB" sz="1400" u="sng"/>
          </a:p>
          <a:p>
            <a:pPr>
              <a:lnSpc>
                <a:spcPct val="80000"/>
              </a:lnSpc>
            </a:pPr>
            <a:r>
              <a:rPr lang="en-GB" sz="1400" u="sng"/>
              <a:t>Meaning:</a:t>
            </a:r>
            <a:r>
              <a:rPr lang="en-GB" sz="1400"/>
              <a:t> not attached to anyone, not involved with anyone romantically, free.</a:t>
            </a:r>
            <a:endParaRPr lang="en-GB" sz="1400" b="1"/>
          </a:p>
          <a:p>
            <a:pPr>
              <a:lnSpc>
                <a:spcPct val="80000"/>
              </a:lnSpc>
            </a:pPr>
            <a:r>
              <a:rPr lang="en-GB" sz="1400" b="1">
                <a:solidFill>
                  <a:srgbClr val="660033"/>
                </a:solidFill>
              </a:rPr>
              <a:t>Get Your Feet Wet</a:t>
            </a:r>
            <a:endParaRPr lang="en-GB" sz="1400">
              <a:solidFill>
                <a:srgbClr val="660033"/>
              </a:solidFill>
            </a:endParaRPr>
          </a:p>
          <a:p>
            <a:pPr>
              <a:lnSpc>
                <a:spcPct val="80000"/>
              </a:lnSpc>
            </a:pPr>
            <a:r>
              <a:rPr lang="en-GB" sz="1400"/>
              <a:t>"Grace had never been in a play, but she took a small part just to </a:t>
            </a:r>
            <a:r>
              <a:rPr lang="en-GB" sz="1400" u="sng"/>
              <a:t>get her feet wet</a:t>
            </a:r>
            <a:r>
              <a:rPr lang="en-GB" sz="1400"/>
              <a:t>."</a:t>
            </a:r>
            <a:endParaRPr lang="en-GB" sz="1400" u="sng"/>
          </a:p>
          <a:p>
            <a:pPr>
              <a:lnSpc>
                <a:spcPct val="80000"/>
              </a:lnSpc>
            </a:pPr>
            <a:r>
              <a:rPr lang="en-GB" sz="1400" u="sng"/>
              <a:t>Meaning:</a:t>
            </a:r>
            <a:r>
              <a:rPr lang="en-GB" sz="1400"/>
              <a:t> to have a first experience in sth, to begin to do sth for the first time.</a:t>
            </a:r>
            <a:endParaRPr lang="en-GB" sz="1400" b="1"/>
          </a:p>
          <a:p>
            <a:pPr>
              <a:lnSpc>
                <a:spcPct val="80000"/>
              </a:lnSpc>
            </a:pPr>
            <a:r>
              <a:rPr lang="en-GB" sz="1400" b="1">
                <a:solidFill>
                  <a:srgbClr val="660033"/>
                </a:solidFill>
              </a:rPr>
              <a:t>Green Thumb</a:t>
            </a:r>
            <a:endParaRPr lang="en-GB" sz="1400">
              <a:solidFill>
                <a:srgbClr val="660033"/>
              </a:solidFill>
            </a:endParaRPr>
          </a:p>
          <a:p>
            <a:pPr>
              <a:lnSpc>
                <a:spcPct val="80000"/>
              </a:lnSpc>
            </a:pPr>
            <a:r>
              <a:rPr lang="en-GB" sz="1400"/>
              <a:t>"My uncle has a </a:t>
            </a:r>
            <a:r>
              <a:rPr lang="en-GB" sz="1400" u="sng"/>
              <a:t>green thumb</a:t>
            </a:r>
            <a:r>
              <a:rPr lang="en-GB" sz="1400"/>
              <a:t>. You should see his roses."</a:t>
            </a:r>
            <a:endParaRPr lang="en-GB" sz="1400" u="sng"/>
          </a:p>
          <a:p>
            <a:pPr>
              <a:lnSpc>
                <a:spcPct val="80000"/>
              </a:lnSpc>
            </a:pPr>
            <a:r>
              <a:rPr lang="en-GB" sz="1400" u="sng"/>
              <a:t>Meaning:</a:t>
            </a:r>
            <a:r>
              <a:rPr lang="en-GB" sz="1400"/>
              <a:t> having a special talent for making flowers and green plants grow well.</a:t>
            </a:r>
            <a:endParaRPr lang="en-GB" sz="1400" b="1"/>
          </a:p>
          <a:p>
            <a:pPr>
              <a:lnSpc>
                <a:spcPct val="80000"/>
              </a:lnSpc>
            </a:pPr>
            <a:r>
              <a:rPr lang="en-GB" sz="1400" b="1"/>
              <a:t>Hat in Hand</a:t>
            </a:r>
            <a:endParaRPr lang="en-GB" sz="14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blinds(horizontal)">
                                      <p:cBhvr>
                                        <p:cTn id="7" dur="500"/>
                                        <p:tgtEl>
                                          <p:spTgt spid="2560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25603">
                                            <p:txEl>
                                              <p:pRg st="0" end="0"/>
                                            </p:txEl>
                                          </p:spTgt>
                                        </p:tgtEl>
                                        <p:attrNameLst>
                                          <p:attrName>style.visibility</p:attrName>
                                        </p:attrNameLst>
                                      </p:cBhvr>
                                      <p:to>
                                        <p:strVal val="visible"/>
                                      </p:to>
                                    </p:set>
                                    <p:animEffect transition="in" filter="fade">
                                      <p:cBhvr>
                                        <p:cTn id="11" dur="1000"/>
                                        <p:tgtEl>
                                          <p:spTgt spid="25603">
                                            <p:txEl>
                                              <p:pRg st="0" end="0"/>
                                            </p:txEl>
                                          </p:spTgt>
                                        </p:tgtEl>
                                      </p:cBhvr>
                                    </p:animEffect>
                                    <p:anim calcmode="lin" valueType="num">
                                      <p:cBhvr>
                                        <p:cTn id="12" dur="10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5603">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25603">
                                            <p:txEl>
                                              <p:pRg st="1" end="1"/>
                                            </p:txEl>
                                          </p:spTgt>
                                        </p:tgtEl>
                                        <p:attrNameLst>
                                          <p:attrName>style.visibility</p:attrName>
                                        </p:attrNameLst>
                                      </p:cBhvr>
                                      <p:to>
                                        <p:strVal val="visible"/>
                                      </p:to>
                                    </p:set>
                                    <p:animEffect transition="in" filter="fade">
                                      <p:cBhvr>
                                        <p:cTn id="16" dur="1000"/>
                                        <p:tgtEl>
                                          <p:spTgt spid="25603">
                                            <p:txEl>
                                              <p:pRg st="1" end="1"/>
                                            </p:txEl>
                                          </p:spTgt>
                                        </p:tgtEl>
                                      </p:cBhvr>
                                    </p:animEffect>
                                    <p:anim calcmode="lin" valueType="num">
                                      <p:cBhvr>
                                        <p:cTn id="17"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25603">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5603">
                                            <p:txEl>
                                              <p:pRg st="2" end="2"/>
                                            </p:txEl>
                                          </p:spTgt>
                                        </p:tgtEl>
                                        <p:attrNameLst>
                                          <p:attrName>style.visibility</p:attrName>
                                        </p:attrNameLst>
                                      </p:cBhvr>
                                      <p:to>
                                        <p:strVal val="visible"/>
                                      </p:to>
                                    </p:set>
                                    <p:animEffect transition="in" filter="fade">
                                      <p:cBhvr>
                                        <p:cTn id="21" dur="1000"/>
                                        <p:tgtEl>
                                          <p:spTgt spid="25603">
                                            <p:txEl>
                                              <p:pRg st="2" end="2"/>
                                            </p:txEl>
                                          </p:spTgt>
                                        </p:tgtEl>
                                      </p:cBhvr>
                                    </p:animEffect>
                                    <p:anim calcmode="lin" valueType="num">
                                      <p:cBhvr>
                                        <p:cTn id="22" dur="10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560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5603">
                                            <p:txEl>
                                              <p:pRg st="3" end="3"/>
                                            </p:txEl>
                                          </p:spTgt>
                                        </p:tgtEl>
                                        <p:attrNameLst>
                                          <p:attrName>style.visibility</p:attrName>
                                        </p:attrNameLst>
                                      </p:cBhvr>
                                      <p:to>
                                        <p:strVal val="visible"/>
                                      </p:to>
                                    </p:set>
                                    <p:animEffect transition="in" filter="fade">
                                      <p:cBhvr>
                                        <p:cTn id="26" dur="1000"/>
                                        <p:tgtEl>
                                          <p:spTgt spid="25603">
                                            <p:txEl>
                                              <p:pRg st="3" end="3"/>
                                            </p:txEl>
                                          </p:spTgt>
                                        </p:tgtEl>
                                      </p:cBhvr>
                                    </p:animEffect>
                                    <p:anim calcmode="lin" valueType="num">
                                      <p:cBhvr>
                                        <p:cTn id="27" dur="10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560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5603">
                                            <p:txEl>
                                              <p:pRg st="4" end="4"/>
                                            </p:txEl>
                                          </p:spTgt>
                                        </p:tgtEl>
                                        <p:attrNameLst>
                                          <p:attrName>style.visibility</p:attrName>
                                        </p:attrNameLst>
                                      </p:cBhvr>
                                      <p:to>
                                        <p:strVal val="visible"/>
                                      </p:to>
                                    </p:set>
                                    <p:animEffect transition="in" filter="fade">
                                      <p:cBhvr>
                                        <p:cTn id="31" dur="1000"/>
                                        <p:tgtEl>
                                          <p:spTgt spid="25603">
                                            <p:txEl>
                                              <p:pRg st="4" end="4"/>
                                            </p:txEl>
                                          </p:spTgt>
                                        </p:tgtEl>
                                      </p:cBhvr>
                                    </p:animEffect>
                                    <p:anim calcmode="lin" valueType="num">
                                      <p:cBhvr>
                                        <p:cTn id="32" dur="10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560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5603">
                                            <p:txEl>
                                              <p:pRg st="5" end="5"/>
                                            </p:txEl>
                                          </p:spTgt>
                                        </p:tgtEl>
                                        <p:attrNameLst>
                                          <p:attrName>style.visibility</p:attrName>
                                        </p:attrNameLst>
                                      </p:cBhvr>
                                      <p:to>
                                        <p:strVal val="visible"/>
                                      </p:to>
                                    </p:set>
                                    <p:animEffect transition="in" filter="fade">
                                      <p:cBhvr>
                                        <p:cTn id="36" dur="1000"/>
                                        <p:tgtEl>
                                          <p:spTgt spid="25603">
                                            <p:txEl>
                                              <p:pRg st="5" end="5"/>
                                            </p:txEl>
                                          </p:spTgt>
                                        </p:tgtEl>
                                      </p:cBhvr>
                                    </p:animEffect>
                                    <p:anim calcmode="lin" valueType="num">
                                      <p:cBhvr>
                                        <p:cTn id="37" dur="1000" fill="hold"/>
                                        <p:tgtEl>
                                          <p:spTgt spid="2560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560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5603">
                                            <p:txEl>
                                              <p:pRg st="6" end="6"/>
                                            </p:txEl>
                                          </p:spTgt>
                                        </p:tgtEl>
                                        <p:attrNameLst>
                                          <p:attrName>style.visibility</p:attrName>
                                        </p:attrNameLst>
                                      </p:cBhvr>
                                      <p:to>
                                        <p:strVal val="visible"/>
                                      </p:to>
                                    </p:set>
                                    <p:animEffect transition="in" filter="fade">
                                      <p:cBhvr>
                                        <p:cTn id="41" dur="1000"/>
                                        <p:tgtEl>
                                          <p:spTgt spid="25603">
                                            <p:txEl>
                                              <p:pRg st="6" end="6"/>
                                            </p:txEl>
                                          </p:spTgt>
                                        </p:tgtEl>
                                      </p:cBhvr>
                                    </p:animEffect>
                                    <p:anim calcmode="lin" valueType="num">
                                      <p:cBhvr>
                                        <p:cTn id="42" dur="1000" fill="hold"/>
                                        <p:tgtEl>
                                          <p:spTgt spid="2560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560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5603">
                                            <p:txEl>
                                              <p:pRg st="7" end="7"/>
                                            </p:txEl>
                                          </p:spTgt>
                                        </p:tgtEl>
                                        <p:attrNameLst>
                                          <p:attrName>style.visibility</p:attrName>
                                        </p:attrNameLst>
                                      </p:cBhvr>
                                      <p:to>
                                        <p:strVal val="visible"/>
                                      </p:to>
                                    </p:set>
                                    <p:animEffect transition="in" filter="fade">
                                      <p:cBhvr>
                                        <p:cTn id="46" dur="1000"/>
                                        <p:tgtEl>
                                          <p:spTgt spid="25603">
                                            <p:txEl>
                                              <p:pRg st="7" end="7"/>
                                            </p:txEl>
                                          </p:spTgt>
                                        </p:tgtEl>
                                      </p:cBhvr>
                                    </p:animEffect>
                                    <p:anim calcmode="lin" valueType="num">
                                      <p:cBhvr>
                                        <p:cTn id="47" dur="1000" fill="hold"/>
                                        <p:tgtEl>
                                          <p:spTgt spid="2560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560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5603">
                                            <p:txEl>
                                              <p:pRg st="8" end="8"/>
                                            </p:txEl>
                                          </p:spTgt>
                                        </p:tgtEl>
                                        <p:attrNameLst>
                                          <p:attrName>style.visibility</p:attrName>
                                        </p:attrNameLst>
                                      </p:cBhvr>
                                      <p:to>
                                        <p:strVal val="visible"/>
                                      </p:to>
                                    </p:set>
                                    <p:animEffect transition="in" filter="fade">
                                      <p:cBhvr>
                                        <p:cTn id="51" dur="1000"/>
                                        <p:tgtEl>
                                          <p:spTgt spid="25603">
                                            <p:txEl>
                                              <p:pRg st="8" end="8"/>
                                            </p:txEl>
                                          </p:spTgt>
                                        </p:tgtEl>
                                      </p:cBhvr>
                                    </p:animEffect>
                                    <p:anim calcmode="lin" valueType="num">
                                      <p:cBhvr>
                                        <p:cTn id="52" dur="1000" fill="hold"/>
                                        <p:tgtEl>
                                          <p:spTgt spid="2560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5603">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5603">
                                            <p:txEl>
                                              <p:pRg st="9" end="9"/>
                                            </p:txEl>
                                          </p:spTgt>
                                        </p:tgtEl>
                                        <p:attrNameLst>
                                          <p:attrName>style.visibility</p:attrName>
                                        </p:attrNameLst>
                                      </p:cBhvr>
                                      <p:to>
                                        <p:strVal val="visible"/>
                                      </p:to>
                                    </p:set>
                                    <p:animEffect transition="in" filter="fade">
                                      <p:cBhvr>
                                        <p:cTn id="56" dur="1000"/>
                                        <p:tgtEl>
                                          <p:spTgt spid="25603">
                                            <p:txEl>
                                              <p:pRg st="9" end="9"/>
                                            </p:txEl>
                                          </p:spTgt>
                                        </p:tgtEl>
                                      </p:cBhvr>
                                    </p:animEffect>
                                    <p:anim calcmode="lin" valueType="num">
                                      <p:cBhvr>
                                        <p:cTn id="57" dur="1000" fill="hold"/>
                                        <p:tgtEl>
                                          <p:spTgt spid="2560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5603">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5603">
                                            <p:txEl>
                                              <p:pRg st="10" end="10"/>
                                            </p:txEl>
                                          </p:spTgt>
                                        </p:tgtEl>
                                        <p:attrNameLst>
                                          <p:attrName>style.visibility</p:attrName>
                                        </p:attrNameLst>
                                      </p:cBhvr>
                                      <p:to>
                                        <p:strVal val="visible"/>
                                      </p:to>
                                    </p:set>
                                    <p:animEffect transition="in" filter="fade">
                                      <p:cBhvr>
                                        <p:cTn id="61" dur="1000"/>
                                        <p:tgtEl>
                                          <p:spTgt spid="25603">
                                            <p:txEl>
                                              <p:pRg st="10" end="10"/>
                                            </p:txEl>
                                          </p:spTgt>
                                        </p:tgtEl>
                                      </p:cBhvr>
                                    </p:animEffect>
                                    <p:anim calcmode="lin" valueType="num">
                                      <p:cBhvr>
                                        <p:cTn id="62" dur="1000" fill="hold"/>
                                        <p:tgtEl>
                                          <p:spTgt spid="25603">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25603">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5603">
                                            <p:txEl>
                                              <p:pRg st="11" end="11"/>
                                            </p:txEl>
                                          </p:spTgt>
                                        </p:tgtEl>
                                        <p:attrNameLst>
                                          <p:attrName>style.visibility</p:attrName>
                                        </p:attrNameLst>
                                      </p:cBhvr>
                                      <p:to>
                                        <p:strVal val="visible"/>
                                      </p:to>
                                    </p:set>
                                    <p:animEffect transition="in" filter="fade">
                                      <p:cBhvr>
                                        <p:cTn id="66" dur="1000"/>
                                        <p:tgtEl>
                                          <p:spTgt spid="25603">
                                            <p:txEl>
                                              <p:pRg st="11" end="11"/>
                                            </p:txEl>
                                          </p:spTgt>
                                        </p:tgtEl>
                                      </p:cBhvr>
                                    </p:animEffect>
                                    <p:anim calcmode="lin" valueType="num">
                                      <p:cBhvr>
                                        <p:cTn id="67" dur="1000" fill="hold"/>
                                        <p:tgtEl>
                                          <p:spTgt spid="25603">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25603">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25603">
                                            <p:txEl>
                                              <p:pRg st="12" end="12"/>
                                            </p:txEl>
                                          </p:spTgt>
                                        </p:tgtEl>
                                        <p:attrNameLst>
                                          <p:attrName>style.visibility</p:attrName>
                                        </p:attrNameLst>
                                      </p:cBhvr>
                                      <p:to>
                                        <p:strVal val="visible"/>
                                      </p:to>
                                    </p:set>
                                    <p:animEffect transition="in" filter="fade">
                                      <p:cBhvr>
                                        <p:cTn id="71" dur="1000"/>
                                        <p:tgtEl>
                                          <p:spTgt spid="25603">
                                            <p:txEl>
                                              <p:pRg st="12" end="12"/>
                                            </p:txEl>
                                          </p:spTgt>
                                        </p:tgtEl>
                                      </p:cBhvr>
                                    </p:animEffect>
                                    <p:anim calcmode="lin" valueType="num">
                                      <p:cBhvr>
                                        <p:cTn id="72" dur="1000" fill="hold"/>
                                        <p:tgtEl>
                                          <p:spTgt spid="25603">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25603">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25603">
                                            <p:txEl>
                                              <p:pRg st="13" end="13"/>
                                            </p:txEl>
                                          </p:spTgt>
                                        </p:tgtEl>
                                        <p:attrNameLst>
                                          <p:attrName>style.visibility</p:attrName>
                                        </p:attrNameLst>
                                      </p:cBhvr>
                                      <p:to>
                                        <p:strVal val="visible"/>
                                      </p:to>
                                    </p:set>
                                    <p:animEffect transition="in" filter="fade">
                                      <p:cBhvr>
                                        <p:cTn id="76" dur="1000"/>
                                        <p:tgtEl>
                                          <p:spTgt spid="25603">
                                            <p:txEl>
                                              <p:pRg st="13" end="13"/>
                                            </p:txEl>
                                          </p:spTgt>
                                        </p:tgtEl>
                                      </p:cBhvr>
                                    </p:animEffect>
                                    <p:anim calcmode="lin" valueType="num">
                                      <p:cBhvr>
                                        <p:cTn id="77" dur="1000" fill="hold"/>
                                        <p:tgtEl>
                                          <p:spTgt spid="25603">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25603">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25603">
                                            <p:txEl>
                                              <p:pRg st="14" end="14"/>
                                            </p:txEl>
                                          </p:spTgt>
                                        </p:tgtEl>
                                        <p:attrNameLst>
                                          <p:attrName>style.visibility</p:attrName>
                                        </p:attrNameLst>
                                      </p:cBhvr>
                                      <p:to>
                                        <p:strVal val="visible"/>
                                      </p:to>
                                    </p:set>
                                    <p:animEffect transition="in" filter="fade">
                                      <p:cBhvr>
                                        <p:cTn id="81" dur="1000"/>
                                        <p:tgtEl>
                                          <p:spTgt spid="25603">
                                            <p:txEl>
                                              <p:pRg st="14" end="14"/>
                                            </p:txEl>
                                          </p:spTgt>
                                        </p:tgtEl>
                                      </p:cBhvr>
                                    </p:animEffect>
                                    <p:anim calcmode="lin" valueType="num">
                                      <p:cBhvr>
                                        <p:cTn id="82" dur="1000" fill="hold"/>
                                        <p:tgtEl>
                                          <p:spTgt spid="25603">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25603">
                                            <p:txEl>
                                              <p:pRg st="14" end="14"/>
                                            </p:txEl>
                                          </p:spTgt>
                                        </p:tgtEl>
                                        <p:attrNameLst>
                                          <p:attrName>ppt_y</p:attrName>
                                        </p:attrNameLst>
                                      </p:cBhvr>
                                      <p:tavLst>
                                        <p:tav tm="0">
                                          <p:val>
                                            <p:strVal val="#ppt_y+.1"/>
                                          </p:val>
                                        </p:tav>
                                        <p:tav tm="100000">
                                          <p:val>
                                            <p:strVal val="#ppt_y"/>
                                          </p:val>
                                        </p:tav>
                                      </p:tavLst>
                                    </p:anim>
                                  </p:childTnLst>
                                </p:cTn>
                              </p:par>
                              <p:par>
                                <p:cTn id="84" presetID="42" presetClass="entr" presetSubtype="0" fill="hold" nodeType="withEffect">
                                  <p:stCondLst>
                                    <p:cond delay="0"/>
                                  </p:stCondLst>
                                  <p:childTnLst>
                                    <p:set>
                                      <p:cBhvr>
                                        <p:cTn id="85" dur="1" fill="hold">
                                          <p:stCondLst>
                                            <p:cond delay="0"/>
                                          </p:stCondLst>
                                        </p:cTn>
                                        <p:tgtEl>
                                          <p:spTgt spid="25603">
                                            <p:txEl>
                                              <p:pRg st="15" end="15"/>
                                            </p:txEl>
                                          </p:spTgt>
                                        </p:tgtEl>
                                        <p:attrNameLst>
                                          <p:attrName>style.visibility</p:attrName>
                                        </p:attrNameLst>
                                      </p:cBhvr>
                                      <p:to>
                                        <p:strVal val="visible"/>
                                      </p:to>
                                    </p:set>
                                    <p:animEffect transition="in" filter="fade">
                                      <p:cBhvr>
                                        <p:cTn id="86" dur="1000"/>
                                        <p:tgtEl>
                                          <p:spTgt spid="25603">
                                            <p:txEl>
                                              <p:pRg st="15" end="15"/>
                                            </p:txEl>
                                          </p:spTgt>
                                        </p:tgtEl>
                                      </p:cBhvr>
                                    </p:animEffect>
                                    <p:anim calcmode="lin" valueType="num">
                                      <p:cBhvr>
                                        <p:cTn id="87" dur="1000" fill="hold"/>
                                        <p:tgtEl>
                                          <p:spTgt spid="25603">
                                            <p:txEl>
                                              <p:pRg st="15" end="15"/>
                                            </p:txEl>
                                          </p:spTgt>
                                        </p:tgtEl>
                                        <p:attrNameLst>
                                          <p:attrName>ppt_x</p:attrName>
                                        </p:attrNameLst>
                                      </p:cBhvr>
                                      <p:tavLst>
                                        <p:tav tm="0">
                                          <p:val>
                                            <p:strVal val="#ppt_x"/>
                                          </p:val>
                                        </p:tav>
                                        <p:tav tm="100000">
                                          <p:val>
                                            <p:strVal val="#ppt_x"/>
                                          </p:val>
                                        </p:tav>
                                      </p:tavLst>
                                    </p:anim>
                                    <p:anim calcmode="lin" valueType="num">
                                      <p:cBhvr>
                                        <p:cTn id="88" dur="1000" fill="hold"/>
                                        <p:tgtEl>
                                          <p:spTgt spid="25603">
                                            <p:txEl>
                                              <p:pRg st="15" end="15"/>
                                            </p:txEl>
                                          </p:spTgt>
                                        </p:tgtEl>
                                        <p:attrNameLst>
                                          <p:attrName>ppt_y</p:attrName>
                                        </p:attrNameLst>
                                      </p:cBhvr>
                                      <p:tavLst>
                                        <p:tav tm="0">
                                          <p:val>
                                            <p:strVal val="#ppt_y+.1"/>
                                          </p:val>
                                        </p:tav>
                                        <p:tav tm="100000">
                                          <p:val>
                                            <p:strVal val="#ppt_y"/>
                                          </p:val>
                                        </p:tav>
                                      </p:tavLst>
                                    </p:anim>
                                  </p:childTnLst>
                                </p:cTn>
                              </p:par>
                              <p:par>
                                <p:cTn id="89" presetID="42" presetClass="entr" presetSubtype="0" fill="hold" nodeType="withEffect">
                                  <p:stCondLst>
                                    <p:cond delay="0"/>
                                  </p:stCondLst>
                                  <p:childTnLst>
                                    <p:set>
                                      <p:cBhvr>
                                        <p:cTn id="90" dur="1" fill="hold">
                                          <p:stCondLst>
                                            <p:cond delay="0"/>
                                          </p:stCondLst>
                                        </p:cTn>
                                        <p:tgtEl>
                                          <p:spTgt spid="25603">
                                            <p:txEl>
                                              <p:pRg st="16" end="16"/>
                                            </p:txEl>
                                          </p:spTgt>
                                        </p:tgtEl>
                                        <p:attrNameLst>
                                          <p:attrName>style.visibility</p:attrName>
                                        </p:attrNameLst>
                                      </p:cBhvr>
                                      <p:to>
                                        <p:strVal val="visible"/>
                                      </p:to>
                                    </p:set>
                                    <p:animEffect transition="in" filter="fade">
                                      <p:cBhvr>
                                        <p:cTn id="91" dur="1000"/>
                                        <p:tgtEl>
                                          <p:spTgt spid="25603">
                                            <p:txEl>
                                              <p:pRg st="16" end="16"/>
                                            </p:txEl>
                                          </p:spTgt>
                                        </p:tgtEl>
                                      </p:cBhvr>
                                    </p:animEffect>
                                    <p:anim calcmode="lin" valueType="num">
                                      <p:cBhvr>
                                        <p:cTn id="92" dur="1000" fill="hold"/>
                                        <p:tgtEl>
                                          <p:spTgt spid="25603">
                                            <p:txEl>
                                              <p:pRg st="16" end="16"/>
                                            </p:txEl>
                                          </p:spTgt>
                                        </p:tgtEl>
                                        <p:attrNameLst>
                                          <p:attrName>ppt_x</p:attrName>
                                        </p:attrNameLst>
                                      </p:cBhvr>
                                      <p:tavLst>
                                        <p:tav tm="0">
                                          <p:val>
                                            <p:strVal val="#ppt_x"/>
                                          </p:val>
                                        </p:tav>
                                        <p:tav tm="100000">
                                          <p:val>
                                            <p:strVal val="#ppt_x"/>
                                          </p:val>
                                        </p:tav>
                                      </p:tavLst>
                                    </p:anim>
                                    <p:anim calcmode="lin" valueType="num">
                                      <p:cBhvr>
                                        <p:cTn id="93" dur="1000" fill="hold"/>
                                        <p:tgtEl>
                                          <p:spTgt spid="25603">
                                            <p:txEl>
                                              <p:pRg st="16" end="16"/>
                                            </p:txEl>
                                          </p:spTgt>
                                        </p:tgtEl>
                                        <p:attrNameLst>
                                          <p:attrName>ppt_y</p:attrName>
                                        </p:attrNameLst>
                                      </p:cBhvr>
                                      <p:tavLst>
                                        <p:tav tm="0">
                                          <p:val>
                                            <p:strVal val="#ppt_y+.1"/>
                                          </p:val>
                                        </p:tav>
                                        <p:tav tm="100000">
                                          <p:val>
                                            <p:strVal val="#ppt_y"/>
                                          </p:val>
                                        </p:tav>
                                      </p:tavLst>
                                    </p:anim>
                                  </p:childTnLst>
                                </p:cTn>
                              </p:par>
                              <p:par>
                                <p:cTn id="94" presetID="42" presetClass="entr" presetSubtype="0" fill="hold" nodeType="withEffect">
                                  <p:stCondLst>
                                    <p:cond delay="0"/>
                                  </p:stCondLst>
                                  <p:childTnLst>
                                    <p:set>
                                      <p:cBhvr>
                                        <p:cTn id="95" dur="1" fill="hold">
                                          <p:stCondLst>
                                            <p:cond delay="0"/>
                                          </p:stCondLst>
                                        </p:cTn>
                                        <p:tgtEl>
                                          <p:spTgt spid="25603">
                                            <p:txEl>
                                              <p:pRg st="17" end="17"/>
                                            </p:txEl>
                                          </p:spTgt>
                                        </p:tgtEl>
                                        <p:attrNameLst>
                                          <p:attrName>style.visibility</p:attrName>
                                        </p:attrNameLst>
                                      </p:cBhvr>
                                      <p:to>
                                        <p:strVal val="visible"/>
                                      </p:to>
                                    </p:set>
                                    <p:animEffect transition="in" filter="fade">
                                      <p:cBhvr>
                                        <p:cTn id="96" dur="1000"/>
                                        <p:tgtEl>
                                          <p:spTgt spid="25603">
                                            <p:txEl>
                                              <p:pRg st="17" end="17"/>
                                            </p:txEl>
                                          </p:spTgt>
                                        </p:tgtEl>
                                      </p:cBhvr>
                                    </p:animEffect>
                                    <p:anim calcmode="lin" valueType="num">
                                      <p:cBhvr>
                                        <p:cTn id="97" dur="1000" fill="hold"/>
                                        <p:tgtEl>
                                          <p:spTgt spid="25603">
                                            <p:txEl>
                                              <p:pRg st="17" end="17"/>
                                            </p:txEl>
                                          </p:spTgt>
                                        </p:tgtEl>
                                        <p:attrNameLst>
                                          <p:attrName>ppt_x</p:attrName>
                                        </p:attrNameLst>
                                      </p:cBhvr>
                                      <p:tavLst>
                                        <p:tav tm="0">
                                          <p:val>
                                            <p:strVal val="#ppt_x"/>
                                          </p:val>
                                        </p:tav>
                                        <p:tav tm="100000">
                                          <p:val>
                                            <p:strVal val="#ppt_x"/>
                                          </p:val>
                                        </p:tav>
                                      </p:tavLst>
                                    </p:anim>
                                    <p:anim calcmode="lin" valueType="num">
                                      <p:cBhvr>
                                        <p:cTn id="98" dur="1000" fill="hold"/>
                                        <p:tgtEl>
                                          <p:spTgt spid="25603">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Oval 4"/>
          <p:cNvSpPr>
            <a:spLocks noChangeArrowheads="1"/>
          </p:cNvSpPr>
          <p:nvPr/>
        </p:nvSpPr>
        <p:spPr bwMode="auto">
          <a:xfrm>
            <a:off x="3419475" y="2852738"/>
            <a:ext cx="2305050" cy="1079500"/>
          </a:xfrm>
          <a:prstGeom prst="ellipse">
            <a:avLst/>
          </a:prstGeom>
          <a:solidFill>
            <a:schemeClr val="accent1"/>
          </a:solidFill>
          <a:ln w="9525">
            <a:solidFill>
              <a:schemeClr val="tx1"/>
            </a:solidFill>
            <a:round/>
            <a:headEnd/>
            <a:tailEnd/>
          </a:ln>
          <a:effectLst/>
        </p:spPr>
        <p:txBody>
          <a:bodyPr wrap="none" anchor="ctr"/>
          <a:lstStyle/>
          <a:p>
            <a:pPr algn="ctr"/>
            <a:r>
              <a:rPr lang="sl-SI" b="1">
                <a:latin typeface="Comic Sans MS" pitchFamily="66" charset="0"/>
              </a:rPr>
              <a:t>FACE &amp; BODY</a:t>
            </a:r>
          </a:p>
        </p:txBody>
      </p:sp>
      <p:sp>
        <p:nvSpPr>
          <p:cNvPr id="13317" name="Line 5"/>
          <p:cNvSpPr>
            <a:spLocks noChangeShapeType="1"/>
          </p:cNvSpPr>
          <p:nvPr/>
        </p:nvSpPr>
        <p:spPr bwMode="auto">
          <a:xfrm flipH="1" flipV="1">
            <a:off x="1763713" y="1628775"/>
            <a:ext cx="1800225" cy="1439863"/>
          </a:xfrm>
          <a:prstGeom prst="line">
            <a:avLst/>
          </a:prstGeom>
          <a:noFill/>
          <a:ln w="9525">
            <a:solidFill>
              <a:schemeClr val="tx1"/>
            </a:solidFill>
            <a:round/>
            <a:headEnd/>
            <a:tailEnd type="triangle" w="med" len="med"/>
          </a:ln>
          <a:effectLst/>
        </p:spPr>
        <p:txBody>
          <a:bodyPr/>
          <a:lstStyle/>
          <a:p>
            <a:endParaRPr lang="sl-SI"/>
          </a:p>
        </p:txBody>
      </p:sp>
      <p:sp>
        <p:nvSpPr>
          <p:cNvPr id="13318" name="Rectangle 6"/>
          <p:cNvSpPr>
            <a:spLocks noChangeArrowheads="1"/>
          </p:cNvSpPr>
          <p:nvPr/>
        </p:nvSpPr>
        <p:spPr bwMode="auto">
          <a:xfrm>
            <a:off x="611188" y="692150"/>
            <a:ext cx="2447925" cy="647700"/>
          </a:xfrm>
          <a:prstGeom prst="rect">
            <a:avLst/>
          </a:prstGeom>
          <a:solidFill>
            <a:schemeClr val="accent1"/>
          </a:solidFill>
          <a:ln w="9525">
            <a:solidFill>
              <a:schemeClr val="tx1"/>
            </a:solidFill>
            <a:miter lim="800000"/>
            <a:headEnd/>
            <a:tailEnd/>
          </a:ln>
          <a:effectLst/>
        </p:spPr>
        <p:txBody>
          <a:bodyPr wrap="none" anchor="ctr"/>
          <a:lstStyle/>
          <a:p>
            <a:pPr algn="ctr"/>
            <a:r>
              <a:rPr lang="sl-SI"/>
              <a:t>SYLLABUS,</a:t>
            </a:r>
          </a:p>
          <a:p>
            <a:pPr algn="ctr"/>
            <a:r>
              <a:rPr lang="sl-SI"/>
              <a:t>VOCABULARY</a:t>
            </a:r>
          </a:p>
        </p:txBody>
      </p:sp>
      <p:sp>
        <p:nvSpPr>
          <p:cNvPr id="13319" name="Line 7"/>
          <p:cNvSpPr>
            <a:spLocks noChangeShapeType="1"/>
          </p:cNvSpPr>
          <p:nvPr/>
        </p:nvSpPr>
        <p:spPr bwMode="auto">
          <a:xfrm flipV="1">
            <a:off x="5292725" y="1773238"/>
            <a:ext cx="503238" cy="1223962"/>
          </a:xfrm>
          <a:prstGeom prst="line">
            <a:avLst/>
          </a:prstGeom>
          <a:noFill/>
          <a:ln w="9525">
            <a:solidFill>
              <a:schemeClr val="tx1"/>
            </a:solidFill>
            <a:round/>
            <a:headEnd/>
            <a:tailEnd type="triangle" w="med" len="med"/>
          </a:ln>
          <a:effectLst/>
        </p:spPr>
        <p:txBody>
          <a:bodyPr/>
          <a:lstStyle/>
          <a:p>
            <a:endParaRPr lang="sl-SI"/>
          </a:p>
        </p:txBody>
      </p:sp>
      <p:sp>
        <p:nvSpPr>
          <p:cNvPr id="13320" name="Rectangle 8"/>
          <p:cNvSpPr>
            <a:spLocks noChangeArrowheads="1"/>
          </p:cNvSpPr>
          <p:nvPr/>
        </p:nvSpPr>
        <p:spPr bwMode="auto">
          <a:xfrm>
            <a:off x="5003800" y="908050"/>
            <a:ext cx="2447925" cy="647700"/>
          </a:xfrm>
          <a:prstGeom prst="rect">
            <a:avLst/>
          </a:prstGeom>
          <a:solidFill>
            <a:schemeClr val="accent1"/>
          </a:solidFill>
          <a:ln w="9525">
            <a:solidFill>
              <a:schemeClr val="tx1"/>
            </a:solidFill>
            <a:miter lim="800000"/>
            <a:headEnd/>
            <a:tailEnd/>
          </a:ln>
          <a:effectLst/>
        </p:spPr>
        <p:txBody>
          <a:bodyPr wrap="none" anchor="ctr"/>
          <a:lstStyle/>
          <a:p>
            <a:pPr algn="ctr"/>
            <a:r>
              <a:rPr lang="sl-SI"/>
              <a:t>GAMES &amp; TPR</a:t>
            </a:r>
          </a:p>
          <a:p>
            <a:pPr algn="ctr"/>
            <a:r>
              <a:rPr lang="sl-SI"/>
              <a:t>ACTIVITIES</a:t>
            </a:r>
          </a:p>
        </p:txBody>
      </p:sp>
      <p:sp>
        <p:nvSpPr>
          <p:cNvPr id="13321" name="Line 9"/>
          <p:cNvSpPr>
            <a:spLocks noChangeShapeType="1"/>
          </p:cNvSpPr>
          <p:nvPr/>
        </p:nvSpPr>
        <p:spPr bwMode="auto">
          <a:xfrm flipH="1">
            <a:off x="2195513" y="3933825"/>
            <a:ext cx="1871662" cy="1943100"/>
          </a:xfrm>
          <a:prstGeom prst="line">
            <a:avLst/>
          </a:prstGeom>
          <a:noFill/>
          <a:ln w="9525">
            <a:solidFill>
              <a:schemeClr val="tx1"/>
            </a:solidFill>
            <a:round/>
            <a:headEnd/>
            <a:tailEnd type="triangle" w="med" len="med"/>
          </a:ln>
          <a:effectLst/>
        </p:spPr>
        <p:txBody>
          <a:bodyPr/>
          <a:lstStyle/>
          <a:p>
            <a:endParaRPr lang="sl-SI"/>
          </a:p>
        </p:txBody>
      </p:sp>
      <p:sp>
        <p:nvSpPr>
          <p:cNvPr id="13322" name="Line 10"/>
          <p:cNvSpPr>
            <a:spLocks noChangeShapeType="1"/>
          </p:cNvSpPr>
          <p:nvPr/>
        </p:nvSpPr>
        <p:spPr bwMode="auto">
          <a:xfrm>
            <a:off x="4572000" y="3933825"/>
            <a:ext cx="1584325" cy="1439863"/>
          </a:xfrm>
          <a:prstGeom prst="line">
            <a:avLst/>
          </a:prstGeom>
          <a:noFill/>
          <a:ln w="9525">
            <a:solidFill>
              <a:schemeClr val="tx1"/>
            </a:solidFill>
            <a:round/>
            <a:headEnd/>
            <a:tailEnd type="triangle" w="med" len="med"/>
          </a:ln>
          <a:effectLst/>
        </p:spPr>
        <p:txBody>
          <a:bodyPr/>
          <a:lstStyle/>
          <a:p>
            <a:endParaRPr lang="sl-SI"/>
          </a:p>
        </p:txBody>
      </p:sp>
      <p:sp>
        <p:nvSpPr>
          <p:cNvPr id="13323" name="Line 11"/>
          <p:cNvSpPr>
            <a:spLocks noChangeShapeType="1"/>
          </p:cNvSpPr>
          <p:nvPr/>
        </p:nvSpPr>
        <p:spPr bwMode="auto">
          <a:xfrm>
            <a:off x="5724525" y="3213100"/>
            <a:ext cx="1368425" cy="287338"/>
          </a:xfrm>
          <a:prstGeom prst="line">
            <a:avLst/>
          </a:prstGeom>
          <a:noFill/>
          <a:ln w="9525">
            <a:solidFill>
              <a:schemeClr val="tx1"/>
            </a:solidFill>
            <a:round/>
            <a:headEnd/>
            <a:tailEnd type="triangle" w="med" len="med"/>
          </a:ln>
          <a:effectLst/>
        </p:spPr>
        <p:txBody>
          <a:bodyPr/>
          <a:lstStyle/>
          <a:p>
            <a:endParaRPr lang="sl-SI"/>
          </a:p>
        </p:txBody>
      </p:sp>
      <p:sp>
        <p:nvSpPr>
          <p:cNvPr id="13324" name="Rectangle 12"/>
          <p:cNvSpPr>
            <a:spLocks noChangeArrowheads="1"/>
          </p:cNvSpPr>
          <p:nvPr/>
        </p:nvSpPr>
        <p:spPr bwMode="auto">
          <a:xfrm>
            <a:off x="6084888" y="3644900"/>
            <a:ext cx="2447925" cy="647700"/>
          </a:xfrm>
          <a:prstGeom prst="rect">
            <a:avLst/>
          </a:prstGeom>
          <a:solidFill>
            <a:schemeClr val="accent1"/>
          </a:solidFill>
          <a:ln w="9525">
            <a:solidFill>
              <a:schemeClr val="tx1"/>
            </a:solidFill>
            <a:miter lim="800000"/>
            <a:headEnd/>
            <a:tailEnd/>
          </a:ln>
          <a:effectLst/>
        </p:spPr>
        <p:txBody>
          <a:bodyPr wrap="none" anchor="ctr"/>
          <a:lstStyle/>
          <a:p>
            <a:pPr algn="ctr"/>
            <a:r>
              <a:rPr lang="sl-SI"/>
              <a:t>SONGS, CHANTS,</a:t>
            </a:r>
          </a:p>
          <a:p>
            <a:pPr algn="ctr"/>
            <a:r>
              <a:rPr lang="sl-SI"/>
              <a:t>RHYMES</a:t>
            </a:r>
          </a:p>
        </p:txBody>
      </p:sp>
      <p:sp>
        <p:nvSpPr>
          <p:cNvPr id="13325" name="Rectangle 13"/>
          <p:cNvSpPr>
            <a:spLocks noChangeArrowheads="1"/>
          </p:cNvSpPr>
          <p:nvPr/>
        </p:nvSpPr>
        <p:spPr bwMode="auto">
          <a:xfrm>
            <a:off x="5724525" y="5516563"/>
            <a:ext cx="3024188" cy="863600"/>
          </a:xfrm>
          <a:prstGeom prst="rect">
            <a:avLst/>
          </a:prstGeom>
          <a:solidFill>
            <a:schemeClr val="accent1"/>
          </a:solidFill>
          <a:ln w="9525">
            <a:solidFill>
              <a:schemeClr val="tx1"/>
            </a:solidFill>
            <a:miter lim="800000"/>
            <a:headEnd/>
            <a:tailEnd/>
          </a:ln>
          <a:effectLst/>
        </p:spPr>
        <p:txBody>
          <a:bodyPr wrap="none" anchor="ctr"/>
          <a:lstStyle/>
          <a:p>
            <a:pPr algn="ctr"/>
            <a:r>
              <a:rPr lang="sl-SI"/>
              <a:t>IDIOMS, PHRASES, </a:t>
            </a:r>
          </a:p>
          <a:p>
            <a:pPr algn="ctr"/>
            <a:r>
              <a:rPr lang="sl-SI"/>
              <a:t>SAYINGS, EXPRESSIONS</a:t>
            </a:r>
          </a:p>
        </p:txBody>
      </p:sp>
      <p:sp>
        <p:nvSpPr>
          <p:cNvPr id="13326" name="Rectangle 14"/>
          <p:cNvSpPr>
            <a:spLocks noChangeArrowheads="1"/>
          </p:cNvSpPr>
          <p:nvPr/>
        </p:nvSpPr>
        <p:spPr bwMode="auto">
          <a:xfrm>
            <a:off x="323850" y="5949950"/>
            <a:ext cx="2447925" cy="647700"/>
          </a:xfrm>
          <a:prstGeom prst="rect">
            <a:avLst/>
          </a:prstGeom>
          <a:solidFill>
            <a:schemeClr val="accent1"/>
          </a:solidFill>
          <a:ln w="9525">
            <a:solidFill>
              <a:schemeClr val="tx1"/>
            </a:solidFill>
            <a:miter lim="800000"/>
            <a:headEnd/>
            <a:tailEnd/>
          </a:ln>
          <a:effectLst/>
        </p:spPr>
        <p:txBody>
          <a:bodyPr wrap="none" anchor="ctr"/>
          <a:lstStyle/>
          <a:p>
            <a:pPr algn="ctr"/>
            <a:r>
              <a:rPr lang="sl-SI"/>
              <a:t>USEFUL LINKS</a:t>
            </a:r>
          </a:p>
        </p:txBody>
      </p:sp>
      <p:sp>
        <p:nvSpPr>
          <p:cNvPr id="13327" name="Line 15"/>
          <p:cNvSpPr>
            <a:spLocks noChangeShapeType="1"/>
          </p:cNvSpPr>
          <p:nvPr/>
        </p:nvSpPr>
        <p:spPr bwMode="auto">
          <a:xfrm flipH="1" flipV="1">
            <a:off x="2411413" y="3284538"/>
            <a:ext cx="936625" cy="73025"/>
          </a:xfrm>
          <a:prstGeom prst="line">
            <a:avLst/>
          </a:prstGeom>
          <a:noFill/>
          <a:ln w="9525">
            <a:solidFill>
              <a:schemeClr val="tx1"/>
            </a:solidFill>
            <a:round/>
            <a:headEnd/>
            <a:tailEnd type="triangle" w="med" len="med"/>
          </a:ln>
          <a:effectLst/>
        </p:spPr>
        <p:txBody>
          <a:bodyPr/>
          <a:lstStyle/>
          <a:p>
            <a:endParaRPr lang="sl-SI"/>
          </a:p>
        </p:txBody>
      </p:sp>
      <p:sp>
        <p:nvSpPr>
          <p:cNvPr id="13328" name="Rectangle 16"/>
          <p:cNvSpPr>
            <a:spLocks noChangeArrowheads="1"/>
          </p:cNvSpPr>
          <p:nvPr/>
        </p:nvSpPr>
        <p:spPr bwMode="auto">
          <a:xfrm>
            <a:off x="0" y="2924175"/>
            <a:ext cx="2268538" cy="649288"/>
          </a:xfrm>
          <a:prstGeom prst="rect">
            <a:avLst/>
          </a:prstGeom>
          <a:solidFill>
            <a:schemeClr val="accent1"/>
          </a:solidFill>
          <a:ln w="9525">
            <a:solidFill>
              <a:schemeClr val="tx1"/>
            </a:solidFill>
            <a:miter lim="800000"/>
            <a:headEnd/>
            <a:tailEnd/>
          </a:ln>
          <a:effectLst/>
        </p:spPr>
        <p:txBody>
          <a:bodyPr wrap="none" anchor="ctr"/>
          <a:lstStyle/>
          <a:p>
            <a:pPr algn="ctr"/>
            <a:r>
              <a:rPr lang="sl-SI"/>
              <a:t>TEDDY BEAR</a:t>
            </a:r>
          </a:p>
          <a:p>
            <a:pPr algn="ctr"/>
            <a:r>
              <a:rPr lang="sl-SI" sz="1200"/>
              <a:t>PUPPET</a:t>
            </a:r>
          </a:p>
        </p:txBody>
      </p:sp>
      <p:sp>
        <p:nvSpPr>
          <p:cNvPr id="13329" name="Rectangle 17"/>
          <p:cNvSpPr>
            <a:spLocks noChangeArrowheads="1"/>
          </p:cNvSpPr>
          <p:nvPr/>
        </p:nvSpPr>
        <p:spPr bwMode="auto">
          <a:xfrm>
            <a:off x="323850" y="4221163"/>
            <a:ext cx="2268538" cy="649287"/>
          </a:xfrm>
          <a:prstGeom prst="rect">
            <a:avLst/>
          </a:prstGeom>
          <a:solidFill>
            <a:schemeClr val="accent1"/>
          </a:solidFill>
          <a:ln w="9525">
            <a:solidFill>
              <a:schemeClr val="tx1"/>
            </a:solidFill>
            <a:miter lim="800000"/>
            <a:headEnd/>
            <a:tailEnd/>
          </a:ln>
          <a:effectLst/>
        </p:spPr>
        <p:txBody>
          <a:bodyPr wrap="none" anchor="ctr"/>
          <a:lstStyle/>
          <a:p>
            <a:pPr algn="ctr"/>
            <a:r>
              <a:rPr lang="sl-SI"/>
              <a:t>BOOKS</a:t>
            </a:r>
            <a:endParaRPr lang="sl-SI" sz="1200"/>
          </a:p>
        </p:txBody>
      </p:sp>
      <p:sp>
        <p:nvSpPr>
          <p:cNvPr id="13330" name="Line 18"/>
          <p:cNvSpPr>
            <a:spLocks noChangeShapeType="1"/>
          </p:cNvSpPr>
          <p:nvPr/>
        </p:nvSpPr>
        <p:spPr bwMode="auto">
          <a:xfrm flipH="1">
            <a:off x="2700338" y="3716338"/>
            <a:ext cx="863600" cy="576262"/>
          </a:xfrm>
          <a:prstGeom prst="line">
            <a:avLst/>
          </a:prstGeom>
          <a:noFill/>
          <a:ln w="9525">
            <a:solidFill>
              <a:schemeClr val="tx1"/>
            </a:solidFill>
            <a:round/>
            <a:headEnd/>
            <a:tailEnd type="triangle" w="med" len="med"/>
          </a:ln>
          <a:effectLst/>
        </p:spPr>
        <p:txBody>
          <a:bodyPr/>
          <a:lstStyle/>
          <a:p>
            <a:endParaRPr lang="sl-SI"/>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afterEffect">
                                  <p:stCondLst>
                                    <p:cond delay="0"/>
                                  </p:stCondLst>
                                  <p:childTnLst>
                                    <p:animScale>
                                      <p:cBhvr>
                                        <p:cTn id="6" dur="2000" fill="hold"/>
                                        <p:tgtEl>
                                          <p:spTgt spid="13316"/>
                                        </p:tgtEl>
                                      </p:cBhvr>
                                      <p:by x="150000" y="150000"/>
                                    </p:animScale>
                                  </p:childTnLst>
                                </p:cTn>
                              </p:par>
                            </p:childTnLst>
                          </p:cTn>
                        </p:par>
                        <p:par>
                          <p:cTn id="7" fill="hold">
                            <p:stCondLst>
                              <p:cond delay="2000"/>
                            </p:stCondLst>
                            <p:childTnLst>
                              <p:par>
                                <p:cTn id="8" presetID="35" presetClass="emph" presetSubtype="0" fill="hold" grpId="1" nodeType="afterEffect">
                                  <p:stCondLst>
                                    <p:cond delay="0"/>
                                  </p:stCondLst>
                                  <p:childTnLst>
                                    <p:anim calcmode="discrete" valueType="str">
                                      <p:cBhvr>
                                        <p:cTn id="9" dur="1000" fill="hold"/>
                                        <p:tgtEl>
                                          <p:spTgt spid="13318"/>
                                        </p:tgtEl>
                                        <p:attrNameLst>
                                          <p:attrName>style.visibility</p:attrName>
                                        </p:attrNameLst>
                                      </p:cBhvr>
                                      <p:tavLst>
                                        <p:tav tm="0">
                                          <p:val>
                                            <p:strVal val="hidden"/>
                                          </p:val>
                                        </p:tav>
                                        <p:tav tm="50000">
                                          <p:val>
                                            <p:strVal val="visible"/>
                                          </p:val>
                                        </p:tav>
                                      </p:tavLst>
                                    </p:anim>
                                  </p:childTnLst>
                                </p:cTn>
                              </p:par>
                            </p:childTnLst>
                          </p:cTn>
                        </p:par>
                        <p:par>
                          <p:cTn id="10" fill="hold">
                            <p:stCondLst>
                              <p:cond delay="3000"/>
                            </p:stCondLst>
                            <p:childTnLst>
                              <p:par>
                                <p:cTn id="11" presetID="35" presetClass="emph" presetSubtype="0" fill="hold" grpId="0" nodeType="afterEffect">
                                  <p:stCondLst>
                                    <p:cond delay="0"/>
                                  </p:stCondLst>
                                  <p:childTnLst>
                                    <p:anim calcmode="discrete" valueType="str">
                                      <p:cBhvr>
                                        <p:cTn id="12" dur="1000" fill="hold"/>
                                        <p:tgtEl>
                                          <p:spTgt spid="13320"/>
                                        </p:tgtEl>
                                        <p:attrNameLst>
                                          <p:attrName>style.visibility</p:attrName>
                                        </p:attrNameLst>
                                      </p:cBhvr>
                                      <p:tavLst>
                                        <p:tav tm="0">
                                          <p:val>
                                            <p:strVal val="hidden"/>
                                          </p:val>
                                        </p:tav>
                                        <p:tav tm="50000">
                                          <p:val>
                                            <p:strVal val="visible"/>
                                          </p:val>
                                        </p:tav>
                                      </p:tavLst>
                                    </p:anim>
                                  </p:childTnLst>
                                </p:cTn>
                              </p:par>
                            </p:childTnLst>
                          </p:cTn>
                        </p:par>
                        <p:par>
                          <p:cTn id="13" fill="hold">
                            <p:stCondLst>
                              <p:cond delay="4000"/>
                            </p:stCondLst>
                            <p:childTnLst>
                              <p:par>
                                <p:cTn id="14" presetID="35" presetClass="emph" presetSubtype="0" fill="hold" grpId="0" nodeType="afterEffect">
                                  <p:stCondLst>
                                    <p:cond delay="0"/>
                                  </p:stCondLst>
                                  <p:childTnLst>
                                    <p:anim calcmode="discrete" valueType="str">
                                      <p:cBhvr>
                                        <p:cTn id="15" dur="1000" fill="hold"/>
                                        <p:tgtEl>
                                          <p:spTgt spid="13325"/>
                                        </p:tgtEl>
                                        <p:attrNameLst>
                                          <p:attrName>style.visibility</p:attrName>
                                        </p:attrNameLst>
                                      </p:cBhvr>
                                      <p:tavLst>
                                        <p:tav tm="0">
                                          <p:val>
                                            <p:strVal val="hidden"/>
                                          </p:val>
                                        </p:tav>
                                        <p:tav tm="50000">
                                          <p:val>
                                            <p:strVal val="visible"/>
                                          </p:val>
                                        </p:tav>
                                      </p:tavLst>
                                    </p:anim>
                                  </p:childTnLst>
                                </p:cTn>
                              </p:par>
                            </p:childTnLst>
                          </p:cTn>
                        </p:par>
                        <p:par>
                          <p:cTn id="16" fill="hold">
                            <p:stCondLst>
                              <p:cond delay="5000"/>
                            </p:stCondLst>
                            <p:childTnLst>
                              <p:par>
                                <p:cTn id="17" presetID="35" presetClass="emph" presetSubtype="0" fill="hold" grpId="0" nodeType="afterEffect">
                                  <p:stCondLst>
                                    <p:cond delay="0"/>
                                  </p:stCondLst>
                                  <p:childTnLst>
                                    <p:anim calcmode="discrete" valueType="str">
                                      <p:cBhvr>
                                        <p:cTn id="18" dur="1000" fill="hold"/>
                                        <p:tgtEl>
                                          <p:spTgt spid="13324"/>
                                        </p:tgtEl>
                                        <p:attrNameLst>
                                          <p:attrName>style.visibility</p:attrName>
                                        </p:attrNameLst>
                                      </p:cBhvr>
                                      <p:tavLst>
                                        <p:tav tm="0">
                                          <p:val>
                                            <p:strVal val="hidden"/>
                                          </p:val>
                                        </p:tav>
                                        <p:tav tm="50000">
                                          <p:val>
                                            <p:strVal val="visible"/>
                                          </p:val>
                                        </p:tav>
                                      </p:tavLst>
                                    </p:anim>
                                  </p:childTnLst>
                                </p:cTn>
                              </p:par>
                            </p:childTnLst>
                          </p:cTn>
                        </p:par>
                        <p:par>
                          <p:cTn id="19" fill="hold">
                            <p:stCondLst>
                              <p:cond delay="6000"/>
                            </p:stCondLst>
                            <p:childTnLst>
                              <p:par>
                                <p:cTn id="20" presetID="35" presetClass="emph" presetSubtype="0" fill="hold" grpId="0" nodeType="afterEffect">
                                  <p:stCondLst>
                                    <p:cond delay="0"/>
                                  </p:stCondLst>
                                  <p:childTnLst>
                                    <p:anim calcmode="discrete" valueType="str">
                                      <p:cBhvr>
                                        <p:cTn id="21" dur="1000" fill="hold"/>
                                        <p:tgtEl>
                                          <p:spTgt spid="13326"/>
                                        </p:tgtEl>
                                        <p:attrNameLst>
                                          <p:attrName>style.visibility</p:attrName>
                                        </p:attrNameLst>
                                      </p:cBhvr>
                                      <p:tavLst>
                                        <p:tav tm="0">
                                          <p:val>
                                            <p:strVal val="hidden"/>
                                          </p:val>
                                        </p:tav>
                                        <p:tav tm="50000">
                                          <p:val>
                                            <p:strVal val="visible"/>
                                          </p:val>
                                        </p:tav>
                                      </p:tavLst>
                                    </p:anim>
                                  </p:childTnLst>
                                </p:cTn>
                              </p:par>
                            </p:childTnLst>
                          </p:cTn>
                        </p:par>
                        <p:par>
                          <p:cTn id="22" fill="hold">
                            <p:stCondLst>
                              <p:cond delay="7000"/>
                            </p:stCondLst>
                            <p:childTnLst>
                              <p:par>
                                <p:cTn id="23" presetID="35" presetClass="emph" presetSubtype="0" fill="hold" grpId="0" nodeType="afterEffect">
                                  <p:stCondLst>
                                    <p:cond delay="0"/>
                                  </p:stCondLst>
                                  <p:childTnLst>
                                    <p:anim calcmode="discrete" valueType="str">
                                      <p:cBhvr>
                                        <p:cTn id="24" dur="1000" fill="hold"/>
                                        <p:tgtEl>
                                          <p:spTgt spid="13328"/>
                                        </p:tgtEl>
                                        <p:attrNameLst>
                                          <p:attrName>style.visibility</p:attrName>
                                        </p:attrNameLst>
                                      </p:cBhvr>
                                      <p:tavLst>
                                        <p:tav tm="0">
                                          <p:val>
                                            <p:strVal val="hidden"/>
                                          </p:val>
                                        </p:tav>
                                        <p:tav tm="50000">
                                          <p:val>
                                            <p:strVal val="visible"/>
                                          </p:val>
                                        </p:tav>
                                      </p:tavLst>
                                    </p:anim>
                                  </p:childTnLst>
                                </p:cTn>
                              </p:par>
                            </p:childTnLst>
                          </p:cTn>
                        </p:par>
                        <p:par>
                          <p:cTn id="25" fill="hold">
                            <p:stCondLst>
                              <p:cond delay="8000"/>
                            </p:stCondLst>
                            <p:childTnLst>
                              <p:par>
                                <p:cTn id="26" presetID="35" presetClass="emph" presetSubtype="0" fill="hold" grpId="0" nodeType="afterEffect">
                                  <p:stCondLst>
                                    <p:cond delay="0"/>
                                  </p:stCondLst>
                                  <p:childTnLst>
                                    <p:anim calcmode="discrete" valueType="str">
                                      <p:cBhvr>
                                        <p:cTn id="27" dur="1000" fill="hold"/>
                                        <p:tgtEl>
                                          <p:spTgt spid="13329"/>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8" grpId="1" animBg="1"/>
      <p:bldP spid="13320" grpId="0" animBg="1"/>
      <p:bldP spid="13324" grpId="0" animBg="1"/>
      <p:bldP spid="13325" grpId="0" animBg="1"/>
      <p:bldP spid="13326" grpId="0" animBg="1"/>
      <p:bldP spid="13328" grpId="0" animBg="1"/>
      <p:bldP spid="1332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37891" name="Rectangle 3"/>
          <p:cNvSpPr>
            <a:spLocks noGrp="1" noRot="1" noChangeArrowheads="1"/>
          </p:cNvSpPr>
          <p:nvPr>
            <p:ph type="body" idx="1"/>
          </p:nvPr>
        </p:nvSpPr>
        <p:spPr/>
        <p:txBody>
          <a:bodyPr/>
          <a:lstStyle/>
          <a:p>
            <a:pPr>
              <a:lnSpc>
                <a:spcPct val="80000"/>
              </a:lnSpc>
            </a:pPr>
            <a:r>
              <a:rPr lang="en-GB" sz="1200"/>
              <a:t>"</a:t>
            </a:r>
            <a:r>
              <a:rPr lang="en-GB" sz="1200" u="sng"/>
              <a:t>Hat in hand</a:t>
            </a:r>
            <a:r>
              <a:rPr lang="en-GB" sz="1200"/>
              <a:t> , I went to the judge pleading for mercy."</a:t>
            </a:r>
            <a:br>
              <a:rPr lang="en-GB" sz="1200"/>
            </a:br>
            <a:r>
              <a:rPr lang="en-GB" sz="1200"/>
              <a:t> to behave in a humble and sorry way, to beg or plead for a favour or pardon.</a:t>
            </a:r>
            <a:endParaRPr lang="en-GB" sz="1200" b="1"/>
          </a:p>
          <a:p>
            <a:pPr>
              <a:lnSpc>
                <a:spcPct val="80000"/>
              </a:lnSpc>
            </a:pPr>
            <a:r>
              <a:rPr lang="en-GB" sz="1200" b="1"/>
              <a:t>Head and Shoulders Above Someone</a:t>
            </a:r>
            <a:endParaRPr lang="en-GB" sz="1200"/>
          </a:p>
          <a:p>
            <a:pPr>
              <a:lnSpc>
                <a:spcPct val="80000"/>
              </a:lnSpc>
            </a:pPr>
            <a:r>
              <a:rPr lang="en-GB" sz="1200"/>
              <a:t>"When it comes to aerobics, Lou is </a:t>
            </a:r>
            <a:r>
              <a:rPr lang="en-GB" sz="1200" u="sng"/>
              <a:t>head and shoulders above everyone else</a:t>
            </a:r>
            <a:r>
              <a:rPr lang="en-GB" sz="1200"/>
              <a:t>."</a:t>
            </a:r>
            <a:endParaRPr lang="en-GB" sz="1200" u="sng"/>
          </a:p>
          <a:p>
            <a:pPr>
              <a:lnSpc>
                <a:spcPct val="80000"/>
              </a:lnSpc>
            </a:pPr>
            <a:r>
              <a:rPr lang="en-GB" sz="1200" u="sng"/>
              <a:t>Meaning:</a:t>
            </a:r>
            <a:r>
              <a:rPr lang="en-GB" sz="1200"/>
              <a:t> far superior, much better than.</a:t>
            </a:r>
            <a:endParaRPr lang="en-GB" sz="1200" b="1"/>
          </a:p>
          <a:p>
            <a:pPr>
              <a:lnSpc>
                <a:spcPct val="80000"/>
              </a:lnSpc>
            </a:pPr>
            <a:r>
              <a:rPr lang="en-GB" sz="1200" b="1"/>
              <a:t>Head Over Heels in Love</a:t>
            </a:r>
            <a:endParaRPr lang="en-GB" sz="1200"/>
          </a:p>
          <a:p>
            <a:pPr>
              <a:lnSpc>
                <a:spcPct val="80000"/>
              </a:lnSpc>
            </a:pPr>
            <a:r>
              <a:rPr lang="en-GB" sz="1200"/>
              <a:t>"He fell </a:t>
            </a:r>
            <a:r>
              <a:rPr lang="en-GB" sz="1200" u="sng"/>
              <a:t>head over heels in love</a:t>
            </a:r>
            <a:r>
              <a:rPr lang="en-GB" sz="1200"/>
              <a:t> with his piano teacher."</a:t>
            </a:r>
            <a:endParaRPr lang="en-GB" sz="1200" u="sng"/>
          </a:p>
          <a:p>
            <a:pPr>
              <a:lnSpc>
                <a:spcPct val="80000"/>
              </a:lnSpc>
            </a:pPr>
            <a:r>
              <a:rPr lang="en-GB" sz="1200" u="sng"/>
              <a:t>Meaning:</a:t>
            </a:r>
            <a:r>
              <a:rPr lang="en-GB" sz="1200"/>
              <a:t> completely and helplessly in love.</a:t>
            </a:r>
            <a:endParaRPr lang="en-GB" sz="1200" b="1"/>
          </a:p>
          <a:p>
            <a:pPr>
              <a:lnSpc>
                <a:spcPct val="80000"/>
              </a:lnSpc>
            </a:pPr>
            <a:r>
              <a:rPr lang="en-GB" sz="1200" b="1">
                <a:solidFill>
                  <a:srgbClr val="660033"/>
                </a:solidFill>
              </a:rPr>
              <a:t>Jump down Your Throat</a:t>
            </a:r>
            <a:endParaRPr lang="en-GB" sz="1200">
              <a:solidFill>
                <a:srgbClr val="660033"/>
              </a:solidFill>
            </a:endParaRPr>
          </a:p>
          <a:p>
            <a:pPr>
              <a:lnSpc>
                <a:spcPct val="80000"/>
              </a:lnSpc>
            </a:pPr>
            <a:r>
              <a:rPr lang="en-GB" sz="1200"/>
              <a:t>"All I said was, `Could you not give us homework tonight, Mr Brill " and he </a:t>
            </a:r>
            <a:r>
              <a:rPr lang="en-GB" sz="1200" u="sng"/>
              <a:t>jumped down my throat</a:t>
            </a:r>
            <a:r>
              <a:rPr lang="en-GB" sz="1200"/>
              <a:t>."</a:t>
            </a:r>
            <a:endParaRPr lang="en-GB" sz="1200" u="sng"/>
          </a:p>
          <a:p>
            <a:pPr>
              <a:lnSpc>
                <a:spcPct val="80000"/>
              </a:lnSpc>
            </a:pPr>
            <a:r>
              <a:rPr lang="en-GB" sz="1200" u="sng"/>
              <a:t>Meaning:</a:t>
            </a:r>
            <a:r>
              <a:rPr lang="en-GB" sz="1200"/>
              <a:t> to talk or scream at someone in a sudden, angry way.</a:t>
            </a:r>
            <a:endParaRPr lang="en-GB" sz="1200" b="1"/>
          </a:p>
          <a:p>
            <a:pPr>
              <a:lnSpc>
                <a:spcPct val="80000"/>
              </a:lnSpc>
            </a:pPr>
            <a:r>
              <a:rPr lang="en-GB" sz="1200" b="1"/>
              <a:t>Keep a Stiff Upper Lip</a:t>
            </a:r>
            <a:endParaRPr lang="en-GB" sz="1200"/>
          </a:p>
          <a:p>
            <a:pPr>
              <a:lnSpc>
                <a:spcPct val="80000"/>
              </a:lnSpc>
            </a:pPr>
            <a:r>
              <a:rPr lang="en-GB" sz="1200"/>
              <a:t>"Even when the boss yelled at Nysha for dropping the soup in the lady's lap, she </a:t>
            </a:r>
            <a:r>
              <a:rPr lang="en-GB" sz="1200" u="sng"/>
              <a:t>kept a stiff upper lip."</a:t>
            </a:r>
          </a:p>
          <a:p>
            <a:pPr>
              <a:lnSpc>
                <a:spcPct val="80000"/>
              </a:lnSpc>
            </a:pPr>
            <a:r>
              <a:rPr lang="en-GB" sz="1200" u="sng"/>
              <a:t>Meaning:</a:t>
            </a:r>
            <a:r>
              <a:rPr lang="en-GB" sz="1200"/>
              <a:t> to be brave and not show emotion in a time of trouble.</a:t>
            </a:r>
            <a:endParaRPr lang="en-GB" sz="1200" b="1"/>
          </a:p>
          <a:p>
            <a:pPr>
              <a:lnSpc>
                <a:spcPct val="80000"/>
              </a:lnSpc>
            </a:pPr>
            <a:r>
              <a:rPr lang="en-GB" sz="1200" b="1">
                <a:solidFill>
                  <a:srgbClr val="660033"/>
                </a:solidFill>
              </a:rPr>
              <a:t>Lend an Ear</a:t>
            </a:r>
            <a:endParaRPr lang="en-GB" sz="1200">
              <a:solidFill>
                <a:srgbClr val="660033"/>
              </a:solidFill>
            </a:endParaRPr>
          </a:p>
          <a:p>
            <a:pPr>
              <a:lnSpc>
                <a:spcPct val="80000"/>
              </a:lnSpc>
            </a:pPr>
            <a:r>
              <a:rPr lang="en-GB" sz="1200"/>
              <a:t>"I know you're very busy, but could you just </a:t>
            </a:r>
            <a:r>
              <a:rPr lang="en-GB" sz="1200" u="sng"/>
              <a:t>lend me your ear</a:t>
            </a:r>
            <a:r>
              <a:rPr lang="en-GB" sz="1200"/>
              <a:t> for a minute?"</a:t>
            </a:r>
            <a:endParaRPr lang="en-GB" sz="1200" u="sng"/>
          </a:p>
          <a:p>
            <a:pPr>
              <a:lnSpc>
                <a:spcPct val="80000"/>
              </a:lnSpc>
            </a:pPr>
            <a:r>
              <a:rPr lang="en-GB" sz="1200" u="sng"/>
              <a:t>Meaning:</a:t>
            </a:r>
            <a:r>
              <a:rPr lang="en-GB" sz="1200"/>
              <a:t> to listen and pay attention.</a:t>
            </a:r>
            <a:endParaRPr lang="en-GB" sz="1200" b="1"/>
          </a:p>
          <a:p>
            <a:pPr>
              <a:lnSpc>
                <a:spcPct val="80000"/>
              </a:lnSpc>
            </a:pPr>
            <a:r>
              <a:rPr lang="en-GB" sz="1200" b="1"/>
              <a:t>Make Heads or Tails out of Something</a:t>
            </a:r>
            <a:endParaRPr lang="en-GB" sz="1200"/>
          </a:p>
          <a:p>
            <a:pPr>
              <a:lnSpc>
                <a:spcPct val="80000"/>
              </a:lnSpc>
            </a:pPr>
            <a:r>
              <a:rPr lang="en-GB" sz="1200"/>
              <a:t>"Dad couldn't </a:t>
            </a:r>
            <a:r>
              <a:rPr lang="en-GB" sz="1200" u="sng"/>
              <a:t>make heads or tails out of the instructions</a:t>
            </a:r>
            <a:r>
              <a:rPr lang="en-GB" sz="1200"/>
              <a:t> for taping shows his new VCR –video cassette recorder."</a:t>
            </a:r>
            <a:endParaRPr lang="en-GB" sz="1200" u="sng"/>
          </a:p>
          <a:p>
            <a:pPr>
              <a:lnSpc>
                <a:spcPct val="80000"/>
              </a:lnSpc>
            </a:pPr>
            <a:r>
              <a:rPr lang="en-GB" sz="1200" u="sng"/>
              <a:t>Meaning:</a:t>
            </a:r>
            <a:r>
              <a:rPr lang="en-GB" sz="1200"/>
              <a:t> to understand how sth works, usually used in the negative way.</a:t>
            </a:r>
            <a:endParaRPr lang="en-GB" sz="1200" b="1"/>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blinds(horizontal)">
                                      <p:cBhvr>
                                        <p:cTn id="7" dur="500"/>
                                        <p:tgtEl>
                                          <p:spTgt spid="37890"/>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37891">
                                            <p:txEl>
                                              <p:pRg st="0" end="0"/>
                                            </p:txEl>
                                          </p:spTgt>
                                        </p:tgtEl>
                                        <p:attrNameLst>
                                          <p:attrName>style.visibility</p:attrName>
                                        </p:attrNameLst>
                                      </p:cBhvr>
                                      <p:to>
                                        <p:strVal val="visible"/>
                                      </p:to>
                                    </p:set>
                                    <p:animEffect transition="in" filter="fade">
                                      <p:cBhvr>
                                        <p:cTn id="11" dur="1000"/>
                                        <p:tgtEl>
                                          <p:spTgt spid="37891">
                                            <p:txEl>
                                              <p:pRg st="0" end="0"/>
                                            </p:txEl>
                                          </p:spTgt>
                                        </p:tgtEl>
                                      </p:cBhvr>
                                    </p:animEffect>
                                    <p:anim calcmode="lin" valueType="num">
                                      <p:cBhvr>
                                        <p:cTn id="12"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7891">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37891">
                                            <p:txEl>
                                              <p:pRg st="1" end="1"/>
                                            </p:txEl>
                                          </p:spTgt>
                                        </p:tgtEl>
                                        <p:attrNameLst>
                                          <p:attrName>style.visibility</p:attrName>
                                        </p:attrNameLst>
                                      </p:cBhvr>
                                      <p:to>
                                        <p:strVal val="visible"/>
                                      </p:to>
                                    </p:set>
                                    <p:animEffect transition="in" filter="fade">
                                      <p:cBhvr>
                                        <p:cTn id="16" dur="1000"/>
                                        <p:tgtEl>
                                          <p:spTgt spid="37891">
                                            <p:txEl>
                                              <p:pRg st="1" end="1"/>
                                            </p:txEl>
                                          </p:spTgt>
                                        </p:tgtEl>
                                      </p:cBhvr>
                                    </p:animEffect>
                                    <p:anim calcmode="lin" valueType="num">
                                      <p:cBhvr>
                                        <p:cTn id="17"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37891">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7891">
                                            <p:txEl>
                                              <p:pRg st="2" end="2"/>
                                            </p:txEl>
                                          </p:spTgt>
                                        </p:tgtEl>
                                        <p:attrNameLst>
                                          <p:attrName>style.visibility</p:attrName>
                                        </p:attrNameLst>
                                      </p:cBhvr>
                                      <p:to>
                                        <p:strVal val="visible"/>
                                      </p:to>
                                    </p:set>
                                    <p:animEffect transition="in" filter="fade">
                                      <p:cBhvr>
                                        <p:cTn id="21" dur="1000"/>
                                        <p:tgtEl>
                                          <p:spTgt spid="37891">
                                            <p:txEl>
                                              <p:pRg st="2" end="2"/>
                                            </p:txEl>
                                          </p:spTgt>
                                        </p:tgtEl>
                                      </p:cBhvr>
                                    </p:animEffect>
                                    <p:anim calcmode="lin" valueType="num">
                                      <p:cBhvr>
                                        <p:cTn id="22" dur="10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7891">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7891">
                                            <p:txEl>
                                              <p:pRg st="3" end="3"/>
                                            </p:txEl>
                                          </p:spTgt>
                                        </p:tgtEl>
                                        <p:attrNameLst>
                                          <p:attrName>style.visibility</p:attrName>
                                        </p:attrNameLst>
                                      </p:cBhvr>
                                      <p:to>
                                        <p:strVal val="visible"/>
                                      </p:to>
                                    </p:set>
                                    <p:animEffect transition="in" filter="fade">
                                      <p:cBhvr>
                                        <p:cTn id="26" dur="1000"/>
                                        <p:tgtEl>
                                          <p:spTgt spid="37891">
                                            <p:txEl>
                                              <p:pRg st="3" end="3"/>
                                            </p:txEl>
                                          </p:spTgt>
                                        </p:tgtEl>
                                      </p:cBhvr>
                                    </p:animEffect>
                                    <p:anim calcmode="lin" valueType="num">
                                      <p:cBhvr>
                                        <p:cTn id="27" dur="10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7891">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7891">
                                            <p:txEl>
                                              <p:pRg st="4" end="4"/>
                                            </p:txEl>
                                          </p:spTgt>
                                        </p:tgtEl>
                                        <p:attrNameLst>
                                          <p:attrName>style.visibility</p:attrName>
                                        </p:attrNameLst>
                                      </p:cBhvr>
                                      <p:to>
                                        <p:strVal val="visible"/>
                                      </p:to>
                                    </p:set>
                                    <p:animEffect transition="in" filter="fade">
                                      <p:cBhvr>
                                        <p:cTn id="31" dur="1000"/>
                                        <p:tgtEl>
                                          <p:spTgt spid="37891">
                                            <p:txEl>
                                              <p:pRg st="4" end="4"/>
                                            </p:txEl>
                                          </p:spTgt>
                                        </p:tgtEl>
                                      </p:cBhvr>
                                    </p:animEffect>
                                    <p:anim calcmode="lin" valueType="num">
                                      <p:cBhvr>
                                        <p:cTn id="32" dur="10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7891">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7891">
                                            <p:txEl>
                                              <p:pRg st="5" end="5"/>
                                            </p:txEl>
                                          </p:spTgt>
                                        </p:tgtEl>
                                        <p:attrNameLst>
                                          <p:attrName>style.visibility</p:attrName>
                                        </p:attrNameLst>
                                      </p:cBhvr>
                                      <p:to>
                                        <p:strVal val="visible"/>
                                      </p:to>
                                    </p:set>
                                    <p:animEffect transition="in" filter="fade">
                                      <p:cBhvr>
                                        <p:cTn id="36" dur="1000"/>
                                        <p:tgtEl>
                                          <p:spTgt spid="37891">
                                            <p:txEl>
                                              <p:pRg st="5" end="5"/>
                                            </p:txEl>
                                          </p:spTgt>
                                        </p:tgtEl>
                                      </p:cBhvr>
                                    </p:animEffect>
                                    <p:anim calcmode="lin" valueType="num">
                                      <p:cBhvr>
                                        <p:cTn id="37" dur="1000" fill="hold"/>
                                        <p:tgtEl>
                                          <p:spTgt spid="37891">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7891">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7891">
                                            <p:txEl>
                                              <p:pRg st="6" end="6"/>
                                            </p:txEl>
                                          </p:spTgt>
                                        </p:tgtEl>
                                        <p:attrNameLst>
                                          <p:attrName>style.visibility</p:attrName>
                                        </p:attrNameLst>
                                      </p:cBhvr>
                                      <p:to>
                                        <p:strVal val="visible"/>
                                      </p:to>
                                    </p:set>
                                    <p:animEffect transition="in" filter="fade">
                                      <p:cBhvr>
                                        <p:cTn id="41" dur="1000"/>
                                        <p:tgtEl>
                                          <p:spTgt spid="37891">
                                            <p:txEl>
                                              <p:pRg st="6" end="6"/>
                                            </p:txEl>
                                          </p:spTgt>
                                        </p:tgtEl>
                                      </p:cBhvr>
                                    </p:animEffect>
                                    <p:anim calcmode="lin" valueType="num">
                                      <p:cBhvr>
                                        <p:cTn id="42" dur="1000" fill="hold"/>
                                        <p:tgtEl>
                                          <p:spTgt spid="37891">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7891">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7891">
                                            <p:txEl>
                                              <p:pRg st="7" end="7"/>
                                            </p:txEl>
                                          </p:spTgt>
                                        </p:tgtEl>
                                        <p:attrNameLst>
                                          <p:attrName>style.visibility</p:attrName>
                                        </p:attrNameLst>
                                      </p:cBhvr>
                                      <p:to>
                                        <p:strVal val="visible"/>
                                      </p:to>
                                    </p:set>
                                    <p:animEffect transition="in" filter="fade">
                                      <p:cBhvr>
                                        <p:cTn id="46" dur="1000"/>
                                        <p:tgtEl>
                                          <p:spTgt spid="37891">
                                            <p:txEl>
                                              <p:pRg st="7" end="7"/>
                                            </p:txEl>
                                          </p:spTgt>
                                        </p:tgtEl>
                                      </p:cBhvr>
                                    </p:animEffect>
                                    <p:anim calcmode="lin" valueType="num">
                                      <p:cBhvr>
                                        <p:cTn id="47" dur="1000" fill="hold"/>
                                        <p:tgtEl>
                                          <p:spTgt spid="37891">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7891">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7891">
                                            <p:txEl>
                                              <p:pRg st="8" end="8"/>
                                            </p:txEl>
                                          </p:spTgt>
                                        </p:tgtEl>
                                        <p:attrNameLst>
                                          <p:attrName>style.visibility</p:attrName>
                                        </p:attrNameLst>
                                      </p:cBhvr>
                                      <p:to>
                                        <p:strVal val="visible"/>
                                      </p:to>
                                    </p:set>
                                    <p:animEffect transition="in" filter="fade">
                                      <p:cBhvr>
                                        <p:cTn id="51" dur="1000"/>
                                        <p:tgtEl>
                                          <p:spTgt spid="37891">
                                            <p:txEl>
                                              <p:pRg st="8" end="8"/>
                                            </p:txEl>
                                          </p:spTgt>
                                        </p:tgtEl>
                                      </p:cBhvr>
                                    </p:animEffect>
                                    <p:anim calcmode="lin" valueType="num">
                                      <p:cBhvr>
                                        <p:cTn id="52" dur="1000" fill="hold"/>
                                        <p:tgtEl>
                                          <p:spTgt spid="37891">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7891">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7891">
                                            <p:txEl>
                                              <p:pRg st="9" end="9"/>
                                            </p:txEl>
                                          </p:spTgt>
                                        </p:tgtEl>
                                        <p:attrNameLst>
                                          <p:attrName>style.visibility</p:attrName>
                                        </p:attrNameLst>
                                      </p:cBhvr>
                                      <p:to>
                                        <p:strVal val="visible"/>
                                      </p:to>
                                    </p:set>
                                    <p:animEffect transition="in" filter="fade">
                                      <p:cBhvr>
                                        <p:cTn id="56" dur="1000"/>
                                        <p:tgtEl>
                                          <p:spTgt spid="37891">
                                            <p:txEl>
                                              <p:pRg st="9" end="9"/>
                                            </p:txEl>
                                          </p:spTgt>
                                        </p:tgtEl>
                                      </p:cBhvr>
                                    </p:animEffect>
                                    <p:anim calcmode="lin" valueType="num">
                                      <p:cBhvr>
                                        <p:cTn id="57" dur="1000" fill="hold"/>
                                        <p:tgtEl>
                                          <p:spTgt spid="37891">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7891">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7891">
                                            <p:txEl>
                                              <p:pRg st="10" end="10"/>
                                            </p:txEl>
                                          </p:spTgt>
                                        </p:tgtEl>
                                        <p:attrNameLst>
                                          <p:attrName>style.visibility</p:attrName>
                                        </p:attrNameLst>
                                      </p:cBhvr>
                                      <p:to>
                                        <p:strVal val="visible"/>
                                      </p:to>
                                    </p:set>
                                    <p:animEffect transition="in" filter="fade">
                                      <p:cBhvr>
                                        <p:cTn id="61" dur="1000"/>
                                        <p:tgtEl>
                                          <p:spTgt spid="37891">
                                            <p:txEl>
                                              <p:pRg st="10" end="10"/>
                                            </p:txEl>
                                          </p:spTgt>
                                        </p:tgtEl>
                                      </p:cBhvr>
                                    </p:animEffect>
                                    <p:anim calcmode="lin" valueType="num">
                                      <p:cBhvr>
                                        <p:cTn id="62" dur="1000" fill="hold"/>
                                        <p:tgtEl>
                                          <p:spTgt spid="37891">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7891">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7891">
                                            <p:txEl>
                                              <p:pRg st="11" end="11"/>
                                            </p:txEl>
                                          </p:spTgt>
                                        </p:tgtEl>
                                        <p:attrNameLst>
                                          <p:attrName>style.visibility</p:attrName>
                                        </p:attrNameLst>
                                      </p:cBhvr>
                                      <p:to>
                                        <p:strVal val="visible"/>
                                      </p:to>
                                    </p:set>
                                    <p:animEffect transition="in" filter="fade">
                                      <p:cBhvr>
                                        <p:cTn id="66" dur="1000"/>
                                        <p:tgtEl>
                                          <p:spTgt spid="37891">
                                            <p:txEl>
                                              <p:pRg st="11" end="11"/>
                                            </p:txEl>
                                          </p:spTgt>
                                        </p:tgtEl>
                                      </p:cBhvr>
                                    </p:animEffect>
                                    <p:anim calcmode="lin" valueType="num">
                                      <p:cBhvr>
                                        <p:cTn id="67" dur="1000" fill="hold"/>
                                        <p:tgtEl>
                                          <p:spTgt spid="37891">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37891">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7891">
                                            <p:txEl>
                                              <p:pRg st="12" end="12"/>
                                            </p:txEl>
                                          </p:spTgt>
                                        </p:tgtEl>
                                        <p:attrNameLst>
                                          <p:attrName>style.visibility</p:attrName>
                                        </p:attrNameLst>
                                      </p:cBhvr>
                                      <p:to>
                                        <p:strVal val="visible"/>
                                      </p:to>
                                    </p:set>
                                    <p:animEffect transition="in" filter="fade">
                                      <p:cBhvr>
                                        <p:cTn id="71" dur="1000"/>
                                        <p:tgtEl>
                                          <p:spTgt spid="37891">
                                            <p:txEl>
                                              <p:pRg st="12" end="12"/>
                                            </p:txEl>
                                          </p:spTgt>
                                        </p:tgtEl>
                                      </p:cBhvr>
                                    </p:animEffect>
                                    <p:anim calcmode="lin" valueType="num">
                                      <p:cBhvr>
                                        <p:cTn id="72" dur="1000" fill="hold"/>
                                        <p:tgtEl>
                                          <p:spTgt spid="37891">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37891">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37891">
                                            <p:txEl>
                                              <p:pRg st="13" end="13"/>
                                            </p:txEl>
                                          </p:spTgt>
                                        </p:tgtEl>
                                        <p:attrNameLst>
                                          <p:attrName>style.visibility</p:attrName>
                                        </p:attrNameLst>
                                      </p:cBhvr>
                                      <p:to>
                                        <p:strVal val="visible"/>
                                      </p:to>
                                    </p:set>
                                    <p:animEffect transition="in" filter="fade">
                                      <p:cBhvr>
                                        <p:cTn id="76" dur="1000"/>
                                        <p:tgtEl>
                                          <p:spTgt spid="37891">
                                            <p:txEl>
                                              <p:pRg st="13" end="13"/>
                                            </p:txEl>
                                          </p:spTgt>
                                        </p:tgtEl>
                                      </p:cBhvr>
                                    </p:animEffect>
                                    <p:anim calcmode="lin" valueType="num">
                                      <p:cBhvr>
                                        <p:cTn id="77" dur="1000" fill="hold"/>
                                        <p:tgtEl>
                                          <p:spTgt spid="37891">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37891">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37891">
                                            <p:txEl>
                                              <p:pRg st="14" end="14"/>
                                            </p:txEl>
                                          </p:spTgt>
                                        </p:tgtEl>
                                        <p:attrNameLst>
                                          <p:attrName>style.visibility</p:attrName>
                                        </p:attrNameLst>
                                      </p:cBhvr>
                                      <p:to>
                                        <p:strVal val="visible"/>
                                      </p:to>
                                    </p:set>
                                    <p:animEffect transition="in" filter="fade">
                                      <p:cBhvr>
                                        <p:cTn id="81" dur="1000"/>
                                        <p:tgtEl>
                                          <p:spTgt spid="37891">
                                            <p:txEl>
                                              <p:pRg st="14" end="14"/>
                                            </p:txEl>
                                          </p:spTgt>
                                        </p:tgtEl>
                                      </p:cBhvr>
                                    </p:animEffect>
                                    <p:anim calcmode="lin" valueType="num">
                                      <p:cBhvr>
                                        <p:cTn id="82" dur="1000" fill="hold"/>
                                        <p:tgtEl>
                                          <p:spTgt spid="37891">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37891">
                                            <p:txEl>
                                              <p:pRg st="14" end="14"/>
                                            </p:txEl>
                                          </p:spTgt>
                                        </p:tgtEl>
                                        <p:attrNameLst>
                                          <p:attrName>ppt_y</p:attrName>
                                        </p:attrNameLst>
                                      </p:cBhvr>
                                      <p:tavLst>
                                        <p:tav tm="0">
                                          <p:val>
                                            <p:strVal val="#ppt_y+.1"/>
                                          </p:val>
                                        </p:tav>
                                        <p:tav tm="100000">
                                          <p:val>
                                            <p:strVal val="#ppt_y"/>
                                          </p:val>
                                        </p:tav>
                                      </p:tavLst>
                                    </p:anim>
                                  </p:childTnLst>
                                </p:cTn>
                              </p:par>
                              <p:par>
                                <p:cTn id="84" presetID="42" presetClass="entr" presetSubtype="0" fill="hold" nodeType="withEffect">
                                  <p:stCondLst>
                                    <p:cond delay="0"/>
                                  </p:stCondLst>
                                  <p:childTnLst>
                                    <p:set>
                                      <p:cBhvr>
                                        <p:cTn id="85" dur="1" fill="hold">
                                          <p:stCondLst>
                                            <p:cond delay="0"/>
                                          </p:stCondLst>
                                        </p:cTn>
                                        <p:tgtEl>
                                          <p:spTgt spid="37891">
                                            <p:txEl>
                                              <p:pRg st="15" end="15"/>
                                            </p:txEl>
                                          </p:spTgt>
                                        </p:tgtEl>
                                        <p:attrNameLst>
                                          <p:attrName>style.visibility</p:attrName>
                                        </p:attrNameLst>
                                      </p:cBhvr>
                                      <p:to>
                                        <p:strVal val="visible"/>
                                      </p:to>
                                    </p:set>
                                    <p:animEffect transition="in" filter="fade">
                                      <p:cBhvr>
                                        <p:cTn id="86" dur="1000"/>
                                        <p:tgtEl>
                                          <p:spTgt spid="37891">
                                            <p:txEl>
                                              <p:pRg st="15" end="15"/>
                                            </p:txEl>
                                          </p:spTgt>
                                        </p:tgtEl>
                                      </p:cBhvr>
                                    </p:animEffect>
                                    <p:anim calcmode="lin" valueType="num">
                                      <p:cBhvr>
                                        <p:cTn id="87" dur="1000" fill="hold"/>
                                        <p:tgtEl>
                                          <p:spTgt spid="37891">
                                            <p:txEl>
                                              <p:pRg st="15" end="15"/>
                                            </p:txEl>
                                          </p:spTgt>
                                        </p:tgtEl>
                                        <p:attrNameLst>
                                          <p:attrName>ppt_x</p:attrName>
                                        </p:attrNameLst>
                                      </p:cBhvr>
                                      <p:tavLst>
                                        <p:tav tm="0">
                                          <p:val>
                                            <p:strVal val="#ppt_x"/>
                                          </p:val>
                                        </p:tav>
                                        <p:tav tm="100000">
                                          <p:val>
                                            <p:strVal val="#ppt_x"/>
                                          </p:val>
                                        </p:tav>
                                      </p:tavLst>
                                    </p:anim>
                                    <p:anim calcmode="lin" valueType="num">
                                      <p:cBhvr>
                                        <p:cTn id="88" dur="1000" fill="hold"/>
                                        <p:tgtEl>
                                          <p:spTgt spid="37891">
                                            <p:txEl>
                                              <p:pRg st="15" end="15"/>
                                            </p:txEl>
                                          </p:spTgt>
                                        </p:tgtEl>
                                        <p:attrNameLst>
                                          <p:attrName>ppt_y</p:attrName>
                                        </p:attrNameLst>
                                      </p:cBhvr>
                                      <p:tavLst>
                                        <p:tav tm="0">
                                          <p:val>
                                            <p:strVal val="#ppt_y+.1"/>
                                          </p:val>
                                        </p:tav>
                                        <p:tav tm="100000">
                                          <p:val>
                                            <p:strVal val="#ppt_y"/>
                                          </p:val>
                                        </p:tav>
                                      </p:tavLst>
                                    </p:anim>
                                  </p:childTnLst>
                                </p:cTn>
                              </p:par>
                              <p:par>
                                <p:cTn id="89" presetID="42" presetClass="entr" presetSubtype="0" fill="hold" nodeType="withEffect">
                                  <p:stCondLst>
                                    <p:cond delay="0"/>
                                  </p:stCondLst>
                                  <p:childTnLst>
                                    <p:set>
                                      <p:cBhvr>
                                        <p:cTn id="90" dur="1" fill="hold">
                                          <p:stCondLst>
                                            <p:cond delay="0"/>
                                          </p:stCondLst>
                                        </p:cTn>
                                        <p:tgtEl>
                                          <p:spTgt spid="37891">
                                            <p:txEl>
                                              <p:pRg st="16" end="16"/>
                                            </p:txEl>
                                          </p:spTgt>
                                        </p:tgtEl>
                                        <p:attrNameLst>
                                          <p:attrName>style.visibility</p:attrName>
                                        </p:attrNameLst>
                                      </p:cBhvr>
                                      <p:to>
                                        <p:strVal val="visible"/>
                                      </p:to>
                                    </p:set>
                                    <p:animEffect transition="in" filter="fade">
                                      <p:cBhvr>
                                        <p:cTn id="91" dur="1000"/>
                                        <p:tgtEl>
                                          <p:spTgt spid="37891">
                                            <p:txEl>
                                              <p:pRg st="16" end="16"/>
                                            </p:txEl>
                                          </p:spTgt>
                                        </p:tgtEl>
                                      </p:cBhvr>
                                    </p:animEffect>
                                    <p:anim calcmode="lin" valueType="num">
                                      <p:cBhvr>
                                        <p:cTn id="92" dur="1000" fill="hold"/>
                                        <p:tgtEl>
                                          <p:spTgt spid="37891">
                                            <p:txEl>
                                              <p:pRg st="16" end="16"/>
                                            </p:txEl>
                                          </p:spTgt>
                                        </p:tgtEl>
                                        <p:attrNameLst>
                                          <p:attrName>ppt_x</p:attrName>
                                        </p:attrNameLst>
                                      </p:cBhvr>
                                      <p:tavLst>
                                        <p:tav tm="0">
                                          <p:val>
                                            <p:strVal val="#ppt_x"/>
                                          </p:val>
                                        </p:tav>
                                        <p:tav tm="100000">
                                          <p:val>
                                            <p:strVal val="#ppt_x"/>
                                          </p:val>
                                        </p:tav>
                                      </p:tavLst>
                                    </p:anim>
                                    <p:anim calcmode="lin" valueType="num">
                                      <p:cBhvr>
                                        <p:cTn id="93" dur="1000" fill="hold"/>
                                        <p:tgtEl>
                                          <p:spTgt spid="37891">
                                            <p:txEl>
                                              <p:pRg st="16" end="16"/>
                                            </p:txEl>
                                          </p:spTgt>
                                        </p:tgtEl>
                                        <p:attrNameLst>
                                          <p:attrName>ppt_y</p:attrName>
                                        </p:attrNameLst>
                                      </p:cBhvr>
                                      <p:tavLst>
                                        <p:tav tm="0">
                                          <p:val>
                                            <p:strVal val="#ppt_y+.1"/>
                                          </p:val>
                                        </p:tav>
                                        <p:tav tm="100000">
                                          <p:val>
                                            <p:strVal val="#ppt_y"/>
                                          </p:val>
                                        </p:tav>
                                      </p:tavLst>
                                    </p:anim>
                                  </p:childTnLst>
                                </p:cTn>
                              </p:par>
                              <p:par>
                                <p:cTn id="94" presetID="42" presetClass="entr" presetSubtype="0" fill="hold" nodeType="withEffect">
                                  <p:stCondLst>
                                    <p:cond delay="0"/>
                                  </p:stCondLst>
                                  <p:childTnLst>
                                    <p:set>
                                      <p:cBhvr>
                                        <p:cTn id="95" dur="1" fill="hold">
                                          <p:stCondLst>
                                            <p:cond delay="0"/>
                                          </p:stCondLst>
                                        </p:cTn>
                                        <p:tgtEl>
                                          <p:spTgt spid="37891">
                                            <p:txEl>
                                              <p:pRg st="17" end="17"/>
                                            </p:txEl>
                                          </p:spTgt>
                                        </p:tgtEl>
                                        <p:attrNameLst>
                                          <p:attrName>style.visibility</p:attrName>
                                        </p:attrNameLst>
                                      </p:cBhvr>
                                      <p:to>
                                        <p:strVal val="visible"/>
                                      </p:to>
                                    </p:set>
                                    <p:animEffect transition="in" filter="fade">
                                      <p:cBhvr>
                                        <p:cTn id="96" dur="1000"/>
                                        <p:tgtEl>
                                          <p:spTgt spid="37891">
                                            <p:txEl>
                                              <p:pRg st="17" end="17"/>
                                            </p:txEl>
                                          </p:spTgt>
                                        </p:tgtEl>
                                      </p:cBhvr>
                                    </p:animEffect>
                                    <p:anim calcmode="lin" valueType="num">
                                      <p:cBhvr>
                                        <p:cTn id="97" dur="1000" fill="hold"/>
                                        <p:tgtEl>
                                          <p:spTgt spid="37891">
                                            <p:txEl>
                                              <p:pRg st="17" end="17"/>
                                            </p:txEl>
                                          </p:spTgt>
                                        </p:tgtEl>
                                        <p:attrNameLst>
                                          <p:attrName>ppt_x</p:attrName>
                                        </p:attrNameLst>
                                      </p:cBhvr>
                                      <p:tavLst>
                                        <p:tav tm="0">
                                          <p:val>
                                            <p:strVal val="#ppt_x"/>
                                          </p:val>
                                        </p:tav>
                                        <p:tav tm="100000">
                                          <p:val>
                                            <p:strVal val="#ppt_x"/>
                                          </p:val>
                                        </p:tav>
                                      </p:tavLst>
                                    </p:anim>
                                    <p:anim calcmode="lin" valueType="num">
                                      <p:cBhvr>
                                        <p:cTn id="98" dur="1000" fill="hold"/>
                                        <p:tgtEl>
                                          <p:spTgt spid="37891">
                                            <p:txEl>
                                              <p:pRg st="17" end="17"/>
                                            </p:txEl>
                                          </p:spTgt>
                                        </p:tgtEl>
                                        <p:attrNameLst>
                                          <p:attrName>ppt_y</p:attrName>
                                        </p:attrNameLst>
                                      </p:cBhvr>
                                      <p:tavLst>
                                        <p:tav tm="0">
                                          <p:val>
                                            <p:strVal val="#ppt_y+.1"/>
                                          </p:val>
                                        </p:tav>
                                        <p:tav tm="100000">
                                          <p:val>
                                            <p:strVal val="#ppt_y"/>
                                          </p:val>
                                        </p:tav>
                                      </p:tavLst>
                                    </p:anim>
                                  </p:childTnLst>
                                </p:cTn>
                              </p:par>
                              <p:par>
                                <p:cTn id="99" presetID="42" presetClass="entr" presetSubtype="0" fill="hold" nodeType="withEffect">
                                  <p:stCondLst>
                                    <p:cond delay="0"/>
                                  </p:stCondLst>
                                  <p:childTnLst>
                                    <p:set>
                                      <p:cBhvr>
                                        <p:cTn id="100" dur="1" fill="hold">
                                          <p:stCondLst>
                                            <p:cond delay="0"/>
                                          </p:stCondLst>
                                        </p:cTn>
                                        <p:tgtEl>
                                          <p:spTgt spid="37891">
                                            <p:txEl>
                                              <p:pRg st="18" end="18"/>
                                            </p:txEl>
                                          </p:spTgt>
                                        </p:tgtEl>
                                        <p:attrNameLst>
                                          <p:attrName>style.visibility</p:attrName>
                                        </p:attrNameLst>
                                      </p:cBhvr>
                                      <p:to>
                                        <p:strVal val="visible"/>
                                      </p:to>
                                    </p:set>
                                    <p:animEffect transition="in" filter="fade">
                                      <p:cBhvr>
                                        <p:cTn id="101" dur="1000"/>
                                        <p:tgtEl>
                                          <p:spTgt spid="37891">
                                            <p:txEl>
                                              <p:pRg st="18" end="18"/>
                                            </p:txEl>
                                          </p:spTgt>
                                        </p:tgtEl>
                                      </p:cBhvr>
                                    </p:animEffect>
                                    <p:anim calcmode="lin" valueType="num">
                                      <p:cBhvr>
                                        <p:cTn id="102" dur="1000" fill="hold"/>
                                        <p:tgtEl>
                                          <p:spTgt spid="37891">
                                            <p:txEl>
                                              <p:pRg st="18" end="18"/>
                                            </p:txEl>
                                          </p:spTgt>
                                        </p:tgtEl>
                                        <p:attrNameLst>
                                          <p:attrName>ppt_x</p:attrName>
                                        </p:attrNameLst>
                                      </p:cBhvr>
                                      <p:tavLst>
                                        <p:tav tm="0">
                                          <p:val>
                                            <p:strVal val="#ppt_x"/>
                                          </p:val>
                                        </p:tav>
                                        <p:tav tm="100000">
                                          <p:val>
                                            <p:strVal val="#ppt_x"/>
                                          </p:val>
                                        </p:tav>
                                      </p:tavLst>
                                    </p:anim>
                                    <p:anim calcmode="lin" valueType="num">
                                      <p:cBhvr>
                                        <p:cTn id="103" dur="1000" fill="hold"/>
                                        <p:tgtEl>
                                          <p:spTgt spid="37891">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26627" name="Rectangle 3"/>
          <p:cNvSpPr>
            <a:spLocks noGrp="1" noRot="1" noChangeArrowheads="1"/>
          </p:cNvSpPr>
          <p:nvPr>
            <p:ph type="body" idx="1"/>
          </p:nvPr>
        </p:nvSpPr>
        <p:spPr/>
        <p:txBody>
          <a:bodyPr/>
          <a:lstStyle/>
          <a:p>
            <a:pPr>
              <a:lnSpc>
                <a:spcPct val="80000"/>
              </a:lnSpc>
            </a:pPr>
            <a:r>
              <a:rPr lang="en-GB" sz="1400" b="1"/>
              <a:t>No Skin off Your Nose</a:t>
            </a:r>
            <a:endParaRPr lang="en-GB" sz="1400"/>
          </a:p>
          <a:p>
            <a:pPr>
              <a:lnSpc>
                <a:spcPct val="80000"/>
              </a:lnSpc>
            </a:pPr>
            <a:r>
              <a:rPr lang="en-GB" sz="1400"/>
              <a:t>"He doesn't care if I make the football team or not. It's </a:t>
            </a:r>
            <a:r>
              <a:rPr lang="en-GB" sz="1400" u="sng"/>
              <a:t>no skin off his nose</a:t>
            </a:r>
            <a:r>
              <a:rPr lang="en-GB" sz="1400"/>
              <a:t>."</a:t>
            </a:r>
            <a:endParaRPr lang="en-GB" sz="1400" u="sng"/>
          </a:p>
          <a:p>
            <a:pPr>
              <a:lnSpc>
                <a:spcPct val="80000"/>
              </a:lnSpc>
            </a:pPr>
            <a:r>
              <a:rPr lang="en-GB" sz="1400" u="sng"/>
              <a:t>Meaning:</a:t>
            </a:r>
            <a:r>
              <a:rPr lang="en-GB" sz="1400"/>
              <a:t> of totally no concern to you whatsoever, it doesn't matter to you one way or the other.</a:t>
            </a:r>
            <a:endParaRPr lang="en-GB" sz="1400" b="1"/>
          </a:p>
          <a:p>
            <a:pPr>
              <a:lnSpc>
                <a:spcPct val="80000"/>
              </a:lnSpc>
            </a:pPr>
            <a:r>
              <a:rPr lang="en-GB" sz="1400" b="1"/>
              <a:t>Off the Top Of Your Head</a:t>
            </a:r>
            <a:endParaRPr lang="en-GB" sz="1400"/>
          </a:p>
          <a:p>
            <a:pPr>
              <a:lnSpc>
                <a:spcPct val="80000"/>
              </a:lnSpc>
            </a:pPr>
            <a:r>
              <a:rPr lang="en-GB" sz="1400"/>
              <a:t>"Right </a:t>
            </a:r>
            <a:r>
              <a:rPr lang="en-GB" sz="1400" u="sng"/>
              <a:t>off the top of your head</a:t>
            </a:r>
            <a:r>
              <a:rPr lang="en-GB" sz="1400"/>
              <a:t> he listed all the state capitals in alphabetical order."</a:t>
            </a:r>
            <a:endParaRPr lang="en-GB" sz="1400" u="sng"/>
          </a:p>
          <a:p>
            <a:pPr>
              <a:lnSpc>
                <a:spcPct val="80000"/>
              </a:lnSpc>
            </a:pPr>
            <a:r>
              <a:rPr lang="en-GB" sz="1400" u="sng"/>
              <a:t>Meaning:</a:t>
            </a:r>
            <a:r>
              <a:rPr lang="en-GB" sz="1400"/>
              <a:t> stating sth quickly and without thinking hard about it.</a:t>
            </a:r>
            <a:endParaRPr lang="en-GB" sz="1400" b="1"/>
          </a:p>
          <a:p>
            <a:pPr>
              <a:lnSpc>
                <a:spcPct val="80000"/>
              </a:lnSpc>
            </a:pPr>
            <a:r>
              <a:rPr lang="en-GB" sz="1400" b="1">
                <a:solidFill>
                  <a:srgbClr val="660033"/>
                </a:solidFill>
              </a:rPr>
              <a:t>Penny for Your Thoughts</a:t>
            </a:r>
            <a:endParaRPr lang="en-GB" sz="1400">
              <a:solidFill>
                <a:srgbClr val="660033"/>
              </a:solidFill>
            </a:endParaRPr>
          </a:p>
          <a:p>
            <a:pPr>
              <a:lnSpc>
                <a:spcPct val="80000"/>
              </a:lnSpc>
            </a:pPr>
            <a:r>
              <a:rPr lang="en-GB" sz="1400"/>
              <a:t>"You seem so serious. </a:t>
            </a:r>
            <a:r>
              <a:rPr lang="en-GB" sz="1400" u="sng"/>
              <a:t>A penny for your thoughts."</a:t>
            </a:r>
            <a:endParaRPr lang="en-GB" sz="1400"/>
          </a:p>
          <a:p>
            <a:pPr>
              <a:lnSpc>
                <a:spcPct val="80000"/>
              </a:lnSpc>
            </a:pPr>
            <a:r>
              <a:rPr lang="en-GB" sz="1400"/>
              <a:t>Meaning: Tell me what is on your mind?</a:t>
            </a:r>
            <a:endParaRPr lang="en-GB" sz="1400" b="1"/>
          </a:p>
          <a:p>
            <a:pPr>
              <a:lnSpc>
                <a:spcPct val="80000"/>
              </a:lnSpc>
            </a:pPr>
            <a:r>
              <a:rPr lang="en-GB" sz="1400" b="1"/>
              <a:t>Rub Elbows with Someone</a:t>
            </a:r>
            <a:endParaRPr lang="en-GB" sz="1400"/>
          </a:p>
          <a:p>
            <a:pPr>
              <a:lnSpc>
                <a:spcPct val="80000"/>
              </a:lnSpc>
            </a:pPr>
            <a:r>
              <a:rPr lang="en-GB" sz="1400"/>
              <a:t>"On her last vacation Samantha went to Hollwood, where she said she </a:t>
            </a:r>
            <a:r>
              <a:rPr lang="en-GB" sz="1400" u="sng"/>
              <a:t>rubbed elbows with a lot of stars.</a:t>
            </a:r>
            <a:r>
              <a:rPr lang="en-GB" sz="1400"/>
              <a:t>"</a:t>
            </a:r>
            <a:endParaRPr lang="en-GB" sz="1400" u="sng"/>
          </a:p>
          <a:p>
            <a:pPr>
              <a:lnSpc>
                <a:spcPct val="80000"/>
              </a:lnSpc>
            </a:pPr>
            <a:r>
              <a:rPr lang="en-GB" sz="1400" u="sng"/>
              <a:t>Meaning:</a:t>
            </a:r>
            <a:r>
              <a:rPr lang="en-GB" sz="1400"/>
              <a:t> to associate with people.</a:t>
            </a:r>
            <a:endParaRPr lang="en-GB" sz="1400" b="1"/>
          </a:p>
          <a:p>
            <a:pPr>
              <a:lnSpc>
                <a:spcPct val="80000"/>
              </a:lnSpc>
            </a:pPr>
            <a:r>
              <a:rPr lang="en-GB" sz="1400" b="1">
                <a:solidFill>
                  <a:srgbClr val="660033"/>
                </a:solidFill>
              </a:rPr>
              <a:t>Scarce as Hen's Teeth</a:t>
            </a:r>
            <a:endParaRPr lang="en-GB" sz="1400">
              <a:solidFill>
                <a:srgbClr val="660033"/>
              </a:solidFill>
            </a:endParaRPr>
          </a:p>
          <a:p>
            <a:pPr>
              <a:lnSpc>
                <a:spcPct val="80000"/>
              </a:lnSpc>
            </a:pPr>
            <a:r>
              <a:rPr lang="en-GB" sz="1400"/>
              <a:t>"During the holidays, seats on any flight were as </a:t>
            </a:r>
            <a:r>
              <a:rPr lang="en-GB" sz="1400" u="sng"/>
              <a:t>scarce as hen's teeth</a:t>
            </a:r>
            <a:r>
              <a:rPr lang="en-GB" sz="1400"/>
              <a:t>."</a:t>
            </a:r>
            <a:endParaRPr lang="en-GB" sz="1400" u="sng"/>
          </a:p>
          <a:p>
            <a:pPr>
              <a:lnSpc>
                <a:spcPct val="80000"/>
              </a:lnSpc>
            </a:pPr>
            <a:r>
              <a:rPr lang="en-GB" sz="1400" u="sng"/>
              <a:t>Meaning:</a:t>
            </a:r>
            <a:r>
              <a:rPr lang="en-GB" sz="1400"/>
              <a:t> very rare or totally nonexistent.</a:t>
            </a:r>
            <a:endParaRPr lang="en-GB" sz="1400" b="1"/>
          </a:p>
          <a:p>
            <a:pPr>
              <a:lnSpc>
                <a:spcPct val="80000"/>
              </a:lnSpc>
            </a:pPr>
            <a:r>
              <a:rPr lang="en-GB" sz="1400" b="1"/>
              <a:t>Sweet Tooth</a:t>
            </a:r>
            <a:endParaRPr lang="en-GB" sz="1400"/>
          </a:p>
          <a:p>
            <a:pPr>
              <a:lnSpc>
                <a:spcPct val="80000"/>
              </a:lnSpc>
            </a:pPr>
            <a:r>
              <a:rPr lang="en-GB" sz="1400"/>
              <a:t>"With his </a:t>
            </a:r>
            <a:r>
              <a:rPr lang="en-GB" sz="1400" u="sng"/>
              <a:t>sweet tooth</a:t>
            </a:r>
            <a:r>
              <a:rPr lang="en-GB" sz="1400"/>
              <a:t>, it will be nearly impossible for Jim to stay on a diet."</a:t>
            </a:r>
            <a:endParaRPr lang="en-GB" sz="1400" u="sng"/>
          </a:p>
          <a:p>
            <a:pPr>
              <a:lnSpc>
                <a:spcPct val="80000"/>
              </a:lnSpc>
            </a:pPr>
            <a:r>
              <a:rPr lang="en-GB" sz="1400" u="sng"/>
              <a:t>Meaning:</a:t>
            </a:r>
            <a:r>
              <a:rPr lang="en-GB" sz="1400"/>
              <a:t> a great desire to eat sweet foods.</a:t>
            </a:r>
            <a:endParaRPr lang="en-GB" sz="1400" b="1"/>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1000"/>
                                        <p:tgtEl>
                                          <p:spTgt spid="26626"/>
                                        </p:tgtEl>
                                      </p:cBhvr>
                                    </p:animEffect>
                                    <p:anim calcmode="lin" valueType="num">
                                      <p:cBhvr>
                                        <p:cTn id="8" dur="1000" fill="hold"/>
                                        <p:tgtEl>
                                          <p:spTgt spid="26626"/>
                                        </p:tgtEl>
                                        <p:attrNameLst>
                                          <p:attrName>ppt_x</p:attrName>
                                        </p:attrNameLst>
                                      </p:cBhvr>
                                      <p:tavLst>
                                        <p:tav tm="0">
                                          <p:val>
                                            <p:strVal val="#ppt_x"/>
                                          </p:val>
                                        </p:tav>
                                        <p:tav tm="100000">
                                          <p:val>
                                            <p:strVal val="#ppt_x"/>
                                          </p:val>
                                        </p:tav>
                                      </p:tavLst>
                                    </p:anim>
                                    <p:anim calcmode="lin" valueType="num">
                                      <p:cBhvr>
                                        <p:cTn id="9" dur="1000" fill="hold"/>
                                        <p:tgtEl>
                                          <p:spTgt spid="2662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26627">
                                            <p:txEl>
                                              <p:pRg st="0" end="0"/>
                                            </p:txEl>
                                          </p:spTgt>
                                        </p:tgtEl>
                                        <p:attrNameLst>
                                          <p:attrName>style.visibility</p:attrName>
                                        </p:attrNameLst>
                                      </p:cBhvr>
                                      <p:to>
                                        <p:strVal val="visible"/>
                                      </p:to>
                                    </p:set>
                                    <p:animEffect transition="in" filter="fade">
                                      <p:cBhvr>
                                        <p:cTn id="13" dur="1000"/>
                                        <p:tgtEl>
                                          <p:spTgt spid="26627">
                                            <p:txEl>
                                              <p:pRg st="0" end="0"/>
                                            </p:txEl>
                                          </p:spTgt>
                                        </p:tgtEl>
                                      </p:cBhvr>
                                    </p:animEffect>
                                    <p:anim calcmode="lin" valueType="num">
                                      <p:cBhvr>
                                        <p:cTn id="14" dur="10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6627">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26627">
                                            <p:txEl>
                                              <p:pRg st="1" end="1"/>
                                            </p:txEl>
                                          </p:spTgt>
                                        </p:tgtEl>
                                        <p:attrNameLst>
                                          <p:attrName>style.visibility</p:attrName>
                                        </p:attrNameLst>
                                      </p:cBhvr>
                                      <p:to>
                                        <p:strVal val="visible"/>
                                      </p:to>
                                    </p:set>
                                    <p:animEffect transition="in" filter="fade">
                                      <p:cBhvr>
                                        <p:cTn id="18" dur="1000"/>
                                        <p:tgtEl>
                                          <p:spTgt spid="26627">
                                            <p:txEl>
                                              <p:pRg st="1" end="1"/>
                                            </p:txEl>
                                          </p:spTgt>
                                        </p:tgtEl>
                                      </p:cBhvr>
                                    </p:animEffect>
                                    <p:anim calcmode="lin" valueType="num">
                                      <p:cBhvr>
                                        <p:cTn id="19" dur="10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6627">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26627">
                                            <p:txEl>
                                              <p:pRg st="2" end="2"/>
                                            </p:txEl>
                                          </p:spTgt>
                                        </p:tgtEl>
                                        <p:attrNameLst>
                                          <p:attrName>style.visibility</p:attrName>
                                        </p:attrNameLst>
                                      </p:cBhvr>
                                      <p:to>
                                        <p:strVal val="visible"/>
                                      </p:to>
                                    </p:set>
                                    <p:animEffect transition="in" filter="fade">
                                      <p:cBhvr>
                                        <p:cTn id="23" dur="1000"/>
                                        <p:tgtEl>
                                          <p:spTgt spid="26627">
                                            <p:txEl>
                                              <p:pRg st="2" end="2"/>
                                            </p:txEl>
                                          </p:spTgt>
                                        </p:tgtEl>
                                      </p:cBhvr>
                                    </p:animEffect>
                                    <p:anim calcmode="lin" valueType="num">
                                      <p:cBhvr>
                                        <p:cTn id="24" dur="10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26627">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26627">
                                            <p:txEl>
                                              <p:pRg st="3" end="3"/>
                                            </p:txEl>
                                          </p:spTgt>
                                        </p:tgtEl>
                                        <p:attrNameLst>
                                          <p:attrName>style.visibility</p:attrName>
                                        </p:attrNameLst>
                                      </p:cBhvr>
                                      <p:to>
                                        <p:strVal val="visible"/>
                                      </p:to>
                                    </p:set>
                                    <p:animEffect transition="in" filter="fade">
                                      <p:cBhvr>
                                        <p:cTn id="28" dur="1000"/>
                                        <p:tgtEl>
                                          <p:spTgt spid="26627">
                                            <p:txEl>
                                              <p:pRg st="3" end="3"/>
                                            </p:txEl>
                                          </p:spTgt>
                                        </p:tgtEl>
                                      </p:cBhvr>
                                    </p:animEffect>
                                    <p:anim calcmode="lin" valueType="num">
                                      <p:cBhvr>
                                        <p:cTn id="29" dur="10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6627">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26627">
                                            <p:txEl>
                                              <p:pRg st="4" end="4"/>
                                            </p:txEl>
                                          </p:spTgt>
                                        </p:tgtEl>
                                        <p:attrNameLst>
                                          <p:attrName>style.visibility</p:attrName>
                                        </p:attrNameLst>
                                      </p:cBhvr>
                                      <p:to>
                                        <p:strVal val="visible"/>
                                      </p:to>
                                    </p:set>
                                    <p:animEffect transition="in" filter="fade">
                                      <p:cBhvr>
                                        <p:cTn id="33" dur="1000"/>
                                        <p:tgtEl>
                                          <p:spTgt spid="26627">
                                            <p:txEl>
                                              <p:pRg st="4" end="4"/>
                                            </p:txEl>
                                          </p:spTgt>
                                        </p:tgtEl>
                                      </p:cBhvr>
                                    </p:animEffect>
                                    <p:anim calcmode="lin" valueType="num">
                                      <p:cBhvr>
                                        <p:cTn id="34" dur="10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6627">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26627">
                                            <p:txEl>
                                              <p:pRg st="5" end="5"/>
                                            </p:txEl>
                                          </p:spTgt>
                                        </p:tgtEl>
                                        <p:attrNameLst>
                                          <p:attrName>style.visibility</p:attrName>
                                        </p:attrNameLst>
                                      </p:cBhvr>
                                      <p:to>
                                        <p:strVal val="visible"/>
                                      </p:to>
                                    </p:set>
                                    <p:animEffect transition="in" filter="fade">
                                      <p:cBhvr>
                                        <p:cTn id="38" dur="1000"/>
                                        <p:tgtEl>
                                          <p:spTgt spid="26627">
                                            <p:txEl>
                                              <p:pRg st="5" end="5"/>
                                            </p:txEl>
                                          </p:spTgt>
                                        </p:tgtEl>
                                      </p:cBhvr>
                                    </p:animEffect>
                                    <p:anim calcmode="lin" valueType="num">
                                      <p:cBhvr>
                                        <p:cTn id="39" dur="10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26627">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26627">
                                            <p:txEl>
                                              <p:pRg st="6" end="6"/>
                                            </p:txEl>
                                          </p:spTgt>
                                        </p:tgtEl>
                                        <p:attrNameLst>
                                          <p:attrName>style.visibility</p:attrName>
                                        </p:attrNameLst>
                                      </p:cBhvr>
                                      <p:to>
                                        <p:strVal val="visible"/>
                                      </p:to>
                                    </p:set>
                                    <p:animEffect transition="in" filter="fade">
                                      <p:cBhvr>
                                        <p:cTn id="43" dur="1000"/>
                                        <p:tgtEl>
                                          <p:spTgt spid="26627">
                                            <p:txEl>
                                              <p:pRg st="6" end="6"/>
                                            </p:txEl>
                                          </p:spTgt>
                                        </p:tgtEl>
                                      </p:cBhvr>
                                    </p:animEffect>
                                    <p:anim calcmode="lin" valueType="num">
                                      <p:cBhvr>
                                        <p:cTn id="44" dur="1000" fill="hold"/>
                                        <p:tgtEl>
                                          <p:spTgt spid="26627">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26627">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26627">
                                            <p:txEl>
                                              <p:pRg st="7" end="7"/>
                                            </p:txEl>
                                          </p:spTgt>
                                        </p:tgtEl>
                                        <p:attrNameLst>
                                          <p:attrName>style.visibility</p:attrName>
                                        </p:attrNameLst>
                                      </p:cBhvr>
                                      <p:to>
                                        <p:strVal val="visible"/>
                                      </p:to>
                                    </p:set>
                                    <p:animEffect transition="in" filter="fade">
                                      <p:cBhvr>
                                        <p:cTn id="48" dur="1000"/>
                                        <p:tgtEl>
                                          <p:spTgt spid="26627">
                                            <p:txEl>
                                              <p:pRg st="7" end="7"/>
                                            </p:txEl>
                                          </p:spTgt>
                                        </p:tgtEl>
                                      </p:cBhvr>
                                    </p:animEffect>
                                    <p:anim calcmode="lin" valueType="num">
                                      <p:cBhvr>
                                        <p:cTn id="49" dur="1000" fill="hold"/>
                                        <p:tgtEl>
                                          <p:spTgt spid="26627">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26627">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26627">
                                            <p:txEl>
                                              <p:pRg st="8" end="8"/>
                                            </p:txEl>
                                          </p:spTgt>
                                        </p:tgtEl>
                                        <p:attrNameLst>
                                          <p:attrName>style.visibility</p:attrName>
                                        </p:attrNameLst>
                                      </p:cBhvr>
                                      <p:to>
                                        <p:strVal val="visible"/>
                                      </p:to>
                                    </p:set>
                                    <p:animEffect transition="in" filter="fade">
                                      <p:cBhvr>
                                        <p:cTn id="53" dur="1000"/>
                                        <p:tgtEl>
                                          <p:spTgt spid="26627">
                                            <p:txEl>
                                              <p:pRg st="8" end="8"/>
                                            </p:txEl>
                                          </p:spTgt>
                                        </p:tgtEl>
                                      </p:cBhvr>
                                    </p:animEffect>
                                    <p:anim calcmode="lin" valueType="num">
                                      <p:cBhvr>
                                        <p:cTn id="54" dur="1000" fill="hold"/>
                                        <p:tgtEl>
                                          <p:spTgt spid="26627">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26627">
                                            <p:txEl>
                                              <p:pRg st="8" end="8"/>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26627">
                                            <p:txEl>
                                              <p:pRg st="9" end="9"/>
                                            </p:txEl>
                                          </p:spTgt>
                                        </p:tgtEl>
                                        <p:attrNameLst>
                                          <p:attrName>style.visibility</p:attrName>
                                        </p:attrNameLst>
                                      </p:cBhvr>
                                      <p:to>
                                        <p:strVal val="visible"/>
                                      </p:to>
                                    </p:set>
                                    <p:animEffect transition="in" filter="fade">
                                      <p:cBhvr>
                                        <p:cTn id="58" dur="1000"/>
                                        <p:tgtEl>
                                          <p:spTgt spid="26627">
                                            <p:txEl>
                                              <p:pRg st="9" end="9"/>
                                            </p:txEl>
                                          </p:spTgt>
                                        </p:tgtEl>
                                      </p:cBhvr>
                                    </p:animEffect>
                                    <p:anim calcmode="lin" valueType="num">
                                      <p:cBhvr>
                                        <p:cTn id="59" dur="1000" fill="hold"/>
                                        <p:tgtEl>
                                          <p:spTgt spid="26627">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26627">
                                            <p:txEl>
                                              <p:pRg st="9" end="9"/>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26627">
                                            <p:txEl>
                                              <p:pRg st="10" end="10"/>
                                            </p:txEl>
                                          </p:spTgt>
                                        </p:tgtEl>
                                        <p:attrNameLst>
                                          <p:attrName>style.visibility</p:attrName>
                                        </p:attrNameLst>
                                      </p:cBhvr>
                                      <p:to>
                                        <p:strVal val="visible"/>
                                      </p:to>
                                    </p:set>
                                    <p:animEffect transition="in" filter="fade">
                                      <p:cBhvr>
                                        <p:cTn id="63" dur="1000"/>
                                        <p:tgtEl>
                                          <p:spTgt spid="26627">
                                            <p:txEl>
                                              <p:pRg st="10" end="10"/>
                                            </p:txEl>
                                          </p:spTgt>
                                        </p:tgtEl>
                                      </p:cBhvr>
                                    </p:animEffect>
                                    <p:anim calcmode="lin" valueType="num">
                                      <p:cBhvr>
                                        <p:cTn id="64" dur="1000" fill="hold"/>
                                        <p:tgtEl>
                                          <p:spTgt spid="26627">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26627">
                                            <p:txEl>
                                              <p:pRg st="10" end="10"/>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26627">
                                            <p:txEl>
                                              <p:pRg st="11" end="11"/>
                                            </p:txEl>
                                          </p:spTgt>
                                        </p:tgtEl>
                                        <p:attrNameLst>
                                          <p:attrName>style.visibility</p:attrName>
                                        </p:attrNameLst>
                                      </p:cBhvr>
                                      <p:to>
                                        <p:strVal val="visible"/>
                                      </p:to>
                                    </p:set>
                                    <p:animEffect transition="in" filter="fade">
                                      <p:cBhvr>
                                        <p:cTn id="68" dur="1000"/>
                                        <p:tgtEl>
                                          <p:spTgt spid="26627">
                                            <p:txEl>
                                              <p:pRg st="11" end="11"/>
                                            </p:txEl>
                                          </p:spTgt>
                                        </p:tgtEl>
                                      </p:cBhvr>
                                    </p:animEffect>
                                    <p:anim calcmode="lin" valueType="num">
                                      <p:cBhvr>
                                        <p:cTn id="69" dur="1000" fill="hold"/>
                                        <p:tgtEl>
                                          <p:spTgt spid="26627">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26627">
                                            <p:txEl>
                                              <p:pRg st="11" end="11"/>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26627">
                                            <p:txEl>
                                              <p:pRg st="12" end="12"/>
                                            </p:txEl>
                                          </p:spTgt>
                                        </p:tgtEl>
                                        <p:attrNameLst>
                                          <p:attrName>style.visibility</p:attrName>
                                        </p:attrNameLst>
                                      </p:cBhvr>
                                      <p:to>
                                        <p:strVal val="visible"/>
                                      </p:to>
                                    </p:set>
                                    <p:animEffect transition="in" filter="fade">
                                      <p:cBhvr>
                                        <p:cTn id="73" dur="1000"/>
                                        <p:tgtEl>
                                          <p:spTgt spid="26627">
                                            <p:txEl>
                                              <p:pRg st="12" end="12"/>
                                            </p:txEl>
                                          </p:spTgt>
                                        </p:tgtEl>
                                      </p:cBhvr>
                                    </p:animEffect>
                                    <p:anim calcmode="lin" valueType="num">
                                      <p:cBhvr>
                                        <p:cTn id="74" dur="1000" fill="hold"/>
                                        <p:tgtEl>
                                          <p:spTgt spid="26627">
                                            <p:txEl>
                                              <p:pRg st="12" end="12"/>
                                            </p:txEl>
                                          </p:spTgt>
                                        </p:tgtEl>
                                        <p:attrNameLst>
                                          <p:attrName>ppt_x</p:attrName>
                                        </p:attrNameLst>
                                      </p:cBhvr>
                                      <p:tavLst>
                                        <p:tav tm="0">
                                          <p:val>
                                            <p:strVal val="#ppt_x"/>
                                          </p:val>
                                        </p:tav>
                                        <p:tav tm="100000">
                                          <p:val>
                                            <p:strVal val="#ppt_x"/>
                                          </p:val>
                                        </p:tav>
                                      </p:tavLst>
                                    </p:anim>
                                    <p:anim calcmode="lin" valueType="num">
                                      <p:cBhvr>
                                        <p:cTn id="75" dur="1000" fill="hold"/>
                                        <p:tgtEl>
                                          <p:spTgt spid="26627">
                                            <p:txEl>
                                              <p:pRg st="12" end="12"/>
                                            </p:txEl>
                                          </p:spTgt>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26627">
                                            <p:txEl>
                                              <p:pRg st="13" end="13"/>
                                            </p:txEl>
                                          </p:spTgt>
                                        </p:tgtEl>
                                        <p:attrNameLst>
                                          <p:attrName>style.visibility</p:attrName>
                                        </p:attrNameLst>
                                      </p:cBhvr>
                                      <p:to>
                                        <p:strVal val="visible"/>
                                      </p:to>
                                    </p:set>
                                    <p:animEffect transition="in" filter="fade">
                                      <p:cBhvr>
                                        <p:cTn id="78" dur="1000"/>
                                        <p:tgtEl>
                                          <p:spTgt spid="26627">
                                            <p:txEl>
                                              <p:pRg st="13" end="13"/>
                                            </p:txEl>
                                          </p:spTgt>
                                        </p:tgtEl>
                                      </p:cBhvr>
                                    </p:animEffect>
                                    <p:anim calcmode="lin" valueType="num">
                                      <p:cBhvr>
                                        <p:cTn id="79" dur="1000" fill="hold"/>
                                        <p:tgtEl>
                                          <p:spTgt spid="26627">
                                            <p:txEl>
                                              <p:pRg st="13" end="13"/>
                                            </p:txEl>
                                          </p:spTgt>
                                        </p:tgtEl>
                                        <p:attrNameLst>
                                          <p:attrName>ppt_x</p:attrName>
                                        </p:attrNameLst>
                                      </p:cBhvr>
                                      <p:tavLst>
                                        <p:tav tm="0">
                                          <p:val>
                                            <p:strVal val="#ppt_x"/>
                                          </p:val>
                                        </p:tav>
                                        <p:tav tm="100000">
                                          <p:val>
                                            <p:strVal val="#ppt_x"/>
                                          </p:val>
                                        </p:tav>
                                      </p:tavLst>
                                    </p:anim>
                                    <p:anim calcmode="lin" valueType="num">
                                      <p:cBhvr>
                                        <p:cTn id="80" dur="1000" fill="hold"/>
                                        <p:tgtEl>
                                          <p:spTgt spid="26627">
                                            <p:txEl>
                                              <p:pRg st="13" end="13"/>
                                            </p:txEl>
                                          </p:spTgt>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26627">
                                            <p:txEl>
                                              <p:pRg st="14" end="14"/>
                                            </p:txEl>
                                          </p:spTgt>
                                        </p:tgtEl>
                                        <p:attrNameLst>
                                          <p:attrName>style.visibility</p:attrName>
                                        </p:attrNameLst>
                                      </p:cBhvr>
                                      <p:to>
                                        <p:strVal val="visible"/>
                                      </p:to>
                                    </p:set>
                                    <p:animEffect transition="in" filter="fade">
                                      <p:cBhvr>
                                        <p:cTn id="83" dur="1000"/>
                                        <p:tgtEl>
                                          <p:spTgt spid="26627">
                                            <p:txEl>
                                              <p:pRg st="14" end="14"/>
                                            </p:txEl>
                                          </p:spTgt>
                                        </p:tgtEl>
                                      </p:cBhvr>
                                    </p:animEffect>
                                    <p:anim calcmode="lin" valueType="num">
                                      <p:cBhvr>
                                        <p:cTn id="84" dur="1000" fill="hold"/>
                                        <p:tgtEl>
                                          <p:spTgt spid="26627">
                                            <p:txEl>
                                              <p:pRg st="14" end="14"/>
                                            </p:txEl>
                                          </p:spTgt>
                                        </p:tgtEl>
                                        <p:attrNameLst>
                                          <p:attrName>ppt_x</p:attrName>
                                        </p:attrNameLst>
                                      </p:cBhvr>
                                      <p:tavLst>
                                        <p:tav tm="0">
                                          <p:val>
                                            <p:strVal val="#ppt_x"/>
                                          </p:val>
                                        </p:tav>
                                        <p:tav tm="100000">
                                          <p:val>
                                            <p:strVal val="#ppt_x"/>
                                          </p:val>
                                        </p:tav>
                                      </p:tavLst>
                                    </p:anim>
                                    <p:anim calcmode="lin" valueType="num">
                                      <p:cBhvr>
                                        <p:cTn id="85" dur="1000" fill="hold"/>
                                        <p:tgtEl>
                                          <p:spTgt spid="26627">
                                            <p:txEl>
                                              <p:pRg st="14" end="14"/>
                                            </p:txEl>
                                          </p:spTgt>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26627">
                                            <p:txEl>
                                              <p:pRg st="15" end="15"/>
                                            </p:txEl>
                                          </p:spTgt>
                                        </p:tgtEl>
                                        <p:attrNameLst>
                                          <p:attrName>style.visibility</p:attrName>
                                        </p:attrNameLst>
                                      </p:cBhvr>
                                      <p:to>
                                        <p:strVal val="visible"/>
                                      </p:to>
                                    </p:set>
                                    <p:animEffect transition="in" filter="fade">
                                      <p:cBhvr>
                                        <p:cTn id="88" dur="1000"/>
                                        <p:tgtEl>
                                          <p:spTgt spid="26627">
                                            <p:txEl>
                                              <p:pRg st="15" end="15"/>
                                            </p:txEl>
                                          </p:spTgt>
                                        </p:tgtEl>
                                      </p:cBhvr>
                                    </p:animEffect>
                                    <p:anim calcmode="lin" valueType="num">
                                      <p:cBhvr>
                                        <p:cTn id="89" dur="1000" fill="hold"/>
                                        <p:tgtEl>
                                          <p:spTgt spid="26627">
                                            <p:txEl>
                                              <p:pRg st="15" end="15"/>
                                            </p:txEl>
                                          </p:spTgt>
                                        </p:tgtEl>
                                        <p:attrNameLst>
                                          <p:attrName>ppt_x</p:attrName>
                                        </p:attrNameLst>
                                      </p:cBhvr>
                                      <p:tavLst>
                                        <p:tav tm="0">
                                          <p:val>
                                            <p:strVal val="#ppt_x"/>
                                          </p:val>
                                        </p:tav>
                                        <p:tav tm="100000">
                                          <p:val>
                                            <p:strVal val="#ppt_x"/>
                                          </p:val>
                                        </p:tav>
                                      </p:tavLst>
                                    </p:anim>
                                    <p:anim calcmode="lin" valueType="num">
                                      <p:cBhvr>
                                        <p:cTn id="90" dur="1000" fill="hold"/>
                                        <p:tgtEl>
                                          <p:spTgt spid="26627">
                                            <p:txEl>
                                              <p:pRg st="15" end="15"/>
                                            </p:txEl>
                                          </p:spTgt>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26627">
                                            <p:txEl>
                                              <p:pRg st="16" end="16"/>
                                            </p:txEl>
                                          </p:spTgt>
                                        </p:tgtEl>
                                        <p:attrNameLst>
                                          <p:attrName>style.visibility</p:attrName>
                                        </p:attrNameLst>
                                      </p:cBhvr>
                                      <p:to>
                                        <p:strVal val="visible"/>
                                      </p:to>
                                    </p:set>
                                    <p:animEffect transition="in" filter="fade">
                                      <p:cBhvr>
                                        <p:cTn id="93" dur="1000"/>
                                        <p:tgtEl>
                                          <p:spTgt spid="26627">
                                            <p:txEl>
                                              <p:pRg st="16" end="16"/>
                                            </p:txEl>
                                          </p:spTgt>
                                        </p:tgtEl>
                                      </p:cBhvr>
                                    </p:animEffect>
                                    <p:anim calcmode="lin" valueType="num">
                                      <p:cBhvr>
                                        <p:cTn id="94" dur="1000" fill="hold"/>
                                        <p:tgtEl>
                                          <p:spTgt spid="26627">
                                            <p:txEl>
                                              <p:pRg st="16" end="16"/>
                                            </p:txEl>
                                          </p:spTgt>
                                        </p:tgtEl>
                                        <p:attrNameLst>
                                          <p:attrName>ppt_x</p:attrName>
                                        </p:attrNameLst>
                                      </p:cBhvr>
                                      <p:tavLst>
                                        <p:tav tm="0">
                                          <p:val>
                                            <p:strVal val="#ppt_x"/>
                                          </p:val>
                                        </p:tav>
                                        <p:tav tm="100000">
                                          <p:val>
                                            <p:strVal val="#ppt_x"/>
                                          </p:val>
                                        </p:tav>
                                      </p:tavLst>
                                    </p:anim>
                                    <p:anim calcmode="lin" valueType="num">
                                      <p:cBhvr>
                                        <p:cTn id="95" dur="1000" fill="hold"/>
                                        <p:tgtEl>
                                          <p:spTgt spid="26627">
                                            <p:txEl>
                                              <p:pRg st="16" end="16"/>
                                            </p:txEl>
                                          </p:spTgt>
                                        </p:tgtEl>
                                        <p:attrNameLst>
                                          <p:attrName>ppt_y</p:attrName>
                                        </p:attrNameLst>
                                      </p:cBhvr>
                                      <p:tavLst>
                                        <p:tav tm="0">
                                          <p:val>
                                            <p:strVal val="#ppt_y+.1"/>
                                          </p:val>
                                        </p:tav>
                                        <p:tav tm="100000">
                                          <p:val>
                                            <p:strVal val="#ppt_y"/>
                                          </p:val>
                                        </p:tav>
                                      </p:tavLst>
                                    </p:anim>
                                  </p:childTnLst>
                                </p:cTn>
                              </p:par>
                              <p:par>
                                <p:cTn id="96" presetID="42" presetClass="entr" presetSubtype="0" fill="hold" nodeType="withEffect">
                                  <p:stCondLst>
                                    <p:cond delay="0"/>
                                  </p:stCondLst>
                                  <p:childTnLst>
                                    <p:set>
                                      <p:cBhvr>
                                        <p:cTn id="97" dur="1" fill="hold">
                                          <p:stCondLst>
                                            <p:cond delay="0"/>
                                          </p:stCondLst>
                                        </p:cTn>
                                        <p:tgtEl>
                                          <p:spTgt spid="26627">
                                            <p:txEl>
                                              <p:pRg st="17" end="17"/>
                                            </p:txEl>
                                          </p:spTgt>
                                        </p:tgtEl>
                                        <p:attrNameLst>
                                          <p:attrName>style.visibility</p:attrName>
                                        </p:attrNameLst>
                                      </p:cBhvr>
                                      <p:to>
                                        <p:strVal val="visible"/>
                                      </p:to>
                                    </p:set>
                                    <p:animEffect transition="in" filter="fade">
                                      <p:cBhvr>
                                        <p:cTn id="98" dur="1000"/>
                                        <p:tgtEl>
                                          <p:spTgt spid="26627">
                                            <p:txEl>
                                              <p:pRg st="17" end="17"/>
                                            </p:txEl>
                                          </p:spTgt>
                                        </p:tgtEl>
                                      </p:cBhvr>
                                    </p:animEffect>
                                    <p:anim calcmode="lin" valueType="num">
                                      <p:cBhvr>
                                        <p:cTn id="99" dur="1000" fill="hold"/>
                                        <p:tgtEl>
                                          <p:spTgt spid="26627">
                                            <p:txEl>
                                              <p:pRg st="17" end="17"/>
                                            </p:txEl>
                                          </p:spTgt>
                                        </p:tgtEl>
                                        <p:attrNameLst>
                                          <p:attrName>ppt_x</p:attrName>
                                        </p:attrNameLst>
                                      </p:cBhvr>
                                      <p:tavLst>
                                        <p:tav tm="0">
                                          <p:val>
                                            <p:strVal val="#ppt_x"/>
                                          </p:val>
                                        </p:tav>
                                        <p:tav tm="100000">
                                          <p:val>
                                            <p:strVal val="#ppt_x"/>
                                          </p:val>
                                        </p:tav>
                                      </p:tavLst>
                                    </p:anim>
                                    <p:anim calcmode="lin" valueType="num">
                                      <p:cBhvr>
                                        <p:cTn id="100" dur="1000" fill="hold"/>
                                        <p:tgtEl>
                                          <p:spTgt spid="26627">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27651" name="Rectangle 3"/>
          <p:cNvSpPr>
            <a:spLocks noGrp="1" noRot="1" noChangeArrowheads="1"/>
          </p:cNvSpPr>
          <p:nvPr>
            <p:ph type="body" idx="1"/>
          </p:nvPr>
        </p:nvSpPr>
        <p:spPr/>
        <p:txBody>
          <a:bodyPr/>
          <a:lstStyle/>
          <a:p>
            <a:pPr>
              <a:lnSpc>
                <a:spcPct val="80000"/>
              </a:lnSpc>
            </a:pPr>
            <a:r>
              <a:rPr lang="en-GB" sz="1400" b="1"/>
              <a:t>Tickle Your Funny Bone</a:t>
            </a:r>
            <a:endParaRPr lang="en-GB" sz="1400"/>
          </a:p>
          <a:p>
            <a:pPr>
              <a:lnSpc>
                <a:spcPct val="80000"/>
              </a:lnSpc>
            </a:pPr>
            <a:r>
              <a:rPr lang="en-GB" sz="1400"/>
              <a:t>"Jessica's hilarious antics (silly behaviours) always </a:t>
            </a:r>
            <a:r>
              <a:rPr lang="en-GB" sz="1400" u="sng"/>
              <a:t>tickle my funny bone</a:t>
            </a:r>
            <a:r>
              <a:rPr lang="en-GB" sz="1400"/>
              <a:t>."</a:t>
            </a:r>
            <a:endParaRPr lang="en-GB" sz="1400" u="sng"/>
          </a:p>
          <a:p>
            <a:pPr>
              <a:lnSpc>
                <a:spcPct val="80000"/>
              </a:lnSpc>
            </a:pPr>
            <a:r>
              <a:rPr lang="en-GB" sz="1400" u="sng"/>
              <a:t>Meaning:</a:t>
            </a:r>
            <a:r>
              <a:rPr lang="en-GB" sz="1400"/>
              <a:t> to make you laugh, to amuse somebody.</a:t>
            </a:r>
            <a:endParaRPr lang="en-GB" sz="1400" b="1"/>
          </a:p>
          <a:p>
            <a:pPr>
              <a:lnSpc>
                <a:spcPct val="80000"/>
              </a:lnSpc>
            </a:pPr>
            <a:r>
              <a:rPr lang="en-GB" sz="1400" b="1">
                <a:solidFill>
                  <a:srgbClr val="660033"/>
                </a:solidFill>
              </a:rPr>
              <a:t>Tongue-in- Cheek</a:t>
            </a:r>
            <a:endParaRPr lang="en-GB" sz="1400">
              <a:solidFill>
                <a:srgbClr val="660033"/>
              </a:solidFill>
            </a:endParaRPr>
          </a:p>
          <a:p>
            <a:pPr>
              <a:lnSpc>
                <a:spcPct val="80000"/>
              </a:lnSpc>
            </a:pPr>
            <a:r>
              <a:rPr lang="en-GB" sz="1400"/>
              <a:t>"Don't be insulted by what Roz said. She meant it </a:t>
            </a:r>
            <a:r>
              <a:rPr lang="en-GB" sz="1400" u="sng"/>
              <a:t>tongue-in-cheek."</a:t>
            </a:r>
          </a:p>
          <a:p>
            <a:pPr>
              <a:lnSpc>
                <a:spcPct val="80000"/>
              </a:lnSpc>
            </a:pPr>
            <a:r>
              <a:rPr lang="en-GB" sz="1400" u="sng"/>
              <a:t>Meaning:</a:t>
            </a:r>
            <a:r>
              <a:rPr lang="en-GB" sz="1400"/>
              <a:t> not serious, intended as a joke.</a:t>
            </a:r>
            <a:endParaRPr lang="en-GB" sz="1400" b="1"/>
          </a:p>
          <a:p>
            <a:pPr>
              <a:lnSpc>
                <a:spcPct val="80000"/>
              </a:lnSpc>
            </a:pPr>
            <a:r>
              <a:rPr lang="en-GB" sz="1400" b="1">
                <a:solidFill>
                  <a:srgbClr val="660033"/>
                </a:solidFill>
              </a:rPr>
              <a:t>Wet Behind the Ears</a:t>
            </a:r>
            <a:endParaRPr lang="en-GB" sz="1400">
              <a:solidFill>
                <a:srgbClr val="660033"/>
              </a:solidFill>
            </a:endParaRPr>
          </a:p>
          <a:p>
            <a:pPr>
              <a:lnSpc>
                <a:spcPct val="80000"/>
              </a:lnSpc>
            </a:pPr>
            <a:r>
              <a:rPr lang="en-GB" sz="1400"/>
              <a:t>"Lisa wouldn't hire him as a manager because he was too </a:t>
            </a:r>
            <a:r>
              <a:rPr lang="en-GB" sz="1400" u="sng"/>
              <a:t>wet behind the ears</a:t>
            </a:r>
            <a:r>
              <a:rPr lang="en-GB" sz="1400"/>
              <a:t>."</a:t>
            </a:r>
            <a:endParaRPr lang="en-GB" sz="1400" u="sng"/>
          </a:p>
          <a:p>
            <a:pPr>
              <a:lnSpc>
                <a:spcPct val="80000"/>
              </a:lnSpc>
            </a:pPr>
            <a:r>
              <a:rPr lang="en-GB" sz="1400" u="sng"/>
              <a:t>Meaning:</a:t>
            </a:r>
            <a:r>
              <a:rPr lang="en-GB" sz="1400"/>
              <a:t> young, inexperienced. </a:t>
            </a:r>
            <a:r>
              <a:rPr lang="en-GB" sz="1400" b="1"/>
              <a:t>Word of  Mouth</a:t>
            </a:r>
            <a:endParaRPr lang="en-GB" sz="1400"/>
          </a:p>
          <a:p>
            <a:pPr>
              <a:lnSpc>
                <a:spcPct val="80000"/>
              </a:lnSpc>
            </a:pPr>
            <a:r>
              <a:rPr lang="en-GB" sz="1400"/>
              <a:t>"The movie got bad reviews, but it became popular by </a:t>
            </a:r>
            <a:r>
              <a:rPr lang="en-GB" sz="1400" u="sng"/>
              <a:t>word of  mouth."</a:t>
            </a:r>
          </a:p>
          <a:p>
            <a:pPr>
              <a:lnSpc>
                <a:spcPct val="80000"/>
              </a:lnSpc>
            </a:pPr>
            <a:r>
              <a:rPr lang="en-GB" sz="1400" u="sng"/>
              <a:t>Meaning:</a:t>
            </a:r>
            <a:r>
              <a:rPr lang="en-GB" sz="1400"/>
              <a:t> by one person telling another.</a:t>
            </a:r>
            <a:endParaRPr lang="en-GB" sz="1400" b="1"/>
          </a:p>
          <a:p>
            <a:pPr>
              <a:lnSpc>
                <a:spcPct val="80000"/>
              </a:lnSpc>
            </a:pPr>
            <a:r>
              <a:rPr lang="en-GB" sz="1400" b="1"/>
              <a:t>There are many others idioms including words of body or face</a:t>
            </a:r>
          </a:p>
          <a:p>
            <a:pPr>
              <a:lnSpc>
                <a:spcPct val="80000"/>
              </a:lnSpc>
            </a:pPr>
            <a:r>
              <a:rPr lang="en-GB" sz="1400" b="1"/>
              <a:t>H</a:t>
            </a:r>
            <a:r>
              <a:rPr lang="en-GB" sz="1400"/>
              <a:t>ave Your Heart in Your Mouth, Head in the clouds, Have a bone to pick with you, Heart's in the right place, </a:t>
            </a:r>
            <a:r>
              <a:rPr lang="en-GB" sz="1400" b="1"/>
              <a:t>K</a:t>
            </a:r>
            <a:r>
              <a:rPr lang="en-GB" sz="1400"/>
              <a:t>eep a straight face (to keep from laughing), Keep body and soul together (to keep alive), Keep you ear to the ground (to pay attention), Keep your fingers crossed (to wish for good luck), Keep your head above water ( to avoid financial ruin), Keep your nose to the grindstone (to always keep busy), Kick up his heels (to celebrate)</a:t>
            </a:r>
            <a:endParaRPr lang="en-GB" sz="1400" b="1"/>
          </a:p>
          <a:p>
            <a:pPr>
              <a:lnSpc>
                <a:spcPct val="80000"/>
              </a:lnSpc>
            </a:pPr>
            <a:endParaRPr lang="en-GB" sz="1400" b="1"/>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blinds(horizontal)">
                                      <p:cBhvr>
                                        <p:cTn id="7" dur="500"/>
                                        <p:tgtEl>
                                          <p:spTgt spid="27650"/>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27651">
                                            <p:txEl>
                                              <p:pRg st="0" end="0"/>
                                            </p:txEl>
                                          </p:spTgt>
                                        </p:tgtEl>
                                        <p:attrNameLst>
                                          <p:attrName>style.visibility</p:attrName>
                                        </p:attrNameLst>
                                      </p:cBhvr>
                                      <p:to>
                                        <p:strVal val="visible"/>
                                      </p:to>
                                    </p:set>
                                    <p:animEffect transition="in" filter="fade">
                                      <p:cBhvr>
                                        <p:cTn id="11" dur="1000"/>
                                        <p:tgtEl>
                                          <p:spTgt spid="27651">
                                            <p:txEl>
                                              <p:pRg st="0" end="0"/>
                                            </p:txEl>
                                          </p:spTgt>
                                        </p:tgtEl>
                                      </p:cBhvr>
                                    </p:animEffect>
                                    <p:anim calcmode="lin" valueType="num">
                                      <p:cBhvr>
                                        <p:cTn id="12" dur="10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7651">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27651">
                                            <p:txEl>
                                              <p:pRg st="1" end="1"/>
                                            </p:txEl>
                                          </p:spTgt>
                                        </p:tgtEl>
                                        <p:attrNameLst>
                                          <p:attrName>style.visibility</p:attrName>
                                        </p:attrNameLst>
                                      </p:cBhvr>
                                      <p:to>
                                        <p:strVal val="visible"/>
                                      </p:to>
                                    </p:set>
                                    <p:animEffect transition="in" filter="fade">
                                      <p:cBhvr>
                                        <p:cTn id="16" dur="1000"/>
                                        <p:tgtEl>
                                          <p:spTgt spid="27651">
                                            <p:txEl>
                                              <p:pRg st="1" end="1"/>
                                            </p:txEl>
                                          </p:spTgt>
                                        </p:tgtEl>
                                      </p:cBhvr>
                                    </p:animEffect>
                                    <p:anim calcmode="lin" valueType="num">
                                      <p:cBhvr>
                                        <p:cTn id="17" dur="10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27651">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7651">
                                            <p:txEl>
                                              <p:pRg st="2" end="2"/>
                                            </p:txEl>
                                          </p:spTgt>
                                        </p:tgtEl>
                                        <p:attrNameLst>
                                          <p:attrName>style.visibility</p:attrName>
                                        </p:attrNameLst>
                                      </p:cBhvr>
                                      <p:to>
                                        <p:strVal val="visible"/>
                                      </p:to>
                                    </p:set>
                                    <p:animEffect transition="in" filter="fade">
                                      <p:cBhvr>
                                        <p:cTn id="21" dur="1000"/>
                                        <p:tgtEl>
                                          <p:spTgt spid="27651">
                                            <p:txEl>
                                              <p:pRg st="2" end="2"/>
                                            </p:txEl>
                                          </p:spTgt>
                                        </p:tgtEl>
                                      </p:cBhvr>
                                    </p:animEffect>
                                    <p:anim calcmode="lin" valueType="num">
                                      <p:cBhvr>
                                        <p:cTn id="22" dur="10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7651">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7651">
                                            <p:txEl>
                                              <p:pRg st="3" end="3"/>
                                            </p:txEl>
                                          </p:spTgt>
                                        </p:tgtEl>
                                        <p:attrNameLst>
                                          <p:attrName>style.visibility</p:attrName>
                                        </p:attrNameLst>
                                      </p:cBhvr>
                                      <p:to>
                                        <p:strVal val="visible"/>
                                      </p:to>
                                    </p:set>
                                    <p:animEffect transition="in" filter="fade">
                                      <p:cBhvr>
                                        <p:cTn id="26" dur="1000"/>
                                        <p:tgtEl>
                                          <p:spTgt spid="27651">
                                            <p:txEl>
                                              <p:pRg st="3" end="3"/>
                                            </p:txEl>
                                          </p:spTgt>
                                        </p:tgtEl>
                                      </p:cBhvr>
                                    </p:animEffect>
                                    <p:anim calcmode="lin" valueType="num">
                                      <p:cBhvr>
                                        <p:cTn id="27" dur="10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7651">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7651">
                                            <p:txEl>
                                              <p:pRg st="4" end="4"/>
                                            </p:txEl>
                                          </p:spTgt>
                                        </p:tgtEl>
                                        <p:attrNameLst>
                                          <p:attrName>style.visibility</p:attrName>
                                        </p:attrNameLst>
                                      </p:cBhvr>
                                      <p:to>
                                        <p:strVal val="visible"/>
                                      </p:to>
                                    </p:set>
                                    <p:animEffect transition="in" filter="fade">
                                      <p:cBhvr>
                                        <p:cTn id="31" dur="1000"/>
                                        <p:tgtEl>
                                          <p:spTgt spid="27651">
                                            <p:txEl>
                                              <p:pRg st="4" end="4"/>
                                            </p:txEl>
                                          </p:spTgt>
                                        </p:tgtEl>
                                      </p:cBhvr>
                                    </p:animEffect>
                                    <p:anim calcmode="lin" valueType="num">
                                      <p:cBhvr>
                                        <p:cTn id="32" dur="10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7651">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7651">
                                            <p:txEl>
                                              <p:pRg st="5" end="5"/>
                                            </p:txEl>
                                          </p:spTgt>
                                        </p:tgtEl>
                                        <p:attrNameLst>
                                          <p:attrName>style.visibility</p:attrName>
                                        </p:attrNameLst>
                                      </p:cBhvr>
                                      <p:to>
                                        <p:strVal val="visible"/>
                                      </p:to>
                                    </p:set>
                                    <p:animEffect transition="in" filter="fade">
                                      <p:cBhvr>
                                        <p:cTn id="36" dur="1000"/>
                                        <p:tgtEl>
                                          <p:spTgt spid="27651">
                                            <p:txEl>
                                              <p:pRg st="5" end="5"/>
                                            </p:txEl>
                                          </p:spTgt>
                                        </p:tgtEl>
                                      </p:cBhvr>
                                    </p:animEffect>
                                    <p:anim calcmode="lin" valueType="num">
                                      <p:cBhvr>
                                        <p:cTn id="37" dur="10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7651">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7651">
                                            <p:txEl>
                                              <p:pRg st="6" end="6"/>
                                            </p:txEl>
                                          </p:spTgt>
                                        </p:tgtEl>
                                        <p:attrNameLst>
                                          <p:attrName>style.visibility</p:attrName>
                                        </p:attrNameLst>
                                      </p:cBhvr>
                                      <p:to>
                                        <p:strVal val="visible"/>
                                      </p:to>
                                    </p:set>
                                    <p:animEffect transition="in" filter="fade">
                                      <p:cBhvr>
                                        <p:cTn id="41" dur="1000"/>
                                        <p:tgtEl>
                                          <p:spTgt spid="27651">
                                            <p:txEl>
                                              <p:pRg st="6" end="6"/>
                                            </p:txEl>
                                          </p:spTgt>
                                        </p:tgtEl>
                                      </p:cBhvr>
                                    </p:animEffect>
                                    <p:anim calcmode="lin" valueType="num">
                                      <p:cBhvr>
                                        <p:cTn id="42" dur="1000" fill="hold"/>
                                        <p:tgtEl>
                                          <p:spTgt spid="27651">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7651">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7651">
                                            <p:txEl>
                                              <p:pRg st="7" end="7"/>
                                            </p:txEl>
                                          </p:spTgt>
                                        </p:tgtEl>
                                        <p:attrNameLst>
                                          <p:attrName>style.visibility</p:attrName>
                                        </p:attrNameLst>
                                      </p:cBhvr>
                                      <p:to>
                                        <p:strVal val="visible"/>
                                      </p:to>
                                    </p:set>
                                    <p:animEffect transition="in" filter="fade">
                                      <p:cBhvr>
                                        <p:cTn id="46" dur="1000"/>
                                        <p:tgtEl>
                                          <p:spTgt spid="27651">
                                            <p:txEl>
                                              <p:pRg st="7" end="7"/>
                                            </p:txEl>
                                          </p:spTgt>
                                        </p:tgtEl>
                                      </p:cBhvr>
                                    </p:animEffect>
                                    <p:anim calcmode="lin" valueType="num">
                                      <p:cBhvr>
                                        <p:cTn id="47" dur="1000" fill="hold"/>
                                        <p:tgtEl>
                                          <p:spTgt spid="27651">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7651">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7651">
                                            <p:txEl>
                                              <p:pRg st="8" end="8"/>
                                            </p:txEl>
                                          </p:spTgt>
                                        </p:tgtEl>
                                        <p:attrNameLst>
                                          <p:attrName>style.visibility</p:attrName>
                                        </p:attrNameLst>
                                      </p:cBhvr>
                                      <p:to>
                                        <p:strVal val="visible"/>
                                      </p:to>
                                    </p:set>
                                    <p:animEffect transition="in" filter="fade">
                                      <p:cBhvr>
                                        <p:cTn id="51" dur="1000"/>
                                        <p:tgtEl>
                                          <p:spTgt spid="27651">
                                            <p:txEl>
                                              <p:pRg st="8" end="8"/>
                                            </p:txEl>
                                          </p:spTgt>
                                        </p:tgtEl>
                                      </p:cBhvr>
                                    </p:animEffect>
                                    <p:anim calcmode="lin" valueType="num">
                                      <p:cBhvr>
                                        <p:cTn id="52" dur="1000" fill="hold"/>
                                        <p:tgtEl>
                                          <p:spTgt spid="27651">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7651">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7651">
                                            <p:txEl>
                                              <p:pRg st="9" end="9"/>
                                            </p:txEl>
                                          </p:spTgt>
                                        </p:tgtEl>
                                        <p:attrNameLst>
                                          <p:attrName>style.visibility</p:attrName>
                                        </p:attrNameLst>
                                      </p:cBhvr>
                                      <p:to>
                                        <p:strVal val="visible"/>
                                      </p:to>
                                    </p:set>
                                    <p:animEffect transition="in" filter="fade">
                                      <p:cBhvr>
                                        <p:cTn id="56" dur="1000"/>
                                        <p:tgtEl>
                                          <p:spTgt spid="27651">
                                            <p:txEl>
                                              <p:pRg st="9" end="9"/>
                                            </p:txEl>
                                          </p:spTgt>
                                        </p:tgtEl>
                                      </p:cBhvr>
                                    </p:animEffect>
                                    <p:anim calcmode="lin" valueType="num">
                                      <p:cBhvr>
                                        <p:cTn id="57" dur="1000" fill="hold"/>
                                        <p:tgtEl>
                                          <p:spTgt spid="27651">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7651">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7651">
                                            <p:txEl>
                                              <p:pRg st="10" end="10"/>
                                            </p:txEl>
                                          </p:spTgt>
                                        </p:tgtEl>
                                        <p:attrNameLst>
                                          <p:attrName>style.visibility</p:attrName>
                                        </p:attrNameLst>
                                      </p:cBhvr>
                                      <p:to>
                                        <p:strVal val="visible"/>
                                      </p:to>
                                    </p:set>
                                    <p:animEffect transition="in" filter="fade">
                                      <p:cBhvr>
                                        <p:cTn id="61" dur="1000"/>
                                        <p:tgtEl>
                                          <p:spTgt spid="27651">
                                            <p:txEl>
                                              <p:pRg st="10" end="10"/>
                                            </p:txEl>
                                          </p:spTgt>
                                        </p:tgtEl>
                                      </p:cBhvr>
                                    </p:animEffect>
                                    <p:anim calcmode="lin" valueType="num">
                                      <p:cBhvr>
                                        <p:cTn id="62" dur="1000" fill="hold"/>
                                        <p:tgtEl>
                                          <p:spTgt spid="27651">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27651">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7651">
                                            <p:txEl>
                                              <p:pRg st="11" end="11"/>
                                            </p:txEl>
                                          </p:spTgt>
                                        </p:tgtEl>
                                        <p:attrNameLst>
                                          <p:attrName>style.visibility</p:attrName>
                                        </p:attrNameLst>
                                      </p:cBhvr>
                                      <p:to>
                                        <p:strVal val="visible"/>
                                      </p:to>
                                    </p:set>
                                    <p:animEffect transition="in" filter="fade">
                                      <p:cBhvr>
                                        <p:cTn id="66" dur="1000"/>
                                        <p:tgtEl>
                                          <p:spTgt spid="27651">
                                            <p:txEl>
                                              <p:pRg st="11" end="11"/>
                                            </p:txEl>
                                          </p:spTgt>
                                        </p:tgtEl>
                                      </p:cBhvr>
                                    </p:animEffect>
                                    <p:anim calcmode="lin" valueType="num">
                                      <p:cBhvr>
                                        <p:cTn id="67" dur="1000" fill="hold"/>
                                        <p:tgtEl>
                                          <p:spTgt spid="27651">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27651">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27651">
                                            <p:txEl>
                                              <p:pRg st="12" end="12"/>
                                            </p:txEl>
                                          </p:spTgt>
                                        </p:tgtEl>
                                        <p:attrNameLst>
                                          <p:attrName>style.visibility</p:attrName>
                                        </p:attrNameLst>
                                      </p:cBhvr>
                                      <p:to>
                                        <p:strVal val="visible"/>
                                      </p:to>
                                    </p:set>
                                    <p:animEffect transition="in" filter="fade">
                                      <p:cBhvr>
                                        <p:cTn id="71" dur="1000"/>
                                        <p:tgtEl>
                                          <p:spTgt spid="27651">
                                            <p:txEl>
                                              <p:pRg st="12" end="12"/>
                                            </p:txEl>
                                          </p:spTgt>
                                        </p:tgtEl>
                                      </p:cBhvr>
                                    </p:animEffect>
                                    <p:anim calcmode="lin" valueType="num">
                                      <p:cBhvr>
                                        <p:cTn id="72" dur="1000" fill="hold"/>
                                        <p:tgtEl>
                                          <p:spTgt spid="27651">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27651">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solidFill>
            <a:schemeClr val="accent1"/>
          </a:solidFill>
        </p:spPr>
        <p:txBody>
          <a:bodyPr/>
          <a:lstStyle/>
          <a:p>
            <a:r>
              <a:rPr lang="sl-SI">
                <a:latin typeface="Comic Sans MS" pitchFamily="66" charset="0"/>
              </a:rPr>
              <a:t>IDIOMS, PHRASES,</a:t>
            </a:r>
            <a:br>
              <a:rPr lang="sl-SI">
                <a:latin typeface="Comic Sans MS" pitchFamily="66" charset="0"/>
              </a:rPr>
            </a:br>
            <a:r>
              <a:rPr lang="sl-SI">
                <a:latin typeface="Comic Sans MS" pitchFamily="66" charset="0"/>
              </a:rPr>
              <a:t>SAYINGS &amp; EXPRESSIONS</a:t>
            </a:r>
          </a:p>
        </p:txBody>
      </p:sp>
      <p:sp>
        <p:nvSpPr>
          <p:cNvPr id="34819" name="Rectangle 3"/>
          <p:cNvSpPr>
            <a:spLocks noGrp="1" noRot="1" noChangeArrowheads="1"/>
          </p:cNvSpPr>
          <p:nvPr>
            <p:ph type="body" idx="1"/>
          </p:nvPr>
        </p:nvSpPr>
        <p:spPr/>
        <p:txBody>
          <a:bodyPr/>
          <a:lstStyle/>
          <a:p>
            <a:pPr>
              <a:lnSpc>
                <a:spcPct val="80000"/>
              </a:lnSpc>
            </a:pPr>
            <a:r>
              <a:rPr lang="en-GB" sz="1600" b="1"/>
              <a:t>N</a:t>
            </a:r>
            <a:r>
              <a:rPr lang="en-GB" sz="1600"/>
              <a:t>eed a Hole in the head (to have no need for sth at all), </a:t>
            </a:r>
            <a:endParaRPr lang="en-GB" sz="1600" b="1"/>
          </a:p>
          <a:p>
            <a:pPr>
              <a:lnSpc>
                <a:spcPct val="80000"/>
              </a:lnSpc>
            </a:pPr>
            <a:r>
              <a:rPr lang="en-GB" sz="1600" b="1"/>
              <a:t>O</a:t>
            </a:r>
            <a:r>
              <a:rPr lang="en-GB" sz="1600"/>
              <a:t>ver your head (beyond your ability to understand sth), </a:t>
            </a:r>
            <a:r>
              <a:rPr lang="en-GB" sz="1600" b="1"/>
              <a:t>P</a:t>
            </a:r>
            <a:r>
              <a:rPr lang="en-GB" sz="1600"/>
              <a:t>ay through the nose (to pay too much for sth), Pull the wool over you eyes (to fool, deceive), </a:t>
            </a:r>
            <a:r>
              <a:rPr lang="en-GB" sz="1600">
                <a:solidFill>
                  <a:srgbClr val="660033"/>
                </a:solidFill>
              </a:rPr>
              <a:t>Pull your leg</a:t>
            </a:r>
            <a:r>
              <a:rPr lang="en-GB" sz="1600"/>
              <a:t> (to tease or fool someone), Put your best foot Forward (to do your best to make the greatest impression you can), </a:t>
            </a:r>
            <a:r>
              <a:rPr lang="en-GB" sz="1600">
                <a:solidFill>
                  <a:srgbClr val="660033"/>
                </a:solidFill>
              </a:rPr>
              <a:t>Put your finger on sth</a:t>
            </a:r>
            <a:r>
              <a:rPr lang="en-GB" sz="1600"/>
              <a:t> (to point out or describe exactly), </a:t>
            </a:r>
            <a:r>
              <a:rPr lang="en-GB" sz="1600">
                <a:solidFill>
                  <a:srgbClr val="660033"/>
                </a:solidFill>
              </a:rPr>
              <a:t>Put your foot down</a:t>
            </a:r>
            <a:r>
              <a:rPr lang="en-GB" sz="1600"/>
              <a:t> (to be firm), Put your money where your mouth is (invest your money in sth you support or believe in), Put your shoulder to the wheel (to make a great effort), </a:t>
            </a:r>
            <a:r>
              <a:rPr lang="en-GB" sz="1600" b="1"/>
              <a:t>R</a:t>
            </a:r>
            <a:r>
              <a:rPr lang="en-GB" sz="1600"/>
              <a:t>aise an eyebrow (to surprise or shock people), </a:t>
            </a:r>
            <a:r>
              <a:rPr lang="en-GB" sz="1600">
                <a:solidFill>
                  <a:srgbClr val="660033"/>
                </a:solidFill>
              </a:rPr>
              <a:t>Run off at the mouth (to talk non-stop)</a:t>
            </a:r>
            <a:endParaRPr lang="en-GB" sz="1600" b="1">
              <a:solidFill>
                <a:srgbClr val="660033"/>
              </a:solidFill>
            </a:endParaRPr>
          </a:p>
          <a:p>
            <a:pPr>
              <a:lnSpc>
                <a:spcPct val="80000"/>
              </a:lnSpc>
            </a:pPr>
            <a:r>
              <a:rPr lang="en-GB" sz="1600" b="1"/>
              <a:t>S</a:t>
            </a:r>
            <a:r>
              <a:rPr lang="en-GB" sz="1600"/>
              <a:t>ee eye to eye (to have the same opinion), Set your teeth on edge (to cause annoyance), Shake a leg (to hurry up), Shoe is on the other foot (the situation is exchanged), </a:t>
            </a:r>
            <a:r>
              <a:rPr lang="en-GB" sz="1600">
                <a:solidFill>
                  <a:srgbClr val="660033"/>
                </a:solidFill>
              </a:rPr>
              <a:t>Shoot from the hip</a:t>
            </a:r>
            <a:r>
              <a:rPr lang="en-GB" sz="1600"/>
              <a:t> (to speak without first thinking about the consequences), Shot in the arm (sth that lifts your spirit, energy, confidence), Sight for sore eyes (a most welcome), Stick your neck out (to take a dangerous risk), Straight from the shoulder (honestly), </a:t>
            </a:r>
            <a:r>
              <a:rPr lang="en-GB" sz="1600" b="1"/>
              <a:t>T</a:t>
            </a:r>
            <a:r>
              <a:rPr lang="en-GB" sz="1600"/>
              <a:t>urn the other cheek (to let someone do sth bad to you not defend yourself or hit back), Turn up your nose at someone (to be snobby), </a:t>
            </a:r>
            <a:r>
              <a:rPr lang="en-GB" sz="1600">
                <a:solidFill>
                  <a:srgbClr val="660033"/>
                </a:solidFill>
              </a:rPr>
              <a:t>Two-faced</a:t>
            </a:r>
            <a:r>
              <a:rPr lang="en-GB" sz="1600"/>
              <a:t> (dishonest), </a:t>
            </a:r>
            <a:r>
              <a:rPr lang="en-GB" sz="1600" b="1"/>
              <a:t>W</a:t>
            </a:r>
            <a:r>
              <a:rPr lang="en-GB" sz="1600"/>
              <a:t>ash your hands of sth (to withdraw from sth), Wear your heart on your sleeve (to show feeling openly),</a:t>
            </a:r>
            <a:endParaRPr lang="sl-SI" sz="16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blinds(horizontal)">
                                      <p:cBhvr>
                                        <p:cTn id="7" dur="500"/>
                                        <p:tgtEl>
                                          <p:spTgt spid="3481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34819">
                                            <p:txEl>
                                              <p:pRg st="0" end="0"/>
                                            </p:txEl>
                                          </p:spTgt>
                                        </p:tgtEl>
                                        <p:attrNameLst>
                                          <p:attrName>style.visibility</p:attrName>
                                        </p:attrNameLst>
                                      </p:cBhvr>
                                      <p:to>
                                        <p:strVal val="visible"/>
                                      </p:to>
                                    </p:set>
                                    <p:animEffect transition="in" filter="fade">
                                      <p:cBhvr>
                                        <p:cTn id="11" dur="1000"/>
                                        <p:tgtEl>
                                          <p:spTgt spid="34819">
                                            <p:txEl>
                                              <p:pRg st="0" end="0"/>
                                            </p:txEl>
                                          </p:spTgt>
                                        </p:tgtEl>
                                      </p:cBhvr>
                                    </p:animEffect>
                                    <p:anim calcmode="lin" valueType="num">
                                      <p:cBhvr>
                                        <p:cTn id="12"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4819">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34819">
                                            <p:txEl>
                                              <p:pRg st="1" end="1"/>
                                            </p:txEl>
                                          </p:spTgt>
                                        </p:tgtEl>
                                        <p:attrNameLst>
                                          <p:attrName>style.visibility</p:attrName>
                                        </p:attrNameLst>
                                      </p:cBhvr>
                                      <p:to>
                                        <p:strVal val="visible"/>
                                      </p:to>
                                    </p:set>
                                    <p:animEffect transition="in" filter="fade">
                                      <p:cBhvr>
                                        <p:cTn id="16" dur="1000"/>
                                        <p:tgtEl>
                                          <p:spTgt spid="34819">
                                            <p:txEl>
                                              <p:pRg st="1" end="1"/>
                                            </p:txEl>
                                          </p:spTgt>
                                        </p:tgtEl>
                                      </p:cBhvr>
                                    </p:animEffect>
                                    <p:anim calcmode="lin" valueType="num">
                                      <p:cBhvr>
                                        <p:cTn id="17" dur="1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34819">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4819">
                                            <p:txEl>
                                              <p:pRg st="2" end="2"/>
                                            </p:txEl>
                                          </p:spTgt>
                                        </p:tgtEl>
                                        <p:attrNameLst>
                                          <p:attrName>style.visibility</p:attrName>
                                        </p:attrNameLst>
                                      </p:cBhvr>
                                      <p:to>
                                        <p:strVal val="visible"/>
                                      </p:to>
                                    </p:set>
                                    <p:animEffect transition="in" filter="fade">
                                      <p:cBhvr>
                                        <p:cTn id="21" dur="1000"/>
                                        <p:tgtEl>
                                          <p:spTgt spid="34819">
                                            <p:txEl>
                                              <p:pRg st="2" end="2"/>
                                            </p:txEl>
                                          </p:spTgt>
                                        </p:tgtEl>
                                      </p:cBhvr>
                                    </p:animEffect>
                                    <p:anim calcmode="lin" valueType="num">
                                      <p:cBhvr>
                                        <p:cTn id="22"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81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8" name="Rectangle 4"/>
          <p:cNvSpPr>
            <a:spLocks noGrp="1" noRot="1" noChangeArrowheads="1"/>
          </p:cNvSpPr>
          <p:nvPr>
            <p:ph type="title"/>
          </p:nvPr>
        </p:nvSpPr>
        <p:spPr>
          <a:solidFill>
            <a:schemeClr val="accent1"/>
          </a:solidFill>
        </p:spPr>
        <p:txBody>
          <a:bodyPr/>
          <a:lstStyle/>
          <a:p>
            <a:pPr algn="ctr"/>
            <a:r>
              <a:rPr lang="sl-SI">
                <a:latin typeface="Comic Sans MS" pitchFamily="66" charset="0"/>
              </a:rPr>
              <a:t>SONGS, CHANTS</a:t>
            </a:r>
            <a:br>
              <a:rPr lang="sl-SI">
                <a:latin typeface="Comic Sans MS" pitchFamily="66" charset="0"/>
              </a:rPr>
            </a:br>
            <a:r>
              <a:rPr lang="sl-SI">
                <a:latin typeface="Comic Sans MS" pitchFamily="66" charset="0"/>
              </a:rPr>
              <a:t>AND RHYMES</a:t>
            </a:r>
          </a:p>
        </p:txBody>
      </p:sp>
      <p:sp>
        <p:nvSpPr>
          <p:cNvPr id="41989" name="Rectangle 5"/>
          <p:cNvSpPr>
            <a:spLocks noGrp="1" noRot="1" noChangeArrowheads="1"/>
          </p:cNvSpPr>
          <p:nvPr>
            <p:ph type="body" sz="half" idx="1"/>
          </p:nvPr>
        </p:nvSpPr>
        <p:spPr/>
        <p:txBody>
          <a:bodyPr/>
          <a:lstStyle/>
          <a:p>
            <a:pPr>
              <a:lnSpc>
                <a:spcPct val="80000"/>
              </a:lnSpc>
            </a:pPr>
            <a:r>
              <a:rPr lang="en-GB" sz="2000" b="1"/>
              <a:t>KNEES AND TOES</a:t>
            </a:r>
            <a:endParaRPr lang="en-GB" sz="2000"/>
          </a:p>
          <a:p>
            <a:pPr>
              <a:lnSpc>
                <a:spcPct val="80000"/>
              </a:lnSpc>
            </a:pPr>
            <a:r>
              <a:rPr lang="en-GB" sz="2000"/>
              <a:t/>
            </a:r>
            <a:br>
              <a:rPr lang="en-GB" sz="2000"/>
            </a:br>
            <a:r>
              <a:rPr lang="en-GB" sz="2000"/>
              <a:t>Head and shoulders,</a:t>
            </a:r>
          </a:p>
          <a:p>
            <a:pPr>
              <a:lnSpc>
                <a:spcPct val="80000"/>
              </a:lnSpc>
            </a:pPr>
            <a:r>
              <a:rPr lang="en-GB" sz="2000"/>
              <a:t>knees and toes,</a:t>
            </a:r>
          </a:p>
          <a:p>
            <a:pPr>
              <a:lnSpc>
                <a:spcPct val="80000"/>
              </a:lnSpc>
            </a:pPr>
            <a:r>
              <a:rPr lang="en-GB" sz="2000"/>
              <a:t>knees and toes.</a:t>
            </a:r>
          </a:p>
          <a:p>
            <a:pPr>
              <a:lnSpc>
                <a:spcPct val="80000"/>
              </a:lnSpc>
            </a:pPr>
            <a:r>
              <a:rPr lang="en-GB" sz="2000"/>
              <a:t>Head and shoulders,</a:t>
            </a:r>
          </a:p>
          <a:p>
            <a:pPr>
              <a:lnSpc>
                <a:spcPct val="80000"/>
              </a:lnSpc>
            </a:pPr>
            <a:r>
              <a:rPr lang="en-GB" sz="2000"/>
              <a:t>knees and toes,</a:t>
            </a:r>
          </a:p>
          <a:p>
            <a:pPr>
              <a:lnSpc>
                <a:spcPct val="80000"/>
              </a:lnSpc>
            </a:pPr>
            <a:r>
              <a:rPr lang="en-GB" sz="2000"/>
              <a:t>knees and toes.</a:t>
            </a:r>
          </a:p>
          <a:p>
            <a:pPr>
              <a:lnSpc>
                <a:spcPct val="80000"/>
              </a:lnSpc>
            </a:pPr>
            <a:r>
              <a:rPr lang="en-GB" sz="2000"/>
              <a:t>And eyes and ears</a:t>
            </a:r>
          </a:p>
          <a:p>
            <a:pPr>
              <a:lnSpc>
                <a:spcPct val="80000"/>
              </a:lnSpc>
            </a:pPr>
            <a:r>
              <a:rPr lang="en-GB" sz="2000"/>
              <a:t>and mouth and nose.</a:t>
            </a:r>
          </a:p>
          <a:p>
            <a:pPr>
              <a:lnSpc>
                <a:spcPct val="80000"/>
              </a:lnSpc>
            </a:pPr>
            <a:r>
              <a:rPr lang="en-GB" sz="2000"/>
              <a:t>Head and shoulders,</a:t>
            </a:r>
          </a:p>
          <a:p>
            <a:pPr>
              <a:lnSpc>
                <a:spcPct val="80000"/>
              </a:lnSpc>
            </a:pPr>
            <a:r>
              <a:rPr lang="en-GB" sz="2000"/>
              <a:t>knees and toes,</a:t>
            </a:r>
          </a:p>
          <a:p>
            <a:pPr>
              <a:lnSpc>
                <a:spcPct val="80000"/>
              </a:lnSpc>
            </a:pPr>
            <a:r>
              <a:rPr lang="en-GB" sz="2000"/>
              <a:t>knees and toes.</a:t>
            </a:r>
            <a:endParaRPr lang="sl-SI" sz="2000"/>
          </a:p>
        </p:txBody>
      </p:sp>
      <p:sp>
        <p:nvSpPr>
          <p:cNvPr id="41990" name="Rectangle 6"/>
          <p:cNvSpPr>
            <a:spLocks noGrp="1" noRot="1" noChangeArrowheads="1"/>
          </p:cNvSpPr>
          <p:nvPr>
            <p:ph type="body" sz="half" idx="2"/>
          </p:nvPr>
        </p:nvSpPr>
        <p:spPr/>
        <p:txBody>
          <a:bodyPr/>
          <a:lstStyle/>
          <a:p>
            <a:pPr>
              <a:lnSpc>
                <a:spcPct val="80000"/>
              </a:lnSpc>
            </a:pPr>
            <a:r>
              <a:rPr lang="en-GB" sz="2000"/>
              <a:t>Arms and legs</a:t>
            </a:r>
          </a:p>
          <a:p>
            <a:pPr>
              <a:lnSpc>
                <a:spcPct val="80000"/>
              </a:lnSpc>
            </a:pPr>
            <a:r>
              <a:rPr lang="en-GB" sz="2000"/>
              <a:t>and feet and hands,</a:t>
            </a:r>
          </a:p>
          <a:p>
            <a:pPr>
              <a:lnSpc>
                <a:spcPct val="80000"/>
              </a:lnSpc>
            </a:pPr>
            <a:r>
              <a:rPr lang="en-GB" sz="2000"/>
              <a:t>feet and hands.</a:t>
            </a:r>
          </a:p>
          <a:p>
            <a:pPr>
              <a:lnSpc>
                <a:spcPct val="80000"/>
              </a:lnSpc>
            </a:pPr>
            <a:r>
              <a:rPr lang="en-GB" sz="2000"/>
              <a:t>Arms and legs</a:t>
            </a:r>
          </a:p>
          <a:p>
            <a:pPr>
              <a:lnSpc>
                <a:spcPct val="80000"/>
              </a:lnSpc>
            </a:pPr>
            <a:r>
              <a:rPr lang="en-GB" sz="2000"/>
              <a:t>and feet and hands,</a:t>
            </a:r>
          </a:p>
          <a:p>
            <a:pPr>
              <a:lnSpc>
                <a:spcPct val="80000"/>
              </a:lnSpc>
            </a:pPr>
            <a:r>
              <a:rPr lang="en-GB" sz="2000"/>
              <a:t>feet and hands.</a:t>
            </a:r>
          </a:p>
          <a:p>
            <a:pPr>
              <a:lnSpc>
                <a:spcPct val="80000"/>
              </a:lnSpc>
            </a:pPr>
            <a:r>
              <a:rPr lang="en-GB" sz="2000"/>
              <a:t>And eyes and ears</a:t>
            </a:r>
          </a:p>
          <a:p>
            <a:pPr>
              <a:lnSpc>
                <a:spcPct val="80000"/>
              </a:lnSpc>
            </a:pPr>
            <a:r>
              <a:rPr lang="en-GB" sz="2000"/>
              <a:t>and mouth and nose.</a:t>
            </a:r>
          </a:p>
          <a:p>
            <a:pPr>
              <a:lnSpc>
                <a:spcPct val="80000"/>
              </a:lnSpc>
            </a:pPr>
            <a:r>
              <a:rPr lang="en-GB" sz="2000"/>
              <a:t>Head and shoulders,</a:t>
            </a:r>
          </a:p>
          <a:p>
            <a:pPr>
              <a:lnSpc>
                <a:spcPct val="80000"/>
              </a:lnSpc>
            </a:pPr>
            <a:r>
              <a:rPr lang="en-GB" sz="2000"/>
              <a:t>knees and toes,</a:t>
            </a:r>
          </a:p>
          <a:p>
            <a:pPr>
              <a:lnSpc>
                <a:spcPct val="80000"/>
              </a:lnSpc>
            </a:pPr>
            <a:r>
              <a:rPr lang="en-GB" sz="2000"/>
              <a:t>knees and toes.</a:t>
            </a:r>
            <a:endParaRPr lang="sl-SI" sz="2000"/>
          </a:p>
        </p:txBody>
      </p:sp>
      <p:pic>
        <p:nvPicPr>
          <p:cNvPr id="41991" name="49 Skladba 49.wma">
            <a:hlinkClick r:id="" action="ppaction://media"/>
          </p:cNvPr>
          <p:cNvPicPr>
            <a:picLocks noRot="1" noChangeAspect="1" noChangeArrowheads="1"/>
          </p:cNvPicPr>
          <p:nvPr>
            <a:audioFile r:link="rId1"/>
          </p:nvPr>
        </p:nvPicPr>
        <p:blipFill>
          <a:blip r:embed="rId3" cstate="print"/>
          <a:srcRect/>
          <a:stretch>
            <a:fillRect/>
          </a:stretch>
        </p:blipFill>
        <p:spPr bwMode="auto">
          <a:xfrm>
            <a:off x="5076825" y="5876925"/>
            <a:ext cx="736600" cy="736600"/>
          </a:xfrm>
          <a:prstGeom prst="rect">
            <a:avLst/>
          </a:prstGeom>
          <a:noFill/>
        </p:spPr>
      </p:pic>
      <p:sp>
        <p:nvSpPr>
          <p:cNvPr id="41992" name="AutoShape 8"/>
          <p:cNvSpPr>
            <a:spLocks noChangeArrowheads="1"/>
          </p:cNvSpPr>
          <p:nvPr/>
        </p:nvSpPr>
        <p:spPr bwMode="auto">
          <a:xfrm>
            <a:off x="6156325" y="5373688"/>
            <a:ext cx="2520950" cy="1223962"/>
          </a:xfrm>
          <a:prstGeom prst="wedgeEllipseCallout">
            <a:avLst>
              <a:gd name="adj1" fmla="val -55792"/>
              <a:gd name="adj2" fmla="val 53889"/>
            </a:avLst>
          </a:prstGeom>
          <a:solidFill>
            <a:schemeClr val="accent1"/>
          </a:solidFill>
          <a:ln w="9525">
            <a:solidFill>
              <a:schemeClr val="tx1"/>
            </a:solidFill>
            <a:miter lim="800000"/>
            <a:headEnd/>
            <a:tailEnd/>
          </a:ln>
          <a:effectLst/>
        </p:spPr>
        <p:txBody>
          <a:bodyPr/>
          <a:lstStyle/>
          <a:p>
            <a:pPr algn="ctr"/>
            <a:r>
              <a:rPr lang="sl-SI" b="1">
                <a:solidFill>
                  <a:srgbClr val="660066"/>
                </a:solidFill>
                <a:latin typeface="Comic Sans MS" pitchFamily="66" charset="0"/>
              </a:rPr>
              <a:t>UP! DOWN!</a:t>
            </a:r>
          </a:p>
          <a:p>
            <a:pPr algn="ctr"/>
            <a:r>
              <a:rPr lang="sl-SI" b="1">
                <a:solidFill>
                  <a:srgbClr val="660066"/>
                </a:solidFill>
                <a:latin typeface="Comic Sans MS" pitchFamily="66" charset="0"/>
              </a:rPr>
              <a:t>JUMP!</a:t>
            </a:r>
          </a:p>
          <a:p>
            <a:pPr algn="ctr"/>
            <a:r>
              <a:rPr lang="sl-SI" b="1">
                <a:solidFill>
                  <a:srgbClr val="660066"/>
                </a:solidFill>
                <a:latin typeface="Comic Sans MS" pitchFamily="66" charset="0"/>
              </a:rPr>
              <a:t>KICK!</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par>
                          <p:cTn id="8" fill="hold">
                            <p:stCondLst>
                              <p:cond delay="500"/>
                            </p:stCondLst>
                            <p:childTnLst>
                              <p:par>
                                <p:cTn id="9" presetID="6" presetClass="emph" presetSubtype="0" fill="hold" grpId="0" nodeType="afterEffect">
                                  <p:stCondLst>
                                    <p:cond delay="0"/>
                                  </p:stCondLst>
                                  <p:childTnLst>
                                    <p:animScale>
                                      <p:cBhvr>
                                        <p:cTn id="10" dur="2000" fill="hold"/>
                                        <p:tgtEl>
                                          <p:spTgt spid="41992"/>
                                        </p:tgtEl>
                                      </p:cBhvr>
                                      <p:by x="150000" y="150000"/>
                                    </p:animScale>
                                  </p:childTnLst>
                                </p:cTn>
                              </p:par>
                            </p:childTnLst>
                          </p:cTn>
                        </p:par>
                        <p:par>
                          <p:cTn id="11" fill="hold">
                            <p:stCondLst>
                              <p:cond delay="2500"/>
                            </p:stCondLst>
                            <p:childTnLst>
                              <p:par>
                                <p:cTn id="12" presetID="1" presetClass="mediacall" presetSubtype="0" fill="hold" nodeType="afterEffect">
                                  <p:stCondLst>
                                    <p:cond delay="0"/>
                                  </p:stCondLst>
                                  <p:childTnLst>
                                    <p:cmd type="call" cmd="playFrom(0.0)">
                                      <p:cBhvr>
                                        <p:cTn id="13" dur="43048" fill="hold"/>
                                        <p:tgtEl>
                                          <p:spTgt spid="4199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4" fill="hold" display="0">
                  <p:stCondLst>
                    <p:cond delay="indefinite"/>
                  </p:stCondLst>
                  <p:endCondLst>
                    <p:cond evt="onNext" delay="0">
                      <p:tgtEl>
                        <p:sldTgt/>
                      </p:tgtEl>
                    </p:cond>
                    <p:cond evt="onPrev" delay="0">
                      <p:tgtEl>
                        <p:sldTgt/>
                      </p:tgtEl>
                    </p:cond>
                    <p:cond evt="onStopAudio" delay="0">
                      <p:tgtEl>
                        <p:sldTgt/>
                      </p:tgtEl>
                    </p:cond>
                  </p:endCondLst>
                </p:cTn>
                <p:tgtEl>
                  <p:spTgt spid="41991"/>
                </p:tgtEl>
              </p:cMediaNode>
            </p:audio>
          </p:childTnLst>
        </p:cTn>
      </p:par>
    </p:tnLst>
    <p:bldLst>
      <p:bldP spid="41988" grpId="0" animBg="1"/>
      <p:bldP spid="4199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Rot="1" noChangeArrowheads="1"/>
          </p:cNvSpPr>
          <p:nvPr>
            <p:ph type="title"/>
          </p:nvPr>
        </p:nvSpPr>
        <p:spPr>
          <a:solidFill>
            <a:schemeClr val="accent1"/>
          </a:solidFill>
        </p:spPr>
        <p:txBody>
          <a:bodyPr/>
          <a:lstStyle/>
          <a:p>
            <a:pPr algn="ctr"/>
            <a:r>
              <a:rPr lang="sl-SI">
                <a:latin typeface="Comic Sans MS" pitchFamily="66" charset="0"/>
              </a:rPr>
              <a:t>SONGS, CHANTS</a:t>
            </a:r>
            <a:br>
              <a:rPr lang="sl-SI">
                <a:latin typeface="Comic Sans MS" pitchFamily="66" charset="0"/>
              </a:rPr>
            </a:br>
            <a:r>
              <a:rPr lang="sl-SI">
                <a:latin typeface="Comic Sans MS" pitchFamily="66" charset="0"/>
              </a:rPr>
              <a:t>AND RHYMES</a:t>
            </a:r>
          </a:p>
        </p:txBody>
      </p:sp>
      <p:sp>
        <p:nvSpPr>
          <p:cNvPr id="44037" name="Rectangle 5"/>
          <p:cNvSpPr>
            <a:spLocks noGrp="1" noRot="1" noChangeArrowheads="1"/>
          </p:cNvSpPr>
          <p:nvPr>
            <p:ph type="body" sz="half" idx="1"/>
          </p:nvPr>
        </p:nvSpPr>
        <p:spPr/>
        <p:txBody>
          <a:bodyPr/>
          <a:lstStyle/>
          <a:p>
            <a:pPr>
              <a:lnSpc>
                <a:spcPct val="90000"/>
              </a:lnSpc>
            </a:pPr>
            <a:r>
              <a:rPr lang="en-GB" sz="2000" b="1"/>
              <a:t>SAMMY THUMB</a:t>
            </a:r>
            <a:endParaRPr lang="en-GB" sz="2000"/>
          </a:p>
          <a:p>
            <a:pPr>
              <a:lnSpc>
                <a:spcPct val="90000"/>
              </a:lnSpc>
            </a:pPr>
            <a:r>
              <a:rPr lang="en-GB" sz="2000"/>
              <a:t>1.	Sammy Thumb, Sammy Thumb,</a:t>
            </a:r>
            <a:endParaRPr lang="en-GB" sz="2000" u="sng"/>
          </a:p>
          <a:p>
            <a:pPr>
              <a:lnSpc>
                <a:spcPct val="90000"/>
              </a:lnSpc>
            </a:pPr>
            <a:r>
              <a:rPr lang="en-GB" sz="2000" u="sng"/>
              <a:t>Where are you?</a:t>
            </a:r>
          </a:p>
          <a:p>
            <a:pPr>
              <a:lnSpc>
                <a:spcPct val="90000"/>
              </a:lnSpc>
            </a:pPr>
            <a:r>
              <a:rPr lang="en-GB" sz="2000" u="sng"/>
              <a:t>Here I am, Here I am,</a:t>
            </a:r>
          </a:p>
          <a:p>
            <a:pPr>
              <a:lnSpc>
                <a:spcPct val="90000"/>
              </a:lnSpc>
            </a:pPr>
            <a:r>
              <a:rPr lang="en-GB" sz="2000" u="sng"/>
              <a:t>How do you do?</a:t>
            </a:r>
            <a:endParaRPr lang="en-GB" sz="2000"/>
          </a:p>
          <a:p>
            <a:pPr>
              <a:lnSpc>
                <a:spcPct val="90000"/>
              </a:lnSpc>
            </a:pPr>
            <a:r>
              <a:rPr lang="en-GB" sz="2000"/>
              <a:t>2.	Peter Pointer, Peter Pointer…</a:t>
            </a:r>
          </a:p>
          <a:p>
            <a:pPr>
              <a:lnSpc>
                <a:spcPct val="90000"/>
              </a:lnSpc>
            </a:pPr>
            <a:r>
              <a:rPr lang="en-GB" sz="2000"/>
              <a:t>3. 	Bobby Big, Bobby Big…</a:t>
            </a:r>
          </a:p>
          <a:p>
            <a:pPr>
              <a:lnSpc>
                <a:spcPct val="90000"/>
              </a:lnSpc>
            </a:pPr>
            <a:r>
              <a:rPr lang="en-GB" sz="2000"/>
              <a:t>4. 	Ruby Ring, Ruby Ring…</a:t>
            </a:r>
          </a:p>
          <a:p>
            <a:pPr>
              <a:lnSpc>
                <a:spcPct val="90000"/>
              </a:lnSpc>
            </a:pPr>
            <a:r>
              <a:rPr lang="en-GB" sz="2000"/>
              <a:t>5.	Tiny Tim, Tiny Tim…</a:t>
            </a:r>
            <a:endParaRPr lang="sl-SI" sz="2000"/>
          </a:p>
        </p:txBody>
      </p:sp>
      <p:sp>
        <p:nvSpPr>
          <p:cNvPr id="44038" name="Rectangle 6"/>
          <p:cNvSpPr>
            <a:spLocks noGrp="1" noRot="1" noChangeArrowheads="1"/>
          </p:cNvSpPr>
          <p:nvPr>
            <p:ph type="body" sz="half" idx="2"/>
          </p:nvPr>
        </p:nvSpPr>
        <p:spPr/>
        <p:txBody>
          <a:bodyPr/>
          <a:lstStyle/>
          <a:p>
            <a:pPr>
              <a:lnSpc>
                <a:spcPct val="90000"/>
              </a:lnSpc>
            </a:pPr>
            <a:r>
              <a:rPr lang="en-GB" sz="2000" b="1"/>
              <a:t>FOXY'S HOLE</a:t>
            </a:r>
            <a:endParaRPr lang="en-GB" sz="2000"/>
          </a:p>
          <a:p>
            <a:pPr>
              <a:lnSpc>
                <a:spcPct val="90000"/>
              </a:lnSpc>
            </a:pPr>
            <a:r>
              <a:rPr lang="en-GB" sz="2000"/>
              <a:t>Put you finger in Foxy's hole.</a:t>
            </a:r>
          </a:p>
          <a:p>
            <a:pPr>
              <a:lnSpc>
                <a:spcPct val="90000"/>
              </a:lnSpc>
            </a:pPr>
            <a:r>
              <a:rPr lang="en-GB" sz="2000"/>
              <a:t>Foxy's not at home.</a:t>
            </a:r>
          </a:p>
          <a:p>
            <a:pPr>
              <a:lnSpc>
                <a:spcPct val="90000"/>
              </a:lnSpc>
            </a:pPr>
            <a:r>
              <a:rPr lang="en-GB" sz="2000"/>
              <a:t>Foxy's out at the back door</a:t>
            </a:r>
          </a:p>
          <a:p>
            <a:pPr>
              <a:lnSpc>
                <a:spcPct val="90000"/>
              </a:lnSpc>
            </a:pPr>
            <a:r>
              <a:rPr lang="en-GB" sz="2000"/>
              <a:t>A-picking at a bone.</a:t>
            </a:r>
            <a:endParaRPr lang="sl-SI" sz="20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blinds(horizontal)">
                                      <p:cBhvr>
                                        <p:cTn id="7" dur="500"/>
                                        <p:tgtEl>
                                          <p:spTgt spid="440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rrowheads="1"/>
          </p:cNvSpPr>
          <p:nvPr>
            <p:ph type="title"/>
          </p:nvPr>
        </p:nvSpPr>
        <p:spPr>
          <a:solidFill>
            <a:schemeClr val="accent1"/>
          </a:solidFill>
        </p:spPr>
        <p:txBody>
          <a:bodyPr/>
          <a:lstStyle/>
          <a:p>
            <a:pPr algn="ctr"/>
            <a:r>
              <a:rPr lang="sl-SI">
                <a:latin typeface="Comic Sans MS" pitchFamily="66" charset="0"/>
              </a:rPr>
              <a:t>SONGS, CHANTS</a:t>
            </a:r>
            <a:br>
              <a:rPr lang="sl-SI">
                <a:latin typeface="Comic Sans MS" pitchFamily="66" charset="0"/>
              </a:rPr>
            </a:br>
            <a:r>
              <a:rPr lang="sl-SI">
                <a:latin typeface="Comic Sans MS" pitchFamily="66" charset="0"/>
              </a:rPr>
              <a:t>AND RHYMES</a:t>
            </a:r>
          </a:p>
        </p:txBody>
      </p:sp>
      <p:sp>
        <p:nvSpPr>
          <p:cNvPr id="71683" name="Rectangle 3"/>
          <p:cNvSpPr>
            <a:spLocks noGrp="1" noRot="1" noChangeArrowheads="1"/>
          </p:cNvSpPr>
          <p:nvPr>
            <p:ph type="body" sz="half" idx="1"/>
          </p:nvPr>
        </p:nvSpPr>
        <p:spPr/>
        <p:txBody>
          <a:bodyPr/>
          <a:lstStyle/>
          <a:p>
            <a:pPr algn="ctr"/>
            <a:r>
              <a:rPr lang="sl-SI" sz="1800"/>
              <a:t>My </a:t>
            </a:r>
            <a:r>
              <a:rPr lang="sl-SI" sz="1800">
                <a:solidFill>
                  <a:srgbClr val="660033"/>
                </a:solidFill>
              </a:rPr>
              <a:t>feet </a:t>
            </a:r>
            <a:r>
              <a:rPr lang="sl-SI" sz="1800"/>
              <a:t>are in the water</a:t>
            </a:r>
          </a:p>
          <a:p>
            <a:pPr algn="ctr"/>
            <a:r>
              <a:rPr lang="sl-SI" sz="1800" b="1"/>
              <a:t>And I’m feeling brave and bold.</a:t>
            </a:r>
          </a:p>
          <a:p>
            <a:pPr algn="ctr"/>
            <a:r>
              <a:rPr lang="sl-SI" sz="1800"/>
              <a:t>My feet are in the water</a:t>
            </a:r>
          </a:p>
          <a:p>
            <a:pPr algn="ctr"/>
            <a:r>
              <a:rPr lang="sl-SI" sz="1800" b="1"/>
              <a:t>But the water’s very cold!</a:t>
            </a:r>
          </a:p>
          <a:p>
            <a:pPr algn="ctr"/>
            <a:endParaRPr lang="sl-SI" sz="1800" b="1"/>
          </a:p>
          <a:p>
            <a:pPr algn="ctr"/>
            <a:r>
              <a:rPr lang="sl-SI" sz="1800"/>
              <a:t>…My </a:t>
            </a:r>
            <a:r>
              <a:rPr lang="sl-SI" sz="1800">
                <a:solidFill>
                  <a:srgbClr val="660033"/>
                </a:solidFill>
              </a:rPr>
              <a:t>legs </a:t>
            </a:r>
            <a:r>
              <a:rPr lang="sl-SI" sz="1800"/>
              <a:t>are in the water…</a:t>
            </a:r>
          </a:p>
          <a:p>
            <a:pPr algn="ctr"/>
            <a:r>
              <a:rPr lang="sl-SI" sz="1800"/>
              <a:t>…My </a:t>
            </a:r>
            <a:r>
              <a:rPr lang="sl-SI" sz="1800">
                <a:solidFill>
                  <a:srgbClr val="660033"/>
                </a:solidFill>
              </a:rPr>
              <a:t>body’</a:t>
            </a:r>
            <a:r>
              <a:rPr lang="sl-SI" sz="1800"/>
              <a:t>s in the water…</a:t>
            </a:r>
          </a:p>
          <a:p>
            <a:pPr algn="ctr"/>
            <a:r>
              <a:rPr lang="sl-SI" sz="1800"/>
              <a:t>…My </a:t>
            </a:r>
            <a:r>
              <a:rPr lang="sl-SI" sz="1800">
                <a:solidFill>
                  <a:srgbClr val="660033"/>
                </a:solidFill>
              </a:rPr>
              <a:t>arms</a:t>
            </a:r>
            <a:r>
              <a:rPr lang="sl-SI" sz="1800"/>
              <a:t> are in the water…</a:t>
            </a:r>
          </a:p>
          <a:p>
            <a:pPr algn="ctr"/>
            <a:r>
              <a:rPr lang="sl-SI" sz="1800"/>
              <a:t>...My </a:t>
            </a:r>
            <a:r>
              <a:rPr lang="sl-SI" sz="1800">
                <a:solidFill>
                  <a:srgbClr val="660033"/>
                </a:solidFill>
              </a:rPr>
              <a:t>hands</a:t>
            </a:r>
            <a:r>
              <a:rPr lang="sl-SI" sz="1800"/>
              <a:t> are in the water…</a:t>
            </a:r>
          </a:p>
          <a:p>
            <a:pPr algn="ctr"/>
            <a:r>
              <a:rPr lang="sl-SI" sz="1800"/>
              <a:t>…My </a:t>
            </a:r>
            <a:r>
              <a:rPr lang="sl-SI" sz="1800">
                <a:solidFill>
                  <a:srgbClr val="660033"/>
                </a:solidFill>
              </a:rPr>
              <a:t>head</a:t>
            </a:r>
            <a:r>
              <a:rPr lang="sl-SI" sz="1800"/>
              <a:t> is in the water…</a:t>
            </a:r>
          </a:p>
        </p:txBody>
      </p:sp>
      <p:pic>
        <p:nvPicPr>
          <p:cNvPr id="71684" name="44 Skladba 44.wma">
            <a:hlinkClick r:id="" action="ppaction://media"/>
          </p:cNvPr>
          <p:cNvPicPr>
            <a:picLocks noRot="1" noChangeAspect="1" noChangeArrowheads="1"/>
          </p:cNvPicPr>
          <p:nvPr>
            <p:ph sz="half" idx="2"/>
            <a:audioFile r:link="rId1"/>
          </p:nvPr>
        </p:nvPicPr>
        <p:blipFill>
          <a:blip r:embed="rId3" cstate="print"/>
          <a:srcRect/>
          <a:stretch>
            <a:fillRect/>
          </a:stretch>
        </p:blipFill>
        <p:spPr>
          <a:xfrm>
            <a:off x="6729413" y="3848100"/>
            <a:ext cx="304800" cy="304800"/>
          </a:xfrm>
          <a:ln/>
        </p:spPr>
      </p:pic>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blinds(horizontal)">
                                      <p:cBhvr>
                                        <p:cTn id="7" dur="500"/>
                                        <p:tgtEl>
                                          <p:spTgt spid="7168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71683">
                                            <p:txEl>
                                              <p:pRg st="0" end="0"/>
                                            </p:txEl>
                                          </p:spTgt>
                                        </p:tgtEl>
                                        <p:attrNameLst>
                                          <p:attrName>style.visibility</p:attrName>
                                        </p:attrNameLst>
                                      </p:cBhvr>
                                      <p:to>
                                        <p:strVal val="visible"/>
                                      </p:to>
                                    </p:set>
                                    <p:animEffect transition="in" filter="fade">
                                      <p:cBhvr>
                                        <p:cTn id="11" dur="1000"/>
                                        <p:tgtEl>
                                          <p:spTgt spid="71683">
                                            <p:txEl>
                                              <p:pRg st="0" end="0"/>
                                            </p:txEl>
                                          </p:spTgt>
                                        </p:tgtEl>
                                      </p:cBhvr>
                                    </p:animEffect>
                                    <p:anim calcmode="lin" valueType="num">
                                      <p:cBhvr>
                                        <p:cTn id="12" dur="10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71683">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71683">
                                            <p:txEl>
                                              <p:pRg st="1" end="1"/>
                                            </p:txEl>
                                          </p:spTgt>
                                        </p:tgtEl>
                                        <p:attrNameLst>
                                          <p:attrName>style.visibility</p:attrName>
                                        </p:attrNameLst>
                                      </p:cBhvr>
                                      <p:to>
                                        <p:strVal val="visible"/>
                                      </p:to>
                                    </p:set>
                                    <p:animEffect transition="in" filter="fade">
                                      <p:cBhvr>
                                        <p:cTn id="16" dur="1000"/>
                                        <p:tgtEl>
                                          <p:spTgt spid="71683">
                                            <p:txEl>
                                              <p:pRg st="1" end="1"/>
                                            </p:txEl>
                                          </p:spTgt>
                                        </p:tgtEl>
                                      </p:cBhvr>
                                    </p:animEffect>
                                    <p:anim calcmode="lin" valueType="num">
                                      <p:cBhvr>
                                        <p:cTn id="17" dur="10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71683">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71683">
                                            <p:txEl>
                                              <p:pRg st="2" end="2"/>
                                            </p:txEl>
                                          </p:spTgt>
                                        </p:tgtEl>
                                        <p:attrNameLst>
                                          <p:attrName>style.visibility</p:attrName>
                                        </p:attrNameLst>
                                      </p:cBhvr>
                                      <p:to>
                                        <p:strVal val="visible"/>
                                      </p:to>
                                    </p:set>
                                    <p:animEffect transition="in" filter="fade">
                                      <p:cBhvr>
                                        <p:cTn id="21" dur="1000"/>
                                        <p:tgtEl>
                                          <p:spTgt spid="71683">
                                            <p:txEl>
                                              <p:pRg st="2" end="2"/>
                                            </p:txEl>
                                          </p:spTgt>
                                        </p:tgtEl>
                                      </p:cBhvr>
                                    </p:animEffect>
                                    <p:anim calcmode="lin" valueType="num">
                                      <p:cBhvr>
                                        <p:cTn id="22" dur="10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68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71683">
                                            <p:txEl>
                                              <p:pRg st="3" end="3"/>
                                            </p:txEl>
                                          </p:spTgt>
                                        </p:tgtEl>
                                        <p:attrNameLst>
                                          <p:attrName>style.visibility</p:attrName>
                                        </p:attrNameLst>
                                      </p:cBhvr>
                                      <p:to>
                                        <p:strVal val="visible"/>
                                      </p:to>
                                    </p:set>
                                    <p:animEffect transition="in" filter="fade">
                                      <p:cBhvr>
                                        <p:cTn id="26" dur="1000"/>
                                        <p:tgtEl>
                                          <p:spTgt spid="71683">
                                            <p:txEl>
                                              <p:pRg st="3" end="3"/>
                                            </p:txEl>
                                          </p:spTgt>
                                        </p:tgtEl>
                                      </p:cBhvr>
                                    </p:animEffect>
                                    <p:anim calcmode="lin" valueType="num">
                                      <p:cBhvr>
                                        <p:cTn id="27" dur="10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7168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71683">
                                            <p:txEl>
                                              <p:pRg st="5" end="5"/>
                                            </p:txEl>
                                          </p:spTgt>
                                        </p:tgtEl>
                                        <p:attrNameLst>
                                          <p:attrName>style.visibility</p:attrName>
                                        </p:attrNameLst>
                                      </p:cBhvr>
                                      <p:to>
                                        <p:strVal val="visible"/>
                                      </p:to>
                                    </p:set>
                                    <p:animEffect transition="in" filter="fade">
                                      <p:cBhvr>
                                        <p:cTn id="31" dur="1000"/>
                                        <p:tgtEl>
                                          <p:spTgt spid="71683">
                                            <p:txEl>
                                              <p:pRg st="5" end="5"/>
                                            </p:txEl>
                                          </p:spTgt>
                                        </p:tgtEl>
                                      </p:cBhvr>
                                    </p:animEffect>
                                    <p:anim calcmode="lin" valueType="num">
                                      <p:cBhvr>
                                        <p:cTn id="32" dur="1000" fill="hold"/>
                                        <p:tgtEl>
                                          <p:spTgt spid="7168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71683">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71683">
                                            <p:txEl>
                                              <p:pRg st="6" end="6"/>
                                            </p:txEl>
                                          </p:spTgt>
                                        </p:tgtEl>
                                        <p:attrNameLst>
                                          <p:attrName>style.visibility</p:attrName>
                                        </p:attrNameLst>
                                      </p:cBhvr>
                                      <p:to>
                                        <p:strVal val="visible"/>
                                      </p:to>
                                    </p:set>
                                    <p:animEffect transition="in" filter="fade">
                                      <p:cBhvr>
                                        <p:cTn id="36" dur="1000"/>
                                        <p:tgtEl>
                                          <p:spTgt spid="71683">
                                            <p:txEl>
                                              <p:pRg st="6" end="6"/>
                                            </p:txEl>
                                          </p:spTgt>
                                        </p:tgtEl>
                                      </p:cBhvr>
                                    </p:animEffect>
                                    <p:anim calcmode="lin" valueType="num">
                                      <p:cBhvr>
                                        <p:cTn id="37" dur="1000" fill="hold"/>
                                        <p:tgtEl>
                                          <p:spTgt spid="71683">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71683">
                                            <p:txEl>
                                              <p:pRg st="6" end="6"/>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71683">
                                            <p:txEl>
                                              <p:pRg st="7" end="7"/>
                                            </p:txEl>
                                          </p:spTgt>
                                        </p:tgtEl>
                                        <p:attrNameLst>
                                          <p:attrName>style.visibility</p:attrName>
                                        </p:attrNameLst>
                                      </p:cBhvr>
                                      <p:to>
                                        <p:strVal val="visible"/>
                                      </p:to>
                                    </p:set>
                                    <p:animEffect transition="in" filter="fade">
                                      <p:cBhvr>
                                        <p:cTn id="41" dur="1000"/>
                                        <p:tgtEl>
                                          <p:spTgt spid="71683">
                                            <p:txEl>
                                              <p:pRg st="7" end="7"/>
                                            </p:txEl>
                                          </p:spTgt>
                                        </p:tgtEl>
                                      </p:cBhvr>
                                    </p:animEffect>
                                    <p:anim calcmode="lin" valueType="num">
                                      <p:cBhvr>
                                        <p:cTn id="42" dur="1000" fill="hold"/>
                                        <p:tgtEl>
                                          <p:spTgt spid="71683">
                                            <p:txEl>
                                              <p:pRg st="7" end="7"/>
                                            </p:txEl>
                                          </p:spTgt>
                                        </p:tgtEl>
                                        <p:attrNameLst>
                                          <p:attrName>ppt_x</p:attrName>
                                        </p:attrNameLst>
                                      </p:cBhvr>
                                      <p:tavLst>
                                        <p:tav tm="0">
                                          <p:val>
                                            <p:strVal val="#ppt_x"/>
                                          </p:val>
                                        </p:tav>
                                        <p:tav tm="100000">
                                          <p:val>
                                            <p:strVal val="#ppt_x"/>
                                          </p:val>
                                        </p:tav>
                                      </p:tavLst>
                                    </p:anim>
                                    <p:anim calcmode="lin" valueType="num">
                                      <p:cBhvr>
                                        <p:cTn id="43" dur="1000" fill="hold"/>
                                        <p:tgtEl>
                                          <p:spTgt spid="71683">
                                            <p:txEl>
                                              <p:pRg st="7" end="7"/>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71683">
                                            <p:txEl>
                                              <p:pRg st="8" end="8"/>
                                            </p:txEl>
                                          </p:spTgt>
                                        </p:tgtEl>
                                        <p:attrNameLst>
                                          <p:attrName>style.visibility</p:attrName>
                                        </p:attrNameLst>
                                      </p:cBhvr>
                                      <p:to>
                                        <p:strVal val="visible"/>
                                      </p:to>
                                    </p:set>
                                    <p:animEffect transition="in" filter="fade">
                                      <p:cBhvr>
                                        <p:cTn id="46" dur="1000"/>
                                        <p:tgtEl>
                                          <p:spTgt spid="71683">
                                            <p:txEl>
                                              <p:pRg st="8" end="8"/>
                                            </p:txEl>
                                          </p:spTgt>
                                        </p:tgtEl>
                                      </p:cBhvr>
                                    </p:animEffect>
                                    <p:anim calcmode="lin" valueType="num">
                                      <p:cBhvr>
                                        <p:cTn id="47" dur="1000" fill="hold"/>
                                        <p:tgtEl>
                                          <p:spTgt spid="71683">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71683">
                                            <p:txEl>
                                              <p:pRg st="8" end="8"/>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71683">
                                            <p:txEl>
                                              <p:pRg st="9" end="9"/>
                                            </p:txEl>
                                          </p:spTgt>
                                        </p:tgtEl>
                                        <p:attrNameLst>
                                          <p:attrName>style.visibility</p:attrName>
                                        </p:attrNameLst>
                                      </p:cBhvr>
                                      <p:to>
                                        <p:strVal val="visible"/>
                                      </p:to>
                                    </p:set>
                                    <p:animEffect transition="in" filter="fade">
                                      <p:cBhvr>
                                        <p:cTn id="51" dur="1000"/>
                                        <p:tgtEl>
                                          <p:spTgt spid="71683">
                                            <p:txEl>
                                              <p:pRg st="9" end="9"/>
                                            </p:txEl>
                                          </p:spTgt>
                                        </p:tgtEl>
                                      </p:cBhvr>
                                    </p:animEffect>
                                    <p:anim calcmode="lin" valueType="num">
                                      <p:cBhvr>
                                        <p:cTn id="52" dur="1000" fill="hold"/>
                                        <p:tgtEl>
                                          <p:spTgt spid="71683">
                                            <p:txEl>
                                              <p:pRg st="9" end="9"/>
                                            </p:txEl>
                                          </p:spTgt>
                                        </p:tgtEl>
                                        <p:attrNameLst>
                                          <p:attrName>ppt_x</p:attrName>
                                        </p:attrNameLst>
                                      </p:cBhvr>
                                      <p:tavLst>
                                        <p:tav tm="0">
                                          <p:val>
                                            <p:strVal val="#ppt_x"/>
                                          </p:val>
                                        </p:tav>
                                        <p:tav tm="100000">
                                          <p:val>
                                            <p:strVal val="#ppt_x"/>
                                          </p:val>
                                        </p:tav>
                                      </p:tavLst>
                                    </p:anim>
                                    <p:anim calcmode="lin" valueType="num">
                                      <p:cBhvr>
                                        <p:cTn id="53" dur="1000" fill="hold"/>
                                        <p:tgtEl>
                                          <p:spTgt spid="71683">
                                            <p:txEl>
                                              <p:pRg st="9" end="9"/>
                                            </p:txEl>
                                          </p:spTgt>
                                        </p:tgtEl>
                                        <p:attrNameLst>
                                          <p:attrName>ppt_y</p:attrName>
                                        </p:attrNameLst>
                                      </p:cBhvr>
                                      <p:tavLst>
                                        <p:tav tm="0">
                                          <p:val>
                                            <p:strVal val="#ppt_y+.1"/>
                                          </p:val>
                                        </p:tav>
                                        <p:tav tm="100000">
                                          <p:val>
                                            <p:strVal val="#ppt_y"/>
                                          </p:val>
                                        </p:tav>
                                      </p:tavLst>
                                    </p:anim>
                                  </p:childTnLst>
                                </p:cTn>
                              </p:par>
                            </p:childTnLst>
                          </p:cTn>
                        </p:par>
                        <p:par>
                          <p:cTn id="54" fill="hold">
                            <p:stCondLst>
                              <p:cond delay="1500"/>
                            </p:stCondLst>
                            <p:childTnLst>
                              <p:par>
                                <p:cTn id="55" presetID="1" presetClass="mediacall" presetSubtype="0" fill="hold" nodeType="afterEffect">
                                  <p:stCondLst>
                                    <p:cond delay="1000"/>
                                  </p:stCondLst>
                                  <p:childTnLst>
                                    <p:cmd type="call" cmd="playFrom(0.0)">
                                      <p:cBhvr>
                                        <p:cTn id="56" dur="103096" fill="hold"/>
                                        <p:tgtEl>
                                          <p:spTgt spid="7168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57" fill="hold" display="0">
                  <p:stCondLst>
                    <p:cond delay="indefinite"/>
                  </p:stCondLst>
                  <p:endCondLst>
                    <p:cond evt="onNext" delay="0">
                      <p:tgtEl>
                        <p:sldTgt/>
                      </p:tgtEl>
                    </p:cond>
                    <p:cond evt="onPrev" delay="0">
                      <p:tgtEl>
                        <p:sldTgt/>
                      </p:tgtEl>
                    </p:cond>
                    <p:cond evt="onStopAudio" delay="0">
                      <p:tgtEl>
                        <p:sldTgt/>
                      </p:tgtEl>
                    </p:cond>
                  </p:endCondLst>
                </p:cTn>
                <p:tgtEl>
                  <p:spTgt spid="71684"/>
                </p:tgtEl>
              </p:cMediaNode>
            </p:audio>
          </p:childTnLst>
        </p:cTn>
      </p:par>
    </p:tnLst>
    <p:bldLst>
      <p:bldP spid="7168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Rot="1" noChangeArrowheads="1"/>
          </p:cNvSpPr>
          <p:nvPr>
            <p:ph type="title"/>
          </p:nvPr>
        </p:nvSpPr>
        <p:spPr>
          <a:solidFill>
            <a:schemeClr val="accent1"/>
          </a:solidFill>
        </p:spPr>
        <p:txBody>
          <a:bodyPr/>
          <a:lstStyle/>
          <a:p>
            <a:pPr algn="ctr"/>
            <a:r>
              <a:rPr lang="sl-SI">
                <a:latin typeface="Comic Sans MS" pitchFamily="66" charset="0"/>
              </a:rPr>
              <a:t>SONGS, CHANTS</a:t>
            </a:r>
            <a:br>
              <a:rPr lang="sl-SI">
                <a:latin typeface="Comic Sans MS" pitchFamily="66" charset="0"/>
              </a:rPr>
            </a:br>
            <a:r>
              <a:rPr lang="sl-SI">
                <a:latin typeface="Comic Sans MS" pitchFamily="66" charset="0"/>
              </a:rPr>
              <a:t>AND RHYMES</a:t>
            </a:r>
          </a:p>
        </p:txBody>
      </p:sp>
      <p:sp>
        <p:nvSpPr>
          <p:cNvPr id="46085" name="Rectangle 5"/>
          <p:cNvSpPr>
            <a:spLocks noGrp="1" noRot="1" noChangeArrowheads="1"/>
          </p:cNvSpPr>
          <p:nvPr>
            <p:ph type="body" sz="half" idx="1"/>
          </p:nvPr>
        </p:nvSpPr>
        <p:spPr/>
        <p:txBody>
          <a:bodyPr/>
          <a:lstStyle/>
          <a:p>
            <a:pPr>
              <a:lnSpc>
                <a:spcPct val="90000"/>
              </a:lnSpc>
            </a:pPr>
            <a:r>
              <a:rPr lang="en-GB" sz="2400" b="1"/>
              <a:t>THE HOCKEY COKEY</a:t>
            </a:r>
          </a:p>
          <a:p>
            <a:pPr>
              <a:lnSpc>
                <a:spcPct val="90000"/>
              </a:lnSpc>
            </a:pPr>
            <a:r>
              <a:rPr lang="en-GB" sz="2400" b="1"/>
              <a:t/>
            </a:r>
            <a:br>
              <a:rPr lang="en-GB" sz="2400" b="1"/>
            </a:br>
            <a:r>
              <a:rPr lang="en-GB" sz="2400" u="sng"/>
              <a:t>Put you left hand in</a:t>
            </a:r>
          </a:p>
          <a:p>
            <a:pPr>
              <a:lnSpc>
                <a:spcPct val="90000"/>
              </a:lnSpc>
            </a:pPr>
            <a:r>
              <a:rPr lang="en-GB" sz="2400" u="sng"/>
              <a:t>take your left hand out!</a:t>
            </a:r>
            <a:endParaRPr lang="en-GB" sz="2400"/>
          </a:p>
          <a:p>
            <a:pPr>
              <a:lnSpc>
                <a:spcPct val="90000"/>
              </a:lnSpc>
            </a:pPr>
            <a:r>
              <a:rPr lang="en-GB" sz="2400"/>
              <a:t>IN – OUT,  IN – OUT,</a:t>
            </a:r>
          </a:p>
          <a:p>
            <a:pPr>
              <a:lnSpc>
                <a:spcPct val="90000"/>
              </a:lnSpc>
            </a:pPr>
            <a:r>
              <a:rPr lang="en-GB" sz="2400"/>
              <a:t>shake it all about.</a:t>
            </a:r>
          </a:p>
          <a:p>
            <a:pPr>
              <a:lnSpc>
                <a:spcPct val="90000"/>
              </a:lnSpc>
            </a:pPr>
            <a:r>
              <a:rPr lang="en-GB" sz="2400"/>
              <a:t>Do the Hockey Cokey</a:t>
            </a:r>
          </a:p>
          <a:p>
            <a:pPr>
              <a:lnSpc>
                <a:spcPct val="90000"/>
              </a:lnSpc>
            </a:pPr>
            <a:r>
              <a:rPr lang="en-GB" sz="2400"/>
              <a:t>and turn around</a:t>
            </a:r>
          </a:p>
          <a:p>
            <a:pPr>
              <a:lnSpc>
                <a:spcPct val="90000"/>
              </a:lnSpc>
            </a:pPr>
            <a:r>
              <a:rPr lang="en-GB" sz="2400"/>
              <a:t>that's what it's all about.</a:t>
            </a:r>
          </a:p>
          <a:p>
            <a:pPr>
              <a:lnSpc>
                <a:spcPct val="90000"/>
              </a:lnSpc>
            </a:pPr>
            <a:r>
              <a:rPr lang="en-GB" sz="2400"/>
              <a:t>Oh, the Hockey Cokey,</a:t>
            </a:r>
            <a:endParaRPr lang="sl-SI" sz="2400"/>
          </a:p>
        </p:txBody>
      </p:sp>
      <p:sp>
        <p:nvSpPr>
          <p:cNvPr id="46086" name="Rectangle 6"/>
          <p:cNvSpPr>
            <a:spLocks noGrp="1" noRot="1" noChangeArrowheads="1"/>
          </p:cNvSpPr>
          <p:nvPr>
            <p:ph type="body" sz="half" idx="2"/>
          </p:nvPr>
        </p:nvSpPr>
        <p:spPr/>
        <p:txBody>
          <a:bodyPr/>
          <a:lstStyle/>
          <a:p>
            <a:pPr>
              <a:lnSpc>
                <a:spcPct val="90000"/>
              </a:lnSpc>
            </a:pPr>
            <a:r>
              <a:rPr lang="en-GB" sz="2400"/>
              <a:t>Oh, the Hockey Cokey,</a:t>
            </a:r>
          </a:p>
          <a:p>
            <a:pPr>
              <a:lnSpc>
                <a:spcPct val="90000"/>
              </a:lnSpc>
            </a:pPr>
            <a:r>
              <a:rPr lang="en-GB" sz="2400"/>
              <a:t>Oh, the Hockey Cokey,</a:t>
            </a:r>
          </a:p>
          <a:p>
            <a:pPr>
              <a:lnSpc>
                <a:spcPct val="90000"/>
              </a:lnSpc>
            </a:pPr>
            <a:r>
              <a:rPr lang="en-GB" sz="2400"/>
              <a:t>Knees bent</a:t>
            </a:r>
          </a:p>
          <a:p>
            <a:pPr>
              <a:lnSpc>
                <a:spcPct val="90000"/>
              </a:lnSpc>
            </a:pPr>
            <a:r>
              <a:rPr lang="en-GB" sz="2400"/>
              <a:t>Arms stretched</a:t>
            </a:r>
          </a:p>
          <a:p>
            <a:pPr>
              <a:lnSpc>
                <a:spcPct val="90000"/>
              </a:lnSpc>
            </a:pPr>
            <a:r>
              <a:rPr lang="en-GB" sz="2400"/>
              <a:t>1 – 2 – 3!</a:t>
            </a:r>
          </a:p>
          <a:p>
            <a:pPr>
              <a:lnSpc>
                <a:spcPct val="90000"/>
              </a:lnSpc>
            </a:pPr>
            <a:r>
              <a:rPr lang="en-GB" sz="2400"/>
              <a:t>Put your left leg in…</a:t>
            </a:r>
          </a:p>
          <a:p>
            <a:pPr>
              <a:lnSpc>
                <a:spcPct val="90000"/>
              </a:lnSpc>
            </a:pPr>
            <a:r>
              <a:rPr lang="en-GB" sz="2400"/>
              <a:t>Put your right hand in…</a:t>
            </a:r>
          </a:p>
          <a:p>
            <a:pPr>
              <a:lnSpc>
                <a:spcPct val="90000"/>
              </a:lnSpc>
            </a:pPr>
            <a:r>
              <a:rPr lang="en-GB" sz="2400"/>
              <a:t>Put your right leg in…</a:t>
            </a:r>
            <a:endParaRPr lang="sl-SI" sz="24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6084"/>
                                        </p:tgtEl>
                                        <p:attrNameLst>
                                          <p:attrName>style.visibility</p:attrName>
                                        </p:attrNameLst>
                                      </p:cBhvr>
                                      <p:to>
                                        <p:strVal val="visible"/>
                                      </p:to>
                                    </p:set>
                                    <p:animEffect transition="in" filter="blinds(horizontal)">
                                      <p:cBhvr>
                                        <p:cTn id="7" dur="500"/>
                                        <p:tgtEl>
                                          <p:spTgt spid="460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Rot="1" noChangeArrowheads="1"/>
          </p:cNvSpPr>
          <p:nvPr>
            <p:ph type="title"/>
          </p:nvPr>
        </p:nvSpPr>
        <p:spPr>
          <a:solidFill>
            <a:schemeClr val="accent1"/>
          </a:solidFill>
        </p:spPr>
        <p:txBody>
          <a:bodyPr/>
          <a:lstStyle/>
          <a:p>
            <a:pPr algn="ctr"/>
            <a:r>
              <a:rPr lang="sl-SI">
                <a:latin typeface="Comic Sans MS" pitchFamily="66" charset="0"/>
              </a:rPr>
              <a:t>SONGS, CHANTS</a:t>
            </a:r>
            <a:br>
              <a:rPr lang="sl-SI">
                <a:latin typeface="Comic Sans MS" pitchFamily="66" charset="0"/>
              </a:rPr>
            </a:br>
            <a:r>
              <a:rPr lang="sl-SI">
                <a:latin typeface="Comic Sans MS" pitchFamily="66" charset="0"/>
              </a:rPr>
              <a:t>AND RHYMES</a:t>
            </a:r>
          </a:p>
        </p:txBody>
      </p:sp>
      <p:sp>
        <p:nvSpPr>
          <p:cNvPr id="48133" name="Rectangle 5"/>
          <p:cNvSpPr>
            <a:spLocks noGrp="1" noRot="1" noChangeArrowheads="1"/>
          </p:cNvSpPr>
          <p:nvPr>
            <p:ph type="body" sz="half" idx="1"/>
          </p:nvPr>
        </p:nvSpPr>
        <p:spPr/>
        <p:txBody>
          <a:bodyPr/>
          <a:lstStyle/>
          <a:p>
            <a:pPr>
              <a:lnSpc>
                <a:spcPct val="80000"/>
              </a:lnSpc>
            </a:pPr>
            <a:r>
              <a:rPr lang="en-GB" sz="1600" b="1"/>
              <a:t>THIS IS THE WAY</a:t>
            </a:r>
            <a:endParaRPr lang="en-GB" sz="1600"/>
          </a:p>
          <a:p>
            <a:pPr>
              <a:lnSpc>
                <a:spcPct val="80000"/>
              </a:lnSpc>
            </a:pPr>
            <a:r>
              <a:rPr lang="en-GB" sz="1600"/>
              <a:t>This is the way you </a:t>
            </a:r>
            <a:r>
              <a:rPr lang="en-GB" sz="1600" u="sng"/>
              <a:t>wash your face</a:t>
            </a:r>
            <a:r>
              <a:rPr lang="en-GB" sz="1600"/>
              <a:t>,</a:t>
            </a:r>
          </a:p>
          <a:p>
            <a:pPr>
              <a:lnSpc>
                <a:spcPct val="80000"/>
              </a:lnSpc>
            </a:pPr>
            <a:r>
              <a:rPr lang="en-GB" sz="1600"/>
              <a:t>Wash your face, wash your face,</a:t>
            </a:r>
          </a:p>
          <a:p>
            <a:pPr>
              <a:lnSpc>
                <a:spcPct val="80000"/>
              </a:lnSpc>
            </a:pPr>
            <a:r>
              <a:rPr lang="en-GB" sz="1600"/>
              <a:t>This is the way you wash your face,</a:t>
            </a:r>
          </a:p>
          <a:p>
            <a:pPr>
              <a:lnSpc>
                <a:spcPct val="80000"/>
              </a:lnSpc>
            </a:pPr>
            <a:r>
              <a:rPr lang="en-GB" sz="1600"/>
              <a:t>All on a </a:t>
            </a:r>
            <a:r>
              <a:rPr lang="en-GB" sz="1600" u="sng"/>
              <a:t>Saturday morning</a:t>
            </a:r>
            <a:endParaRPr lang="en-GB" sz="1600"/>
          </a:p>
          <a:p>
            <a:pPr>
              <a:lnSpc>
                <a:spcPct val="80000"/>
              </a:lnSpc>
            </a:pPr>
            <a:r>
              <a:rPr lang="en-GB" sz="1600"/>
              <a:t>…wash your hands / Sunday morning</a:t>
            </a:r>
          </a:p>
          <a:p>
            <a:pPr>
              <a:lnSpc>
                <a:spcPct val="80000"/>
              </a:lnSpc>
            </a:pPr>
            <a:r>
              <a:rPr lang="en-GB" sz="1600"/>
              <a:t>…Brush your teeth / Monday morning</a:t>
            </a:r>
          </a:p>
          <a:p>
            <a:pPr>
              <a:lnSpc>
                <a:spcPct val="80000"/>
              </a:lnSpc>
            </a:pPr>
            <a:r>
              <a:rPr lang="en-GB" sz="1600"/>
              <a:t>…Brush your hair / Tuesday morning</a:t>
            </a:r>
          </a:p>
          <a:p>
            <a:pPr>
              <a:lnSpc>
                <a:spcPct val="80000"/>
              </a:lnSpc>
            </a:pPr>
            <a:r>
              <a:rPr lang="en-GB" sz="1600"/>
              <a:t>…Clean your shoes / Wednesday morning</a:t>
            </a:r>
          </a:p>
          <a:p>
            <a:pPr>
              <a:lnSpc>
                <a:spcPct val="80000"/>
              </a:lnSpc>
            </a:pPr>
            <a:r>
              <a:rPr lang="en-GB" sz="1600"/>
              <a:t>…Eat your food / Thursday morning</a:t>
            </a:r>
          </a:p>
          <a:p>
            <a:pPr>
              <a:lnSpc>
                <a:spcPct val="80000"/>
              </a:lnSpc>
            </a:pPr>
            <a:r>
              <a:rPr lang="en-GB" sz="1600"/>
              <a:t>…Drink your tea / Friday morning</a:t>
            </a:r>
            <a:endParaRPr lang="sl-SI" sz="1600"/>
          </a:p>
        </p:txBody>
      </p:sp>
      <p:sp>
        <p:nvSpPr>
          <p:cNvPr id="48134" name="Rectangle 6"/>
          <p:cNvSpPr>
            <a:spLocks noGrp="1" noRot="1" noChangeArrowheads="1"/>
          </p:cNvSpPr>
          <p:nvPr>
            <p:ph type="body" sz="half" idx="2"/>
          </p:nvPr>
        </p:nvSpPr>
        <p:spPr/>
        <p:txBody>
          <a:bodyPr/>
          <a:lstStyle/>
          <a:p>
            <a:pPr>
              <a:lnSpc>
                <a:spcPct val="80000"/>
              </a:lnSpc>
            </a:pPr>
            <a:r>
              <a:rPr lang="en-GB" sz="1600" b="1"/>
              <a:t>IF YOU'RE HAPPY</a:t>
            </a:r>
          </a:p>
          <a:p>
            <a:pPr>
              <a:lnSpc>
                <a:spcPct val="80000"/>
              </a:lnSpc>
            </a:pPr>
            <a:r>
              <a:rPr lang="en-GB" sz="1600" b="1"/>
              <a:t/>
            </a:r>
            <a:br>
              <a:rPr lang="en-GB" sz="1600" b="1"/>
            </a:br>
            <a:r>
              <a:rPr lang="en-GB" sz="1600" u="sng"/>
              <a:t>If you're happy and you know it,</a:t>
            </a:r>
            <a:endParaRPr lang="en-GB" sz="1600"/>
          </a:p>
          <a:p>
            <a:pPr>
              <a:lnSpc>
                <a:spcPct val="80000"/>
              </a:lnSpc>
            </a:pPr>
            <a:r>
              <a:rPr lang="en-GB" sz="1600"/>
              <a:t>Clap you hands.</a:t>
            </a:r>
            <a:endParaRPr lang="en-GB" sz="1600" u="sng"/>
          </a:p>
          <a:p>
            <a:pPr>
              <a:lnSpc>
                <a:spcPct val="80000"/>
              </a:lnSpc>
            </a:pPr>
            <a:r>
              <a:rPr lang="en-GB" sz="1600" u="sng"/>
              <a:t>If you're happy and you know it,</a:t>
            </a:r>
            <a:endParaRPr lang="en-GB" sz="1600"/>
          </a:p>
          <a:p>
            <a:pPr>
              <a:lnSpc>
                <a:spcPct val="80000"/>
              </a:lnSpc>
            </a:pPr>
            <a:r>
              <a:rPr lang="en-GB" sz="1600"/>
              <a:t>Clap you hands.</a:t>
            </a:r>
            <a:endParaRPr lang="en-GB" sz="1600" u="sng"/>
          </a:p>
          <a:p>
            <a:pPr>
              <a:lnSpc>
                <a:spcPct val="80000"/>
              </a:lnSpc>
            </a:pPr>
            <a:r>
              <a:rPr lang="en-GB" sz="1600" u="sng"/>
              <a:t>If you're happy and you know it,</a:t>
            </a:r>
          </a:p>
          <a:p>
            <a:pPr>
              <a:lnSpc>
                <a:spcPct val="80000"/>
              </a:lnSpc>
            </a:pPr>
            <a:r>
              <a:rPr lang="en-GB" sz="1600" u="sng"/>
              <a:t>And you really want to show it.</a:t>
            </a:r>
          </a:p>
          <a:p>
            <a:pPr>
              <a:lnSpc>
                <a:spcPct val="80000"/>
              </a:lnSpc>
            </a:pPr>
            <a:r>
              <a:rPr lang="en-GB" sz="1600" u="sng"/>
              <a:t>If you're happy and you know it,</a:t>
            </a:r>
            <a:endParaRPr lang="en-GB" sz="1600"/>
          </a:p>
          <a:p>
            <a:pPr>
              <a:lnSpc>
                <a:spcPct val="80000"/>
              </a:lnSpc>
            </a:pPr>
            <a:r>
              <a:rPr lang="en-GB" sz="1600"/>
              <a:t>Clap you hands.</a:t>
            </a:r>
          </a:p>
          <a:p>
            <a:pPr>
              <a:lnSpc>
                <a:spcPct val="80000"/>
              </a:lnSpc>
            </a:pPr>
            <a:r>
              <a:rPr lang="en-GB" sz="1600"/>
              <a:t>…Stamp your feet…</a:t>
            </a:r>
          </a:p>
          <a:p>
            <a:pPr>
              <a:lnSpc>
                <a:spcPct val="80000"/>
              </a:lnSpc>
            </a:pPr>
            <a:r>
              <a:rPr lang="en-GB" sz="1600"/>
              <a:t>…Blink your eyes…</a:t>
            </a:r>
          </a:p>
          <a:p>
            <a:pPr>
              <a:lnSpc>
                <a:spcPct val="80000"/>
              </a:lnSpc>
            </a:pPr>
            <a:r>
              <a:rPr lang="en-GB" sz="1600"/>
              <a:t>… Click your fingers…</a:t>
            </a:r>
          </a:p>
          <a:p>
            <a:pPr>
              <a:lnSpc>
                <a:spcPct val="80000"/>
              </a:lnSpc>
            </a:pPr>
            <a:r>
              <a:rPr lang="en-GB" sz="1600"/>
              <a:t>…Say Hello…</a:t>
            </a:r>
            <a:endParaRPr lang="sl-SI" sz="1600"/>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8132"/>
                                        </p:tgtEl>
                                        <p:attrNameLst>
                                          <p:attrName>style.visibility</p:attrName>
                                        </p:attrNameLst>
                                      </p:cBhvr>
                                      <p:to>
                                        <p:strVal val="visible"/>
                                      </p:to>
                                    </p:set>
                                    <p:animEffect transition="in" filter="blinds(horizontal)">
                                      <p:cBhvr>
                                        <p:cTn id="7" dur="500"/>
                                        <p:tgtEl>
                                          <p:spTgt spid="48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a:solidFill>
            <a:schemeClr val="accent1"/>
          </a:solidFill>
        </p:spPr>
        <p:txBody>
          <a:bodyPr/>
          <a:lstStyle/>
          <a:p>
            <a:pPr algn="ctr"/>
            <a:r>
              <a:rPr lang="sl-SI">
                <a:latin typeface="Comic Sans MS" pitchFamily="66" charset="0"/>
              </a:rPr>
              <a:t>TEDDY BEAR - PUPPET</a:t>
            </a:r>
          </a:p>
        </p:txBody>
      </p:sp>
      <p:sp>
        <p:nvSpPr>
          <p:cNvPr id="51203" name="Rectangle 3"/>
          <p:cNvSpPr>
            <a:spLocks noGrp="1" noRot="1" noChangeArrowheads="1"/>
          </p:cNvSpPr>
          <p:nvPr>
            <p:ph type="body" sz="half" idx="1"/>
          </p:nvPr>
        </p:nvSpPr>
        <p:spPr/>
        <p:txBody>
          <a:bodyPr/>
          <a:lstStyle/>
          <a:p>
            <a:r>
              <a:rPr lang="en-GB" sz="1600" b="1" u="sng">
                <a:solidFill>
                  <a:srgbClr val="000066"/>
                </a:solidFill>
                <a:effectLst/>
              </a:rPr>
              <a:t>Materials: </a:t>
            </a:r>
            <a:endParaRPr lang="en-GB" sz="1600" b="1">
              <a:solidFill>
                <a:srgbClr val="000066"/>
              </a:solidFill>
              <a:effectLst/>
            </a:endParaRPr>
          </a:p>
          <a:p>
            <a:r>
              <a:rPr lang="en-GB" sz="1600" b="1">
                <a:effectLst/>
              </a:rPr>
              <a:t>-photocopiable parts of the body</a:t>
            </a:r>
          </a:p>
          <a:p>
            <a:r>
              <a:rPr lang="en-GB" sz="1600" b="1">
                <a:effectLst/>
              </a:rPr>
              <a:t>-cardboard (thick paper)</a:t>
            </a:r>
          </a:p>
          <a:p>
            <a:r>
              <a:rPr lang="en-GB" sz="1600" b="1">
                <a:effectLst/>
              </a:rPr>
              <a:t>-5 split pins</a:t>
            </a:r>
          </a:p>
          <a:p>
            <a:r>
              <a:rPr lang="en-GB" sz="1600" b="1">
                <a:effectLst/>
              </a:rPr>
              <a:t>-glue</a:t>
            </a:r>
          </a:p>
          <a:p>
            <a:r>
              <a:rPr lang="en-GB" sz="1600" b="1">
                <a:effectLst/>
              </a:rPr>
              <a:t>-scissors</a:t>
            </a:r>
            <a:endParaRPr lang="en-GB" sz="1600" b="1" u="sng">
              <a:effectLst/>
            </a:endParaRPr>
          </a:p>
          <a:p>
            <a:r>
              <a:rPr lang="en-GB" sz="1600" b="1" u="sng">
                <a:solidFill>
                  <a:srgbClr val="000066"/>
                </a:solidFill>
                <a:effectLst/>
              </a:rPr>
              <a:t>Execution:</a:t>
            </a:r>
            <a:endParaRPr lang="en-GB" sz="1600" b="1">
              <a:solidFill>
                <a:srgbClr val="000066"/>
              </a:solidFill>
              <a:effectLst/>
            </a:endParaRPr>
          </a:p>
          <a:p>
            <a:r>
              <a:rPr lang="en-GB" sz="1600" b="1">
                <a:effectLst/>
              </a:rPr>
              <a:t>Colour the photocopiable parts of the body</a:t>
            </a:r>
          </a:p>
          <a:p>
            <a:r>
              <a:rPr lang="en-GB" sz="1600" b="1">
                <a:effectLst/>
              </a:rPr>
              <a:t>before gluing them on the cardboard. Next,</a:t>
            </a:r>
          </a:p>
          <a:p>
            <a:r>
              <a:rPr lang="en-GB" sz="1600" b="1">
                <a:effectLst/>
              </a:rPr>
              <a:t>cut them out and fix all parts with the split pins.</a:t>
            </a:r>
            <a:r>
              <a:rPr lang="sl-SI" sz="1600"/>
              <a:t> </a:t>
            </a:r>
          </a:p>
        </p:txBody>
      </p:sp>
      <p:pic>
        <p:nvPicPr>
          <p:cNvPr id="51207" name="Picture 7" descr="DSC00129"/>
          <p:cNvPicPr>
            <a:picLocks noChangeAspect="1" noChangeArrowheads="1"/>
          </p:cNvPicPr>
          <p:nvPr>
            <p:ph sz="half" idx="2"/>
          </p:nvPr>
        </p:nvPicPr>
        <p:blipFill>
          <a:blip r:embed="rId2" cstate="print"/>
          <a:srcRect/>
          <a:stretch>
            <a:fillRect/>
          </a:stretch>
        </p:blipFill>
        <p:spPr>
          <a:xfrm>
            <a:off x="5529263" y="2420938"/>
            <a:ext cx="2998787" cy="3529012"/>
          </a:xfrm>
          <a:noFill/>
          <a:ln/>
        </p:spPr>
      </p:pic>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blinds(horizontal)">
                                      <p:cBhvr>
                                        <p:cTn id="7" dur="500"/>
                                        <p:tgtEl>
                                          <p:spTgt spid="51202"/>
                                        </p:tgtEl>
                                      </p:cBhvr>
                                    </p:animEffect>
                                  </p:childTnLst>
                                </p:cTn>
                              </p:par>
                            </p:childTnLst>
                          </p:cTn>
                        </p:par>
                        <p:par>
                          <p:cTn id="8" fill="hold">
                            <p:stCondLst>
                              <p:cond delay="500"/>
                            </p:stCondLst>
                            <p:childTnLst>
                              <p:par>
                                <p:cTn id="9" presetID="6" presetClass="emph" presetSubtype="0" fill="hold" nodeType="afterEffect">
                                  <p:stCondLst>
                                    <p:cond delay="0"/>
                                  </p:stCondLst>
                                  <p:childTnLst>
                                    <p:animScale>
                                      <p:cBhvr>
                                        <p:cTn id="10" dur="2000" fill="hold"/>
                                        <p:tgtEl>
                                          <p:spTgt spid="5120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a:solidFill>
            <a:schemeClr val="accent1"/>
          </a:solidFill>
        </p:spPr>
        <p:txBody>
          <a:bodyPr/>
          <a:lstStyle/>
          <a:p>
            <a:pPr algn="ctr"/>
            <a:r>
              <a:rPr lang="sl-SI">
                <a:latin typeface="Comic Sans MS" pitchFamily="66" charset="0"/>
              </a:rPr>
              <a:t>SYLLABUS, VOCABULARY</a:t>
            </a:r>
          </a:p>
        </p:txBody>
      </p:sp>
      <p:graphicFrame>
        <p:nvGraphicFramePr>
          <p:cNvPr id="52315" name="Group 91"/>
          <p:cNvGraphicFramePr>
            <a:graphicFrameLocks noGrp="1"/>
          </p:cNvGraphicFramePr>
          <p:nvPr>
            <p:ph type="tbl" idx="1"/>
          </p:nvPr>
        </p:nvGraphicFramePr>
        <p:xfrm>
          <a:off x="838200" y="1916113"/>
          <a:ext cx="8007350" cy="4314508"/>
        </p:xfrm>
        <a:graphic>
          <a:graphicData uri="http://schemas.openxmlformats.org/drawingml/2006/table">
            <a:tbl>
              <a:tblPr/>
              <a:tblGrid>
                <a:gridCol w="1031875"/>
                <a:gridCol w="2346325"/>
                <a:gridCol w="1423988"/>
                <a:gridCol w="1706562"/>
                <a:gridCol w="14986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CLASS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GOALS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TOPIC</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LANGUAGE</a:t>
                      </a:r>
                      <a:endParaRPr kumimoji="0" lang="sl-SI"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ITEMS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EXAMPLES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35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5</a:t>
                      </a: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Pupils: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recognize and name </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face and body parts (elementary words)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count and describe body parts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connect body parts with feelings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tell how they feel and ask others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describe surface in touch of a thing or person</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tell how they care about hygiene </a:t>
                      </a:r>
                      <a:endParaRPr kumimoji="0" lang="en-GB"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MY FACE &amp;</a:t>
                      </a:r>
                      <a:endParaRPr kumimoji="0" lang="sl-SI"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BODY</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Have got, has got, be</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Have you got…?</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How many… have you got?</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What is it?</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How are you? (Fine, cold, tired…)</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face and body parts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feelings (see, hear, feel)</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my, your</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long, tall / short, thin / fat, soft / hard</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 wash, clean, brush</a:t>
                      </a:r>
                      <a:endParaRPr kumimoji="0" lang="en-GB"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Pat the Cat (Colin &amp; Jacqui Hawkins)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A song: Head and Shoulders</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One Finger, One Thumb</a:t>
                      </a:r>
                      <a:endParaRPr kumimoji="0" lang="sl-SI"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Times New Roman" pitchFamily="18" charset="0"/>
                          <a:cs typeface="Times New Roman" pitchFamily="18" charset="0"/>
                        </a:rPr>
                        <a:t>This is the Way I Wash My Face</a:t>
                      </a:r>
                      <a:endParaRPr kumimoji="0" lang="en-GB"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blinds(horizontal)">
                                      <p:cBhvr>
                                        <p:cTn id="7" dur="500"/>
                                        <p:tgtEl>
                                          <p:spTgt spid="52226"/>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52315"/>
                                        </p:tgtEl>
                                        <p:attrNameLst>
                                          <p:attrName>style.visibility</p:attrName>
                                        </p:attrNameLst>
                                      </p:cBhvr>
                                      <p:to>
                                        <p:strVal val="visible"/>
                                      </p:to>
                                    </p:set>
                                    <p:animEffect transition="in" filter="fade">
                                      <p:cBhvr>
                                        <p:cTn id="11" dur="1000"/>
                                        <p:tgtEl>
                                          <p:spTgt spid="52315"/>
                                        </p:tgtEl>
                                      </p:cBhvr>
                                    </p:animEffect>
                                    <p:anim calcmode="lin" valueType="num">
                                      <p:cBhvr>
                                        <p:cTn id="12" dur="1000" fill="hold"/>
                                        <p:tgtEl>
                                          <p:spTgt spid="52315"/>
                                        </p:tgtEl>
                                        <p:attrNameLst>
                                          <p:attrName>ppt_x</p:attrName>
                                        </p:attrNameLst>
                                      </p:cBhvr>
                                      <p:tavLst>
                                        <p:tav tm="0">
                                          <p:val>
                                            <p:strVal val="#ppt_x"/>
                                          </p:val>
                                        </p:tav>
                                        <p:tav tm="100000">
                                          <p:val>
                                            <p:strVal val="#ppt_x"/>
                                          </p:val>
                                        </p:tav>
                                      </p:tavLst>
                                    </p:anim>
                                    <p:anim calcmode="lin" valueType="num">
                                      <p:cBhvr>
                                        <p:cTn id="13" dur="1000" fill="hold"/>
                                        <p:tgtEl>
                                          <p:spTgt spid="523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rrowheads="1"/>
          </p:cNvSpPr>
          <p:nvPr>
            <p:ph type="title"/>
          </p:nvPr>
        </p:nvSpPr>
        <p:spPr>
          <a:solidFill>
            <a:schemeClr val="accent1"/>
          </a:solidFill>
        </p:spPr>
        <p:txBody>
          <a:bodyPr/>
          <a:lstStyle/>
          <a:p>
            <a:pPr algn="ctr"/>
            <a:r>
              <a:rPr lang="sl-SI">
                <a:latin typeface="Comic Sans MS" pitchFamily="66" charset="0"/>
              </a:rPr>
              <a:t>BOOKS</a:t>
            </a:r>
          </a:p>
        </p:txBody>
      </p:sp>
      <p:sp>
        <p:nvSpPr>
          <p:cNvPr id="73732" name="Oval 4"/>
          <p:cNvSpPr>
            <a:spLocks noChangeArrowheads="1"/>
          </p:cNvSpPr>
          <p:nvPr/>
        </p:nvSpPr>
        <p:spPr bwMode="auto">
          <a:xfrm>
            <a:off x="2051050" y="2276475"/>
            <a:ext cx="2376488" cy="1439863"/>
          </a:xfrm>
          <a:prstGeom prst="ellipse">
            <a:avLst/>
          </a:prstGeom>
          <a:solidFill>
            <a:schemeClr val="accent1"/>
          </a:solidFill>
          <a:ln w="9525">
            <a:solidFill>
              <a:schemeClr val="tx1"/>
            </a:solidFill>
            <a:round/>
            <a:headEnd/>
            <a:tailEnd/>
          </a:ln>
          <a:effectLst/>
        </p:spPr>
        <p:txBody>
          <a:bodyPr wrap="none" anchor="ctr"/>
          <a:lstStyle/>
          <a:p>
            <a:pPr algn="ctr"/>
            <a:r>
              <a:rPr lang="sl-SI" b="1"/>
              <a:t>COURSEBOOKS:</a:t>
            </a:r>
          </a:p>
          <a:p>
            <a:pPr algn="ctr"/>
            <a:r>
              <a:rPr lang="sl-SI" b="1"/>
              <a:t>Activity books, </a:t>
            </a:r>
          </a:p>
          <a:p>
            <a:pPr algn="ctr"/>
            <a:r>
              <a:rPr lang="sl-SI" b="1"/>
              <a:t>Class books</a:t>
            </a:r>
          </a:p>
        </p:txBody>
      </p:sp>
      <p:sp>
        <p:nvSpPr>
          <p:cNvPr id="73733" name="Oval 5"/>
          <p:cNvSpPr>
            <a:spLocks noChangeArrowheads="1"/>
          </p:cNvSpPr>
          <p:nvPr/>
        </p:nvSpPr>
        <p:spPr bwMode="auto">
          <a:xfrm>
            <a:off x="5867400" y="2276475"/>
            <a:ext cx="2376488" cy="1439863"/>
          </a:xfrm>
          <a:prstGeom prst="ellipse">
            <a:avLst/>
          </a:prstGeom>
          <a:solidFill>
            <a:schemeClr val="accent1"/>
          </a:solidFill>
          <a:ln w="9525">
            <a:solidFill>
              <a:schemeClr val="tx1"/>
            </a:solidFill>
            <a:round/>
            <a:headEnd/>
            <a:tailEnd/>
          </a:ln>
          <a:effectLst/>
        </p:spPr>
        <p:txBody>
          <a:bodyPr wrap="none" anchor="ctr"/>
          <a:lstStyle/>
          <a:p>
            <a:pPr algn="ctr"/>
            <a:r>
              <a:rPr lang="sl-SI" b="1"/>
              <a:t>DICTIONARIES</a:t>
            </a:r>
          </a:p>
        </p:txBody>
      </p:sp>
      <p:sp>
        <p:nvSpPr>
          <p:cNvPr id="73734" name="Oval 6"/>
          <p:cNvSpPr>
            <a:spLocks noChangeArrowheads="1"/>
          </p:cNvSpPr>
          <p:nvPr/>
        </p:nvSpPr>
        <p:spPr bwMode="auto">
          <a:xfrm>
            <a:off x="827088" y="4581525"/>
            <a:ext cx="2376487" cy="1439863"/>
          </a:xfrm>
          <a:prstGeom prst="ellipse">
            <a:avLst/>
          </a:prstGeom>
          <a:solidFill>
            <a:schemeClr val="accent1"/>
          </a:solidFill>
          <a:ln w="9525">
            <a:solidFill>
              <a:schemeClr val="tx1"/>
            </a:solidFill>
            <a:round/>
            <a:headEnd/>
            <a:tailEnd/>
          </a:ln>
          <a:effectLst/>
        </p:spPr>
        <p:txBody>
          <a:bodyPr wrap="none" anchor="ctr"/>
          <a:lstStyle/>
          <a:p>
            <a:pPr algn="ctr"/>
            <a:r>
              <a:rPr lang="sl-SI" b="1"/>
              <a:t>MAGAZINES,</a:t>
            </a:r>
          </a:p>
          <a:p>
            <a:pPr algn="ctr"/>
            <a:r>
              <a:rPr lang="sl-SI" b="1"/>
              <a:t>COMICS</a:t>
            </a:r>
          </a:p>
        </p:txBody>
      </p:sp>
      <p:sp>
        <p:nvSpPr>
          <p:cNvPr id="73735" name="Oval 7"/>
          <p:cNvSpPr>
            <a:spLocks noChangeArrowheads="1"/>
          </p:cNvSpPr>
          <p:nvPr/>
        </p:nvSpPr>
        <p:spPr bwMode="auto">
          <a:xfrm>
            <a:off x="4356100" y="4581525"/>
            <a:ext cx="2376488" cy="1439863"/>
          </a:xfrm>
          <a:prstGeom prst="ellipse">
            <a:avLst/>
          </a:prstGeom>
          <a:solidFill>
            <a:schemeClr val="accent1"/>
          </a:solidFill>
          <a:ln w="9525">
            <a:solidFill>
              <a:schemeClr val="tx1"/>
            </a:solidFill>
            <a:round/>
            <a:headEnd/>
            <a:tailEnd/>
          </a:ln>
          <a:effectLst/>
        </p:spPr>
        <p:txBody>
          <a:bodyPr wrap="none" anchor="ctr"/>
          <a:lstStyle/>
          <a:p>
            <a:pPr algn="ctr"/>
            <a:r>
              <a:rPr lang="sl-SI" b="1"/>
              <a:t>TEACHER’S BOOKS</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blinds(horizontal)">
                                      <p:cBhvr>
                                        <p:cTn id="7" dur="500"/>
                                        <p:tgtEl>
                                          <p:spTgt spid="73730"/>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73732"/>
                                        </p:tgtEl>
                                        <p:attrNameLst>
                                          <p:attrName>style.visibility</p:attrName>
                                        </p:attrNameLst>
                                      </p:cBhvr>
                                      <p:to>
                                        <p:strVal val="visible"/>
                                      </p:to>
                                    </p:set>
                                    <p:anim by="(-#ppt_w*2)" calcmode="lin" valueType="num">
                                      <p:cBhvr rctx="PPT">
                                        <p:cTn id="11" dur="250" autoRev="1" fill="hold">
                                          <p:stCondLst>
                                            <p:cond delay="0"/>
                                          </p:stCondLst>
                                        </p:cTn>
                                        <p:tgtEl>
                                          <p:spTgt spid="73732"/>
                                        </p:tgtEl>
                                        <p:attrNameLst>
                                          <p:attrName>ppt_w</p:attrName>
                                        </p:attrNameLst>
                                      </p:cBhvr>
                                    </p:anim>
                                    <p:anim by="(#ppt_w*0.50)" calcmode="lin" valueType="num">
                                      <p:cBhvr>
                                        <p:cTn id="12" dur="250" decel="50000" autoRev="1" fill="hold">
                                          <p:stCondLst>
                                            <p:cond delay="0"/>
                                          </p:stCondLst>
                                        </p:cTn>
                                        <p:tgtEl>
                                          <p:spTgt spid="73732"/>
                                        </p:tgtEl>
                                        <p:attrNameLst>
                                          <p:attrName>ppt_x</p:attrName>
                                        </p:attrNameLst>
                                      </p:cBhvr>
                                    </p:anim>
                                    <p:anim from="(-#ppt_h/2)" to="(#ppt_y)" calcmode="lin" valueType="num">
                                      <p:cBhvr>
                                        <p:cTn id="13" dur="500" fill="hold">
                                          <p:stCondLst>
                                            <p:cond delay="0"/>
                                          </p:stCondLst>
                                        </p:cTn>
                                        <p:tgtEl>
                                          <p:spTgt spid="73732"/>
                                        </p:tgtEl>
                                        <p:attrNameLst>
                                          <p:attrName>ppt_y</p:attrName>
                                        </p:attrNameLst>
                                      </p:cBhvr>
                                    </p:anim>
                                    <p:animRot by="21600000">
                                      <p:cBhvr>
                                        <p:cTn id="14" dur="500" fill="hold">
                                          <p:stCondLst>
                                            <p:cond delay="0"/>
                                          </p:stCondLst>
                                        </p:cTn>
                                        <p:tgtEl>
                                          <p:spTgt spid="73732"/>
                                        </p:tgtEl>
                                        <p:attrNameLst>
                                          <p:attrName>r</p:attrName>
                                        </p:attrNameLst>
                                      </p:cBhvr>
                                    </p:animRot>
                                  </p:childTnLst>
                                </p:cTn>
                              </p:par>
                            </p:childTnLst>
                          </p:cTn>
                        </p:par>
                        <p:par>
                          <p:cTn id="15" fill="hold">
                            <p:stCondLst>
                              <p:cond delay="2750"/>
                            </p:stCondLst>
                            <p:childTnLst>
                              <p:par>
                                <p:cTn id="16" presetID="56" presetClass="entr" presetSubtype="0" fill="hold" grpId="0" nodeType="afterEffect">
                                  <p:stCondLst>
                                    <p:cond delay="0"/>
                                  </p:stCondLst>
                                  <p:iterate type="lt">
                                    <p:tmPct val="10000"/>
                                  </p:iterate>
                                  <p:childTnLst>
                                    <p:set>
                                      <p:cBhvr>
                                        <p:cTn id="17" dur="1" fill="hold">
                                          <p:stCondLst>
                                            <p:cond delay="0"/>
                                          </p:stCondLst>
                                        </p:cTn>
                                        <p:tgtEl>
                                          <p:spTgt spid="73733"/>
                                        </p:tgtEl>
                                        <p:attrNameLst>
                                          <p:attrName>style.visibility</p:attrName>
                                        </p:attrNameLst>
                                      </p:cBhvr>
                                      <p:to>
                                        <p:strVal val="visible"/>
                                      </p:to>
                                    </p:set>
                                    <p:anim by="(-#ppt_w*2)" calcmode="lin" valueType="num">
                                      <p:cBhvr rctx="PPT">
                                        <p:cTn id="18" dur="250" autoRev="1" fill="hold">
                                          <p:stCondLst>
                                            <p:cond delay="0"/>
                                          </p:stCondLst>
                                        </p:cTn>
                                        <p:tgtEl>
                                          <p:spTgt spid="73733"/>
                                        </p:tgtEl>
                                        <p:attrNameLst>
                                          <p:attrName>ppt_w</p:attrName>
                                        </p:attrNameLst>
                                      </p:cBhvr>
                                    </p:anim>
                                    <p:anim by="(#ppt_w*0.50)" calcmode="lin" valueType="num">
                                      <p:cBhvr>
                                        <p:cTn id="19" dur="250" decel="50000" autoRev="1" fill="hold">
                                          <p:stCondLst>
                                            <p:cond delay="0"/>
                                          </p:stCondLst>
                                        </p:cTn>
                                        <p:tgtEl>
                                          <p:spTgt spid="73733"/>
                                        </p:tgtEl>
                                        <p:attrNameLst>
                                          <p:attrName>ppt_x</p:attrName>
                                        </p:attrNameLst>
                                      </p:cBhvr>
                                    </p:anim>
                                    <p:anim from="(-#ppt_h/2)" to="(#ppt_y)" calcmode="lin" valueType="num">
                                      <p:cBhvr>
                                        <p:cTn id="20" dur="500" fill="hold">
                                          <p:stCondLst>
                                            <p:cond delay="0"/>
                                          </p:stCondLst>
                                        </p:cTn>
                                        <p:tgtEl>
                                          <p:spTgt spid="73733"/>
                                        </p:tgtEl>
                                        <p:attrNameLst>
                                          <p:attrName>ppt_y</p:attrName>
                                        </p:attrNameLst>
                                      </p:cBhvr>
                                    </p:anim>
                                    <p:animRot by="21600000">
                                      <p:cBhvr>
                                        <p:cTn id="21" dur="500" fill="hold">
                                          <p:stCondLst>
                                            <p:cond delay="0"/>
                                          </p:stCondLst>
                                        </p:cTn>
                                        <p:tgtEl>
                                          <p:spTgt spid="73733"/>
                                        </p:tgtEl>
                                        <p:attrNameLst>
                                          <p:attrName>r</p:attrName>
                                        </p:attrNameLst>
                                      </p:cBhvr>
                                    </p:animRot>
                                  </p:childTnLst>
                                </p:cTn>
                              </p:par>
                            </p:childTnLst>
                          </p:cTn>
                        </p:par>
                        <p:par>
                          <p:cTn id="22" fill="hold">
                            <p:stCondLst>
                              <p:cond delay="3800"/>
                            </p:stCondLst>
                            <p:childTnLst>
                              <p:par>
                                <p:cTn id="23" presetID="56" presetClass="entr" presetSubtype="0" fill="hold" grpId="0" nodeType="afterEffect">
                                  <p:stCondLst>
                                    <p:cond delay="0"/>
                                  </p:stCondLst>
                                  <p:iterate type="lt">
                                    <p:tmPct val="10000"/>
                                  </p:iterate>
                                  <p:childTnLst>
                                    <p:set>
                                      <p:cBhvr>
                                        <p:cTn id="24" dur="1" fill="hold">
                                          <p:stCondLst>
                                            <p:cond delay="0"/>
                                          </p:stCondLst>
                                        </p:cTn>
                                        <p:tgtEl>
                                          <p:spTgt spid="73734"/>
                                        </p:tgtEl>
                                        <p:attrNameLst>
                                          <p:attrName>style.visibility</p:attrName>
                                        </p:attrNameLst>
                                      </p:cBhvr>
                                      <p:to>
                                        <p:strVal val="visible"/>
                                      </p:to>
                                    </p:set>
                                    <p:anim by="(-#ppt_w*2)" calcmode="lin" valueType="num">
                                      <p:cBhvr rctx="PPT">
                                        <p:cTn id="25" dur="250" autoRev="1" fill="hold">
                                          <p:stCondLst>
                                            <p:cond delay="0"/>
                                          </p:stCondLst>
                                        </p:cTn>
                                        <p:tgtEl>
                                          <p:spTgt spid="73734"/>
                                        </p:tgtEl>
                                        <p:attrNameLst>
                                          <p:attrName>ppt_w</p:attrName>
                                        </p:attrNameLst>
                                      </p:cBhvr>
                                    </p:anim>
                                    <p:anim by="(#ppt_w*0.50)" calcmode="lin" valueType="num">
                                      <p:cBhvr>
                                        <p:cTn id="26" dur="250" decel="50000" autoRev="1" fill="hold">
                                          <p:stCondLst>
                                            <p:cond delay="0"/>
                                          </p:stCondLst>
                                        </p:cTn>
                                        <p:tgtEl>
                                          <p:spTgt spid="73734"/>
                                        </p:tgtEl>
                                        <p:attrNameLst>
                                          <p:attrName>ppt_x</p:attrName>
                                        </p:attrNameLst>
                                      </p:cBhvr>
                                    </p:anim>
                                    <p:anim from="(-#ppt_h/2)" to="(#ppt_y)" calcmode="lin" valueType="num">
                                      <p:cBhvr>
                                        <p:cTn id="27" dur="500" fill="hold">
                                          <p:stCondLst>
                                            <p:cond delay="0"/>
                                          </p:stCondLst>
                                        </p:cTn>
                                        <p:tgtEl>
                                          <p:spTgt spid="73734"/>
                                        </p:tgtEl>
                                        <p:attrNameLst>
                                          <p:attrName>ppt_y</p:attrName>
                                        </p:attrNameLst>
                                      </p:cBhvr>
                                    </p:anim>
                                    <p:animRot by="21600000">
                                      <p:cBhvr>
                                        <p:cTn id="28" dur="500" fill="hold">
                                          <p:stCondLst>
                                            <p:cond delay="0"/>
                                          </p:stCondLst>
                                        </p:cTn>
                                        <p:tgtEl>
                                          <p:spTgt spid="73734"/>
                                        </p:tgtEl>
                                        <p:attrNameLst>
                                          <p:attrName>r</p:attrName>
                                        </p:attrNameLst>
                                      </p:cBhvr>
                                    </p:animRot>
                                  </p:childTnLst>
                                </p:cTn>
                              </p:par>
                            </p:childTnLst>
                          </p:cTn>
                        </p:par>
                        <p:par>
                          <p:cTn id="29" fill="hold">
                            <p:stCondLst>
                              <p:cond delay="5050"/>
                            </p:stCondLst>
                            <p:childTnLst>
                              <p:par>
                                <p:cTn id="30" presetID="56" presetClass="entr" presetSubtype="0" fill="hold" grpId="0" nodeType="afterEffect">
                                  <p:stCondLst>
                                    <p:cond delay="0"/>
                                  </p:stCondLst>
                                  <p:iterate type="lt">
                                    <p:tmPct val="10000"/>
                                  </p:iterate>
                                  <p:childTnLst>
                                    <p:set>
                                      <p:cBhvr>
                                        <p:cTn id="31" dur="1" fill="hold">
                                          <p:stCondLst>
                                            <p:cond delay="0"/>
                                          </p:stCondLst>
                                        </p:cTn>
                                        <p:tgtEl>
                                          <p:spTgt spid="73735"/>
                                        </p:tgtEl>
                                        <p:attrNameLst>
                                          <p:attrName>style.visibility</p:attrName>
                                        </p:attrNameLst>
                                      </p:cBhvr>
                                      <p:to>
                                        <p:strVal val="visible"/>
                                      </p:to>
                                    </p:set>
                                    <p:anim by="(-#ppt_w*2)" calcmode="lin" valueType="num">
                                      <p:cBhvr rctx="PPT">
                                        <p:cTn id="32" dur="250" autoRev="1" fill="hold">
                                          <p:stCondLst>
                                            <p:cond delay="0"/>
                                          </p:stCondLst>
                                        </p:cTn>
                                        <p:tgtEl>
                                          <p:spTgt spid="73735"/>
                                        </p:tgtEl>
                                        <p:attrNameLst>
                                          <p:attrName>ppt_w</p:attrName>
                                        </p:attrNameLst>
                                      </p:cBhvr>
                                    </p:anim>
                                    <p:anim by="(#ppt_w*0.50)" calcmode="lin" valueType="num">
                                      <p:cBhvr>
                                        <p:cTn id="33" dur="250" decel="50000" autoRev="1" fill="hold">
                                          <p:stCondLst>
                                            <p:cond delay="0"/>
                                          </p:stCondLst>
                                        </p:cTn>
                                        <p:tgtEl>
                                          <p:spTgt spid="73735"/>
                                        </p:tgtEl>
                                        <p:attrNameLst>
                                          <p:attrName>ppt_x</p:attrName>
                                        </p:attrNameLst>
                                      </p:cBhvr>
                                    </p:anim>
                                    <p:anim from="(-#ppt_h/2)" to="(#ppt_y)" calcmode="lin" valueType="num">
                                      <p:cBhvr>
                                        <p:cTn id="34" dur="500" fill="hold">
                                          <p:stCondLst>
                                            <p:cond delay="0"/>
                                          </p:stCondLst>
                                        </p:cTn>
                                        <p:tgtEl>
                                          <p:spTgt spid="73735"/>
                                        </p:tgtEl>
                                        <p:attrNameLst>
                                          <p:attrName>ppt_y</p:attrName>
                                        </p:attrNameLst>
                                      </p:cBhvr>
                                    </p:anim>
                                    <p:animRot by="21600000">
                                      <p:cBhvr>
                                        <p:cTn id="35" dur="500" fill="hold">
                                          <p:stCondLst>
                                            <p:cond delay="0"/>
                                          </p:stCondLst>
                                        </p:cTn>
                                        <p:tgtEl>
                                          <p:spTgt spid="7373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nimBg="1"/>
      <p:bldP spid="73732" grpId="0" animBg="1"/>
      <p:bldP spid="73733" grpId="0" animBg="1"/>
      <p:bldP spid="73734" grpId="0" animBg="1"/>
      <p:bldP spid="7373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a:solidFill>
            <a:schemeClr val="accent1"/>
          </a:solidFill>
        </p:spPr>
        <p:txBody>
          <a:bodyPr/>
          <a:lstStyle/>
          <a:p>
            <a:pPr algn="ctr"/>
            <a:r>
              <a:rPr lang="sl-SI">
                <a:latin typeface="Comic Sans MS" pitchFamily="66" charset="0"/>
              </a:rPr>
              <a:t>USEFUL LINKS</a:t>
            </a:r>
          </a:p>
        </p:txBody>
      </p:sp>
      <p:sp>
        <p:nvSpPr>
          <p:cNvPr id="50179" name="Rectangle 3"/>
          <p:cNvSpPr>
            <a:spLocks noGrp="1" noRot="1" noChangeArrowheads="1"/>
          </p:cNvSpPr>
          <p:nvPr>
            <p:ph type="body" idx="1"/>
          </p:nvPr>
        </p:nvSpPr>
        <p:spPr/>
        <p:txBody>
          <a:bodyPr/>
          <a:lstStyle/>
          <a:p>
            <a:pPr>
              <a:lnSpc>
                <a:spcPct val="80000"/>
              </a:lnSpc>
            </a:pPr>
            <a:r>
              <a:rPr lang="en-US" sz="2000">
                <a:hlinkClick r:id="rId3"/>
              </a:rPr>
              <a:t>http://www.primaryresources.co.uk/online/humanbody.swf</a:t>
            </a:r>
            <a:endParaRPr lang="en-US" sz="2000">
              <a:hlinkClick r:id="rId4"/>
            </a:endParaRPr>
          </a:p>
          <a:p>
            <a:pPr>
              <a:lnSpc>
                <a:spcPct val="80000"/>
              </a:lnSpc>
            </a:pPr>
            <a:r>
              <a:rPr lang="en-US" sz="2000">
                <a:hlinkClick r:id="rId4"/>
              </a:rPr>
              <a:t>http://iteslj.org/v/ei/body.html</a:t>
            </a:r>
            <a:endParaRPr lang="en-US" sz="2000">
              <a:hlinkClick r:id="rId5"/>
            </a:endParaRPr>
          </a:p>
          <a:p>
            <a:pPr>
              <a:lnSpc>
                <a:spcPct val="80000"/>
              </a:lnSpc>
            </a:pPr>
            <a:r>
              <a:rPr lang="en-US" sz="2000">
                <a:hlinkClick r:id="rId5"/>
              </a:rPr>
              <a:t>http://www.sesameworkshop.org/sesamestreet/games/flash.php?contentId=108866</a:t>
            </a:r>
            <a:endParaRPr lang="en-US" sz="2000">
              <a:hlinkClick r:id="rId6"/>
            </a:endParaRPr>
          </a:p>
          <a:p>
            <a:pPr>
              <a:lnSpc>
                <a:spcPct val="80000"/>
              </a:lnSpc>
            </a:pPr>
            <a:r>
              <a:rPr lang="en-US" sz="2000">
                <a:hlinkClick r:id="rId6"/>
              </a:rPr>
              <a:t>http://a4esl.org/q/h/vc-body-lb.html</a:t>
            </a:r>
            <a:endParaRPr lang="en-US" sz="2000">
              <a:hlinkClick r:id="rId7"/>
            </a:endParaRPr>
          </a:p>
          <a:p>
            <a:pPr>
              <a:lnSpc>
                <a:spcPct val="80000"/>
              </a:lnSpc>
            </a:pPr>
            <a:r>
              <a:rPr lang="en-US" sz="2000">
                <a:hlinkClick r:id="rId7"/>
              </a:rPr>
              <a:t>http://www.lingolex.com/bodyen.htm</a:t>
            </a:r>
            <a:endParaRPr lang="en-US" sz="2000">
              <a:hlinkClick r:id="rId8"/>
            </a:endParaRPr>
          </a:p>
          <a:p>
            <a:pPr>
              <a:lnSpc>
                <a:spcPct val="80000"/>
              </a:lnSpc>
            </a:pPr>
            <a:r>
              <a:rPr lang="en-US" sz="2000">
                <a:hlinkClick r:id="rId8"/>
              </a:rPr>
              <a:t>http://a4esl.org/q/h/vm/m-body.html</a:t>
            </a:r>
            <a:r>
              <a:rPr lang="en-US" sz="2000"/>
              <a:t>   /idioms/</a:t>
            </a:r>
            <a:endParaRPr lang="en-US" sz="2000">
              <a:hlinkClick r:id="rId9"/>
            </a:endParaRPr>
          </a:p>
          <a:p>
            <a:pPr>
              <a:lnSpc>
                <a:spcPct val="80000"/>
              </a:lnSpc>
            </a:pPr>
            <a:r>
              <a:rPr lang="en-US" sz="2000">
                <a:hlinkClick r:id="rId9"/>
              </a:rPr>
              <a:t>http://www.enchantedlearning.com/subjects/anatomy/body/label/</a:t>
            </a:r>
            <a:endParaRPr lang="en-US" sz="2000">
              <a:hlinkClick r:id="rId10"/>
            </a:endParaRPr>
          </a:p>
          <a:p>
            <a:pPr>
              <a:lnSpc>
                <a:spcPct val="80000"/>
              </a:lnSpc>
            </a:pPr>
            <a:r>
              <a:rPr lang="en-US" sz="2000">
                <a:hlinkClick r:id="rId10"/>
              </a:rPr>
              <a:t>http://aitech.ac.jp/~itesls/wm/body-e.html</a:t>
            </a:r>
            <a:endParaRPr lang="en-US" sz="2000">
              <a:hlinkClick r:id="rId11"/>
            </a:endParaRPr>
          </a:p>
          <a:p>
            <a:pPr>
              <a:lnSpc>
                <a:spcPct val="80000"/>
              </a:lnSpc>
            </a:pPr>
            <a:r>
              <a:rPr lang="en-US" sz="2000">
                <a:hlinkClick r:id="rId11"/>
              </a:rPr>
              <a:t>http://www.manythings.org/hmf/8972.html</a:t>
            </a:r>
            <a:endParaRPr lang="en-US" sz="2000">
              <a:hlinkClick r:id="rId12"/>
            </a:endParaRPr>
          </a:p>
          <a:p>
            <a:pPr>
              <a:lnSpc>
                <a:spcPct val="80000"/>
              </a:lnSpc>
            </a:pPr>
            <a:r>
              <a:rPr lang="en-US" sz="2000">
                <a:hlinkClick r:id="rId12"/>
              </a:rPr>
              <a:t>http://www.free-online-word-search-puzzles.com/body-parts.htm</a:t>
            </a:r>
            <a:endParaRPr lang="en-US" sz="2000">
              <a:hlinkClick r:id="rId13"/>
            </a:endParaRPr>
          </a:p>
          <a:p>
            <a:pPr>
              <a:lnSpc>
                <a:spcPct val="80000"/>
              </a:lnSpc>
            </a:pPr>
            <a:r>
              <a:rPr lang="en-US" sz="2000">
                <a:hlinkClick r:id="rId13"/>
              </a:rPr>
              <a:t>http://bogglesworldesl.com/animal_body_parts.htm</a:t>
            </a:r>
            <a:endParaRPr lang="sl-SI" sz="2000"/>
          </a:p>
        </p:txBody>
      </p:sp>
      <p:pic>
        <p:nvPicPr>
          <p:cNvPr id="50182" name="Picture 6">
            <a:hlinkClick r:id="" action="ppaction://media"/>
          </p:cNvPr>
          <p:cNvPicPr>
            <a:picLocks noRot="1" noChangeAspect="1" noChangeArrowheads="1"/>
          </p:cNvPicPr>
          <p:nvPr>
            <a:wavAudioFile r:embed="rId1" name="j0214098.wav"/>
          </p:nvPr>
        </p:nvPicPr>
        <p:blipFill>
          <a:blip r:embed="rId14" cstate="print"/>
          <a:srcRect/>
          <a:stretch>
            <a:fillRect/>
          </a:stretch>
        </p:blipFill>
        <p:spPr bwMode="auto">
          <a:xfrm>
            <a:off x="6588125" y="5949950"/>
            <a:ext cx="304800" cy="304800"/>
          </a:xfrm>
          <a:prstGeom prst="rect">
            <a:avLst/>
          </a:prstGeom>
          <a:noFill/>
        </p:spPr>
      </p:pic>
      <p:sp>
        <p:nvSpPr>
          <p:cNvPr id="50183" name="AutoShape 7"/>
          <p:cNvSpPr>
            <a:spLocks noChangeArrowheads="1"/>
          </p:cNvSpPr>
          <p:nvPr/>
        </p:nvSpPr>
        <p:spPr bwMode="auto">
          <a:xfrm>
            <a:off x="1187450" y="5589588"/>
            <a:ext cx="1800225" cy="1008062"/>
          </a:xfrm>
          <a:prstGeom prst="cloudCallout">
            <a:avLst>
              <a:gd name="adj1" fmla="val -88801"/>
              <a:gd name="adj2" fmla="val 76931"/>
            </a:avLst>
          </a:prstGeom>
          <a:solidFill>
            <a:schemeClr val="accent1"/>
          </a:solidFill>
          <a:ln w="9525">
            <a:solidFill>
              <a:schemeClr val="tx1"/>
            </a:solidFill>
            <a:round/>
            <a:headEnd/>
            <a:tailEnd/>
          </a:ln>
          <a:effectLst/>
        </p:spPr>
        <p:txBody>
          <a:bodyPr/>
          <a:lstStyle/>
          <a:p>
            <a:pPr algn="ctr"/>
            <a:r>
              <a:rPr lang="sl-SI" sz="2000" b="1">
                <a:solidFill>
                  <a:srgbClr val="660066"/>
                </a:solidFill>
                <a:latin typeface="Comic Sans MS" pitchFamily="66" charset="0"/>
              </a:rPr>
              <a:t>HAPPY END</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linds(horizontal)">
                                      <p:cBhvr>
                                        <p:cTn id="7" dur="500"/>
                                        <p:tgtEl>
                                          <p:spTgt spid="50178"/>
                                        </p:tgtEl>
                                      </p:cBhvr>
                                    </p:animEffect>
                                  </p:childTnLst>
                                </p:cTn>
                              </p:par>
                            </p:childTnLst>
                          </p:cTn>
                        </p:par>
                        <p:par>
                          <p:cTn id="8" fill="hold">
                            <p:stCondLst>
                              <p:cond delay="500"/>
                            </p:stCondLst>
                            <p:childTnLst>
                              <p:par>
                                <p:cTn id="9" presetID="1" presetClass="mediacall" presetSubtype="0" fill="hold" nodeType="afterEffect">
                                  <p:stCondLst>
                                    <p:cond delay="0"/>
                                  </p:stCondLst>
                                  <p:childTnLst>
                                    <p:cmd type="call" cmd="playFrom(0.0)">
                                      <p:cBhvr>
                                        <p:cTn id="10" dur="4716" fill="hold"/>
                                        <p:tgtEl>
                                          <p:spTgt spid="50182"/>
                                        </p:tgtEl>
                                      </p:cBhvr>
                                    </p:cmd>
                                  </p:childTnLst>
                                </p:cTn>
                              </p:par>
                            </p:childTnLst>
                          </p:cTn>
                        </p:par>
                        <p:par>
                          <p:cTn id="11" fill="hold">
                            <p:stCondLst>
                              <p:cond delay="5216"/>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50183"/>
                                        </p:tgtEl>
                                        <p:attrNameLst>
                                          <p:attrName>style.visibility</p:attrName>
                                        </p:attrNameLst>
                                      </p:cBhvr>
                                      <p:to>
                                        <p:strVal val="visible"/>
                                      </p:to>
                                    </p:set>
                                    <p:anim by="(-#ppt_w*2)" calcmode="lin" valueType="num">
                                      <p:cBhvr rctx="PPT">
                                        <p:cTn id="14" dur="250" autoRev="1" fill="hold">
                                          <p:stCondLst>
                                            <p:cond delay="0"/>
                                          </p:stCondLst>
                                        </p:cTn>
                                        <p:tgtEl>
                                          <p:spTgt spid="50183"/>
                                        </p:tgtEl>
                                        <p:attrNameLst>
                                          <p:attrName>ppt_w</p:attrName>
                                        </p:attrNameLst>
                                      </p:cBhvr>
                                    </p:anim>
                                    <p:anim by="(#ppt_w*0.50)" calcmode="lin" valueType="num">
                                      <p:cBhvr>
                                        <p:cTn id="15" dur="250" decel="50000" autoRev="1" fill="hold">
                                          <p:stCondLst>
                                            <p:cond delay="0"/>
                                          </p:stCondLst>
                                        </p:cTn>
                                        <p:tgtEl>
                                          <p:spTgt spid="50183"/>
                                        </p:tgtEl>
                                        <p:attrNameLst>
                                          <p:attrName>ppt_x</p:attrName>
                                        </p:attrNameLst>
                                      </p:cBhvr>
                                    </p:anim>
                                    <p:anim from="(-#ppt_h/2)" to="(#ppt_y)" calcmode="lin" valueType="num">
                                      <p:cBhvr>
                                        <p:cTn id="16" dur="500" fill="hold">
                                          <p:stCondLst>
                                            <p:cond delay="0"/>
                                          </p:stCondLst>
                                        </p:cTn>
                                        <p:tgtEl>
                                          <p:spTgt spid="50183"/>
                                        </p:tgtEl>
                                        <p:attrNameLst>
                                          <p:attrName>ppt_y</p:attrName>
                                        </p:attrNameLst>
                                      </p:cBhvr>
                                    </p:anim>
                                    <p:animRot by="21600000">
                                      <p:cBhvr>
                                        <p:cTn id="17" dur="500" fill="hold">
                                          <p:stCondLst>
                                            <p:cond delay="0"/>
                                          </p:stCondLst>
                                        </p:cTn>
                                        <p:tgtEl>
                                          <p:spTgt spid="50183"/>
                                        </p:tgtEl>
                                        <p:attrNameLst>
                                          <p:attrName>r</p:attrName>
                                        </p:attrNameLst>
                                      </p:cBhvr>
                                    </p:animRot>
                                  </p:childTnLst>
                                </p:cTn>
                              </p:par>
                            </p:childTnLst>
                          </p:cTn>
                        </p:par>
                        <p:par>
                          <p:cTn id="18" fill="hold">
                            <p:stCondLst>
                              <p:cond delay="6066"/>
                            </p:stCondLst>
                            <p:childTnLst>
                              <p:par>
                                <p:cTn id="19" presetID="6" presetClass="emph" presetSubtype="0" fill="hold" grpId="1" nodeType="afterEffect">
                                  <p:stCondLst>
                                    <p:cond delay="0"/>
                                  </p:stCondLst>
                                  <p:iterate type="lt">
                                    <p:tmPct val="0"/>
                                  </p:iterate>
                                  <p:childTnLst>
                                    <p:animScale>
                                      <p:cBhvr>
                                        <p:cTn id="20" dur="2000" fill="hold"/>
                                        <p:tgtEl>
                                          <p:spTgt spid="5018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audio>
              <p:cMediaNode>
                <p:cTn id="21" fill="hold" display="0">
                  <p:stCondLst>
                    <p:cond delay="indefinite"/>
                  </p:stCondLst>
                  <p:endCondLst>
                    <p:cond evt="onNext" delay="0">
                      <p:tgtEl>
                        <p:sldTgt/>
                      </p:tgtEl>
                    </p:cond>
                    <p:cond evt="onPrev" delay="0">
                      <p:tgtEl>
                        <p:sldTgt/>
                      </p:tgtEl>
                    </p:cond>
                    <p:cond evt="onStopAudio" delay="0">
                      <p:tgtEl>
                        <p:sldTgt/>
                      </p:tgtEl>
                    </p:cond>
                  </p:endCondLst>
                </p:cTn>
                <p:tgtEl>
                  <p:spTgt spid="50182"/>
                </p:tgtEl>
              </p:cMediaNode>
            </p:audio>
          </p:childTnLst>
        </p:cTn>
      </p:par>
    </p:tnLst>
    <p:bldLst>
      <p:bldP spid="50178" grpId="0" animBg="1"/>
      <p:bldP spid="50183" grpId="0" animBg="1"/>
      <p:bldP spid="5018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sl-SI" sz="3200">
                <a:latin typeface="Comic Sans MS" pitchFamily="66" charset="0"/>
              </a:rPr>
              <a:t>B</a:t>
            </a:r>
            <a:r>
              <a:rPr lang="en-GB" sz="3200">
                <a:latin typeface="Comic Sans MS" pitchFamily="66" charset="0"/>
              </a:rPr>
              <a:t>ODY</a:t>
            </a:r>
            <a:r>
              <a:rPr lang="sl-SI" sz="3200">
                <a:latin typeface="Comic Sans MS" pitchFamily="66" charset="0"/>
              </a:rPr>
              <a:t> </a:t>
            </a:r>
            <a:r>
              <a:rPr lang="en-GB" sz="3200">
                <a:latin typeface="Comic Sans MS" pitchFamily="66" charset="0"/>
              </a:rPr>
              <a:t>PARTS – </a:t>
            </a:r>
            <a:r>
              <a:rPr lang="en-GB" sz="3200">
                <a:latin typeface="Arial" charset="0"/>
              </a:rPr>
              <a:t>ELEMENTARY</a:t>
            </a:r>
            <a:r>
              <a:rPr lang="sl-SI" sz="3200">
                <a:latin typeface="Comic Sans MS" pitchFamily="66" charset="0"/>
              </a:rPr>
              <a:t/>
            </a:r>
            <a:br>
              <a:rPr lang="sl-SI" sz="3200">
                <a:latin typeface="Comic Sans MS" pitchFamily="66" charset="0"/>
              </a:rPr>
            </a:br>
            <a:r>
              <a:rPr lang="en-GB" sz="3200">
                <a:latin typeface="Arial" charset="0"/>
              </a:rPr>
              <a:t>(Slovenian – English)</a:t>
            </a:r>
            <a:endParaRPr lang="sl-SI" sz="3200">
              <a:latin typeface="Arial" charset="0"/>
            </a:endParaRPr>
          </a:p>
        </p:txBody>
      </p:sp>
      <p:graphicFrame>
        <p:nvGraphicFramePr>
          <p:cNvPr id="54829" name="Group 557"/>
          <p:cNvGraphicFramePr>
            <a:graphicFrameLocks noGrp="1"/>
          </p:cNvGraphicFramePr>
          <p:nvPr>
            <p:ph type="tbl" idx="1"/>
          </p:nvPr>
        </p:nvGraphicFramePr>
        <p:xfrm>
          <a:off x="838200" y="1905000"/>
          <a:ext cx="8007350" cy="5029200"/>
        </p:xfrm>
        <a:graphic>
          <a:graphicData uri="http://schemas.openxmlformats.org/drawingml/2006/table">
            <a:tbl>
              <a:tblPr/>
              <a:tblGrid>
                <a:gridCol w="4003675"/>
                <a:gridCol w="4003675"/>
              </a:tblGrid>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glava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head </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hrbet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back </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jezik</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tongue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koleno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knee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lasje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hair</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lice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cheek</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noga </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leg</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noga (stopalo)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foot                            , feet (pl)</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nos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nose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obraz</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face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oko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eye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palec</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thumb</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prst na nogi</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toe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prst na roki</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finger</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rama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shoulder</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blinds(horizontal)">
                                      <p:cBhvr>
                                        <p:cTn id="7" dur="500"/>
                                        <p:tgtEl>
                                          <p:spTgt spid="54274"/>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54829"/>
                                        </p:tgtEl>
                                        <p:attrNameLst>
                                          <p:attrName>style.visibility</p:attrName>
                                        </p:attrNameLst>
                                      </p:cBhvr>
                                      <p:to>
                                        <p:strVal val="visible"/>
                                      </p:to>
                                    </p:set>
                                    <p:animEffect transition="in" filter="fade">
                                      <p:cBhvr>
                                        <p:cTn id="11" dur="1000"/>
                                        <p:tgtEl>
                                          <p:spTgt spid="54829"/>
                                        </p:tgtEl>
                                      </p:cBhvr>
                                    </p:animEffect>
                                    <p:anim calcmode="lin" valueType="num">
                                      <p:cBhvr>
                                        <p:cTn id="12" dur="1000" fill="hold"/>
                                        <p:tgtEl>
                                          <p:spTgt spid="54829"/>
                                        </p:tgtEl>
                                        <p:attrNameLst>
                                          <p:attrName>ppt_x</p:attrName>
                                        </p:attrNameLst>
                                      </p:cBhvr>
                                      <p:tavLst>
                                        <p:tav tm="0">
                                          <p:val>
                                            <p:strVal val="#ppt_x"/>
                                          </p:val>
                                        </p:tav>
                                        <p:tav tm="100000">
                                          <p:val>
                                            <p:strVal val="#ppt_x"/>
                                          </p:val>
                                        </p:tav>
                                      </p:tavLst>
                                    </p:anim>
                                    <p:anim calcmode="lin" valueType="num">
                                      <p:cBhvr>
                                        <p:cTn id="13" dur="1000" fill="hold"/>
                                        <p:tgtEl>
                                          <p:spTgt spid="548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sl-SI" sz="3200">
                <a:latin typeface="Comic Sans MS" pitchFamily="66" charset="0"/>
              </a:rPr>
              <a:t>B</a:t>
            </a:r>
            <a:r>
              <a:rPr lang="en-GB" sz="3200">
                <a:latin typeface="Comic Sans MS" pitchFamily="66" charset="0"/>
              </a:rPr>
              <a:t>ODY</a:t>
            </a:r>
            <a:r>
              <a:rPr lang="sl-SI" sz="3200">
                <a:latin typeface="Comic Sans MS" pitchFamily="66" charset="0"/>
              </a:rPr>
              <a:t> </a:t>
            </a:r>
            <a:r>
              <a:rPr lang="en-GB" sz="3200">
                <a:latin typeface="Comic Sans MS" pitchFamily="66" charset="0"/>
              </a:rPr>
              <a:t>PARTS – </a:t>
            </a:r>
            <a:r>
              <a:rPr lang="en-GB" sz="3200">
                <a:latin typeface="Arial" charset="0"/>
              </a:rPr>
              <a:t>ELEMENTARY</a:t>
            </a:r>
            <a:r>
              <a:rPr lang="sl-SI" sz="3200">
                <a:latin typeface="Comic Sans MS" pitchFamily="66" charset="0"/>
              </a:rPr>
              <a:t/>
            </a:r>
            <a:br>
              <a:rPr lang="sl-SI" sz="3200">
                <a:latin typeface="Comic Sans MS" pitchFamily="66" charset="0"/>
              </a:rPr>
            </a:br>
            <a:r>
              <a:rPr lang="en-GB" sz="3200">
                <a:latin typeface="Arial" charset="0"/>
              </a:rPr>
              <a:t>(Slovenian – English)</a:t>
            </a:r>
            <a:endParaRPr lang="sl-SI" sz="3200">
              <a:latin typeface="Arial" charset="0"/>
            </a:endParaRPr>
          </a:p>
        </p:txBody>
      </p:sp>
      <p:graphicFrame>
        <p:nvGraphicFramePr>
          <p:cNvPr id="56434" name="Group 114"/>
          <p:cNvGraphicFramePr>
            <a:graphicFrameLocks noGrp="1"/>
          </p:cNvGraphicFramePr>
          <p:nvPr>
            <p:ph type="tbl" idx="1"/>
          </p:nvPr>
        </p:nvGraphicFramePr>
        <p:xfrm>
          <a:off x="838200" y="1905000"/>
          <a:ext cx="8007350" cy="4191003"/>
        </p:xfrm>
        <a:graphic>
          <a:graphicData uri="http://schemas.openxmlformats.org/drawingml/2006/table">
            <a:tbl>
              <a:tblPr/>
              <a:tblGrid>
                <a:gridCol w="4003675"/>
                <a:gridCol w="4003675"/>
              </a:tblGrid>
              <a:tr h="465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roka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hand</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roka (laket)	</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arm</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telo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body</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trebuh</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belly</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uho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ear</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usta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mouth</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vrat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neck</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zob</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tooth                           , teeth (pl)</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želodec</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stomach</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blinds(horizontal)">
                                      <p:cBhvr>
                                        <p:cTn id="7" dur="500"/>
                                        <p:tgtEl>
                                          <p:spTgt spid="56322"/>
                                        </p:tgtEl>
                                      </p:cBhvr>
                                    </p:animEffect>
                                  </p:childTnLst>
                                </p:cTn>
                              </p:par>
                            </p:childTnLst>
                          </p:cTn>
                        </p:par>
                        <p:par>
                          <p:cTn id="8" fill="hold">
                            <p:stCondLst>
                              <p:cond delay="500"/>
                            </p:stCondLst>
                            <p:childTnLst>
                              <p:par>
                                <p:cTn id="9" presetID="12" presetClass="entr" presetSubtype="8" fill="hold" nodeType="afterEffect">
                                  <p:stCondLst>
                                    <p:cond delay="0"/>
                                  </p:stCondLst>
                                  <p:childTnLst>
                                    <p:set>
                                      <p:cBhvr>
                                        <p:cTn id="10" dur="1" fill="hold">
                                          <p:stCondLst>
                                            <p:cond delay="0"/>
                                          </p:stCondLst>
                                        </p:cTn>
                                        <p:tgtEl>
                                          <p:spTgt spid="56434"/>
                                        </p:tgtEl>
                                        <p:attrNameLst>
                                          <p:attrName>style.visibility</p:attrName>
                                        </p:attrNameLst>
                                      </p:cBhvr>
                                      <p:to>
                                        <p:strVal val="visible"/>
                                      </p:to>
                                    </p:set>
                                    <p:animEffect transition="in" filter="slide(fromLeft)">
                                      <p:cBhvr>
                                        <p:cTn id="11" dur="500"/>
                                        <p:tgtEl>
                                          <p:spTgt spid="56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en-GB" sz="3200">
                <a:latin typeface="Comic Sans MS" pitchFamily="66" charset="0"/>
              </a:rPr>
              <a:t>BODY PARTS –ADVANCED</a:t>
            </a:r>
            <a:r>
              <a:rPr lang="sl-SI" sz="3200">
                <a:latin typeface="Comic Sans MS" pitchFamily="66" charset="0"/>
              </a:rPr>
              <a:t/>
            </a:r>
            <a:br>
              <a:rPr lang="sl-SI" sz="3200">
                <a:latin typeface="Comic Sans MS" pitchFamily="66" charset="0"/>
              </a:rPr>
            </a:br>
            <a:r>
              <a:rPr lang="en-GB" sz="3200">
                <a:latin typeface="Comic Sans MS" pitchFamily="66" charset="0"/>
              </a:rPr>
              <a:t>(Slovenian – English)</a:t>
            </a:r>
            <a:endParaRPr lang="sl-SI" sz="3200">
              <a:latin typeface="Comic Sans MS" pitchFamily="66" charset="0"/>
            </a:endParaRPr>
          </a:p>
        </p:txBody>
      </p:sp>
      <p:graphicFrame>
        <p:nvGraphicFramePr>
          <p:cNvPr id="58555" name="Group 187"/>
          <p:cNvGraphicFramePr>
            <a:graphicFrameLocks noGrp="1"/>
          </p:cNvGraphicFramePr>
          <p:nvPr>
            <p:ph type="tbl" idx="1"/>
          </p:nvPr>
        </p:nvGraphicFramePr>
        <p:xfrm>
          <a:off x="838200" y="1905000"/>
          <a:ext cx="8007350" cy="4572000"/>
        </p:xfrm>
        <a:graphic>
          <a:graphicData uri="http://schemas.openxmlformats.org/drawingml/2006/table">
            <a:tbl>
              <a:tblPr/>
              <a:tblGrid>
                <a:gridCol w="4003675"/>
                <a:gridCol w="4003675"/>
              </a:tblGrid>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aorta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aorta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arterija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artery</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beločnica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cornea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brada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chin</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celica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cell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čeljust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jaw</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črevesje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intestine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dlaka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hair</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dlan</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palm</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dlesen</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gum</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dvanajsternik</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duodenum</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gleženj</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ankle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grlo</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throat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hrbtenica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spine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hrbtenjača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spinal cord</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blinds(horizontal)">
                                      <p:cBhvr>
                                        <p:cTn id="7" dur="500"/>
                                        <p:tgtEl>
                                          <p:spTgt spid="58370"/>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58555"/>
                                        </p:tgtEl>
                                        <p:attrNameLst>
                                          <p:attrName>style.visibility</p:attrName>
                                        </p:attrNameLst>
                                      </p:cBhvr>
                                      <p:to>
                                        <p:strVal val="visible"/>
                                      </p:to>
                                    </p:set>
                                    <p:animEffect transition="in" filter="fade">
                                      <p:cBhvr>
                                        <p:cTn id="11" dur="1000"/>
                                        <p:tgtEl>
                                          <p:spTgt spid="58555"/>
                                        </p:tgtEl>
                                      </p:cBhvr>
                                    </p:animEffect>
                                    <p:anim calcmode="lin" valueType="num">
                                      <p:cBhvr>
                                        <p:cTn id="12" dur="1000" fill="hold"/>
                                        <p:tgtEl>
                                          <p:spTgt spid="58555"/>
                                        </p:tgtEl>
                                        <p:attrNameLst>
                                          <p:attrName>ppt_x</p:attrName>
                                        </p:attrNameLst>
                                      </p:cBhvr>
                                      <p:tavLst>
                                        <p:tav tm="0">
                                          <p:val>
                                            <p:strVal val="#ppt_x"/>
                                          </p:val>
                                        </p:tav>
                                        <p:tav tm="100000">
                                          <p:val>
                                            <p:strVal val="#ppt_x"/>
                                          </p:val>
                                        </p:tav>
                                      </p:tavLst>
                                    </p:anim>
                                    <p:anim calcmode="lin" valueType="num">
                                      <p:cBhvr>
                                        <p:cTn id="13" dur="1000" fill="hold"/>
                                        <p:tgtEl>
                                          <p:spTgt spid="585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en-GB" sz="3200">
                <a:latin typeface="Comic Sans MS" pitchFamily="66" charset="0"/>
              </a:rPr>
              <a:t>BODY PARTS –ADVANCED</a:t>
            </a:r>
            <a:r>
              <a:rPr lang="sl-SI" sz="3200">
                <a:latin typeface="Comic Sans MS" pitchFamily="66" charset="0"/>
              </a:rPr>
              <a:t/>
            </a:r>
            <a:br>
              <a:rPr lang="sl-SI" sz="3200">
                <a:latin typeface="Comic Sans MS" pitchFamily="66" charset="0"/>
              </a:rPr>
            </a:br>
            <a:r>
              <a:rPr lang="en-GB" sz="3200">
                <a:latin typeface="Comic Sans MS" pitchFamily="66" charset="0"/>
              </a:rPr>
              <a:t>(Slovenian – English)</a:t>
            </a:r>
            <a:endParaRPr lang="sl-SI" sz="3200">
              <a:latin typeface="Comic Sans MS" pitchFamily="66" charset="0"/>
            </a:endParaRPr>
          </a:p>
        </p:txBody>
      </p:sp>
      <p:graphicFrame>
        <p:nvGraphicFramePr>
          <p:cNvPr id="60603" name="Group 187"/>
          <p:cNvGraphicFramePr>
            <a:graphicFrameLocks noGrp="1"/>
          </p:cNvGraphicFramePr>
          <p:nvPr>
            <p:ph type="tbl" idx="1"/>
          </p:nvPr>
        </p:nvGraphicFramePr>
        <p:xfrm>
          <a:off x="838200" y="1905000"/>
          <a:ext cx="8007350" cy="4572000"/>
        </p:xfrm>
        <a:graphic>
          <a:graphicData uri="http://schemas.openxmlformats.org/drawingml/2006/table">
            <a:tbl>
              <a:tblPr/>
              <a:tblGrid>
                <a:gridCol w="4003675"/>
                <a:gridCol w="4003675"/>
              </a:tblGrid>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jetra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liver</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kapilara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capillary</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kita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ligament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ključnica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collarbone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kolk</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hip</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komolec</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elbow</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kost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bone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koža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skin</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kri</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blood</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leča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lens</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ledvica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kidney</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limfa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lymph</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lobanja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skull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lojnica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sebaceous gland</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maternica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uterus</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blinds(horizontal)">
                                      <p:cBhvr>
                                        <p:cTn id="7" dur="500"/>
                                        <p:tgtEl>
                                          <p:spTgt spid="6041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60603"/>
                                        </p:tgtEl>
                                        <p:attrNameLst>
                                          <p:attrName>style.visibility</p:attrName>
                                        </p:attrNameLst>
                                      </p:cBhvr>
                                      <p:to>
                                        <p:strVal val="visible"/>
                                      </p:to>
                                    </p:set>
                                    <p:animEffect transition="in" filter="fade">
                                      <p:cBhvr>
                                        <p:cTn id="11" dur="1000"/>
                                        <p:tgtEl>
                                          <p:spTgt spid="60603"/>
                                        </p:tgtEl>
                                      </p:cBhvr>
                                    </p:animEffect>
                                    <p:anim calcmode="lin" valueType="num">
                                      <p:cBhvr>
                                        <p:cTn id="12" dur="1000" fill="hold"/>
                                        <p:tgtEl>
                                          <p:spTgt spid="60603"/>
                                        </p:tgtEl>
                                        <p:attrNameLst>
                                          <p:attrName>ppt_x</p:attrName>
                                        </p:attrNameLst>
                                      </p:cBhvr>
                                      <p:tavLst>
                                        <p:tav tm="0">
                                          <p:val>
                                            <p:strVal val="#ppt_x"/>
                                          </p:val>
                                        </p:tav>
                                        <p:tav tm="100000">
                                          <p:val>
                                            <p:strVal val="#ppt_x"/>
                                          </p:val>
                                        </p:tav>
                                      </p:tavLst>
                                    </p:anim>
                                    <p:anim calcmode="lin" valueType="num">
                                      <p:cBhvr>
                                        <p:cTn id="13" dur="1000" fill="hold"/>
                                        <p:tgtEl>
                                          <p:spTgt spid="6060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en-GB" sz="3200">
                <a:latin typeface="Comic Sans MS" pitchFamily="66" charset="0"/>
              </a:rPr>
              <a:t>BODY PARTS –ADVANCED</a:t>
            </a:r>
            <a:r>
              <a:rPr lang="sl-SI" sz="3200">
                <a:latin typeface="Comic Sans MS" pitchFamily="66" charset="0"/>
              </a:rPr>
              <a:t/>
            </a:r>
            <a:br>
              <a:rPr lang="sl-SI" sz="3200">
                <a:latin typeface="Comic Sans MS" pitchFamily="66" charset="0"/>
              </a:rPr>
            </a:br>
            <a:r>
              <a:rPr lang="en-GB" sz="3200">
                <a:latin typeface="Comic Sans MS" pitchFamily="66" charset="0"/>
              </a:rPr>
              <a:t>(Slovenian – English)</a:t>
            </a:r>
            <a:endParaRPr lang="sl-SI" sz="3200">
              <a:latin typeface="Comic Sans MS" pitchFamily="66" charset="0"/>
            </a:endParaRPr>
          </a:p>
        </p:txBody>
      </p:sp>
      <p:graphicFrame>
        <p:nvGraphicFramePr>
          <p:cNvPr id="63676" name="Group 188"/>
          <p:cNvGraphicFramePr>
            <a:graphicFrameLocks noGrp="1"/>
          </p:cNvGraphicFramePr>
          <p:nvPr>
            <p:ph type="tbl" idx="1"/>
          </p:nvPr>
        </p:nvGraphicFramePr>
        <p:xfrm>
          <a:off x="838200" y="1905000"/>
          <a:ext cx="8007350" cy="4572000"/>
        </p:xfrm>
        <a:graphic>
          <a:graphicData uri="http://schemas.openxmlformats.org/drawingml/2006/table">
            <a:tbl>
              <a:tblPr/>
              <a:tblGrid>
                <a:gridCol w="4003675"/>
                <a:gridCol w="4003675"/>
              </a:tblGrid>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meča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calf                             , calves (pl)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mečica (ušesna)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earlobe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mehur</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bladder</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mišica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muscle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možgani</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brain</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noht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fingernail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nosnica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nostril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obrv</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eyebrow</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pas</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waist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peta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heel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pljuča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lung</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pljučni mehurček</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alveolus                            , alveoli (pl)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pora</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pore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požiralnik</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oesophagus</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prsni koš</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Times New Roman" pitchFamily="18" charset="0"/>
                          <a:cs typeface="Times New Roman" pitchFamily="18" charset="0"/>
                        </a:rPr>
                        <a:t>chest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blinds(horizontal)">
                                      <p:cBhvr>
                                        <p:cTn id="7" dur="500"/>
                                        <p:tgtEl>
                                          <p:spTgt spid="63490"/>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63676"/>
                                        </p:tgtEl>
                                        <p:attrNameLst>
                                          <p:attrName>style.visibility</p:attrName>
                                        </p:attrNameLst>
                                      </p:cBhvr>
                                      <p:to>
                                        <p:strVal val="visible"/>
                                      </p:to>
                                    </p:set>
                                    <p:animEffect transition="in" filter="fade">
                                      <p:cBhvr>
                                        <p:cTn id="11" dur="1000"/>
                                        <p:tgtEl>
                                          <p:spTgt spid="63676"/>
                                        </p:tgtEl>
                                      </p:cBhvr>
                                    </p:animEffect>
                                    <p:anim calcmode="lin" valueType="num">
                                      <p:cBhvr>
                                        <p:cTn id="12" dur="1000" fill="hold"/>
                                        <p:tgtEl>
                                          <p:spTgt spid="63676"/>
                                        </p:tgtEl>
                                        <p:attrNameLst>
                                          <p:attrName>ppt_x</p:attrName>
                                        </p:attrNameLst>
                                      </p:cBhvr>
                                      <p:tavLst>
                                        <p:tav tm="0">
                                          <p:val>
                                            <p:strVal val="#ppt_x"/>
                                          </p:val>
                                        </p:tav>
                                        <p:tav tm="100000">
                                          <p:val>
                                            <p:strVal val="#ppt_x"/>
                                          </p:val>
                                        </p:tav>
                                      </p:tavLst>
                                    </p:anim>
                                    <p:anim calcmode="lin" valueType="num">
                                      <p:cBhvr>
                                        <p:cTn id="13" dur="1000" fill="hold"/>
                                        <p:tgtEl>
                                          <p:spTgt spid="636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a:solidFill>
            <a:schemeClr val="accent1"/>
          </a:solidFill>
        </p:spPr>
        <p:txBody>
          <a:bodyPr/>
          <a:lstStyle/>
          <a:p>
            <a:pPr algn="ctr"/>
            <a:r>
              <a:rPr lang="en-GB" sz="3200">
                <a:latin typeface="Comic Sans MS" pitchFamily="66" charset="0"/>
              </a:rPr>
              <a:t>A GLOSSARY OF FACE AND</a:t>
            </a:r>
            <a:r>
              <a:rPr lang="sl-SI" sz="3200">
                <a:latin typeface="Comic Sans MS" pitchFamily="66" charset="0"/>
              </a:rPr>
              <a:t/>
            </a:r>
            <a:br>
              <a:rPr lang="sl-SI" sz="3200">
                <a:latin typeface="Comic Sans MS" pitchFamily="66" charset="0"/>
              </a:rPr>
            </a:br>
            <a:r>
              <a:rPr lang="en-GB" sz="3200">
                <a:latin typeface="Comic Sans MS" pitchFamily="66" charset="0"/>
              </a:rPr>
              <a:t>BODY PARTS –ADVANCED</a:t>
            </a:r>
            <a:r>
              <a:rPr lang="sl-SI" sz="3200">
                <a:latin typeface="Comic Sans MS" pitchFamily="66" charset="0"/>
              </a:rPr>
              <a:t/>
            </a:r>
            <a:br>
              <a:rPr lang="sl-SI" sz="3200">
                <a:latin typeface="Comic Sans MS" pitchFamily="66" charset="0"/>
              </a:rPr>
            </a:br>
            <a:r>
              <a:rPr lang="en-GB" sz="3200">
                <a:latin typeface="Comic Sans MS" pitchFamily="66" charset="0"/>
              </a:rPr>
              <a:t>(Slovenian – English)</a:t>
            </a:r>
            <a:endParaRPr lang="sl-SI" sz="3200">
              <a:latin typeface="Comic Sans MS" pitchFamily="66" charset="0"/>
            </a:endParaRPr>
          </a:p>
        </p:txBody>
      </p:sp>
      <p:graphicFrame>
        <p:nvGraphicFramePr>
          <p:cNvPr id="65725" name="Group 189"/>
          <p:cNvGraphicFramePr>
            <a:graphicFrameLocks noGrp="1"/>
          </p:cNvGraphicFramePr>
          <p:nvPr>
            <p:ph type="tbl" idx="1"/>
          </p:nvPr>
        </p:nvGraphicFramePr>
        <p:xfrm>
          <a:off x="838200" y="1905000"/>
          <a:ext cx="8007350" cy="5073333"/>
        </p:xfrm>
        <a:graphic>
          <a:graphicData uri="http://schemas.openxmlformats.org/drawingml/2006/table">
            <a:tbl>
              <a:tblPr/>
              <a:tblGrid>
                <a:gridCol w="4003675"/>
                <a:gridCol w="4003675"/>
              </a:tblGrid>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rebro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rib</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roženica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cornea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9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sapnik</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trachea                          , tracheae (pl)</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skelet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skeleton</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sklep</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joint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slepa pega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blind spot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slepič</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appendix</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slina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saliva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spolni organ</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sexual/reproductive/sex organ</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srce</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heart</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stegno</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thigh</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šarenica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iris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trebuh</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belly</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trebušna slinavka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pancreas</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trepalnica</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Times New Roman" pitchFamily="18" charset="0"/>
                          <a:cs typeface="Times New Roman" pitchFamily="18" charset="0"/>
                        </a:rPr>
                        <a:t>eyelash</a:t>
                      </a: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blinds(horizontal)">
                                      <p:cBhvr>
                                        <p:cTn id="7" dur="500"/>
                                        <p:tgtEl>
                                          <p:spTgt spid="6553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65725"/>
                                        </p:tgtEl>
                                        <p:attrNameLst>
                                          <p:attrName>style.visibility</p:attrName>
                                        </p:attrNameLst>
                                      </p:cBhvr>
                                      <p:to>
                                        <p:strVal val="visible"/>
                                      </p:to>
                                    </p:set>
                                    <p:animEffect transition="in" filter="fade">
                                      <p:cBhvr>
                                        <p:cTn id="11" dur="1000"/>
                                        <p:tgtEl>
                                          <p:spTgt spid="65725"/>
                                        </p:tgtEl>
                                      </p:cBhvr>
                                    </p:animEffect>
                                    <p:anim calcmode="lin" valueType="num">
                                      <p:cBhvr>
                                        <p:cTn id="12" dur="1000" fill="hold"/>
                                        <p:tgtEl>
                                          <p:spTgt spid="65725"/>
                                        </p:tgtEl>
                                        <p:attrNameLst>
                                          <p:attrName>ppt_x</p:attrName>
                                        </p:attrNameLst>
                                      </p:cBhvr>
                                      <p:tavLst>
                                        <p:tav tm="0">
                                          <p:val>
                                            <p:strVal val="#ppt_x"/>
                                          </p:val>
                                        </p:tav>
                                        <p:tav tm="100000">
                                          <p:val>
                                            <p:strVal val="#ppt_x"/>
                                          </p:val>
                                        </p:tav>
                                      </p:tavLst>
                                    </p:anim>
                                    <p:anim calcmode="lin" valueType="num">
                                      <p:cBhvr>
                                        <p:cTn id="13" dur="1000" fill="hold"/>
                                        <p:tgtEl>
                                          <p:spTgt spid="657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animBg="1"/>
    </p:bldLst>
  </p:timing>
</p:sld>
</file>

<file path=ppt/theme/theme1.xml><?xml version="1.0" encoding="utf-8"?>
<a:theme xmlns:a="http://schemas.openxmlformats.org/drawingml/2006/main" name="Plasti stekla">
  <a:themeElements>
    <a:clrScheme name="Plasti stekla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Plasti stekla">
      <a:majorFont>
        <a:latin typeface="Arial Black"/>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sti stekla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Plasti stekla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Plasti stekla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Plasti stekla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Plasti stekla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Plasti stekla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Plasti stekla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Plasti stekla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Glass Layers</Template>
  <TotalTime>432</TotalTime>
  <Words>3276</Words>
  <Application>Microsoft Office PowerPoint</Application>
  <PresentationFormat>Diaprojekcija na zaslonu (4:3)</PresentationFormat>
  <Paragraphs>559</Paragraphs>
  <Slides>31</Slides>
  <Notes>0</Notes>
  <HiddenSlides>0</HiddenSlides>
  <MMClips>3</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31</vt:i4>
      </vt:variant>
    </vt:vector>
  </HeadingPairs>
  <TitlesOfParts>
    <vt:vector size="37" baseType="lpstr">
      <vt:lpstr>Arial</vt:lpstr>
      <vt:lpstr>Arial Black</vt:lpstr>
      <vt:lpstr>Times New Roman</vt:lpstr>
      <vt:lpstr>Wingdings</vt:lpstr>
      <vt:lpstr>Comic Sans MS</vt:lpstr>
      <vt:lpstr>Plasti stekla</vt:lpstr>
      <vt:lpstr>FACE &amp; BODY PROJECT</vt:lpstr>
      <vt:lpstr>Diapozitiv 2</vt:lpstr>
      <vt:lpstr>SYLLABUS, VOCABULARY</vt:lpstr>
      <vt:lpstr>A GLOSSARY OF FACE AND BODY PARTS – ELEMENTARY (Slovenian – English)</vt:lpstr>
      <vt:lpstr>A GLOSSARY OF FACE AND BODY PARTS – ELEMENTARY (Slovenian – English)</vt:lpstr>
      <vt:lpstr>A GLOSSARY OF FACE AND BODY PARTS –ADVANCED (Slovenian – English)</vt:lpstr>
      <vt:lpstr>A GLOSSARY OF FACE AND BODY PARTS –ADVANCED (Slovenian – English)</vt:lpstr>
      <vt:lpstr>A GLOSSARY OF FACE AND BODY PARTS –ADVANCED (Slovenian – English)</vt:lpstr>
      <vt:lpstr>A GLOSSARY OF FACE AND BODY PARTS –ADVANCED (Slovenian – English)</vt:lpstr>
      <vt:lpstr>A GLOSSARY OF FACE AND BODY PARTS –ADVANCED (Slovenian – English)</vt:lpstr>
      <vt:lpstr>GAMES &amp; TPR ACTIVITIES</vt:lpstr>
      <vt:lpstr>GAMES &amp; TPR ACTIVITIES</vt:lpstr>
      <vt:lpstr>GAMES &amp; TPR ACTIVITIES</vt:lpstr>
      <vt:lpstr>IDIOMS, PHRASES, SAYINGS &amp; EXPRESSIONS</vt:lpstr>
      <vt:lpstr>IDIOMS, PHRASES, SAYINGS &amp; EXPRESSIONS</vt:lpstr>
      <vt:lpstr>IDIOMS, PHRASES, SAYINGS &amp; EXPRESSIONS</vt:lpstr>
      <vt:lpstr>IDIOMS, PHRASES, SAYINGS &amp; EXPRESSIONS</vt:lpstr>
      <vt:lpstr>IDIOMS, PHRASES, SAYINGS &amp; EXPRESSIONS</vt:lpstr>
      <vt:lpstr>IDIOMS, PHRASES, SAYINGS &amp; EXPRESSIONS</vt:lpstr>
      <vt:lpstr>IDIOMS, PHRASES, SAYINGS &amp; EXPRESSIONS</vt:lpstr>
      <vt:lpstr>IDIOMS, PHRASES, SAYINGS &amp; EXPRESSIONS</vt:lpstr>
      <vt:lpstr>IDIOMS, PHRASES, SAYINGS &amp; EXPRESSIONS</vt:lpstr>
      <vt:lpstr>IDIOMS, PHRASES, SAYINGS &amp; EXPRESSIONS</vt:lpstr>
      <vt:lpstr>SONGS, CHANTS AND RHYMES</vt:lpstr>
      <vt:lpstr>SONGS, CHANTS AND RHYMES</vt:lpstr>
      <vt:lpstr>SONGS, CHANTS AND RHYMES</vt:lpstr>
      <vt:lpstr>SONGS, CHANTS AND RHYMES</vt:lpstr>
      <vt:lpstr>SONGS, CHANTS AND RHYMES</vt:lpstr>
      <vt:lpstr>TEDDY BEAR - PUPPET</vt:lpstr>
      <vt:lpstr>BOOKS</vt:lpstr>
      <vt:lpstr>USEFUL LINKS</vt:lpstr>
    </vt:vector>
  </TitlesOfParts>
  <Company>Kovintrade d.d. Celje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FACE &amp; BODY</dc:title>
  <dc:creator>BOŽIČ Matjaž</dc:creator>
  <cp:lastModifiedBy>Matevž</cp:lastModifiedBy>
  <cp:revision>13</cp:revision>
  <dcterms:created xsi:type="dcterms:W3CDTF">2007-04-02T15:55:32Z</dcterms:created>
  <dcterms:modified xsi:type="dcterms:W3CDTF">2013-02-17T21:16:37Z</dcterms:modified>
</cp:coreProperties>
</file>