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7" r:id="rId3"/>
    <p:sldId id="397" r:id="rId4"/>
    <p:sldId id="328" r:id="rId5"/>
    <p:sldId id="343" r:id="rId6"/>
    <p:sldId id="362" r:id="rId7"/>
    <p:sldId id="329" r:id="rId8"/>
    <p:sldId id="363" r:id="rId9"/>
    <p:sldId id="330" r:id="rId10"/>
    <p:sldId id="364" r:id="rId11"/>
    <p:sldId id="332" r:id="rId12"/>
    <p:sldId id="365" r:id="rId13"/>
    <p:sldId id="334" r:id="rId14"/>
    <p:sldId id="366" r:id="rId15"/>
    <p:sldId id="331" r:id="rId16"/>
    <p:sldId id="394" r:id="rId17"/>
    <p:sldId id="341" r:id="rId18"/>
    <p:sldId id="359" r:id="rId19"/>
    <p:sldId id="324" r:id="rId20"/>
    <p:sldId id="396" r:id="rId21"/>
    <p:sldId id="283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466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0363-4735-4887-B6F7-9619A838F201}" type="datetimeFigureOut">
              <a:rPr lang="sl-SI" smtClean="0"/>
              <a:pPr/>
              <a:t>10. 02. 2023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49FC2-6EDE-4A97-AAA9-ADE8573CD70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66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49FC2-6EDE-4A97-AAA9-ADE8573CD700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441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9F11-54D4-48B5-B220-D8DC5488178D}" type="datetimeFigureOut">
              <a:rPr lang="en-GB" smtClean="0"/>
              <a:pPr/>
              <a:t>10/02/2023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BjcnmLmpE" TargetMode="External"/><Relationship Id="rId2" Type="http://schemas.openxmlformats.org/officeDocument/2006/relationships/hyperlink" Target="https://www.youtube.com/watch?v=kR6OnEqq1F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24936" cy="3672407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latin typeface="Garamond" panose="02020404030301010803" pitchFamily="18" charset="0"/>
              </a:rPr>
              <a:t>Angleščina skozi osnovnošolski </a:t>
            </a:r>
            <a:r>
              <a:rPr lang="sl-SI" sz="3600" dirty="0" err="1">
                <a:latin typeface="Garamond" panose="02020404030301010803" pitchFamily="18" charset="0"/>
              </a:rPr>
              <a:t>kurikul</a:t>
            </a:r>
            <a:br>
              <a:rPr lang="sl-SI" sz="3600" dirty="0">
                <a:latin typeface="Garamond" panose="02020404030301010803" pitchFamily="18" charset="0"/>
              </a:rPr>
            </a:br>
            <a:br>
              <a:rPr lang="sl-SI" sz="3600" dirty="0">
                <a:latin typeface="Garamond" panose="02020404030301010803" pitchFamily="18" charset="0"/>
              </a:rPr>
            </a:b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b="1" dirty="0">
                <a:latin typeface="Garamond" panose="02020404030301010803" pitchFamily="18" charset="0"/>
              </a:rPr>
              <a:t>ENGLISH THROUGH PRIMARY SCHOOL CURRICULUM</a:t>
            </a:r>
            <a:br>
              <a:rPr lang="sl-SI" sz="3600" dirty="0">
                <a:latin typeface="Garamond" panose="02020404030301010803" pitchFamily="18" charset="0"/>
              </a:rPr>
            </a:br>
            <a:br>
              <a:rPr lang="sl-SI" sz="3600" dirty="0">
                <a:latin typeface="Garamond" panose="02020404030301010803" pitchFamily="18" charset="0"/>
              </a:rPr>
            </a:br>
            <a:r>
              <a:rPr lang="sl-SI" sz="3600" i="1" dirty="0">
                <a:latin typeface="Garamond" panose="02020404030301010803" pitchFamily="18" charset="0"/>
              </a:rPr>
              <a:t> PRACTICAL CLASSES 2022/23</a:t>
            </a:r>
            <a:br>
              <a:rPr lang="sl-SI" sz="3600" dirty="0">
                <a:latin typeface="Garamond" panose="02020404030301010803" pitchFamily="18" charset="0"/>
              </a:rPr>
            </a:br>
            <a:br>
              <a:rPr lang="sl-SI" sz="3600" dirty="0">
                <a:latin typeface="Garamond" panose="02020404030301010803" pitchFamily="18" charset="0"/>
              </a:rPr>
            </a:br>
            <a:r>
              <a:rPr lang="sl-SI" sz="3600" dirty="0">
                <a:latin typeface="Garamond" panose="02020404030301010803" pitchFamily="18" charset="0"/>
              </a:rPr>
              <a:t>		</a:t>
            </a:r>
            <a:br>
              <a:rPr lang="sl-SI" sz="3600" dirty="0"/>
            </a:br>
            <a:endParaRPr lang="en-GB" sz="3600" dirty="0"/>
          </a:p>
        </p:txBody>
      </p:sp>
      <p:pic>
        <p:nvPicPr>
          <p:cNvPr id="5122" name="Picture 2" descr="Rezultat iskanja slik za clil mindmaps images">
            <a:extLst>
              <a:ext uri="{FF2B5EF4-FFF2-40B4-BE49-F238E27FC236}">
                <a16:creationId xmlns:a16="http://schemas.microsoft.com/office/drawing/2014/main" id="{74E4566A-BA76-4D92-8B33-237EBB4F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2924944" cy="606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418">
            <a:off x="4716016" y="2060848"/>
            <a:ext cx="4010025" cy="30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Garamond" panose="02020404030301010803" pitchFamily="18" charset="0"/>
              </a:rPr>
              <a:t>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4010025" cy="30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6000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362200"/>
            <a:ext cx="205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Garamond" panose="02020404030301010803" pitchFamily="18" charset="0"/>
              </a:rPr>
              <a:t>ART AND CRAFTS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5953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3021362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3312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322043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Garamond" panose="02020404030301010803" pitchFamily="18" charset="0"/>
              </a:rPr>
              <a:t>P. 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1506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2971800" cy="2390775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5953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sl-SI" sz="3300" dirty="0"/>
            </a:br>
            <a:endParaRPr lang="sl-SI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332656"/>
            <a:ext cx="5061248" cy="3987824"/>
          </a:xfrm>
        </p:spPr>
        <p:txBody>
          <a:bodyPr>
            <a:normAutofit/>
          </a:bodyPr>
          <a:lstStyle/>
          <a:p>
            <a:r>
              <a:rPr lang="sl-SI" sz="3000" dirty="0">
                <a:latin typeface="Garamond" panose="02020404030301010803" pitchFamily="18" charset="0"/>
              </a:rPr>
              <a:t>L</a:t>
            </a:r>
            <a:r>
              <a:rPr lang="en-GB" sz="3000" dirty="0" err="1">
                <a:latin typeface="Garamond" panose="02020404030301010803" pitchFamily="18" charset="0"/>
              </a:rPr>
              <a:t>anguage</a:t>
            </a:r>
            <a:r>
              <a:rPr lang="en-GB" sz="3000" dirty="0">
                <a:latin typeface="Garamond" panose="02020404030301010803" pitchFamily="18" charset="0"/>
              </a:rPr>
              <a:t> learning is much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more effective </a:t>
            </a:r>
            <a:r>
              <a:rPr lang="en-GB" sz="3000" dirty="0">
                <a:latin typeface="Garamond" panose="02020404030301010803" pitchFamily="18" charset="0"/>
              </a:rPr>
              <a:t>when linked to meaningful content. </a:t>
            </a:r>
            <a:endParaRPr lang="sl-SI" sz="3000" dirty="0">
              <a:latin typeface="Garamond" panose="02020404030301010803" pitchFamily="18" charset="0"/>
            </a:endParaRPr>
          </a:p>
          <a:p>
            <a:r>
              <a:rPr lang="sl-SI" sz="3000" dirty="0" err="1">
                <a:latin typeface="Garamond" panose="02020404030301010803" pitchFamily="18" charset="0"/>
              </a:rPr>
              <a:t>Learners</a:t>
            </a:r>
            <a:r>
              <a:rPr lang="sl-SI" sz="3000" dirty="0">
                <a:latin typeface="Garamond" panose="02020404030301010803" pitchFamily="18" charset="0"/>
              </a:rPr>
              <a:t> </a:t>
            </a:r>
            <a:r>
              <a:rPr lang="en-GB" sz="3000" dirty="0">
                <a:latin typeface="Garamond" panose="02020404030301010803" pitchFamily="18" charset="0"/>
              </a:rPr>
              <a:t>gain a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foreign</a:t>
            </a:r>
            <a:r>
              <a:rPr lang="en-GB" sz="3000" dirty="0">
                <a:latin typeface="Garamond" panose="02020404030301010803" pitchFamily="18" charset="0"/>
              </a:rPr>
              <a:t>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language</a:t>
            </a:r>
            <a:r>
              <a:rPr lang="en-GB" sz="3000" b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n-GB" sz="3000" dirty="0">
                <a:latin typeface="Garamond" panose="02020404030301010803" pitchFamily="18" charset="0"/>
              </a:rPr>
              <a:t>and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subject knowledge</a:t>
            </a:r>
            <a:r>
              <a:rPr lang="en-GB" sz="3000" dirty="0">
                <a:latin typeface="Garamond" panose="02020404030301010803" pitchFamily="18" charset="0"/>
              </a:rPr>
              <a:t> simultaneously</a:t>
            </a:r>
            <a:r>
              <a:rPr lang="sl-SI" sz="3000" dirty="0">
                <a:latin typeface="Garamond" panose="02020404030301010803" pitchFamily="18" charset="0"/>
              </a:rPr>
              <a:t>. </a:t>
            </a:r>
          </a:p>
          <a:p>
            <a:pPr>
              <a:buNone/>
            </a:pPr>
            <a:endParaRPr lang="sl-SI" sz="3000" dirty="0"/>
          </a:p>
          <a:p>
            <a:pPr>
              <a:buNone/>
            </a:pPr>
            <a:endParaRPr lang="sl-SI" sz="3000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sl-S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74638"/>
            <a:ext cx="370790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ezultat iskanja slik za clil images">
            <a:extLst>
              <a:ext uri="{FF2B5EF4-FFF2-40B4-BE49-F238E27FC236}">
                <a16:creationId xmlns:a16="http://schemas.microsoft.com/office/drawing/2014/main" id="{678693D9-5BCF-426D-A9C1-821C4E9A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45" y="3933056"/>
            <a:ext cx="49925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4866"/>
            <a:ext cx="4572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12" y="2231494"/>
            <a:ext cx="4499992" cy="40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zultat iskanja slik za 4 c's of clil images">
            <a:extLst>
              <a:ext uri="{FF2B5EF4-FFF2-40B4-BE49-F238E27FC236}">
                <a16:creationId xmlns:a16="http://schemas.microsoft.com/office/drawing/2014/main" id="{4433362B-BF9B-4A10-AD50-4F786E4A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682752" cy="16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6172200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Garamond" panose="02020404030301010803" pitchFamily="18" charset="0"/>
              </a:rPr>
              <a:t>Animals can be used as a topic within the </a:t>
            </a:r>
          </a:p>
          <a:p>
            <a:r>
              <a:rPr lang="sl-SI" sz="1200" dirty="0">
                <a:latin typeface="Garamond" panose="02020404030301010803" pitchFamily="18" charset="0"/>
              </a:rPr>
              <a:t>subject of Natural Sciences, 4</a:t>
            </a:r>
            <a:r>
              <a:rPr lang="sl-SI" sz="1200" baseline="30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sl-SI" sz="1200" dirty="0">
                <a:latin typeface="Garamond" panose="02020404030301010803" pitchFamily="18" charset="0"/>
              </a:rPr>
              <a:t> grade.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638"/>
            <a:ext cx="91440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107504" y="-7303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>
                <a:latin typeface="Garamond" panose="02020404030301010803" pitchFamily="18" charset="0"/>
              </a:rPr>
              <a:t>The</a:t>
            </a:r>
            <a:r>
              <a:rPr lang="sl-SI" sz="1600" dirty="0">
                <a:latin typeface="Garamond" panose="02020404030301010803" pitchFamily="18" charset="0"/>
              </a:rPr>
              <a:t> </a:t>
            </a:r>
            <a:r>
              <a:rPr lang="sl-SI" sz="1600" dirty="0" err="1">
                <a:latin typeface="Garamond" panose="02020404030301010803" pitchFamily="18" charset="0"/>
              </a:rPr>
              <a:t>topic</a:t>
            </a:r>
            <a:r>
              <a:rPr lang="sl-SI" sz="1600" dirty="0">
                <a:latin typeface="Garamond" panose="02020404030301010803" pitchFamily="18" charset="0"/>
              </a:rPr>
              <a:t> „</a:t>
            </a:r>
            <a:r>
              <a:rPr lang="sl-SI" sz="1600" dirty="0" err="1">
                <a:latin typeface="Garamond" panose="02020404030301010803" pitchFamily="18" charset="0"/>
              </a:rPr>
              <a:t>Instruments</a:t>
            </a:r>
            <a:r>
              <a:rPr lang="sl-SI" sz="1600" dirty="0">
                <a:latin typeface="Garamond" panose="02020404030301010803" pitchFamily="18" charset="0"/>
              </a:rPr>
              <a:t>“ is a part </a:t>
            </a:r>
            <a:r>
              <a:rPr lang="sl-SI" sz="1600" dirty="0" err="1">
                <a:latin typeface="Garamond" panose="02020404030301010803" pitchFamily="18" charset="0"/>
              </a:rPr>
              <a:t>of</a:t>
            </a:r>
            <a:r>
              <a:rPr lang="sl-SI" sz="1600" dirty="0">
                <a:latin typeface="Garamond" panose="02020404030301010803" pitchFamily="18" charset="0"/>
              </a:rPr>
              <a:t> </a:t>
            </a:r>
            <a:r>
              <a:rPr lang="sl-SI" sz="1600" dirty="0" err="1">
                <a:latin typeface="Garamond" panose="02020404030301010803" pitchFamily="18" charset="0"/>
              </a:rPr>
              <a:t>the</a:t>
            </a:r>
            <a:r>
              <a:rPr lang="sl-SI" sz="1600" dirty="0">
                <a:latin typeface="Garamond" panose="02020404030301010803" pitchFamily="18" charset="0"/>
              </a:rPr>
              <a:t> </a:t>
            </a:r>
            <a:r>
              <a:rPr lang="sl-SI" sz="1600" dirty="0" err="1">
                <a:latin typeface="Garamond" panose="02020404030301010803" pitchFamily="18" charset="0"/>
              </a:rPr>
              <a:t>music</a:t>
            </a:r>
            <a:r>
              <a:rPr lang="sl-SI" sz="1600" dirty="0">
                <a:latin typeface="Garamond" panose="02020404030301010803" pitchFamily="18" charset="0"/>
              </a:rPr>
              <a:t> </a:t>
            </a:r>
            <a:r>
              <a:rPr lang="sl-SI" sz="1600" dirty="0" err="1">
                <a:latin typeface="Garamond" panose="02020404030301010803" pitchFamily="18" charset="0"/>
              </a:rPr>
              <a:t>curriculum</a:t>
            </a:r>
            <a:r>
              <a:rPr lang="sl-SI" sz="1600" dirty="0">
                <a:latin typeface="Garamond" panose="02020404030301010803" pitchFamily="18" charset="0"/>
              </a:rPr>
              <a:t> (Glasbena umetnost; 3</a:t>
            </a:r>
            <a:r>
              <a:rPr lang="sl-SI" sz="1600" baseline="30000" dirty="0">
                <a:latin typeface="Garamond" panose="02020404030301010803" pitchFamily="18" charset="0"/>
              </a:rPr>
              <a:t>rd</a:t>
            </a:r>
            <a:r>
              <a:rPr lang="sl-SI" sz="1600" dirty="0">
                <a:latin typeface="Garamond" panose="02020404030301010803" pitchFamily="18" charset="0"/>
              </a:rPr>
              <a:t> grade, 4</a:t>
            </a:r>
            <a:r>
              <a:rPr lang="sl-SI" sz="1600" baseline="30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sl-SI" sz="1600" dirty="0">
                <a:latin typeface="Garamond" panose="02020404030301010803" pitchFamily="18" charset="0"/>
              </a:rPr>
              <a:t> grade).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2011362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Garamond" panose="02020404030301010803" pitchFamily="18" charset="0"/>
              </a:rPr>
              <a:t>  Class Teacher</a:t>
            </a:r>
            <a:br>
              <a:rPr lang="sl-SI" dirty="0">
                <a:latin typeface="Garamond" panose="02020404030301010803" pitchFamily="18" charset="0"/>
              </a:rPr>
            </a:br>
            <a:r>
              <a:rPr lang="sl-SI" dirty="0">
                <a:latin typeface="Garamond" panose="02020404030301010803" pitchFamily="18" charset="0"/>
              </a:rPr>
              <a:t>&amp;</a:t>
            </a:r>
            <a:br>
              <a:rPr lang="sl-SI" dirty="0">
                <a:latin typeface="Garamond" panose="02020404030301010803" pitchFamily="18" charset="0"/>
              </a:rPr>
            </a:br>
            <a:r>
              <a:rPr lang="sl-SI" dirty="0">
                <a:latin typeface="Garamond" panose="02020404030301010803" pitchFamily="18" charset="0"/>
              </a:rPr>
              <a:t>English Teacher</a:t>
            </a:r>
          </a:p>
        </p:txBody>
      </p:sp>
      <p:pic>
        <p:nvPicPr>
          <p:cNvPr id="3074" name="Picture 2" descr="Rezultat iskanja slik za team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02667"/>
            <a:ext cx="2895600" cy="1872489"/>
          </a:xfrm>
          <a:prstGeom prst="rect">
            <a:avLst/>
          </a:prstGeom>
          <a:noFill/>
        </p:spPr>
      </p:pic>
      <p:pic>
        <p:nvPicPr>
          <p:cNvPr id="3076" name="Picture 4" descr="Rezultat iskanja slik za team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3164321" cy="2404884"/>
          </a:xfrm>
          <a:prstGeom prst="rect">
            <a:avLst/>
          </a:prstGeom>
          <a:noFill/>
        </p:spPr>
      </p:pic>
      <p:pic>
        <p:nvPicPr>
          <p:cNvPr id="1026" name="Picture 2" descr="Rezultat iskanja slik za team work images">
            <a:extLst>
              <a:ext uri="{FF2B5EF4-FFF2-40B4-BE49-F238E27FC236}">
                <a16:creationId xmlns:a16="http://schemas.microsoft.com/office/drawing/2014/main" id="{0236E288-B6BE-4C16-932A-F1BE22E7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4" y="546175"/>
            <a:ext cx="4417047" cy="31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team work images">
            <a:extLst>
              <a:ext uri="{FF2B5EF4-FFF2-40B4-BE49-F238E27FC236}">
                <a16:creationId xmlns:a16="http://schemas.microsoft.com/office/drawing/2014/main" id="{4E4F4371-E7AD-4F14-9CB8-D2E44F2B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91305"/>
            <a:ext cx="2895600" cy="17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>
                <a:latin typeface="Garamond" panose="02020404030301010803" pitchFamily="18" charset="0"/>
              </a:rPr>
              <a:t>E-classroom: </a:t>
            </a:r>
          </a:p>
          <a:p>
            <a:pPr>
              <a:buNone/>
            </a:pPr>
            <a:r>
              <a:rPr lang="sl-SI" dirty="0">
                <a:latin typeface="Garamond" panose="02020404030301010803" pitchFamily="18" charset="0"/>
              </a:rPr>
              <a:t>Angleščina skozi osnovnošolski kurikul</a:t>
            </a:r>
          </a:p>
          <a:p>
            <a:pPr>
              <a:buNone/>
            </a:pPr>
            <a:r>
              <a:rPr lang="sl-SI" dirty="0">
                <a:latin typeface="Garamond" panose="02020404030301010803" pitchFamily="18" charset="0"/>
              </a:rPr>
              <a:t>	Key: CLIL_matters2023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" y="0"/>
            <a:ext cx="90014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6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55D842-789B-4C24-8B2B-871ACEC8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Garamond" panose="02020404030301010803" pitchFamily="18" charset="0"/>
              </a:rPr>
              <a:t>Team </a:t>
            </a:r>
            <a:r>
              <a:rPr lang="sl-SI" dirty="0" err="1">
                <a:latin typeface="Garamond" panose="02020404030301010803" pitchFamily="18" charset="0"/>
              </a:rPr>
              <a:t>work</a:t>
            </a:r>
            <a:endParaRPr lang="sl-SI" dirty="0">
              <a:latin typeface="Garamond" panose="02020404030301010803" pitchFamily="18" charset="0"/>
            </a:endParaRPr>
          </a:p>
        </p:txBody>
      </p:sp>
      <p:pic>
        <p:nvPicPr>
          <p:cNvPr id="4" name="Označba mesta vsebine 3" descr="Rezultat iskanja slik za cross curricular areas in clil">
            <a:extLst>
              <a:ext uri="{FF2B5EF4-FFF2-40B4-BE49-F238E27FC236}">
                <a16:creationId xmlns:a16="http://schemas.microsoft.com/office/drawing/2014/main" id="{2A59DE04-1D55-4D40-820B-4E0CEEB4C1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1" t="40035" r="3968" b="9877"/>
          <a:stretch/>
        </p:blipFill>
        <p:spPr bwMode="auto">
          <a:xfrm>
            <a:off x="1871700" y="1916832"/>
            <a:ext cx="5400600" cy="4315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759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6632"/>
            <a:ext cx="4788024" cy="35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144" y="3777682"/>
            <a:ext cx="403244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301208"/>
            <a:ext cx="2664296" cy="142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21" y="116632"/>
            <a:ext cx="399593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Garamond" panose="02020404030301010803" pitchFamily="18" charset="0"/>
              </a:rPr>
              <a:t>CLIL</a:t>
            </a:r>
            <a:br>
              <a:rPr lang="sl-SI" dirty="0">
                <a:latin typeface="Garamond" panose="02020404030301010803" pitchFamily="18" charset="0"/>
              </a:rPr>
            </a:br>
            <a:r>
              <a:rPr lang="sl-SI" sz="3300" b="1" dirty="0">
                <a:solidFill>
                  <a:srgbClr val="0070C0"/>
                </a:solidFill>
                <a:latin typeface="Garamond" panose="02020404030301010803" pitchFamily="18" charset="0"/>
              </a:rPr>
              <a:t>C</a:t>
            </a:r>
            <a:r>
              <a:rPr lang="sl-SI" sz="3300" dirty="0">
                <a:latin typeface="Garamond" panose="02020404030301010803" pitchFamily="18" charset="0"/>
              </a:rPr>
              <a:t>ontent and </a:t>
            </a:r>
            <a:r>
              <a:rPr lang="sl-SI" sz="3300" b="1" dirty="0">
                <a:solidFill>
                  <a:srgbClr val="0070C0"/>
                </a:solidFill>
                <a:latin typeface="Garamond" panose="02020404030301010803" pitchFamily="18" charset="0"/>
              </a:rPr>
              <a:t>L</a:t>
            </a:r>
            <a:r>
              <a:rPr lang="sl-SI" sz="3300" dirty="0">
                <a:latin typeface="Garamond" panose="02020404030301010803" pitchFamily="18" charset="0"/>
              </a:rPr>
              <a:t>anguage </a:t>
            </a:r>
            <a:r>
              <a:rPr lang="sl-SI" sz="3300" b="1" dirty="0">
                <a:solidFill>
                  <a:srgbClr val="0070C0"/>
                </a:solidFill>
                <a:latin typeface="Garamond" panose="02020404030301010803" pitchFamily="18" charset="0"/>
              </a:rPr>
              <a:t>I</a:t>
            </a:r>
            <a:r>
              <a:rPr lang="sl-SI" sz="3300" dirty="0">
                <a:latin typeface="Garamond" panose="02020404030301010803" pitchFamily="18" charset="0"/>
              </a:rPr>
              <a:t>ntegrated </a:t>
            </a:r>
            <a:r>
              <a:rPr lang="sl-SI" sz="3300" b="1" dirty="0">
                <a:solidFill>
                  <a:srgbClr val="0070C0"/>
                </a:solidFill>
                <a:latin typeface="Garamond" panose="02020404030301010803" pitchFamily="18" charset="0"/>
              </a:rPr>
              <a:t>L</a:t>
            </a:r>
            <a:r>
              <a:rPr lang="sl-SI" sz="3300" dirty="0">
                <a:latin typeface="Garamond" panose="02020404030301010803" pitchFamily="18" charset="0"/>
              </a:rPr>
              <a:t>earning</a:t>
            </a:r>
            <a:br>
              <a:rPr lang="sl-SI" sz="3300" dirty="0"/>
            </a:br>
            <a:endParaRPr lang="sl-SI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sl-SI" sz="3000" b="1" dirty="0">
                <a:latin typeface="Garamond" panose="02020404030301010803" pitchFamily="18" charset="0"/>
              </a:rPr>
              <a:t>CLIL </a:t>
            </a:r>
            <a:r>
              <a:rPr lang="en-GB" sz="3000" dirty="0">
                <a:latin typeface="Garamond" panose="02020404030301010803" pitchFamily="18" charset="0"/>
              </a:rPr>
              <a:t>is a </a:t>
            </a:r>
            <a:r>
              <a:rPr lang="sl-SI" sz="3000" dirty="0">
                <a:solidFill>
                  <a:srgbClr val="0070C0"/>
                </a:solidFill>
                <a:latin typeface="Garamond" panose="02020404030301010803" pitchFamily="18" charset="0"/>
              </a:rPr>
              <a:t>special approach to teaching </a:t>
            </a:r>
            <a:r>
              <a:rPr lang="en-GB" sz="3000" dirty="0">
                <a:latin typeface="Garamond" panose="02020404030301010803" pitchFamily="18" charset="0"/>
              </a:rPr>
              <a:t>in which a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foreign language </a:t>
            </a:r>
            <a:r>
              <a:rPr lang="en-GB" sz="3000" dirty="0">
                <a:latin typeface="Garamond" panose="02020404030301010803" pitchFamily="18" charset="0"/>
              </a:rPr>
              <a:t>is used for learning and teaching of both content and language</a:t>
            </a:r>
            <a:r>
              <a:rPr lang="sl-SI" sz="3000" dirty="0">
                <a:latin typeface="Garamond" panose="02020404030301010803" pitchFamily="18" charset="0"/>
              </a:rPr>
              <a:t>        the focus is on both (content and language). </a:t>
            </a:r>
          </a:p>
          <a:p>
            <a:r>
              <a:rPr lang="sl-SI" sz="3000" dirty="0">
                <a:solidFill>
                  <a:srgbClr val="0070C0"/>
                </a:solidFill>
                <a:latin typeface="Garamond" panose="02020404030301010803" pitchFamily="18" charset="0"/>
              </a:rPr>
              <a:t>L</a:t>
            </a:r>
            <a:r>
              <a:rPr lang="en-GB" sz="3000" dirty="0" err="1">
                <a:solidFill>
                  <a:srgbClr val="0070C0"/>
                </a:solidFill>
                <a:latin typeface="Garamond" panose="02020404030301010803" pitchFamily="18" charset="0"/>
              </a:rPr>
              <a:t>anguage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 learning </a:t>
            </a:r>
            <a:r>
              <a:rPr lang="en-GB" sz="3000" dirty="0">
                <a:latin typeface="Garamond" panose="02020404030301010803" pitchFamily="18" charset="0"/>
              </a:rPr>
              <a:t>is much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more effective </a:t>
            </a:r>
            <a:r>
              <a:rPr lang="en-GB" sz="3000" dirty="0">
                <a:latin typeface="Garamond" panose="02020404030301010803" pitchFamily="18" charset="0"/>
              </a:rPr>
              <a:t>when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linked</a:t>
            </a:r>
            <a:r>
              <a:rPr lang="en-GB" sz="3000" dirty="0">
                <a:latin typeface="Garamond" panose="02020404030301010803" pitchFamily="18" charset="0"/>
              </a:rPr>
              <a:t> to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meaningful content</a:t>
            </a:r>
            <a:r>
              <a:rPr lang="en-GB" sz="3000" dirty="0">
                <a:latin typeface="Garamond" panose="02020404030301010803" pitchFamily="18" charset="0"/>
              </a:rPr>
              <a:t>. </a:t>
            </a:r>
            <a:endParaRPr lang="sl-SI" sz="3000" dirty="0">
              <a:latin typeface="Garamond" panose="02020404030301010803" pitchFamily="18" charset="0"/>
            </a:endParaRPr>
          </a:p>
          <a:p>
            <a:r>
              <a:rPr lang="sl-SI" sz="3000" dirty="0">
                <a:latin typeface="Garamond" panose="02020404030301010803" pitchFamily="18" charset="0"/>
              </a:rPr>
              <a:t>Lerners </a:t>
            </a:r>
            <a:r>
              <a:rPr lang="en-GB" sz="3000" dirty="0">
                <a:latin typeface="Garamond" panose="02020404030301010803" pitchFamily="18" charset="0"/>
              </a:rPr>
              <a:t>gain a foreign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language</a:t>
            </a:r>
            <a:r>
              <a:rPr lang="en-GB" sz="3000" b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n-GB" sz="3000" dirty="0">
                <a:latin typeface="Garamond" panose="02020404030301010803" pitchFamily="18" charset="0"/>
              </a:rPr>
              <a:t>and </a:t>
            </a:r>
            <a:r>
              <a:rPr lang="en-GB" sz="3000" dirty="0">
                <a:solidFill>
                  <a:srgbClr val="0070C0"/>
                </a:solidFill>
                <a:latin typeface="Garamond" panose="02020404030301010803" pitchFamily="18" charset="0"/>
              </a:rPr>
              <a:t>subject knowledge</a:t>
            </a:r>
            <a:r>
              <a:rPr lang="en-GB" sz="3000" dirty="0">
                <a:latin typeface="Garamond" panose="02020404030301010803" pitchFamily="18" charset="0"/>
              </a:rPr>
              <a:t> simultaneously</a:t>
            </a:r>
            <a:r>
              <a:rPr lang="sl-SI" sz="3000" dirty="0">
                <a:latin typeface="Garamond" panose="02020404030301010803" pitchFamily="18" charset="0"/>
              </a:rPr>
              <a:t>. </a:t>
            </a:r>
          </a:p>
          <a:p>
            <a:pPr>
              <a:buNone/>
            </a:pPr>
            <a:endParaRPr lang="sl-SI" sz="3000" dirty="0"/>
          </a:p>
          <a:p>
            <a:pPr>
              <a:buNone/>
            </a:pPr>
            <a:endParaRPr lang="sl-SI" sz="3000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sl-SI" sz="1500" dirty="0">
                <a:latin typeface="Garamond" panose="02020404030301010803" pitchFamily="18" charset="0"/>
              </a:rPr>
              <a:t>CLIL: </a:t>
            </a:r>
            <a:r>
              <a:rPr lang="sl-SI" sz="1500" dirty="0">
                <a:latin typeface="Garamond" panose="02020404030301010803" pitchFamily="18" charset="0"/>
                <a:hlinkClick r:id="rId2"/>
              </a:rPr>
              <a:t>https://www.youtube.com/watch?v=kR6OnEqq1Fc</a:t>
            </a:r>
            <a:r>
              <a:rPr lang="sl-SI" sz="1500" dirty="0">
                <a:latin typeface="Garamond" panose="02020404030301010803" pitchFamily="18" charset="0"/>
              </a:rPr>
              <a:t> </a:t>
            </a:r>
          </a:p>
          <a:p>
            <a:pPr>
              <a:buNone/>
            </a:pPr>
            <a:r>
              <a:rPr lang="sl-SI" sz="1500" dirty="0">
                <a:latin typeface="Garamond" panose="02020404030301010803" pitchFamily="18" charset="0"/>
              </a:rPr>
              <a:t>5 senses: </a:t>
            </a:r>
            <a:r>
              <a:rPr lang="sl-SI" sz="1500" dirty="0">
                <a:latin typeface="Garamond" panose="02020404030301010803" pitchFamily="18" charset="0"/>
                <a:hlinkClick r:id="rId3"/>
              </a:rPr>
              <a:t>https://www.youtube.com/watch?v=IoBjcnmLmpE</a:t>
            </a:r>
            <a:r>
              <a:rPr lang="sl-SI" sz="1500" dirty="0">
                <a:latin typeface="Garamond" panose="02020404030301010803" pitchFamily="18" charset="0"/>
              </a:rPr>
              <a:t>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sl-SI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60032" y="24928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Rezultat iskanja slik za clil images">
            <a:extLst>
              <a:ext uri="{FF2B5EF4-FFF2-40B4-BE49-F238E27FC236}">
                <a16:creationId xmlns:a16="http://schemas.microsoft.com/office/drawing/2014/main" id="{D14268E6-D140-4E31-B0F8-64D508D9D6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3307080" cy="15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7264">
            <a:off x="2258389" y="3257961"/>
            <a:ext cx="461546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Rezultat iskanja slik za dr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20688"/>
            <a:ext cx="234315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Garamond" panose="02020404030301010803" pitchFamily="18" charset="0"/>
              </a:rPr>
              <a:t>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7264">
            <a:off x="679004" y="3364320"/>
            <a:ext cx="455039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0"/>
            <a:ext cx="5934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Rezultat iskanja slik za dr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234315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Rezultat iskanja slik za num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843675" cy="123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				</a:t>
            </a:r>
            <a:r>
              <a:rPr lang="sl-SI" dirty="0">
                <a:latin typeface="Garamond" panose="02020404030301010803" pitchFamily="18" charset="0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482" name="Picture 2" descr="Rezultat iskanja slik za num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0320"/>
            <a:ext cx="4648200" cy="3162301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2860782" cy="19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5962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218</Words>
  <Application>Microsoft Office PowerPoint</Application>
  <PresentationFormat>Diaprojekcija na zaslonu (4:3)</PresentationFormat>
  <Paragraphs>28</Paragraphs>
  <Slides>21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Officeova tema</vt:lpstr>
      <vt:lpstr>Angleščina skozi osnovnošolski kurikul   ENGLISH THROUGH PRIMARY SCHOOL CURRICULUM   PRACTICAL CLASSES 2022/23     </vt:lpstr>
      <vt:lpstr>  Class Teacher &amp; English Teacher</vt:lpstr>
      <vt:lpstr>Team work</vt:lpstr>
      <vt:lpstr>PowerPointova predstavitev</vt:lpstr>
      <vt:lpstr>CLIL Content and Language Integrated Learning </vt:lpstr>
      <vt:lpstr>PowerPointova predstavitev</vt:lpstr>
      <vt:lpstr>SCIENCE</vt:lpstr>
      <vt:lpstr>PowerPointova predstavitev</vt:lpstr>
      <vt:lpstr>    MATHS</vt:lpstr>
      <vt:lpstr>PowerPointova predstavitev</vt:lpstr>
      <vt:lpstr>MUSIC</vt:lpstr>
      <vt:lpstr>PowerPointova predstavitev</vt:lpstr>
      <vt:lpstr>ART AND CRAFTS</vt:lpstr>
      <vt:lpstr>PowerPointova predstavitev</vt:lpstr>
      <vt:lpstr>P. E. 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Angleščina skozi osnovnošolski kurikul  English Through Primary School Curriculum</dc:title>
  <dc:creator>karmen</dc:creator>
  <cp:lastModifiedBy>Rozmanič, Tina</cp:lastModifiedBy>
  <cp:revision>233</cp:revision>
  <dcterms:created xsi:type="dcterms:W3CDTF">2013-02-17T08:21:02Z</dcterms:created>
  <dcterms:modified xsi:type="dcterms:W3CDTF">2023-02-10T09:23:25Z</dcterms:modified>
</cp:coreProperties>
</file>