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1" r:id="rId3"/>
    <p:sldId id="293" r:id="rId4"/>
    <p:sldId id="294" r:id="rId5"/>
    <p:sldId id="288" r:id="rId6"/>
    <p:sldId id="289" r:id="rId7"/>
    <p:sldId id="290" r:id="rId8"/>
    <p:sldId id="291" r:id="rId9"/>
    <p:sldId id="261" r:id="rId10"/>
    <p:sldId id="262" r:id="rId11"/>
    <p:sldId id="263" r:id="rId12"/>
    <p:sldId id="264" r:id="rId13"/>
    <p:sldId id="266" r:id="rId14"/>
    <p:sldId id="267" r:id="rId15"/>
    <p:sldId id="273" r:id="rId16"/>
    <p:sldId id="275" r:id="rId17"/>
    <p:sldId id="276" r:id="rId18"/>
    <p:sldId id="278" r:id="rId19"/>
    <p:sldId id="279" r:id="rId20"/>
    <p:sldId id="280" r:id="rId21"/>
    <p:sldId id="287" r:id="rId22"/>
    <p:sldId id="292" r:id="rId23"/>
    <p:sldId id="259" r:id="rId24"/>
    <p:sldId id="268" r:id="rId25"/>
    <p:sldId id="281" r:id="rId26"/>
    <p:sldId id="286" r:id="rId27"/>
    <p:sldId id="282" r:id="rId28"/>
    <p:sldId id="285" r:id="rId29"/>
    <p:sldId id="283" r:id="rId30"/>
    <p:sldId id="284" r:id="rId31"/>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2C374-1227-4D5D-A0B4-34D96C1BBD03}" type="datetimeFigureOut">
              <a:rPr lang="sl-SI" smtClean="0"/>
              <a:pPr/>
              <a:t>13. 02. 2021</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338EE0-65E1-4E5E-BC28-248E5BB9BA21}" type="slidenum">
              <a:rPr lang="sl-SI" smtClean="0"/>
              <a:pPr/>
              <a:t>‹#›</a:t>
            </a:fld>
            <a:endParaRPr lang="sl-SI"/>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sl-SI">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4" name="Ograda datuma 3"/>
          <p:cNvSpPr>
            <a:spLocks noGrp="1"/>
          </p:cNvSpPr>
          <p:nvPr>
            <p:ph type="dt" sz="half" idx="10"/>
          </p:nvPr>
        </p:nvSpPr>
        <p:spPr/>
        <p:txBody>
          <a:bodyPr/>
          <a:lstStyle/>
          <a:p>
            <a:fld id="{CA1F631C-8B3C-41F7-B361-B68899FD5DCB}" type="datetimeFigureOut">
              <a:rPr lang="sl-SI" smtClean="0"/>
              <a:pPr/>
              <a:t>13. 02. 2021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6969C20-1D26-4E66-A2ED-6417D9E185C2}"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CA1F631C-8B3C-41F7-B361-B68899FD5DCB}" type="datetimeFigureOut">
              <a:rPr lang="sl-SI" smtClean="0"/>
              <a:pPr/>
              <a:t>13. 02. 2021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6969C20-1D26-4E66-A2ED-6417D9E185C2}"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CA1F631C-8B3C-41F7-B361-B68899FD5DCB}" type="datetimeFigureOut">
              <a:rPr lang="sl-SI" smtClean="0"/>
              <a:pPr/>
              <a:t>13. 02. 2021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6969C20-1D26-4E66-A2ED-6417D9E185C2}" type="slidenum">
              <a:rPr lang="sl-SI" smtClean="0"/>
              <a:pPr/>
              <a:t>‹#›</a:t>
            </a:fld>
            <a:endParaRPr lang="sl-S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slov in tabela">
    <p:spTree>
      <p:nvGrpSpPr>
        <p:cNvPr id="1" name=""/>
        <p:cNvGrpSpPr/>
        <p:nvPr/>
      </p:nvGrpSpPr>
      <p:grpSpPr>
        <a:xfrm>
          <a:off x="0" y="0"/>
          <a:ext cx="0" cy="0"/>
          <a:chOff x="0" y="0"/>
          <a:chExt cx="0" cy="0"/>
        </a:xfrm>
      </p:grpSpPr>
      <p:sp>
        <p:nvSpPr>
          <p:cNvPr id="2" name="Naslov 1"/>
          <p:cNvSpPr>
            <a:spLocks noGrp="1"/>
          </p:cNvSpPr>
          <p:nvPr>
            <p:ph type="title"/>
          </p:nvPr>
        </p:nvSpPr>
        <p:spPr>
          <a:xfrm>
            <a:off x="457200" y="244475"/>
            <a:ext cx="8385175" cy="1431925"/>
          </a:xfrm>
        </p:spPr>
        <p:txBody>
          <a:bodyPr/>
          <a:lstStyle/>
          <a:p>
            <a:r>
              <a:rPr lang="sl-SI"/>
              <a:t>Kliknite, če želite urediti slog naslova matrice</a:t>
            </a:r>
          </a:p>
        </p:txBody>
      </p:sp>
      <p:sp>
        <p:nvSpPr>
          <p:cNvPr id="3" name="Ograda tabele 2"/>
          <p:cNvSpPr>
            <a:spLocks noGrp="1"/>
          </p:cNvSpPr>
          <p:nvPr>
            <p:ph type="tbl" idx="1"/>
          </p:nvPr>
        </p:nvSpPr>
        <p:spPr>
          <a:xfrm>
            <a:off x="838200" y="1905000"/>
            <a:ext cx="8007350" cy="4191000"/>
          </a:xfrm>
        </p:spPr>
        <p:txBody>
          <a:bodyPr/>
          <a:lstStyle/>
          <a:p>
            <a:endParaRPr lang="sl-SI"/>
          </a:p>
        </p:txBody>
      </p:sp>
      <p:sp>
        <p:nvSpPr>
          <p:cNvPr id="4" name="Ograda datuma 3"/>
          <p:cNvSpPr>
            <a:spLocks noGrp="1"/>
          </p:cNvSpPr>
          <p:nvPr>
            <p:ph type="dt" sz="half" idx="10"/>
          </p:nvPr>
        </p:nvSpPr>
        <p:spPr>
          <a:xfrm>
            <a:off x="838200" y="6245225"/>
            <a:ext cx="1901825" cy="476250"/>
          </a:xfrm>
        </p:spPr>
        <p:txBody>
          <a:bodyPr/>
          <a:lstStyle>
            <a:lvl1pPr>
              <a:defRPr/>
            </a:lvl1pPr>
          </a:lstStyle>
          <a:p>
            <a:endParaRPr lang="sl-SI"/>
          </a:p>
        </p:txBody>
      </p:sp>
      <p:sp>
        <p:nvSpPr>
          <p:cNvPr id="5" name="Ograda noge 4"/>
          <p:cNvSpPr>
            <a:spLocks noGrp="1"/>
          </p:cNvSpPr>
          <p:nvPr>
            <p:ph type="ftr" sz="quarter" idx="11"/>
          </p:nvPr>
        </p:nvSpPr>
        <p:spPr>
          <a:xfrm>
            <a:off x="3429000" y="6245225"/>
            <a:ext cx="2895600" cy="476250"/>
          </a:xfrm>
        </p:spPr>
        <p:txBody>
          <a:bodyPr/>
          <a:lstStyle>
            <a:lvl1pPr>
              <a:defRPr/>
            </a:lvl1pPr>
          </a:lstStyle>
          <a:p>
            <a:endParaRPr lang="sl-SI"/>
          </a:p>
        </p:txBody>
      </p:sp>
      <p:sp>
        <p:nvSpPr>
          <p:cNvPr id="6" name="Ograda številke diapozitiva 5"/>
          <p:cNvSpPr>
            <a:spLocks noGrp="1"/>
          </p:cNvSpPr>
          <p:nvPr>
            <p:ph type="sldNum" sz="quarter" idx="12"/>
          </p:nvPr>
        </p:nvSpPr>
        <p:spPr>
          <a:xfrm>
            <a:off x="6937375" y="6245225"/>
            <a:ext cx="1901825" cy="476250"/>
          </a:xfrm>
        </p:spPr>
        <p:txBody>
          <a:bodyPr/>
          <a:lstStyle>
            <a:lvl1pPr>
              <a:defRPr/>
            </a:lvl1pPr>
          </a:lstStyle>
          <a:p>
            <a:fld id="{6E160016-1868-4D52-83BC-0B14F30D5E17}" type="slidenum">
              <a:rPr lang="sl-SI"/>
              <a:pPr/>
              <a:t>‹#›</a:t>
            </a:fld>
            <a:endParaRPr lang="sl-SI"/>
          </a:p>
        </p:txBody>
      </p:sp>
    </p:spTree>
  </p:cSld>
  <p:clrMapOvr>
    <a:masterClrMapping/>
  </p:clrMapOvr>
  <p:transition spd="slow">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CA1F631C-8B3C-41F7-B361-B68899FD5DCB}" type="datetimeFigureOut">
              <a:rPr lang="sl-SI" smtClean="0"/>
              <a:pPr/>
              <a:t>13. 02. 2021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6969C20-1D26-4E66-A2ED-6417D9E185C2}"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p:cNvSpPr>
            <a:spLocks noGrp="1"/>
          </p:cNvSpPr>
          <p:nvPr>
            <p:ph type="dt" sz="half" idx="10"/>
          </p:nvPr>
        </p:nvSpPr>
        <p:spPr/>
        <p:txBody>
          <a:bodyPr/>
          <a:lstStyle/>
          <a:p>
            <a:fld id="{CA1F631C-8B3C-41F7-B361-B68899FD5DCB}" type="datetimeFigureOut">
              <a:rPr lang="sl-SI" smtClean="0"/>
              <a:pPr/>
              <a:t>13. 02. 2021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6969C20-1D26-4E66-A2ED-6417D9E185C2}"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CA1F631C-8B3C-41F7-B361-B68899FD5DCB}" type="datetimeFigureOut">
              <a:rPr lang="sl-SI" smtClean="0"/>
              <a:pPr/>
              <a:t>13. 02. 2021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6969C20-1D26-4E66-A2ED-6417D9E185C2}"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CA1F631C-8B3C-41F7-B361-B68899FD5DCB}" type="datetimeFigureOut">
              <a:rPr lang="sl-SI" smtClean="0"/>
              <a:pPr/>
              <a:t>13. 02. 2021</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B6969C20-1D26-4E66-A2ED-6417D9E185C2}"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2"/>
          <p:cNvSpPr>
            <a:spLocks noGrp="1"/>
          </p:cNvSpPr>
          <p:nvPr>
            <p:ph type="dt" sz="half" idx="10"/>
          </p:nvPr>
        </p:nvSpPr>
        <p:spPr/>
        <p:txBody>
          <a:bodyPr/>
          <a:lstStyle/>
          <a:p>
            <a:fld id="{CA1F631C-8B3C-41F7-B361-B68899FD5DCB}" type="datetimeFigureOut">
              <a:rPr lang="sl-SI" smtClean="0"/>
              <a:pPr/>
              <a:t>13. 02. 2021</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B6969C20-1D26-4E66-A2ED-6417D9E185C2}"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CA1F631C-8B3C-41F7-B361-B68899FD5DCB}" type="datetimeFigureOut">
              <a:rPr lang="sl-SI" smtClean="0"/>
              <a:pPr/>
              <a:t>13. 02. 2021</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B6969C20-1D26-4E66-A2ED-6417D9E185C2}"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fld id="{CA1F631C-8B3C-41F7-B361-B68899FD5DCB}" type="datetimeFigureOut">
              <a:rPr lang="sl-SI" smtClean="0"/>
              <a:pPr/>
              <a:t>13. 02. 2021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6969C20-1D26-4E66-A2ED-6417D9E185C2}"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fld id="{CA1F631C-8B3C-41F7-B361-B68899FD5DCB}" type="datetimeFigureOut">
              <a:rPr lang="sl-SI" smtClean="0"/>
              <a:pPr/>
              <a:t>13. 02. 2021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6969C20-1D26-4E66-A2ED-6417D9E185C2}"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F631C-8B3C-41F7-B361-B68899FD5DCB}" type="datetimeFigureOut">
              <a:rPr lang="sl-SI" smtClean="0"/>
              <a:pPr/>
              <a:t>13. 02. 2021</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69C20-1D26-4E66-A2ED-6417D9E185C2}"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gmV8z0G2pv4" TargetMode="External"/><Relationship Id="rId2" Type="http://schemas.openxmlformats.org/officeDocument/2006/relationships/hyperlink" Target="http://www.youtube.com/watch?v=lYlLycYf7Pk" TargetMode="External"/><Relationship Id="rId1" Type="http://schemas.openxmlformats.org/officeDocument/2006/relationships/slideLayout" Target="../slideLayouts/slideLayout2.xml"/><Relationship Id="rId6" Type="http://schemas.openxmlformats.org/officeDocument/2006/relationships/hyperlink" Target="http://www.youtube.com/watch?v=qdP3zBaDCv0" TargetMode="External"/><Relationship Id="rId5" Type="http://schemas.openxmlformats.org/officeDocument/2006/relationships/hyperlink" Target="http://www.youtube.com/watch?v=w0LlqOaxsGU" TargetMode="External"/><Relationship Id="rId4" Type="http://schemas.openxmlformats.org/officeDocument/2006/relationships/hyperlink" Target="http://www.youtube.com/watch?v=SejXhR6kEv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n.islcollective.com/english-esl-worksheets/search/body+wordsearch" TargetMode="External"/><Relationship Id="rId7" Type="http://schemas.openxmlformats.org/officeDocument/2006/relationships/hyperlink" Target="http://faculty.washington.edu/chudler/introb.html" TargetMode="External"/><Relationship Id="rId2" Type="http://schemas.openxmlformats.org/officeDocument/2006/relationships/hyperlink" Target="https://www.vocabulary.cl/Hangman/Parts_of_the_Body.htm" TargetMode="External"/><Relationship Id="rId1" Type="http://schemas.openxmlformats.org/officeDocument/2006/relationships/slideLayout" Target="../slideLayouts/slideLayout2.xml"/><Relationship Id="rId6" Type="http://schemas.openxmlformats.org/officeDocument/2006/relationships/hyperlink" Target="http://iteslj.org/v/ei/body.html" TargetMode="External"/><Relationship Id="rId5" Type="http://schemas.openxmlformats.org/officeDocument/2006/relationships/hyperlink" Target="http://www.mes-english.com/flashcards/files/body_flash.pdf" TargetMode="External"/><Relationship Id="rId4" Type="http://schemas.openxmlformats.org/officeDocument/2006/relationships/hyperlink" Target="http://www.ego4u.com/en/cram-up/vocabulary/body-part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755576" y="1052736"/>
            <a:ext cx="7772400" cy="1470025"/>
          </a:xfrm>
        </p:spPr>
        <p:txBody>
          <a:bodyPr/>
          <a:lstStyle/>
          <a:p>
            <a:r>
              <a:rPr lang="sl-SI" b="1" dirty="0">
                <a:effectLst>
                  <a:outerShdw blurRad="38100" dist="38100" dir="2700000" algn="tl">
                    <a:srgbClr val="000000">
                      <a:alpha val="43137"/>
                    </a:srgbClr>
                  </a:outerShdw>
                </a:effectLst>
                <a:latin typeface="Garamond" panose="02020404030301010803" pitchFamily="18" charset="0"/>
              </a:rPr>
              <a:t>SCIENCE</a:t>
            </a:r>
            <a:br>
              <a:rPr lang="sl-SI" b="1" dirty="0">
                <a:effectLst>
                  <a:outerShdw blurRad="38100" dist="38100" dir="2700000" algn="tl">
                    <a:srgbClr val="000000">
                      <a:alpha val="43137"/>
                    </a:srgbClr>
                  </a:outerShdw>
                </a:effectLst>
              </a:rPr>
            </a:br>
            <a:endParaRPr lang="sl-SI" b="1" dirty="0">
              <a:effectLst>
                <a:outerShdw blurRad="38100" dist="38100" dir="2700000" algn="tl">
                  <a:srgbClr val="000000">
                    <a:alpha val="43137"/>
                  </a:srgbClr>
                </a:outerShdw>
              </a:effectLst>
            </a:endParaRPr>
          </a:p>
        </p:txBody>
      </p:sp>
      <p:sp>
        <p:nvSpPr>
          <p:cNvPr id="3" name="Podnaslov 2"/>
          <p:cNvSpPr>
            <a:spLocks noGrp="1"/>
          </p:cNvSpPr>
          <p:nvPr>
            <p:ph type="subTitle" idx="1"/>
          </p:nvPr>
        </p:nvSpPr>
        <p:spPr>
          <a:xfrm>
            <a:off x="1619672" y="5105400"/>
            <a:ext cx="6400800" cy="1752600"/>
          </a:xfrm>
        </p:spPr>
        <p:txBody>
          <a:bodyPr>
            <a:normAutofit/>
          </a:bodyPr>
          <a:lstStyle/>
          <a:p>
            <a:endParaRPr lang="sl-SI" sz="2400" i="1" dirty="0"/>
          </a:p>
        </p:txBody>
      </p:sp>
      <p:pic>
        <p:nvPicPr>
          <p:cNvPr id="28676" name="Picture 4" descr="Ourselves Year 1 topic"/>
          <p:cNvPicPr>
            <a:picLocks noChangeAspect="1" noChangeArrowheads="1"/>
          </p:cNvPicPr>
          <p:nvPr/>
        </p:nvPicPr>
        <p:blipFill>
          <a:blip r:embed="rId2" cstate="print"/>
          <a:srcRect/>
          <a:stretch>
            <a:fillRect/>
          </a:stretch>
        </p:blipFill>
        <p:spPr bwMode="auto">
          <a:xfrm>
            <a:off x="2436799" y="2060848"/>
            <a:ext cx="4270401" cy="318856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solidFill>
            <a:schemeClr val="accent1"/>
          </a:solidFill>
        </p:spPr>
        <p:txBody>
          <a:bodyPr>
            <a:normAutofit fontScale="90000"/>
          </a:bodyPr>
          <a:lstStyle/>
          <a:p>
            <a:pPr algn="ctr"/>
            <a:r>
              <a:rPr lang="en-GB" sz="3200" dirty="0">
                <a:latin typeface="Garamond" panose="02020404030301010803" pitchFamily="18" charset="0"/>
              </a:rPr>
              <a:t>A GLOSSARY OF FACE AND</a:t>
            </a:r>
            <a:br>
              <a:rPr lang="sl-SI" sz="3200" dirty="0">
                <a:latin typeface="Garamond" panose="02020404030301010803" pitchFamily="18" charset="0"/>
              </a:rPr>
            </a:br>
            <a:r>
              <a:rPr lang="sl-SI" sz="3200" dirty="0">
                <a:latin typeface="Garamond" panose="02020404030301010803" pitchFamily="18" charset="0"/>
              </a:rPr>
              <a:t>B</a:t>
            </a:r>
            <a:r>
              <a:rPr lang="en-GB" sz="3200" dirty="0">
                <a:latin typeface="Garamond" panose="02020404030301010803" pitchFamily="18" charset="0"/>
              </a:rPr>
              <a:t>ODY</a:t>
            </a:r>
            <a:r>
              <a:rPr lang="sl-SI" sz="3200" dirty="0">
                <a:latin typeface="Garamond" panose="02020404030301010803" pitchFamily="18" charset="0"/>
              </a:rPr>
              <a:t> </a:t>
            </a:r>
            <a:r>
              <a:rPr lang="en-GB" sz="3200" dirty="0">
                <a:latin typeface="Garamond" panose="02020404030301010803" pitchFamily="18" charset="0"/>
              </a:rPr>
              <a:t>PARTS – ELEMENTARY</a:t>
            </a:r>
            <a:br>
              <a:rPr lang="sl-SI" sz="3200" dirty="0">
                <a:latin typeface="Garamond" panose="02020404030301010803" pitchFamily="18" charset="0"/>
              </a:rPr>
            </a:br>
            <a:r>
              <a:rPr lang="en-GB" sz="3200" dirty="0">
                <a:latin typeface="Garamond" panose="02020404030301010803" pitchFamily="18" charset="0"/>
              </a:rPr>
              <a:t>(Slovenian – English)</a:t>
            </a:r>
            <a:endParaRPr lang="sl-SI" sz="3200" dirty="0">
              <a:latin typeface="Garamond" panose="02020404030301010803" pitchFamily="18" charset="0"/>
            </a:endParaRPr>
          </a:p>
        </p:txBody>
      </p:sp>
      <p:graphicFrame>
        <p:nvGraphicFramePr>
          <p:cNvPr id="56434" name="Group 114"/>
          <p:cNvGraphicFramePr>
            <a:graphicFrameLocks noGrp="1"/>
          </p:cNvGraphicFramePr>
          <p:nvPr>
            <p:ph type="tbl" idx="1"/>
            <p:extLst>
              <p:ext uri="{D42A27DB-BD31-4B8C-83A1-F6EECF244321}">
                <p14:modId xmlns:p14="http://schemas.microsoft.com/office/powerpoint/2010/main" val="2085911917"/>
              </p:ext>
            </p:extLst>
          </p:nvPr>
        </p:nvGraphicFramePr>
        <p:xfrm>
          <a:off x="838200" y="1905000"/>
          <a:ext cx="8007350" cy="4191003"/>
        </p:xfrm>
        <a:graphic>
          <a:graphicData uri="http://schemas.openxmlformats.org/drawingml/2006/table">
            <a:tbl>
              <a:tblPr/>
              <a:tblGrid>
                <a:gridCol w="4003675">
                  <a:extLst>
                    <a:ext uri="{9D8B030D-6E8A-4147-A177-3AD203B41FA5}">
                      <a16:colId xmlns:a16="http://schemas.microsoft.com/office/drawing/2014/main" val="20000"/>
                    </a:ext>
                  </a:extLst>
                </a:gridCol>
                <a:gridCol w="4003675">
                  <a:extLst>
                    <a:ext uri="{9D8B030D-6E8A-4147-A177-3AD203B41FA5}">
                      <a16:colId xmlns:a16="http://schemas.microsoft.com/office/drawing/2014/main" val="20001"/>
                    </a:ext>
                  </a:extLst>
                </a:gridCol>
              </a:tblGrid>
              <a:tr h="465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err="1">
                          <a:ln>
                            <a:noFill/>
                          </a:ln>
                          <a:solidFill>
                            <a:schemeClr val="tx1"/>
                          </a:solidFill>
                          <a:effectLst/>
                          <a:latin typeface="Garamond" panose="02020404030301010803" pitchFamily="18" charset="0"/>
                          <a:cs typeface="Times New Roman" pitchFamily="18" charset="0"/>
                        </a:rPr>
                        <a:t>roka</a:t>
                      </a:r>
                      <a:endParaRPr kumimoji="0" lang="en-GB" sz="1600" b="0" i="0" u="none" strike="noStrike" cap="none" normalizeH="0" baseline="0" dirty="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hand</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6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roka (laket)	</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arm</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5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telo</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body</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5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trebuh</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belly</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6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uho</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ear</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5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usta</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mouth</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5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vrat</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neck</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66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zob</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Garamond" panose="02020404030301010803" pitchFamily="18" charset="0"/>
                          <a:cs typeface="Times New Roman" pitchFamily="18" charset="0"/>
                        </a:rPr>
                        <a:t>tooth, teeth (pl)</a:t>
                      </a:r>
                      <a:endParaRPr kumimoji="0" lang="en-GB" sz="1600" b="0" i="0" u="none" strike="noStrike" cap="none" normalizeH="0" baseline="0" dirty="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65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želodec</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Garamond" panose="02020404030301010803" pitchFamily="18" charset="0"/>
                          <a:cs typeface="Times New Roman" pitchFamily="18" charset="0"/>
                        </a:rPr>
                        <a:t>stomach</a:t>
                      </a:r>
                      <a:endParaRPr kumimoji="0" lang="en-GB" sz="1600" b="0" i="0" u="none" strike="noStrike" cap="none" normalizeH="0" baseline="0" dirty="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linds(horizontal)">
                                      <p:cBhvr>
                                        <p:cTn id="7" dur="500"/>
                                        <p:tgtEl>
                                          <p:spTgt spid="56322"/>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56434"/>
                                        </p:tgtEl>
                                        <p:attrNameLst>
                                          <p:attrName>style.visibility</p:attrName>
                                        </p:attrNameLst>
                                      </p:cBhvr>
                                      <p:to>
                                        <p:strVal val="visible"/>
                                      </p:to>
                                    </p:set>
                                    <p:animEffect transition="in" filter="slide(fromLeft)">
                                      <p:cBhvr>
                                        <p:cTn id="11" dur="500"/>
                                        <p:tgtEl>
                                          <p:spTgt spid="56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a:solidFill>
            <a:schemeClr val="accent1"/>
          </a:solidFill>
        </p:spPr>
        <p:txBody>
          <a:bodyPr>
            <a:normAutofit fontScale="90000"/>
          </a:bodyPr>
          <a:lstStyle/>
          <a:p>
            <a:pPr algn="ctr"/>
            <a:r>
              <a:rPr lang="en-GB" sz="3200" dirty="0">
                <a:latin typeface="Garamond" panose="02020404030301010803" pitchFamily="18" charset="0"/>
              </a:rPr>
              <a:t>A GLOSSARY OF FACE AND</a:t>
            </a:r>
            <a:br>
              <a:rPr lang="sl-SI" sz="3200" dirty="0">
                <a:latin typeface="Garamond" panose="02020404030301010803" pitchFamily="18" charset="0"/>
              </a:rPr>
            </a:br>
            <a:r>
              <a:rPr lang="en-GB" sz="3200" dirty="0">
                <a:latin typeface="Garamond" panose="02020404030301010803" pitchFamily="18" charset="0"/>
              </a:rPr>
              <a:t>BODY PARTS –ADVANCED</a:t>
            </a:r>
            <a:br>
              <a:rPr lang="sl-SI" sz="3200" dirty="0">
                <a:latin typeface="Garamond" panose="02020404030301010803" pitchFamily="18" charset="0"/>
              </a:rPr>
            </a:br>
            <a:r>
              <a:rPr lang="en-GB" sz="3200" dirty="0">
                <a:latin typeface="Garamond" panose="02020404030301010803" pitchFamily="18" charset="0"/>
              </a:rPr>
              <a:t>(Slovenian – English)</a:t>
            </a:r>
            <a:endParaRPr lang="sl-SI" sz="3200" dirty="0">
              <a:latin typeface="Garamond" panose="02020404030301010803" pitchFamily="18" charset="0"/>
            </a:endParaRPr>
          </a:p>
        </p:txBody>
      </p:sp>
      <p:graphicFrame>
        <p:nvGraphicFramePr>
          <p:cNvPr id="58555" name="Group 187"/>
          <p:cNvGraphicFramePr>
            <a:graphicFrameLocks noGrp="1"/>
          </p:cNvGraphicFramePr>
          <p:nvPr>
            <p:ph type="tbl" idx="1"/>
            <p:extLst>
              <p:ext uri="{D42A27DB-BD31-4B8C-83A1-F6EECF244321}">
                <p14:modId xmlns:p14="http://schemas.microsoft.com/office/powerpoint/2010/main" val="3002089074"/>
              </p:ext>
            </p:extLst>
          </p:nvPr>
        </p:nvGraphicFramePr>
        <p:xfrm>
          <a:off x="838200" y="1905000"/>
          <a:ext cx="8007350" cy="4572000"/>
        </p:xfrm>
        <a:graphic>
          <a:graphicData uri="http://schemas.openxmlformats.org/drawingml/2006/table">
            <a:tbl>
              <a:tblPr/>
              <a:tblGrid>
                <a:gridCol w="4003675">
                  <a:extLst>
                    <a:ext uri="{9D8B030D-6E8A-4147-A177-3AD203B41FA5}">
                      <a16:colId xmlns:a16="http://schemas.microsoft.com/office/drawing/2014/main" val="20000"/>
                    </a:ext>
                  </a:extLst>
                </a:gridCol>
                <a:gridCol w="4003675">
                  <a:extLst>
                    <a:ext uri="{9D8B030D-6E8A-4147-A177-3AD203B41FA5}">
                      <a16:colId xmlns:a16="http://schemas.microsoft.com/office/drawing/2014/main" val="20001"/>
                    </a:ext>
                  </a:extLst>
                </a:gridCol>
              </a:tblGrid>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Garamond" panose="02020404030301010803" pitchFamily="18" charset="0"/>
                          <a:cs typeface="Times New Roman" pitchFamily="18" charset="0"/>
                        </a:rPr>
                        <a:t>aorta</a:t>
                      </a:r>
                      <a:endParaRPr kumimoji="0" lang="en-GB" sz="1800" b="0" i="0" u="none" strike="noStrike" cap="none" normalizeH="0" baseline="0" dirty="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aorta</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arterija</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artery</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beločnica</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1400" b="1" i="0" u="none" strike="noStrike" cap="none" normalizeH="0" baseline="0" dirty="0" err="1">
                          <a:ln>
                            <a:noFill/>
                          </a:ln>
                          <a:solidFill>
                            <a:schemeClr val="tx1"/>
                          </a:solidFill>
                          <a:effectLst/>
                          <a:latin typeface="Garamond" panose="02020404030301010803" pitchFamily="18" charset="0"/>
                          <a:cs typeface="Times New Roman" pitchFamily="18" charset="0"/>
                        </a:rPr>
                        <a:t>white</a:t>
                      </a:r>
                      <a:endParaRPr kumimoji="0" lang="en-GB" sz="1800" b="0" i="0" u="none" strike="noStrike" cap="none" normalizeH="0" baseline="0" dirty="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brada</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chin</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celica</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cell</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čeljust</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jaw</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črevesje</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intestine</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dlaka</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hair</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dlan</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palm</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dlesen</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gum</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dvanajsternik</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duodenum</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gleženj</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ankle</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grlo</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throat</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hrbtenica</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spine</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557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hrbtenjača</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Garamond" panose="02020404030301010803" pitchFamily="18" charset="0"/>
                          <a:cs typeface="Times New Roman" pitchFamily="18" charset="0"/>
                        </a:rPr>
                        <a:t>spinal cord</a:t>
                      </a:r>
                      <a:endParaRPr kumimoji="0" lang="en-GB" sz="1800" b="0" i="0" u="none" strike="noStrike" cap="none" normalizeH="0" baseline="0" dirty="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blinds(horizontal)">
                                      <p:cBhvr>
                                        <p:cTn id="7" dur="500"/>
                                        <p:tgtEl>
                                          <p:spTgt spid="5837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8555"/>
                                        </p:tgtEl>
                                        <p:attrNameLst>
                                          <p:attrName>style.visibility</p:attrName>
                                        </p:attrNameLst>
                                      </p:cBhvr>
                                      <p:to>
                                        <p:strVal val="visible"/>
                                      </p:to>
                                    </p:set>
                                    <p:animEffect transition="in" filter="fade">
                                      <p:cBhvr>
                                        <p:cTn id="11" dur="1000"/>
                                        <p:tgtEl>
                                          <p:spTgt spid="58555"/>
                                        </p:tgtEl>
                                      </p:cBhvr>
                                    </p:animEffect>
                                    <p:anim calcmode="lin" valueType="num">
                                      <p:cBhvr>
                                        <p:cTn id="12" dur="1000" fill="hold"/>
                                        <p:tgtEl>
                                          <p:spTgt spid="58555"/>
                                        </p:tgtEl>
                                        <p:attrNameLst>
                                          <p:attrName>ppt_x</p:attrName>
                                        </p:attrNameLst>
                                      </p:cBhvr>
                                      <p:tavLst>
                                        <p:tav tm="0">
                                          <p:val>
                                            <p:strVal val="#ppt_x"/>
                                          </p:val>
                                        </p:tav>
                                        <p:tav tm="100000">
                                          <p:val>
                                            <p:strVal val="#ppt_x"/>
                                          </p:val>
                                        </p:tav>
                                      </p:tavLst>
                                    </p:anim>
                                    <p:anim calcmode="lin" valueType="num">
                                      <p:cBhvr>
                                        <p:cTn id="13" dur="1000" fill="hold"/>
                                        <p:tgtEl>
                                          <p:spTgt spid="585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solidFill>
            <a:schemeClr val="accent1"/>
          </a:solidFill>
        </p:spPr>
        <p:txBody>
          <a:bodyPr>
            <a:normAutofit fontScale="90000"/>
          </a:bodyPr>
          <a:lstStyle/>
          <a:p>
            <a:pPr algn="ctr"/>
            <a:r>
              <a:rPr lang="en-GB" sz="3200" dirty="0">
                <a:latin typeface="Garamond" panose="02020404030301010803" pitchFamily="18" charset="0"/>
              </a:rPr>
              <a:t>A GLOSSARY OF FACE AND</a:t>
            </a:r>
            <a:br>
              <a:rPr lang="sl-SI" sz="3200" dirty="0">
                <a:latin typeface="Garamond" panose="02020404030301010803" pitchFamily="18" charset="0"/>
              </a:rPr>
            </a:br>
            <a:r>
              <a:rPr lang="en-GB" sz="3200" dirty="0">
                <a:latin typeface="Garamond" panose="02020404030301010803" pitchFamily="18" charset="0"/>
              </a:rPr>
              <a:t>BODY PARTS –ADVANCED</a:t>
            </a:r>
            <a:br>
              <a:rPr lang="sl-SI" sz="3200" dirty="0">
                <a:latin typeface="Garamond" panose="02020404030301010803" pitchFamily="18" charset="0"/>
              </a:rPr>
            </a:br>
            <a:r>
              <a:rPr lang="en-GB" sz="3200" dirty="0">
                <a:latin typeface="Garamond" panose="02020404030301010803" pitchFamily="18" charset="0"/>
              </a:rPr>
              <a:t>(Slovenian – English)</a:t>
            </a:r>
            <a:endParaRPr lang="sl-SI" sz="3200" dirty="0">
              <a:latin typeface="Garamond" panose="02020404030301010803" pitchFamily="18" charset="0"/>
            </a:endParaRPr>
          </a:p>
        </p:txBody>
      </p:sp>
      <p:graphicFrame>
        <p:nvGraphicFramePr>
          <p:cNvPr id="60603" name="Group 187"/>
          <p:cNvGraphicFramePr>
            <a:graphicFrameLocks noGrp="1"/>
          </p:cNvGraphicFramePr>
          <p:nvPr>
            <p:ph type="tbl" idx="1"/>
            <p:extLst>
              <p:ext uri="{D42A27DB-BD31-4B8C-83A1-F6EECF244321}">
                <p14:modId xmlns:p14="http://schemas.microsoft.com/office/powerpoint/2010/main" val="754767334"/>
              </p:ext>
            </p:extLst>
          </p:nvPr>
        </p:nvGraphicFramePr>
        <p:xfrm>
          <a:off x="838200" y="1905000"/>
          <a:ext cx="8007350" cy="4572000"/>
        </p:xfrm>
        <a:graphic>
          <a:graphicData uri="http://schemas.openxmlformats.org/drawingml/2006/table">
            <a:tbl>
              <a:tblPr/>
              <a:tblGrid>
                <a:gridCol w="4003675">
                  <a:extLst>
                    <a:ext uri="{9D8B030D-6E8A-4147-A177-3AD203B41FA5}">
                      <a16:colId xmlns:a16="http://schemas.microsoft.com/office/drawing/2014/main" val="20000"/>
                    </a:ext>
                  </a:extLst>
                </a:gridCol>
                <a:gridCol w="4003675">
                  <a:extLst>
                    <a:ext uri="{9D8B030D-6E8A-4147-A177-3AD203B41FA5}">
                      <a16:colId xmlns:a16="http://schemas.microsoft.com/office/drawing/2014/main" val="20001"/>
                    </a:ext>
                  </a:extLst>
                </a:gridCol>
              </a:tblGrid>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err="1">
                          <a:ln>
                            <a:noFill/>
                          </a:ln>
                          <a:solidFill>
                            <a:schemeClr val="tx1"/>
                          </a:solidFill>
                          <a:effectLst/>
                          <a:latin typeface="Garamond" panose="02020404030301010803" pitchFamily="18" charset="0"/>
                          <a:cs typeface="Times New Roman" pitchFamily="18" charset="0"/>
                        </a:rPr>
                        <a:t>jetra</a:t>
                      </a:r>
                      <a:endParaRPr kumimoji="0" lang="en-GB" sz="1800" b="0" i="0" u="none" strike="noStrike" cap="none" normalizeH="0" baseline="0" dirty="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liver</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kapilara</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capillary</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kita</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ligament</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ključnica</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collarbone</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kolk</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hip</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komolec</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elbow</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kost</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bone</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koža</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skin</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kri</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blood</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leča</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lens</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ledvica</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kidney</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limfa</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lymph</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lobanja</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skull</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lojnica</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sebaceous gland</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837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Garamond" panose="02020404030301010803" pitchFamily="18" charset="0"/>
                          <a:cs typeface="Times New Roman" pitchFamily="18" charset="0"/>
                        </a:rPr>
                        <a:t>maternica</a:t>
                      </a:r>
                      <a:endParaRPr kumimoji="0" lang="en-GB" sz="18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1400" b="1" i="0" u="none" strike="noStrike" cap="none" normalizeH="0" baseline="0" dirty="0">
                          <a:ln>
                            <a:noFill/>
                          </a:ln>
                          <a:solidFill>
                            <a:schemeClr val="tx1"/>
                          </a:solidFill>
                          <a:effectLst/>
                          <a:latin typeface="Garamond" panose="02020404030301010803" pitchFamily="18" charset="0"/>
                          <a:cs typeface="Times New Roman" pitchFamily="18" charset="0"/>
                        </a:rPr>
                        <a:t>u</a:t>
                      </a:r>
                      <a:r>
                        <a:rPr kumimoji="0" lang="en-GB" sz="1400" b="1" i="0" u="none" strike="noStrike" cap="none" normalizeH="0" baseline="0" dirty="0" err="1">
                          <a:ln>
                            <a:noFill/>
                          </a:ln>
                          <a:solidFill>
                            <a:schemeClr val="tx1"/>
                          </a:solidFill>
                          <a:effectLst/>
                          <a:latin typeface="Garamond" panose="02020404030301010803" pitchFamily="18" charset="0"/>
                          <a:cs typeface="Times New Roman" pitchFamily="18" charset="0"/>
                        </a:rPr>
                        <a:t>terus</a:t>
                      </a:r>
                      <a:r>
                        <a:rPr kumimoji="0" lang="sl-SI" sz="1400" b="1" i="0" u="none" strike="noStrike" cap="none" normalizeH="0" baseline="0" dirty="0">
                          <a:ln>
                            <a:noFill/>
                          </a:ln>
                          <a:solidFill>
                            <a:schemeClr val="tx1"/>
                          </a:solidFill>
                          <a:effectLst/>
                          <a:latin typeface="Garamond" panose="02020404030301010803" pitchFamily="18" charset="0"/>
                          <a:cs typeface="Times New Roman" pitchFamily="18" charset="0"/>
                        </a:rPr>
                        <a:t>, </a:t>
                      </a:r>
                      <a:r>
                        <a:rPr kumimoji="0" lang="sl-SI" sz="1400" b="1" i="0" u="none" strike="noStrike" cap="none" normalizeH="0" baseline="0" dirty="0" err="1">
                          <a:ln>
                            <a:noFill/>
                          </a:ln>
                          <a:solidFill>
                            <a:schemeClr val="tx1"/>
                          </a:solidFill>
                          <a:effectLst/>
                          <a:latin typeface="Garamond" panose="02020404030301010803" pitchFamily="18" charset="0"/>
                          <a:cs typeface="Times New Roman" pitchFamily="18" charset="0"/>
                        </a:rPr>
                        <a:t>womb</a:t>
                      </a:r>
                      <a:endParaRPr kumimoji="0" lang="en-GB" sz="1800" b="0" i="0" u="none" strike="noStrike" cap="none" normalizeH="0" baseline="0" dirty="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blinds(horizontal)">
                                      <p:cBhvr>
                                        <p:cTn id="7" dur="500"/>
                                        <p:tgtEl>
                                          <p:spTgt spid="6041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0603"/>
                                        </p:tgtEl>
                                        <p:attrNameLst>
                                          <p:attrName>style.visibility</p:attrName>
                                        </p:attrNameLst>
                                      </p:cBhvr>
                                      <p:to>
                                        <p:strVal val="visible"/>
                                      </p:to>
                                    </p:set>
                                    <p:animEffect transition="in" filter="fade">
                                      <p:cBhvr>
                                        <p:cTn id="11" dur="1000"/>
                                        <p:tgtEl>
                                          <p:spTgt spid="60603"/>
                                        </p:tgtEl>
                                      </p:cBhvr>
                                    </p:animEffect>
                                    <p:anim calcmode="lin" valueType="num">
                                      <p:cBhvr>
                                        <p:cTn id="12" dur="1000" fill="hold"/>
                                        <p:tgtEl>
                                          <p:spTgt spid="60603"/>
                                        </p:tgtEl>
                                        <p:attrNameLst>
                                          <p:attrName>ppt_x</p:attrName>
                                        </p:attrNameLst>
                                      </p:cBhvr>
                                      <p:tavLst>
                                        <p:tav tm="0">
                                          <p:val>
                                            <p:strVal val="#ppt_x"/>
                                          </p:val>
                                        </p:tav>
                                        <p:tav tm="100000">
                                          <p:val>
                                            <p:strVal val="#ppt_x"/>
                                          </p:val>
                                        </p:tav>
                                      </p:tavLst>
                                    </p:anim>
                                    <p:anim calcmode="lin" valueType="num">
                                      <p:cBhvr>
                                        <p:cTn id="13" dur="1000" fill="hold"/>
                                        <p:tgtEl>
                                          <p:spTgt spid="606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solidFill>
            <a:schemeClr val="accent1"/>
          </a:solidFill>
        </p:spPr>
        <p:txBody>
          <a:bodyPr>
            <a:normAutofit fontScale="90000"/>
          </a:bodyPr>
          <a:lstStyle/>
          <a:p>
            <a:pPr algn="ctr"/>
            <a:r>
              <a:rPr lang="en-GB" sz="3200" dirty="0">
                <a:latin typeface="Garamond" panose="02020404030301010803" pitchFamily="18" charset="0"/>
              </a:rPr>
              <a:t>A GLOSSARY OF FACE AND</a:t>
            </a:r>
            <a:br>
              <a:rPr lang="sl-SI" sz="3200" dirty="0">
                <a:latin typeface="Garamond" panose="02020404030301010803" pitchFamily="18" charset="0"/>
              </a:rPr>
            </a:br>
            <a:r>
              <a:rPr lang="en-GB" sz="3200" dirty="0">
                <a:latin typeface="Garamond" panose="02020404030301010803" pitchFamily="18" charset="0"/>
              </a:rPr>
              <a:t>BODY PARTS –ADVANCED</a:t>
            </a:r>
            <a:br>
              <a:rPr lang="sl-SI" sz="3200" dirty="0">
                <a:latin typeface="Garamond" panose="02020404030301010803" pitchFamily="18" charset="0"/>
              </a:rPr>
            </a:br>
            <a:r>
              <a:rPr lang="en-GB" sz="3200" dirty="0">
                <a:latin typeface="Garamond" panose="02020404030301010803" pitchFamily="18" charset="0"/>
              </a:rPr>
              <a:t>(Slovenian – English)</a:t>
            </a:r>
            <a:endParaRPr lang="sl-SI" sz="3200" dirty="0">
              <a:latin typeface="Garamond" panose="02020404030301010803" pitchFamily="18" charset="0"/>
            </a:endParaRPr>
          </a:p>
        </p:txBody>
      </p:sp>
      <p:graphicFrame>
        <p:nvGraphicFramePr>
          <p:cNvPr id="65725" name="Group 189"/>
          <p:cNvGraphicFramePr>
            <a:graphicFrameLocks noGrp="1"/>
          </p:cNvGraphicFramePr>
          <p:nvPr>
            <p:ph type="tbl" idx="1"/>
            <p:extLst>
              <p:ext uri="{D42A27DB-BD31-4B8C-83A1-F6EECF244321}">
                <p14:modId xmlns:p14="http://schemas.microsoft.com/office/powerpoint/2010/main" val="916926606"/>
              </p:ext>
            </p:extLst>
          </p:nvPr>
        </p:nvGraphicFramePr>
        <p:xfrm>
          <a:off x="539552" y="1784667"/>
          <a:ext cx="8007350" cy="4402773"/>
        </p:xfrm>
        <a:graphic>
          <a:graphicData uri="http://schemas.openxmlformats.org/drawingml/2006/table">
            <a:tbl>
              <a:tblPr/>
              <a:tblGrid>
                <a:gridCol w="4003675">
                  <a:extLst>
                    <a:ext uri="{9D8B030D-6E8A-4147-A177-3AD203B41FA5}">
                      <a16:colId xmlns:a16="http://schemas.microsoft.com/office/drawing/2014/main" val="20000"/>
                    </a:ext>
                  </a:extLst>
                </a:gridCol>
                <a:gridCol w="4003675">
                  <a:extLst>
                    <a:ext uri="{9D8B030D-6E8A-4147-A177-3AD203B41FA5}">
                      <a16:colId xmlns:a16="http://schemas.microsoft.com/office/drawing/2014/main" val="20001"/>
                    </a:ext>
                  </a:extLst>
                </a:gridCol>
              </a:tblGrid>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err="1">
                          <a:ln>
                            <a:noFill/>
                          </a:ln>
                          <a:solidFill>
                            <a:schemeClr val="tx1"/>
                          </a:solidFill>
                          <a:effectLst/>
                          <a:latin typeface="Garamond" panose="02020404030301010803" pitchFamily="18" charset="0"/>
                          <a:cs typeface="Times New Roman" pitchFamily="18" charset="0"/>
                        </a:rPr>
                        <a:t>rebro</a:t>
                      </a:r>
                      <a:endParaRPr kumimoji="0" lang="en-GB" sz="1600" b="0" i="0" u="none" strike="noStrike" cap="none" normalizeH="0" baseline="0" dirty="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rib</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err="1">
                          <a:ln>
                            <a:noFill/>
                          </a:ln>
                          <a:solidFill>
                            <a:schemeClr val="tx1"/>
                          </a:solidFill>
                          <a:effectLst/>
                          <a:latin typeface="Garamond" panose="02020404030301010803" pitchFamily="18" charset="0"/>
                          <a:cs typeface="Times New Roman" pitchFamily="18" charset="0"/>
                        </a:rPr>
                        <a:t>roženica</a:t>
                      </a:r>
                      <a:endParaRPr kumimoji="0" lang="en-GB" sz="1600" b="0" i="0" u="none" strike="noStrike" cap="none" normalizeH="0" baseline="0" dirty="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cornea</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9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err="1">
                          <a:ln>
                            <a:noFill/>
                          </a:ln>
                          <a:solidFill>
                            <a:schemeClr val="tx1"/>
                          </a:solidFill>
                          <a:effectLst/>
                          <a:latin typeface="Garamond" panose="02020404030301010803" pitchFamily="18" charset="0"/>
                          <a:cs typeface="Times New Roman" pitchFamily="18" charset="0"/>
                        </a:rPr>
                        <a:t>sapnik</a:t>
                      </a:r>
                      <a:endParaRPr kumimoji="0" lang="en-GB" sz="1600" b="0" i="0" u="none" strike="noStrike" cap="none" normalizeH="0" baseline="0" dirty="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Garamond" panose="02020404030301010803" pitchFamily="18" charset="0"/>
                          <a:cs typeface="Times New Roman" pitchFamily="18" charset="0"/>
                        </a:rPr>
                        <a:t>trachea, tracheae (pl)</a:t>
                      </a:r>
                      <a:endParaRPr kumimoji="0" lang="en-GB" sz="1600" b="0" i="0" u="none" strike="noStrike" cap="none" normalizeH="0" baseline="0" dirty="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skelet</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skeleton</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sklep</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joint</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slepa pega</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blind spot</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slepič</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appendix</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err="1">
                          <a:ln>
                            <a:noFill/>
                          </a:ln>
                          <a:solidFill>
                            <a:schemeClr val="tx1"/>
                          </a:solidFill>
                          <a:effectLst/>
                          <a:latin typeface="Garamond" panose="02020404030301010803" pitchFamily="18" charset="0"/>
                          <a:cs typeface="Times New Roman" pitchFamily="18" charset="0"/>
                        </a:rPr>
                        <a:t>slina</a:t>
                      </a:r>
                      <a:endParaRPr kumimoji="0" lang="en-GB" sz="1600" b="0" i="0" u="none" strike="noStrike" cap="none" normalizeH="0" baseline="0" dirty="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saliva</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err="1">
                          <a:ln>
                            <a:noFill/>
                          </a:ln>
                          <a:solidFill>
                            <a:schemeClr val="tx1"/>
                          </a:solidFill>
                          <a:effectLst/>
                          <a:latin typeface="Garamond" panose="02020404030301010803" pitchFamily="18" charset="0"/>
                          <a:cs typeface="Times New Roman" pitchFamily="18" charset="0"/>
                        </a:rPr>
                        <a:t>srce</a:t>
                      </a:r>
                      <a:endParaRPr kumimoji="0" lang="en-GB" sz="1600" b="0" i="0" u="none" strike="noStrike" cap="none" normalizeH="0" baseline="0" dirty="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heart</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stegno</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thigh</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šarenica</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iris</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err="1">
                          <a:ln>
                            <a:noFill/>
                          </a:ln>
                          <a:solidFill>
                            <a:schemeClr val="tx1"/>
                          </a:solidFill>
                          <a:effectLst/>
                          <a:latin typeface="Garamond" panose="02020404030301010803" pitchFamily="18" charset="0"/>
                          <a:cs typeface="Times New Roman" pitchFamily="18" charset="0"/>
                        </a:rPr>
                        <a:t>trebušna</a:t>
                      </a:r>
                      <a:r>
                        <a:rPr kumimoji="0" lang="en-GB" sz="1600" b="1" i="0" u="none" strike="noStrike" cap="none" normalizeH="0" baseline="0" dirty="0">
                          <a:ln>
                            <a:noFill/>
                          </a:ln>
                          <a:solidFill>
                            <a:schemeClr val="tx1"/>
                          </a:solidFill>
                          <a:effectLst/>
                          <a:latin typeface="Garamond" panose="02020404030301010803" pitchFamily="18" charset="0"/>
                          <a:cs typeface="Times New Roman" pitchFamily="18" charset="0"/>
                        </a:rPr>
                        <a:t> </a:t>
                      </a:r>
                      <a:r>
                        <a:rPr kumimoji="0" lang="en-GB" sz="1600" b="1" i="0" u="none" strike="noStrike" cap="none" normalizeH="0" baseline="0" dirty="0" err="1">
                          <a:ln>
                            <a:noFill/>
                          </a:ln>
                          <a:solidFill>
                            <a:schemeClr val="tx1"/>
                          </a:solidFill>
                          <a:effectLst/>
                          <a:latin typeface="Garamond" panose="02020404030301010803" pitchFamily="18" charset="0"/>
                          <a:cs typeface="Times New Roman" pitchFamily="18" charset="0"/>
                        </a:rPr>
                        <a:t>slinavka</a:t>
                      </a:r>
                      <a:endParaRPr kumimoji="0" lang="en-GB" sz="1600" b="0" i="0" u="none" strike="noStrike" cap="none" normalizeH="0" baseline="0" dirty="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pancreas</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err="1">
                          <a:ln>
                            <a:noFill/>
                          </a:ln>
                          <a:solidFill>
                            <a:schemeClr val="tx1"/>
                          </a:solidFill>
                          <a:effectLst/>
                          <a:latin typeface="Garamond" panose="02020404030301010803" pitchFamily="18" charset="0"/>
                          <a:cs typeface="Times New Roman" pitchFamily="18" charset="0"/>
                        </a:rPr>
                        <a:t>trepalnica</a:t>
                      </a:r>
                      <a:endParaRPr kumimoji="0" lang="en-GB" sz="1600" b="0" i="0" u="none" strike="noStrike" cap="none" normalizeH="0" baseline="0" dirty="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Garamond" panose="02020404030301010803" pitchFamily="18" charset="0"/>
                          <a:cs typeface="Times New Roman" pitchFamily="18" charset="0"/>
                        </a:rPr>
                        <a:t>eyelash</a:t>
                      </a:r>
                      <a:endParaRPr kumimoji="0" lang="en-GB" sz="1600" b="0" i="0" u="none" strike="noStrike" cap="none" normalizeH="0" baseline="0" dirty="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blinds(horizontal)">
                                      <p:cBhvr>
                                        <p:cTn id="7" dur="500"/>
                                        <p:tgtEl>
                                          <p:spTgt spid="655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5725"/>
                                        </p:tgtEl>
                                        <p:attrNameLst>
                                          <p:attrName>style.visibility</p:attrName>
                                        </p:attrNameLst>
                                      </p:cBhvr>
                                      <p:to>
                                        <p:strVal val="visible"/>
                                      </p:to>
                                    </p:set>
                                    <p:animEffect transition="in" filter="fade">
                                      <p:cBhvr>
                                        <p:cTn id="11" dur="1000"/>
                                        <p:tgtEl>
                                          <p:spTgt spid="65725"/>
                                        </p:tgtEl>
                                      </p:cBhvr>
                                    </p:animEffect>
                                    <p:anim calcmode="lin" valueType="num">
                                      <p:cBhvr>
                                        <p:cTn id="12" dur="1000" fill="hold"/>
                                        <p:tgtEl>
                                          <p:spTgt spid="65725"/>
                                        </p:tgtEl>
                                        <p:attrNameLst>
                                          <p:attrName>ppt_x</p:attrName>
                                        </p:attrNameLst>
                                      </p:cBhvr>
                                      <p:tavLst>
                                        <p:tav tm="0">
                                          <p:val>
                                            <p:strVal val="#ppt_x"/>
                                          </p:val>
                                        </p:tav>
                                        <p:tav tm="100000">
                                          <p:val>
                                            <p:strVal val="#ppt_x"/>
                                          </p:val>
                                        </p:tav>
                                      </p:tavLst>
                                    </p:anim>
                                    <p:anim calcmode="lin" valueType="num">
                                      <p:cBhvr>
                                        <p:cTn id="13" dur="1000" fill="hold"/>
                                        <p:tgtEl>
                                          <p:spTgt spid="657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solidFill>
            <a:schemeClr val="accent1"/>
          </a:solidFill>
        </p:spPr>
        <p:txBody>
          <a:bodyPr>
            <a:normAutofit fontScale="90000"/>
          </a:bodyPr>
          <a:lstStyle/>
          <a:p>
            <a:pPr algn="ctr"/>
            <a:r>
              <a:rPr lang="en-GB" sz="3200" dirty="0">
                <a:latin typeface="Garamond" panose="02020404030301010803" pitchFamily="18" charset="0"/>
              </a:rPr>
              <a:t>A GLOSSARY OF FACE AND</a:t>
            </a:r>
            <a:br>
              <a:rPr lang="sl-SI" sz="3200" dirty="0">
                <a:latin typeface="Garamond" panose="02020404030301010803" pitchFamily="18" charset="0"/>
              </a:rPr>
            </a:br>
            <a:r>
              <a:rPr lang="en-GB" sz="3200" dirty="0">
                <a:latin typeface="Garamond" panose="02020404030301010803" pitchFamily="18" charset="0"/>
              </a:rPr>
              <a:t>BODY PARTS –ADVANCED</a:t>
            </a:r>
            <a:br>
              <a:rPr lang="sl-SI" sz="3200" dirty="0">
                <a:latin typeface="Garamond" panose="02020404030301010803" pitchFamily="18" charset="0"/>
              </a:rPr>
            </a:br>
            <a:r>
              <a:rPr lang="en-GB" sz="3200" dirty="0">
                <a:latin typeface="Garamond" panose="02020404030301010803" pitchFamily="18" charset="0"/>
              </a:rPr>
              <a:t>(Slovenian – English)</a:t>
            </a:r>
            <a:endParaRPr lang="sl-SI" sz="3200" dirty="0">
              <a:latin typeface="Garamond" panose="02020404030301010803" pitchFamily="18" charset="0"/>
            </a:endParaRPr>
          </a:p>
        </p:txBody>
      </p:sp>
      <p:graphicFrame>
        <p:nvGraphicFramePr>
          <p:cNvPr id="67848" name="Group 264"/>
          <p:cNvGraphicFramePr>
            <a:graphicFrameLocks noGrp="1"/>
          </p:cNvGraphicFramePr>
          <p:nvPr>
            <p:ph type="tbl" idx="1"/>
            <p:extLst>
              <p:ext uri="{D42A27DB-BD31-4B8C-83A1-F6EECF244321}">
                <p14:modId xmlns:p14="http://schemas.microsoft.com/office/powerpoint/2010/main" val="3727279052"/>
              </p:ext>
            </p:extLst>
          </p:nvPr>
        </p:nvGraphicFramePr>
        <p:xfrm>
          <a:off x="838200" y="1905000"/>
          <a:ext cx="8007350" cy="3592515"/>
        </p:xfrm>
        <a:graphic>
          <a:graphicData uri="http://schemas.openxmlformats.org/drawingml/2006/table">
            <a:tbl>
              <a:tblPr/>
              <a:tblGrid>
                <a:gridCol w="4003675">
                  <a:extLst>
                    <a:ext uri="{9D8B030D-6E8A-4147-A177-3AD203B41FA5}">
                      <a16:colId xmlns:a16="http://schemas.microsoft.com/office/drawing/2014/main" val="20000"/>
                    </a:ext>
                  </a:extLst>
                </a:gridCol>
                <a:gridCol w="4003675">
                  <a:extLst>
                    <a:ext uri="{9D8B030D-6E8A-4147-A177-3AD203B41FA5}">
                      <a16:colId xmlns:a16="http://schemas.microsoft.com/office/drawing/2014/main" val="20001"/>
                    </a:ext>
                  </a:extLst>
                </a:gridCol>
              </a:tblGrid>
              <a:tr h="598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Garamond" panose="02020404030301010803" pitchFamily="18" charset="0"/>
                          <a:cs typeface="Times New Roman" pitchFamily="18" charset="0"/>
                        </a:rPr>
                        <a:t>vena</a:t>
                      </a:r>
                      <a:endParaRPr kumimoji="0" lang="en-GB" sz="1600" b="0" i="0" u="none" strike="noStrike" cap="none" normalizeH="0" baseline="0" dirty="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vein</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8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err="1">
                          <a:ln>
                            <a:noFill/>
                          </a:ln>
                          <a:solidFill>
                            <a:schemeClr val="tx1"/>
                          </a:solidFill>
                          <a:effectLst/>
                          <a:latin typeface="Garamond" panose="02020404030301010803" pitchFamily="18" charset="0"/>
                          <a:cs typeface="Times New Roman" pitchFamily="18" charset="0"/>
                        </a:rPr>
                        <a:t>zapestje</a:t>
                      </a:r>
                      <a:endParaRPr kumimoji="0" lang="en-GB" sz="1600" b="0" i="0" u="none" strike="noStrike" cap="none" normalizeH="0" baseline="0" dirty="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wrist</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zenica</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pupil</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8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žila</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vein</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8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živec</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nerve</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8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err="1">
                          <a:ln>
                            <a:noFill/>
                          </a:ln>
                          <a:solidFill>
                            <a:schemeClr val="tx1"/>
                          </a:solidFill>
                          <a:effectLst/>
                          <a:latin typeface="Garamond" panose="02020404030301010803" pitchFamily="18" charset="0"/>
                          <a:cs typeface="Times New Roman" pitchFamily="18" charset="0"/>
                        </a:rPr>
                        <a:t>žolč</a:t>
                      </a:r>
                      <a:endParaRPr kumimoji="0" lang="en-GB" sz="1600" b="0" i="0" u="none" strike="noStrike" cap="none" normalizeH="0" baseline="0" dirty="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Garamond" panose="02020404030301010803" pitchFamily="18" charset="0"/>
                          <a:cs typeface="Times New Roman" pitchFamily="18" charset="0"/>
                        </a:rPr>
                        <a:t>gall bladder</a:t>
                      </a:r>
                      <a:endParaRPr kumimoji="0" lang="en-GB" sz="1600" b="0" i="0" u="none" strike="noStrike" cap="none" normalizeH="0" baseline="0" dirty="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blinds(horizontal)">
                                      <p:cBhvr>
                                        <p:cTn id="7" dur="500"/>
                                        <p:tgtEl>
                                          <p:spTgt spid="6758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7848"/>
                                        </p:tgtEl>
                                        <p:attrNameLst>
                                          <p:attrName>style.visibility</p:attrName>
                                        </p:attrNameLst>
                                      </p:cBhvr>
                                      <p:to>
                                        <p:strVal val="visible"/>
                                      </p:to>
                                    </p:set>
                                    <p:animEffect transition="in" filter="fade">
                                      <p:cBhvr>
                                        <p:cTn id="11" dur="1000"/>
                                        <p:tgtEl>
                                          <p:spTgt spid="67848"/>
                                        </p:tgtEl>
                                      </p:cBhvr>
                                    </p:animEffect>
                                    <p:anim calcmode="lin" valueType="num">
                                      <p:cBhvr>
                                        <p:cTn id="12" dur="1000" fill="hold"/>
                                        <p:tgtEl>
                                          <p:spTgt spid="67848"/>
                                        </p:tgtEl>
                                        <p:attrNameLst>
                                          <p:attrName>ppt_x</p:attrName>
                                        </p:attrNameLst>
                                      </p:cBhvr>
                                      <p:tavLst>
                                        <p:tav tm="0">
                                          <p:val>
                                            <p:strVal val="#ppt_x"/>
                                          </p:val>
                                        </p:tav>
                                        <p:tav tm="100000">
                                          <p:val>
                                            <p:strVal val="#ppt_x"/>
                                          </p:val>
                                        </p:tav>
                                      </p:tavLst>
                                    </p:anim>
                                    <p:anim calcmode="lin" valueType="num">
                                      <p:cBhvr>
                                        <p:cTn id="13" dur="1000" fill="hold"/>
                                        <p:tgtEl>
                                          <p:spTgt spid="678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solidFill>
            <a:schemeClr val="accent1"/>
          </a:solidFill>
        </p:spPr>
        <p:txBody>
          <a:bodyPr>
            <a:normAutofit fontScale="90000"/>
          </a:bodyPr>
          <a:lstStyle/>
          <a:p>
            <a:r>
              <a:rPr lang="sl-SI" dirty="0">
                <a:latin typeface="Garamond" panose="02020404030301010803" pitchFamily="18" charset="0"/>
              </a:rPr>
              <a:t>IDIOMS, PHRASES,</a:t>
            </a:r>
            <a:br>
              <a:rPr lang="sl-SI" dirty="0">
                <a:latin typeface="Garamond" panose="02020404030301010803" pitchFamily="18" charset="0"/>
              </a:rPr>
            </a:br>
            <a:r>
              <a:rPr lang="sl-SI" dirty="0">
                <a:latin typeface="Garamond" panose="02020404030301010803" pitchFamily="18" charset="0"/>
              </a:rPr>
              <a:t>SAYINGS &amp; EXPRESSIONS</a:t>
            </a:r>
          </a:p>
        </p:txBody>
      </p:sp>
      <p:sp>
        <p:nvSpPr>
          <p:cNvPr id="23555" name="Rectangle 3"/>
          <p:cNvSpPr>
            <a:spLocks noGrp="1" noRot="1" noChangeArrowheads="1"/>
          </p:cNvSpPr>
          <p:nvPr>
            <p:ph type="body" idx="1"/>
          </p:nvPr>
        </p:nvSpPr>
        <p:spPr>
          <a:xfrm>
            <a:off x="539552" y="1600200"/>
            <a:ext cx="8229600" cy="5257800"/>
          </a:xfrm>
        </p:spPr>
        <p:txBody>
          <a:bodyPr/>
          <a:lstStyle/>
          <a:p>
            <a:pPr>
              <a:lnSpc>
                <a:spcPct val="80000"/>
              </a:lnSpc>
              <a:buNone/>
            </a:pPr>
            <a:r>
              <a:rPr lang="en-GB" sz="1800" b="1" dirty="0">
                <a:solidFill>
                  <a:srgbClr val="000066"/>
                </a:solidFill>
                <a:latin typeface="Garamond" panose="02020404030301010803" pitchFamily="18" charset="0"/>
              </a:rPr>
              <a:t>Marvin </a:t>
            </a:r>
            <a:r>
              <a:rPr lang="en-GB" sz="1800" b="1" dirty="0" err="1">
                <a:solidFill>
                  <a:srgbClr val="000066"/>
                </a:solidFill>
                <a:latin typeface="Garamond" panose="02020404030301010803" pitchFamily="18" charset="0"/>
              </a:rPr>
              <a:t>Terban</a:t>
            </a:r>
            <a:r>
              <a:rPr lang="en-GB" sz="1800" b="1" dirty="0">
                <a:solidFill>
                  <a:srgbClr val="000066"/>
                </a:solidFill>
                <a:latin typeface="Garamond" panose="02020404030301010803" pitchFamily="18" charset="0"/>
              </a:rPr>
              <a:t>: Scholastic Dictionary of Idioms</a:t>
            </a:r>
          </a:p>
          <a:p>
            <a:pPr>
              <a:lnSpc>
                <a:spcPct val="80000"/>
              </a:lnSpc>
              <a:buNone/>
            </a:pPr>
            <a:r>
              <a:rPr lang="en-GB" sz="1800" b="1" dirty="0">
                <a:solidFill>
                  <a:srgbClr val="FF0000"/>
                </a:solidFill>
                <a:latin typeface="Garamond" panose="02020404030301010803" pitchFamily="18" charset="0"/>
              </a:rPr>
              <a:t>Achilles' He</a:t>
            </a:r>
            <a:r>
              <a:rPr lang="sl-SI" sz="1800" b="1" dirty="0">
                <a:solidFill>
                  <a:srgbClr val="FF0000"/>
                </a:solidFill>
                <a:latin typeface="Garamond" panose="02020404030301010803" pitchFamily="18" charset="0"/>
              </a:rPr>
              <a:t>e</a:t>
            </a:r>
            <a:r>
              <a:rPr lang="en-GB" sz="1800" b="1" dirty="0">
                <a:solidFill>
                  <a:srgbClr val="FF0000"/>
                </a:solidFill>
                <a:latin typeface="Garamond" panose="02020404030301010803" pitchFamily="18" charset="0"/>
              </a:rPr>
              <a:t>l</a:t>
            </a:r>
          </a:p>
          <a:p>
            <a:pPr>
              <a:lnSpc>
                <a:spcPct val="80000"/>
              </a:lnSpc>
              <a:buNone/>
            </a:pPr>
            <a:r>
              <a:rPr lang="en-GB" sz="1800" dirty="0">
                <a:latin typeface="Garamond" panose="02020404030301010803" pitchFamily="18" charset="0"/>
              </a:rPr>
              <a:t>I'm an A student in math and science, but English is my </a:t>
            </a:r>
            <a:r>
              <a:rPr lang="en-GB" sz="1800" u="sng" dirty="0">
                <a:latin typeface="Garamond" panose="02020404030301010803" pitchFamily="18" charset="0"/>
              </a:rPr>
              <a:t>Achilles' heel.</a:t>
            </a:r>
          </a:p>
          <a:p>
            <a:pPr>
              <a:lnSpc>
                <a:spcPct val="80000"/>
              </a:lnSpc>
              <a:buNone/>
            </a:pPr>
            <a:r>
              <a:rPr lang="en-GB" sz="1800" u="sng" dirty="0">
                <a:latin typeface="Garamond" panose="02020404030301010803" pitchFamily="18" charset="0"/>
              </a:rPr>
              <a:t>Meaning:</a:t>
            </a:r>
            <a:r>
              <a:rPr lang="en-GB" sz="1800" dirty="0">
                <a:latin typeface="Garamond" panose="02020404030301010803" pitchFamily="18" charset="0"/>
              </a:rPr>
              <a:t> the one weakness, fault, flaw, or hurtful spot in one's otherwise strong character.</a:t>
            </a:r>
            <a:endParaRPr lang="en-GB" sz="1800" b="1" dirty="0">
              <a:latin typeface="Garamond" panose="02020404030301010803" pitchFamily="18" charset="0"/>
            </a:endParaRPr>
          </a:p>
          <a:p>
            <a:pPr>
              <a:lnSpc>
                <a:spcPct val="80000"/>
              </a:lnSpc>
              <a:buNone/>
            </a:pPr>
            <a:r>
              <a:rPr lang="en-GB" sz="1800" b="1" dirty="0">
                <a:solidFill>
                  <a:srgbClr val="FF0000"/>
                </a:solidFill>
                <a:latin typeface="Garamond" panose="02020404030301010803" pitchFamily="18" charset="0"/>
              </a:rPr>
              <a:t>Albatross around Your Neck</a:t>
            </a:r>
            <a:endParaRPr lang="en-GB" sz="1800" dirty="0">
              <a:solidFill>
                <a:srgbClr val="FF0000"/>
              </a:solidFill>
              <a:latin typeface="Garamond" panose="02020404030301010803" pitchFamily="18" charset="0"/>
            </a:endParaRPr>
          </a:p>
          <a:p>
            <a:pPr>
              <a:lnSpc>
                <a:spcPct val="80000"/>
              </a:lnSpc>
              <a:buNone/>
            </a:pPr>
            <a:r>
              <a:rPr lang="en-GB" sz="1800" dirty="0">
                <a:latin typeface="Garamond" panose="02020404030301010803" pitchFamily="18" charset="0"/>
              </a:rPr>
              <a:t>"Everywhere I go, my mother makes me take my little bratty sister. She's an </a:t>
            </a:r>
            <a:r>
              <a:rPr lang="en-GB" sz="1800" u="sng" dirty="0">
                <a:latin typeface="Garamond" panose="02020404030301010803" pitchFamily="18" charset="0"/>
              </a:rPr>
              <a:t>albatross around my neck.</a:t>
            </a:r>
            <a:r>
              <a:rPr lang="en-GB" sz="1800" dirty="0">
                <a:latin typeface="Garamond" panose="02020404030301010803" pitchFamily="18" charset="0"/>
              </a:rPr>
              <a:t>"</a:t>
            </a:r>
            <a:endParaRPr lang="en-GB" sz="1800" u="sng" dirty="0">
              <a:latin typeface="Garamond" panose="02020404030301010803" pitchFamily="18" charset="0"/>
            </a:endParaRPr>
          </a:p>
          <a:p>
            <a:pPr>
              <a:lnSpc>
                <a:spcPct val="80000"/>
              </a:lnSpc>
              <a:buNone/>
            </a:pPr>
            <a:r>
              <a:rPr lang="en-GB" sz="1800" u="sng" dirty="0">
                <a:latin typeface="Garamond" panose="02020404030301010803" pitchFamily="18" charset="0"/>
              </a:rPr>
              <a:t>Meaning:</a:t>
            </a:r>
            <a:r>
              <a:rPr lang="en-GB" sz="1800" dirty="0">
                <a:latin typeface="Garamond" panose="02020404030301010803" pitchFamily="18" charset="0"/>
              </a:rPr>
              <a:t> a very difficult burden that you can't get rid of or a reminder of something you did that was wrong.</a:t>
            </a:r>
            <a:endParaRPr lang="en-GB" sz="1800" b="1" dirty="0">
              <a:latin typeface="Garamond" panose="02020404030301010803" pitchFamily="18" charset="0"/>
            </a:endParaRPr>
          </a:p>
          <a:p>
            <a:pPr>
              <a:lnSpc>
                <a:spcPct val="80000"/>
              </a:lnSpc>
              <a:buNone/>
            </a:pPr>
            <a:r>
              <a:rPr lang="en-GB" sz="1800" b="1" dirty="0">
                <a:solidFill>
                  <a:srgbClr val="FF0000"/>
                </a:solidFill>
                <a:latin typeface="Garamond" panose="02020404030301010803" pitchFamily="18" charset="0"/>
              </a:rPr>
              <a:t>All Ears</a:t>
            </a:r>
            <a:endParaRPr lang="sl-SI" sz="1800" b="1" dirty="0">
              <a:solidFill>
                <a:srgbClr val="FF0000"/>
              </a:solidFill>
              <a:latin typeface="Garamond" panose="02020404030301010803" pitchFamily="18" charset="0"/>
            </a:endParaRPr>
          </a:p>
          <a:p>
            <a:pPr>
              <a:lnSpc>
                <a:spcPct val="80000"/>
              </a:lnSpc>
              <a:buNone/>
            </a:pPr>
            <a:r>
              <a:rPr lang="en-GB" sz="1800" dirty="0">
                <a:latin typeface="Garamond" panose="02020404030301010803" pitchFamily="18" charset="0"/>
              </a:rPr>
              <a:t>"You said you had something important to tell me. I'm </a:t>
            </a:r>
            <a:r>
              <a:rPr lang="en-GB" sz="1800" u="sng" dirty="0">
                <a:latin typeface="Garamond" panose="02020404030301010803" pitchFamily="18" charset="0"/>
              </a:rPr>
              <a:t>all ears</a:t>
            </a:r>
            <a:r>
              <a:rPr lang="en-GB" sz="1800" dirty="0">
                <a:latin typeface="Garamond" panose="02020404030301010803" pitchFamily="18" charset="0"/>
              </a:rPr>
              <a:t>!"</a:t>
            </a:r>
            <a:r>
              <a:rPr lang="en-GB" sz="1800" u="sng" dirty="0">
                <a:latin typeface="Garamond" panose="02020404030301010803" pitchFamily="18" charset="0"/>
              </a:rPr>
              <a:t>Meaning:</a:t>
            </a:r>
            <a:r>
              <a:rPr lang="en-GB" sz="1800" dirty="0">
                <a:latin typeface="Garamond" panose="02020404030301010803" pitchFamily="18" charset="0"/>
              </a:rPr>
              <a:t> eager to listen; sharply attentive; curious.</a:t>
            </a:r>
            <a:endParaRPr lang="en-GB" sz="1800" b="1" dirty="0">
              <a:latin typeface="Garamond" panose="02020404030301010803" pitchFamily="18" charset="0"/>
            </a:endParaRPr>
          </a:p>
          <a:p>
            <a:pPr>
              <a:lnSpc>
                <a:spcPct val="80000"/>
              </a:lnSpc>
              <a:buNone/>
            </a:pPr>
            <a:r>
              <a:rPr lang="en-GB" sz="1800" b="1" dirty="0">
                <a:solidFill>
                  <a:srgbClr val="FF0000"/>
                </a:solidFill>
                <a:latin typeface="Garamond" panose="02020404030301010803" pitchFamily="18" charset="0"/>
              </a:rPr>
              <a:t>All Thumbs</a:t>
            </a:r>
            <a:endParaRPr lang="en-GB" sz="1800" dirty="0">
              <a:solidFill>
                <a:srgbClr val="FF0000"/>
              </a:solidFill>
              <a:latin typeface="Garamond" panose="02020404030301010803" pitchFamily="18" charset="0"/>
            </a:endParaRPr>
          </a:p>
          <a:p>
            <a:pPr>
              <a:lnSpc>
                <a:spcPct val="80000"/>
              </a:lnSpc>
              <a:buNone/>
            </a:pPr>
            <a:r>
              <a:rPr lang="en-GB" sz="1800" dirty="0">
                <a:latin typeface="Garamond" panose="02020404030301010803" pitchFamily="18" charset="0"/>
              </a:rPr>
              <a:t>"Marco can't build the model of the atom for the science project. He's </a:t>
            </a:r>
            <a:r>
              <a:rPr lang="en-GB" sz="1800" u="sng" dirty="0">
                <a:latin typeface="Garamond" panose="02020404030301010803" pitchFamily="18" charset="0"/>
              </a:rPr>
              <a:t>all thumbs</a:t>
            </a:r>
            <a:r>
              <a:rPr lang="en-GB" sz="1800" dirty="0">
                <a:latin typeface="Garamond" panose="02020404030301010803" pitchFamily="18" charset="0"/>
              </a:rPr>
              <a:t>."</a:t>
            </a:r>
            <a:endParaRPr lang="en-GB" sz="1800" u="sng" dirty="0">
              <a:latin typeface="Garamond" panose="02020404030301010803" pitchFamily="18" charset="0"/>
            </a:endParaRPr>
          </a:p>
          <a:p>
            <a:pPr>
              <a:lnSpc>
                <a:spcPct val="80000"/>
              </a:lnSpc>
              <a:buNone/>
            </a:pPr>
            <a:r>
              <a:rPr lang="en-GB" sz="1800" u="sng" dirty="0">
                <a:latin typeface="Garamond" panose="02020404030301010803" pitchFamily="18" charset="0"/>
              </a:rPr>
              <a:t>Meaning:</a:t>
            </a:r>
            <a:r>
              <a:rPr lang="en-GB" sz="1800" dirty="0">
                <a:latin typeface="Garamond" panose="02020404030301010803" pitchFamily="18" charset="0"/>
              </a:rPr>
              <a:t> awkward and clumsy, especially with the hands.</a:t>
            </a:r>
            <a:endParaRPr lang="en-GB" sz="1800" b="1" dirty="0">
              <a:latin typeface="Garamond" panose="02020404030301010803" pitchFamily="18" charset="0"/>
            </a:endParaRPr>
          </a:p>
          <a:p>
            <a:pPr>
              <a:lnSpc>
                <a:spcPct val="80000"/>
              </a:lnSpc>
              <a:buNone/>
            </a:pPr>
            <a:r>
              <a:rPr lang="en-GB" sz="1800" b="1" dirty="0">
                <a:solidFill>
                  <a:srgbClr val="FF0000"/>
                </a:solidFill>
                <a:latin typeface="Garamond" panose="02020404030301010803" pitchFamily="18" charset="0"/>
              </a:rPr>
              <a:t>Apple of Your Eye</a:t>
            </a:r>
            <a:endParaRPr lang="en-GB" sz="1800" dirty="0">
              <a:solidFill>
                <a:srgbClr val="FF0000"/>
              </a:solidFill>
              <a:latin typeface="Garamond" panose="02020404030301010803" pitchFamily="18" charset="0"/>
            </a:endParaRPr>
          </a:p>
          <a:p>
            <a:pPr>
              <a:lnSpc>
                <a:spcPct val="80000"/>
              </a:lnSpc>
              <a:buNone/>
            </a:pPr>
            <a:r>
              <a:rPr lang="en-GB" sz="1800" dirty="0">
                <a:latin typeface="Garamond" panose="02020404030301010803" pitchFamily="18" charset="0"/>
              </a:rPr>
              <a:t>"</a:t>
            </a:r>
            <a:r>
              <a:rPr lang="en-GB" sz="1800" dirty="0" err="1">
                <a:latin typeface="Garamond" panose="02020404030301010803" pitchFamily="18" charset="0"/>
              </a:rPr>
              <a:t>Nejc</a:t>
            </a:r>
            <a:r>
              <a:rPr lang="en-GB" sz="1800" dirty="0">
                <a:latin typeface="Garamond" panose="02020404030301010803" pitchFamily="18" charset="0"/>
              </a:rPr>
              <a:t> is the </a:t>
            </a:r>
            <a:r>
              <a:rPr lang="en-GB" sz="1800" u="sng" dirty="0">
                <a:latin typeface="Garamond" panose="02020404030301010803" pitchFamily="18" charset="0"/>
              </a:rPr>
              <a:t>apple of </a:t>
            </a:r>
            <a:r>
              <a:rPr lang="sl-SI" sz="1800" u="sng" dirty="0">
                <a:latin typeface="Garamond" panose="02020404030301010803" pitchFamily="18" charset="0"/>
              </a:rPr>
              <a:t> </a:t>
            </a:r>
            <a:r>
              <a:rPr lang="en-GB" sz="1800" u="sng" dirty="0">
                <a:latin typeface="Garamond" panose="02020404030301010803" pitchFamily="18" charset="0"/>
              </a:rPr>
              <a:t>my eye</a:t>
            </a:r>
            <a:r>
              <a:rPr lang="en-GB" sz="1800" dirty="0">
                <a:latin typeface="Garamond" panose="02020404030301010803" pitchFamily="18" charset="0"/>
              </a:rPr>
              <a:t>."</a:t>
            </a:r>
            <a:endParaRPr lang="en-GB" sz="1800" u="sng" dirty="0">
              <a:latin typeface="Garamond" panose="02020404030301010803" pitchFamily="18" charset="0"/>
            </a:endParaRPr>
          </a:p>
          <a:p>
            <a:pPr>
              <a:lnSpc>
                <a:spcPct val="80000"/>
              </a:lnSpc>
              <a:buNone/>
            </a:pPr>
            <a:r>
              <a:rPr lang="en-GB" sz="1800" u="sng" dirty="0">
                <a:latin typeface="Garamond" panose="02020404030301010803" pitchFamily="18" charset="0"/>
              </a:rPr>
              <a:t>Meaning:</a:t>
            </a:r>
            <a:r>
              <a:rPr lang="en-GB" sz="1800" dirty="0">
                <a:latin typeface="Garamond" panose="02020404030301010803" pitchFamily="18" charset="0"/>
              </a:rPr>
              <a:t> a person or thing that is greatly loved, treasured and adored.</a:t>
            </a:r>
            <a:endParaRPr lang="en-GB" sz="1800" b="1" dirty="0">
              <a:latin typeface="Garamond" panose="02020404030301010803" pitchFamily="18" charset="0"/>
            </a:endParaRPr>
          </a:p>
          <a:p>
            <a:pPr>
              <a:lnSpc>
                <a:spcPct val="80000"/>
              </a:lnSpc>
            </a:pPr>
            <a:endParaRPr lang="en-GB" sz="1800" u="sng" dirty="0"/>
          </a:p>
          <a:p>
            <a:pPr>
              <a:lnSpc>
                <a:spcPct val="80000"/>
              </a:lnSpc>
              <a:buFont typeface="Wingdings" pitchFamily="2" charset="2"/>
              <a:buNone/>
            </a:pPr>
            <a:endParaRPr lang="en-GB"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linds(horizontal)">
                                      <p:cBhvr>
                                        <p:cTn id="7" dur="500"/>
                                        <p:tgtEl>
                                          <p:spTgt spid="2355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3555">
                                            <p:txEl>
                                              <p:pRg st="0" end="0"/>
                                            </p:txEl>
                                          </p:spTgt>
                                        </p:tgtEl>
                                        <p:attrNameLst>
                                          <p:attrName>style.visibility</p:attrName>
                                        </p:attrNameLst>
                                      </p:cBhvr>
                                      <p:to>
                                        <p:strVal val="visible"/>
                                      </p:to>
                                    </p:set>
                                    <p:animEffect transition="in" filter="fade">
                                      <p:cBhvr>
                                        <p:cTn id="11" dur="1000"/>
                                        <p:tgtEl>
                                          <p:spTgt spid="23555">
                                            <p:txEl>
                                              <p:pRg st="0" end="0"/>
                                            </p:txEl>
                                          </p:spTgt>
                                        </p:tgtEl>
                                      </p:cBhvr>
                                    </p:animEffect>
                                    <p:anim calcmode="lin" valueType="num">
                                      <p:cBhvr>
                                        <p:cTn id="12" dur="1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3555">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0"/>
                                        <p:tgtEl>
                                          <p:spTgt spid="23555">
                                            <p:txEl>
                                              <p:pRg st="1" end="1"/>
                                            </p:txEl>
                                          </p:spTgt>
                                        </p:tgtEl>
                                      </p:cBhvr>
                                    </p:animEffect>
                                    <p:anim calcmode="lin" valueType="num">
                                      <p:cBhvr>
                                        <p:cTn id="17" dur="10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3555">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555">
                                            <p:txEl>
                                              <p:pRg st="2" end="2"/>
                                            </p:txEl>
                                          </p:spTgt>
                                        </p:tgtEl>
                                        <p:attrNameLst>
                                          <p:attrName>style.visibility</p:attrName>
                                        </p:attrNameLst>
                                      </p:cBhvr>
                                      <p:to>
                                        <p:strVal val="visible"/>
                                      </p:to>
                                    </p:set>
                                    <p:animEffect transition="in" filter="fade">
                                      <p:cBhvr>
                                        <p:cTn id="21" dur="1000"/>
                                        <p:tgtEl>
                                          <p:spTgt spid="23555">
                                            <p:txEl>
                                              <p:pRg st="2" end="2"/>
                                            </p:txEl>
                                          </p:spTgt>
                                        </p:tgtEl>
                                      </p:cBhvr>
                                    </p:animEffect>
                                    <p:anim calcmode="lin" valueType="num">
                                      <p:cBhvr>
                                        <p:cTn id="22" dur="10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555">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3555">
                                            <p:txEl>
                                              <p:pRg st="3" end="3"/>
                                            </p:txEl>
                                          </p:spTgt>
                                        </p:tgtEl>
                                        <p:attrNameLst>
                                          <p:attrName>style.visibility</p:attrName>
                                        </p:attrNameLst>
                                      </p:cBhvr>
                                      <p:to>
                                        <p:strVal val="visible"/>
                                      </p:to>
                                    </p:set>
                                    <p:animEffect transition="in" filter="fade">
                                      <p:cBhvr>
                                        <p:cTn id="26" dur="1000"/>
                                        <p:tgtEl>
                                          <p:spTgt spid="23555">
                                            <p:txEl>
                                              <p:pRg st="3" end="3"/>
                                            </p:txEl>
                                          </p:spTgt>
                                        </p:tgtEl>
                                      </p:cBhvr>
                                    </p:animEffect>
                                    <p:anim calcmode="lin" valueType="num">
                                      <p:cBhvr>
                                        <p:cTn id="27" dur="10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3555">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Effect transition="in" filter="fade">
                                      <p:cBhvr>
                                        <p:cTn id="31" dur="1000"/>
                                        <p:tgtEl>
                                          <p:spTgt spid="23555">
                                            <p:txEl>
                                              <p:pRg st="4" end="4"/>
                                            </p:txEl>
                                          </p:spTgt>
                                        </p:tgtEl>
                                      </p:cBhvr>
                                    </p:animEffect>
                                    <p:anim calcmode="lin" valueType="num">
                                      <p:cBhvr>
                                        <p:cTn id="32" dur="10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3555">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3555">
                                            <p:txEl>
                                              <p:pRg st="5" end="5"/>
                                            </p:txEl>
                                          </p:spTgt>
                                        </p:tgtEl>
                                        <p:attrNameLst>
                                          <p:attrName>style.visibility</p:attrName>
                                        </p:attrNameLst>
                                      </p:cBhvr>
                                      <p:to>
                                        <p:strVal val="visible"/>
                                      </p:to>
                                    </p:set>
                                    <p:animEffect transition="in" filter="fade">
                                      <p:cBhvr>
                                        <p:cTn id="36" dur="1000"/>
                                        <p:tgtEl>
                                          <p:spTgt spid="23555">
                                            <p:txEl>
                                              <p:pRg st="5" end="5"/>
                                            </p:txEl>
                                          </p:spTgt>
                                        </p:tgtEl>
                                      </p:cBhvr>
                                    </p:animEffect>
                                    <p:anim calcmode="lin" valueType="num">
                                      <p:cBhvr>
                                        <p:cTn id="37" dur="10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3555">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3555">
                                            <p:txEl>
                                              <p:pRg st="6" end="6"/>
                                            </p:txEl>
                                          </p:spTgt>
                                        </p:tgtEl>
                                        <p:attrNameLst>
                                          <p:attrName>style.visibility</p:attrName>
                                        </p:attrNameLst>
                                      </p:cBhvr>
                                      <p:to>
                                        <p:strVal val="visible"/>
                                      </p:to>
                                    </p:set>
                                    <p:animEffect transition="in" filter="fade">
                                      <p:cBhvr>
                                        <p:cTn id="41" dur="1000"/>
                                        <p:tgtEl>
                                          <p:spTgt spid="23555">
                                            <p:txEl>
                                              <p:pRg st="6" end="6"/>
                                            </p:txEl>
                                          </p:spTgt>
                                        </p:tgtEl>
                                      </p:cBhvr>
                                    </p:animEffect>
                                    <p:anim calcmode="lin" valueType="num">
                                      <p:cBhvr>
                                        <p:cTn id="42" dur="10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3555">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3555">
                                            <p:txEl>
                                              <p:pRg st="7" end="7"/>
                                            </p:txEl>
                                          </p:spTgt>
                                        </p:tgtEl>
                                        <p:attrNameLst>
                                          <p:attrName>style.visibility</p:attrName>
                                        </p:attrNameLst>
                                      </p:cBhvr>
                                      <p:to>
                                        <p:strVal val="visible"/>
                                      </p:to>
                                    </p:set>
                                    <p:animEffect transition="in" filter="fade">
                                      <p:cBhvr>
                                        <p:cTn id="46" dur="1000"/>
                                        <p:tgtEl>
                                          <p:spTgt spid="23555">
                                            <p:txEl>
                                              <p:pRg st="7" end="7"/>
                                            </p:txEl>
                                          </p:spTgt>
                                        </p:tgtEl>
                                      </p:cBhvr>
                                    </p:animEffect>
                                    <p:anim calcmode="lin" valueType="num">
                                      <p:cBhvr>
                                        <p:cTn id="47" dur="10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23555">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3555">
                                            <p:txEl>
                                              <p:pRg st="8" end="8"/>
                                            </p:txEl>
                                          </p:spTgt>
                                        </p:tgtEl>
                                        <p:attrNameLst>
                                          <p:attrName>style.visibility</p:attrName>
                                        </p:attrNameLst>
                                      </p:cBhvr>
                                      <p:to>
                                        <p:strVal val="visible"/>
                                      </p:to>
                                    </p:set>
                                    <p:animEffect transition="in" filter="fade">
                                      <p:cBhvr>
                                        <p:cTn id="51" dur="1000"/>
                                        <p:tgtEl>
                                          <p:spTgt spid="23555">
                                            <p:txEl>
                                              <p:pRg st="8" end="8"/>
                                            </p:txEl>
                                          </p:spTgt>
                                        </p:tgtEl>
                                      </p:cBhvr>
                                    </p:animEffect>
                                    <p:anim calcmode="lin" valueType="num">
                                      <p:cBhvr>
                                        <p:cTn id="52" dur="1000" fill="hold"/>
                                        <p:tgtEl>
                                          <p:spTgt spid="23555">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23555">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3555">
                                            <p:txEl>
                                              <p:pRg st="9" end="9"/>
                                            </p:txEl>
                                          </p:spTgt>
                                        </p:tgtEl>
                                        <p:attrNameLst>
                                          <p:attrName>style.visibility</p:attrName>
                                        </p:attrNameLst>
                                      </p:cBhvr>
                                      <p:to>
                                        <p:strVal val="visible"/>
                                      </p:to>
                                    </p:set>
                                    <p:animEffect transition="in" filter="fade">
                                      <p:cBhvr>
                                        <p:cTn id="56" dur="1000"/>
                                        <p:tgtEl>
                                          <p:spTgt spid="23555">
                                            <p:txEl>
                                              <p:pRg st="9" end="9"/>
                                            </p:txEl>
                                          </p:spTgt>
                                        </p:tgtEl>
                                      </p:cBhvr>
                                    </p:animEffect>
                                    <p:anim calcmode="lin" valueType="num">
                                      <p:cBhvr>
                                        <p:cTn id="57" dur="1000" fill="hold"/>
                                        <p:tgtEl>
                                          <p:spTgt spid="23555">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23555">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3555">
                                            <p:txEl>
                                              <p:pRg st="10" end="10"/>
                                            </p:txEl>
                                          </p:spTgt>
                                        </p:tgtEl>
                                        <p:attrNameLst>
                                          <p:attrName>style.visibility</p:attrName>
                                        </p:attrNameLst>
                                      </p:cBhvr>
                                      <p:to>
                                        <p:strVal val="visible"/>
                                      </p:to>
                                    </p:set>
                                    <p:animEffect transition="in" filter="fade">
                                      <p:cBhvr>
                                        <p:cTn id="61" dur="1000"/>
                                        <p:tgtEl>
                                          <p:spTgt spid="23555">
                                            <p:txEl>
                                              <p:pRg st="10" end="10"/>
                                            </p:txEl>
                                          </p:spTgt>
                                        </p:tgtEl>
                                      </p:cBhvr>
                                    </p:animEffect>
                                    <p:anim calcmode="lin" valueType="num">
                                      <p:cBhvr>
                                        <p:cTn id="62" dur="1000" fill="hold"/>
                                        <p:tgtEl>
                                          <p:spTgt spid="23555">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23555">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3555">
                                            <p:txEl>
                                              <p:pRg st="11" end="11"/>
                                            </p:txEl>
                                          </p:spTgt>
                                        </p:tgtEl>
                                        <p:attrNameLst>
                                          <p:attrName>style.visibility</p:attrName>
                                        </p:attrNameLst>
                                      </p:cBhvr>
                                      <p:to>
                                        <p:strVal val="visible"/>
                                      </p:to>
                                    </p:set>
                                    <p:animEffect transition="in" filter="fade">
                                      <p:cBhvr>
                                        <p:cTn id="66" dur="1000"/>
                                        <p:tgtEl>
                                          <p:spTgt spid="23555">
                                            <p:txEl>
                                              <p:pRg st="11" end="11"/>
                                            </p:txEl>
                                          </p:spTgt>
                                        </p:tgtEl>
                                      </p:cBhvr>
                                    </p:animEffect>
                                    <p:anim calcmode="lin" valueType="num">
                                      <p:cBhvr>
                                        <p:cTn id="67" dur="1000" fill="hold"/>
                                        <p:tgtEl>
                                          <p:spTgt spid="23555">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23555">
                                            <p:txEl>
                                              <p:pRg st="11" end="11"/>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3555">
                                            <p:txEl>
                                              <p:pRg st="12" end="12"/>
                                            </p:txEl>
                                          </p:spTgt>
                                        </p:tgtEl>
                                        <p:attrNameLst>
                                          <p:attrName>style.visibility</p:attrName>
                                        </p:attrNameLst>
                                      </p:cBhvr>
                                      <p:to>
                                        <p:strVal val="visible"/>
                                      </p:to>
                                    </p:set>
                                    <p:animEffect transition="in" filter="fade">
                                      <p:cBhvr>
                                        <p:cTn id="71" dur="1000"/>
                                        <p:tgtEl>
                                          <p:spTgt spid="23555">
                                            <p:txEl>
                                              <p:pRg st="12" end="12"/>
                                            </p:txEl>
                                          </p:spTgt>
                                        </p:tgtEl>
                                      </p:cBhvr>
                                    </p:animEffect>
                                    <p:anim calcmode="lin" valueType="num">
                                      <p:cBhvr>
                                        <p:cTn id="72" dur="1000" fill="hold"/>
                                        <p:tgtEl>
                                          <p:spTgt spid="23555">
                                            <p:txEl>
                                              <p:pRg st="12" end="12"/>
                                            </p:txEl>
                                          </p:spTgt>
                                        </p:tgtEl>
                                        <p:attrNameLst>
                                          <p:attrName>ppt_x</p:attrName>
                                        </p:attrNameLst>
                                      </p:cBhvr>
                                      <p:tavLst>
                                        <p:tav tm="0">
                                          <p:val>
                                            <p:strVal val="#ppt_x"/>
                                          </p:val>
                                        </p:tav>
                                        <p:tav tm="100000">
                                          <p:val>
                                            <p:strVal val="#ppt_x"/>
                                          </p:val>
                                        </p:tav>
                                      </p:tavLst>
                                    </p:anim>
                                    <p:anim calcmode="lin" valueType="num">
                                      <p:cBhvr>
                                        <p:cTn id="73" dur="1000" fill="hold"/>
                                        <p:tgtEl>
                                          <p:spTgt spid="23555">
                                            <p:txEl>
                                              <p:pRg st="12" end="12"/>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23555">
                                            <p:txEl>
                                              <p:pRg st="13" end="13"/>
                                            </p:txEl>
                                          </p:spTgt>
                                        </p:tgtEl>
                                        <p:attrNameLst>
                                          <p:attrName>style.visibility</p:attrName>
                                        </p:attrNameLst>
                                      </p:cBhvr>
                                      <p:to>
                                        <p:strVal val="visible"/>
                                      </p:to>
                                    </p:set>
                                    <p:animEffect transition="in" filter="fade">
                                      <p:cBhvr>
                                        <p:cTn id="76" dur="1000"/>
                                        <p:tgtEl>
                                          <p:spTgt spid="23555">
                                            <p:txEl>
                                              <p:pRg st="13" end="13"/>
                                            </p:txEl>
                                          </p:spTgt>
                                        </p:tgtEl>
                                      </p:cBhvr>
                                    </p:animEffect>
                                    <p:anim calcmode="lin" valueType="num">
                                      <p:cBhvr>
                                        <p:cTn id="77" dur="1000" fill="hold"/>
                                        <p:tgtEl>
                                          <p:spTgt spid="23555">
                                            <p:txEl>
                                              <p:pRg st="13" end="13"/>
                                            </p:txEl>
                                          </p:spTgt>
                                        </p:tgtEl>
                                        <p:attrNameLst>
                                          <p:attrName>ppt_x</p:attrName>
                                        </p:attrNameLst>
                                      </p:cBhvr>
                                      <p:tavLst>
                                        <p:tav tm="0">
                                          <p:val>
                                            <p:strVal val="#ppt_x"/>
                                          </p:val>
                                        </p:tav>
                                        <p:tav tm="100000">
                                          <p:val>
                                            <p:strVal val="#ppt_x"/>
                                          </p:val>
                                        </p:tav>
                                      </p:tavLst>
                                    </p:anim>
                                    <p:anim calcmode="lin" valueType="num">
                                      <p:cBhvr>
                                        <p:cTn id="78" dur="1000" fill="hold"/>
                                        <p:tgtEl>
                                          <p:spTgt spid="23555">
                                            <p:txEl>
                                              <p:pRg st="13" end="13"/>
                                            </p:txEl>
                                          </p:spTgt>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23555">
                                            <p:txEl>
                                              <p:pRg st="14" end="14"/>
                                            </p:txEl>
                                          </p:spTgt>
                                        </p:tgtEl>
                                        <p:attrNameLst>
                                          <p:attrName>style.visibility</p:attrName>
                                        </p:attrNameLst>
                                      </p:cBhvr>
                                      <p:to>
                                        <p:strVal val="visible"/>
                                      </p:to>
                                    </p:set>
                                    <p:animEffect transition="in" filter="fade">
                                      <p:cBhvr>
                                        <p:cTn id="81" dur="1000"/>
                                        <p:tgtEl>
                                          <p:spTgt spid="23555">
                                            <p:txEl>
                                              <p:pRg st="14" end="14"/>
                                            </p:txEl>
                                          </p:spTgt>
                                        </p:tgtEl>
                                      </p:cBhvr>
                                    </p:animEffect>
                                    <p:anim calcmode="lin" valueType="num">
                                      <p:cBhvr>
                                        <p:cTn id="82" dur="1000" fill="hold"/>
                                        <p:tgtEl>
                                          <p:spTgt spid="23555">
                                            <p:txEl>
                                              <p:pRg st="14" end="14"/>
                                            </p:txEl>
                                          </p:spTgt>
                                        </p:tgtEl>
                                        <p:attrNameLst>
                                          <p:attrName>ppt_x</p:attrName>
                                        </p:attrNameLst>
                                      </p:cBhvr>
                                      <p:tavLst>
                                        <p:tav tm="0">
                                          <p:val>
                                            <p:strVal val="#ppt_x"/>
                                          </p:val>
                                        </p:tav>
                                        <p:tav tm="100000">
                                          <p:val>
                                            <p:strVal val="#ppt_x"/>
                                          </p:val>
                                        </p:tav>
                                      </p:tavLst>
                                    </p:anim>
                                    <p:anim calcmode="lin" valueType="num">
                                      <p:cBhvr>
                                        <p:cTn id="83" dur="1000" fill="hold"/>
                                        <p:tgtEl>
                                          <p:spTgt spid="23555">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solidFill>
            <a:schemeClr val="accent1"/>
          </a:solidFill>
        </p:spPr>
        <p:txBody>
          <a:bodyPr>
            <a:normAutofit fontScale="90000"/>
          </a:bodyPr>
          <a:lstStyle/>
          <a:p>
            <a:r>
              <a:rPr lang="sl-SI" dirty="0">
                <a:latin typeface="Garamond" panose="02020404030301010803" pitchFamily="18" charset="0"/>
              </a:rPr>
              <a:t>IDIOMS, PHRASES,</a:t>
            </a:r>
            <a:br>
              <a:rPr lang="sl-SI" dirty="0">
                <a:latin typeface="Garamond" panose="02020404030301010803" pitchFamily="18" charset="0"/>
              </a:rPr>
            </a:br>
            <a:r>
              <a:rPr lang="sl-SI" dirty="0">
                <a:latin typeface="Garamond" panose="02020404030301010803" pitchFamily="18" charset="0"/>
              </a:rPr>
              <a:t>SAYINGS &amp; EXPRESSIONS</a:t>
            </a:r>
          </a:p>
        </p:txBody>
      </p:sp>
      <p:sp>
        <p:nvSpPr>
          <p:cNvPr id="30723" name="Rectangle 3"/>
          <p:cNvSpPr>
            <a:spLocks noGrp="1" noRot="1" noChangeArrowheads="1"/>
          </p:cNvSpPr>
          <p:nvPr>
            <p:ph type="body" idx="1"/>
          </p:nvPr>
        </p:nvSpPr>
        <p:spPr/>
        <p:txBody>
          <a:bodyPr>
            <a:normAutofit/>
          </a:bodyPr>
          <a:lstStyle/>
          <a:p>
            <a:pPr marL="0" indent="0">
              <a:lnSpc>
                <a:spcPct val="80000"/>
              </a:lnSpc>
              <a:buNone/>
            </a:pPr>
            <a:r>
              <a:rPr lang="en-GB" sz="2000" b="1" dirty="0">
                <a:solidFill>
                  <a:srgbClr val="FF0000"/>
                </a:solidFill>
                <a:latin typeface="Garamond" panose="02020404030301010803" pitchFamily="18" charset="0"/>
              </a:rPr>
              <a:t>Bite the Hand that Feeds You</a:t>
            </a:r>
            <a:endParaRPr lang="en-GB" sz="2000" dirty="0">
              <a:solidFill>
                <a:srgbClr val="FF0000"/>
              </a:solidFill>
              <a:latin typeface="Garamond" panose="02020404030301010803" pitchFamily="18" charset="0"/>
            </a:endParaRPr>
          </a:p>
          <a:p>
            <a:pPr marL="0" indent="0">
              <a:lnSpc>
                <a:spcPct val="80000"/>
              </a:lnSpc>
              <a:buNone/>
            </a:pPr>
            <a:r>
              <a:rPr lang="en-GB" sz="2000" dirty="0">
                <a:latin typeface="Garamond" panose="02020404030301010803" pitchFamily="18" charset="0"/>
              </a:rPr>
              <a:t>"Eve just insulted the girl who is teaching her to ice-skate. That's </a:t>
            </a:r>
            <a:r>
              <a:rPr lang="en-GB" sz="2000" u="sng" dirty="0">
                <a:latin typeface="Garamond" panose="02020404030301010803" pitchFamily="18" charset="0"/>
              </a:rPr>
              <a:t>biting the hand that feeds you</a:t>
            </a:r>
            <a:r>
              <a:rPr lang="en-GB" sz="2000" dirty="0">
                <a:latin typeface="Garamond" panose="02020404030301010803" pitchFamily="18" charset="0"/>
              </a:rPr>
              <a:t>."</a:t>
            </a:r>
            <a:endParaRPr lang="en-GB" sz="2000" u="sng" dirty="0">
              <a:latin typeface="Garamond" panose="02020404030301010803" pitchFamily="18" charset="0"/>
            </a:endParaRPr>
          </a:p>
          <a:p>
            <a:pPr marL="0" indent="0">
              <a:lnSpc>
                <a:spcPct val="80000"/>
              </a:lnSpc>
              <a:buNone/>
            </a:pPr>
            <a:r>
              <a:rPr lang="en-GB" sz="2000" u="sng" dirty="0">
                <a:latin typeface="Garamond" panose="02020404030301010803" pitchFamily="18" charset="0"/>
              </a:rPr>
              <a:t>Meaning:</a:t>
            </a:r>
            <a:r>
              <a:rPr lang="en-GB" sz="2000" dirty="0">
                <a:latin typeface="Garamond" panose="02020404030301010803" pitchFamily="18" charset="0"/>
              </a:rPr>
              <a:t> to turn against someone who helps you; to do harm to someone who does good things for you.</a:t>
            </a:r>
            <a:endParaRPr lang="en-GB" sz="2000" b="1" dirty="0">
              <a:latin typeface="Garamond" panose="02020404030301010803" pitchFamily="18" charset="0"/>
            </a:endParaRPr>
          </a:p>
          <a:p>
            <a:pPr marL="0" indent="0">
              <a:lnSpc>
                <a:spcPct val="80000"/>
              </a:lnSpc>
              <a:buNone/>
            </a:pPr>
            <a:r>
              <a:rPr lang="en-GB" sz="2000" b="1" dirty="0">
                <a:solidFill>
                  <a:srgbClr val="FF0000"/>
                </a:solidFill>
                <a:latin typeface="Garamond" panose="02020404030301010803" pitchFamily="18" charset="0"/>
              </a:rPr>
              <a:t>Bite Your Tongue</a:t>
            </a:r>
            <a:endParaRPr lang="en-GB" sz="2000" dirty="0">
              <a:solidFill>
                <a:srgbClr val="FF0000"/>
              </a:solidFill>
              <a:latin typeface="Garamond" panose="02020404030301010803" pitchFamily="18" charset="0"/>
            </a:endParaRPr>
          </a:p>
          <a:p>
            <a:pPr marL="0" indent="0">
              <a:lnSpc>
                <a:spcPct val="80000"/>
              </a:lnSpc>
              <a:buNone/>
            </a:pPr>
            <a:r>
              <a:rPr lang="en-GB" sz="2000" dirty="0">
                <a:latin typeface="Garamond" panose="02020404030301010803" pitchFamily="18" charset="0"/>
              </a:rPr>
              <a:t>"Don't you dare say that to me!  </a:t>
            </a:r>
            <a:r>
              <a:rPr lang="en-GB" sz="2000" u="sng" dirty="0">
                <a:latin typeface="Garamond" panose="02020404030301010803" pitchFamily="18" charset="0"/>
              </a:rPr>
              <a:t>Bite your tongue</a:t>
            </a:r>
            <a:r>
              <a:rPr lang="en-GB" sz="2000" dirty="0">
                <a:latin typeface="Garamond" panose="02020404030301010803" pitchFamily="18" charset="0"/>
              </a:rPr>
              <a:t>, young man!"</a:t>
            </a:r>
            <a:endParaRPr lang="en-GB" sz="2000" u="sng" dirty="0">
              <a:latin typeface="Garamond" panose="02020404030301010803" pitchFamily="18" charset="0"/>
            </a:endParaRPr>
          </a:p>
          <a:p>
            <a:pPr marL="0" indent="0">
              <a:lnSpc>
                <a:spcPct val="80000"/>
              </a:lnSpc>
              <a:buNone/>
            </a:pPr>
            <a:r>
              <a:rPr lang="en-GB" sz="2000" u="sng" dirty="0">
                <a:latin typeface="Garamond" panose="02020404030301010803" pitchFamily="18" charset="0"/>
              </a:rPr>
              <a:t>Meaning:</a:t>
            </a:r>
            <a:r>
              <a:rPr lang="en-GB" sz="2000" dirty="0">
                <a:latin typeface="Garamond" panose="02020404030301010803" pitchFamily="18" charset="0"/>
              </a:rPr>
              <a:t> take back or be ashamed of what you have said; struggle not to say something you want to say.</a:t>
            </a:r>
            <a:endParaRPr lang="en-GB" sz="2000" b="1" dirty="0">
              <a:latin typeface="Garamond" panose="02020404030301010803" pitchFamily="18" charset="0"/>
            </a:endParaRPr>
          </a:p>
          <a:p>
            <a:pPr marL="0" indent="0">
              <a:lnSpc>
                <a:spcPct val="80000"/>
              </a:lnSpc>
              <a:buNone/>
            </a:pPr>
            <a:r>
              <a:rPr lang="en-GB" sz="2000" b="1" dirty="0">
                <a:solidFill>
                  <a:srgbClr val="FF0000"/>
                </a:solidFill>
                <a:latin typeface="Garamond" panose="02020404030301010803" pitchFamily="18" charset="0"/>
              </a:rPr>
              <a:t>Bleeding Heart</a:t>
            </a:r>
            <a:endParaRPr lang="en-GB" sz="2000" dirty="0">
              <a:solidFill>
                <a:srgbClr val="FF0000"/>
              </a:solidFill>
              <a:latin typeface="Garamond" panose="02020404030301010803" pitchFamily="18" charset="0"/>
            </a:endParaRPr>
          </a:p>
          <a:p>
            <a:pPr marL="0" indent="0">
              <a:lnSpc>
                <a:spcPct val="80000"/>
              </a:lnSpc>
              <a:buNone/>
            </a:pPr>
            <a:r>
              <a:rPr lang="en-GB" sz="2000" dirty="0">
                <a:latin typeface="Garamond" panose="02020404030301010803" pitchFamily="18" charset="0"/>
              </a:rPr>
              <a:t>"Rob is such a </a:t>
            </a:r>
            <a:r>
              <a:rPr lang="en-GB" sz="2000" u="sng" dirty="0">
                <a:latin typeface="Garamond" panose="02020404030301010803" pitchFamily="18" charset="0"/>
              </a:rPr>
              <a:t>bleeding heart</a:t>
            </a:r>
            <a:r>
              <a:rPr lang="en-GB" sz="2000" dirty="0">
                <a:latin typeface="Garamond" panose="02020404030301010803" pitchFamily="18" charset="0"/>
              </a:rPr>
              <a:t>. He'll donate to any charity that asks him for money!"</a:t>
            </a:r>
            <a:endParaRPr lang="en-GB" sz="2000" u="sng" dirty="0">
              <a:latin typeface="Garamond" panose="02020404030301010803" pitchFamily="18" charset="0"/>
            </a:endParaRPr>
          </a:p>
          <a:p>
            <a:pPr marL="0" indent="0">
              <a:lnSpc>
                <a:spcPct val="80000"/>
              </a:lnSpc>
              <a:buNone/>
            </a:pPr>
            <a:r>
              <a:rPr lang="en-GB" sz="2000" u="sng" dirty="0">
                <a:latin typeface="Garamond" panose="02020404030301010803" pitchFamily="18" charset="0"/>
              </a:rPr>
              <a:t>Meaning:</a:t>
            </a:r>
            <a:r>
              <a:rPr lang="en-GB" sz="2000" dirty="0">
                <a:latin typeface="Garamond" panose="02020404030301010803" pitchFamily="18" charset="0"/>
              </a:rPr>
              <a:t> an extremely soft-hearted person who feels compassion or pity towards all people, including those who may not deserve sympathy.</a:t>
            </a:r>
            <a:endParaRPr lang="en-GB" sz="2000" b="1" dirty="0">
              <a:latin typeface="Garamond" panose="02020404030301010803"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blinds(horizontal)">
                                      <p:cBhvr>
                                        <p:cTn id="7" dur="500"/>
                                        <p:tgtEl>
                                          <p:spTgt spid="3072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animEffect transition="in" filter="fade">
                                      <p:cBhvr>
                                        <p:cTn id="11" dur="1000"/>
                                        <p:tgtEl>
                                          <p:spTgt spid="30723">
                                            <p:txEl>
                                              <p:pRg st="0" end="0"/>
                                            </p:txEl>
                                          </p:spTgt>
                                        </p:tgtEl>
                                      </p:cBhvr>
                                    </p:animEffect>
                                    <p:anim calcmode="lin" valueType="num">
                                      <p:cBhvr>
                                        <p:cTn id="12"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072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723">
                                            <p:txEl>
                                              <p:pRg st="1" end="1"/>
                                            </p:txEl>
                                          </p:spTgt>
                                        </p:tgtEl>
                                        <p:attrNameLst>
                                          <p:attrName>style.visibility</p:attrName>
                                        </p:attrNameLst>
                                      </p:cBhvr>
                                      <p:to>
                                        <p:strVal val="visible"/>
                                      </p:to>
                                    </p:set>
                                    <p:animEffect transition="in" filter="fade">
                                      <p:cBhvr>
                                        <p:cTn id="16" dur="1000"/>
                                        <p:tgtEl>
                                          <p:spTgt spid="30723">
                                            <p:txEl>
                                              <p:pRg st="1" end="1"/>
                                            </p:txEl>
                                          </p:spTgt>
                                        </p:tgtEl>
                                      </p:cBhvr>
                                    </p:animEffect>
                                    <p:anim calcmode="lin" valueType="num">
                                      <p:cBhvr>
                                        <p:cTn id="17"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072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Effect transition="in" filter="fade">
                                      <p:cBhvr>
                                        <p:cTn id="21" dur="1000"/>
                                        <p:tgtEl>
                                          <p:spTgt spid="30723">
                                            <p:txEl>
                                              <p:pRg st="2" end="2"/>
                                            </p:txEl>
                                          </p:spTgt>
                                        </p:tgtEl>
                                      </p:cBhvr>
                                    </p:animEffect>
                                    <p:anim calcmode="lin" valueType="num">
                                      <p:cBhvr>
                                        <p:cTn id="22"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72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0723">
                                            <p:txEl>
                                              <p:pRg st="3" end="3"/>
                                            </p:txEl>
                                          </p:spTgt>
                                        </p:tgtEl>
                                        <p:attrNameLst>
                                          <p:attrName>style.visibility</p:attrName>
                                        </p:attrNameLst>
                                      </p:cBhvr>
                                      <p:to>
                                        <p:strVal val="visible"/>
                                      </p:to>
                                    </p:set>
                                    <p:animEffect transition="in" filter="fade">
                                      <p:cBhvr>
                                        <p:cTn id="26" dur="1000"/>
                                        <p:tgtEl>
                                          <p:spTgt spid="30723">
                                            <p:txEl>
                                              <p:pRg st="3" end="3"/>
                                            </p:txEl>
                                          </p:spTgt>
                                        </p:tgtEl>
                                      </p:cBhvr>
                                    </p:animEffect>
                                    <p:anim calcmode="lin" valueType="num">
                                      <p:cBhvr>
                                        <p:cTn id="27" dur="10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072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Effect transition="in" filter="fade">
                                      <p:cBhvr>
                                        <p:cTn id="31" dur="1000"/>
                                        <p:tgtEl>
                                          <p:spTgt spid="30723">
                                            <p:txEl>
                                              <p:pRg st="4" end="4"/>
                                            </p:txEl>
                                          </p:spTgt>
                                        </p:tgtEl>
                                      </p:cBhvr>
                                    </p:animEffect>
                                    <p:anim calcmode="lin" valueType="num">
                                      <p:cBhvr>
                                        <p:cTn id="32" dur="10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072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0723">
                                            <p:txEl>
                                              <p:pRg st="5" end="5"/>
                                            </p:txEl>
                                          </p:spTgt>
                                        </p:tgtEl>
                                        <p:attrNameLst>
                                          <p:attrName>style.visibility</p:attrName>
                                        </p:attrNameLst>
                                      </p:cBhvr>
                                      <p:to>
                                        <p:strVal val="visible"/>
                                      </p:to>
                                    </p:set>
                                    <p:animEffect transition="in" filter="fade">
                                      <p:cBhvr>
                                        <p:cTn id="36" dur="1000"/>
                                        <p:tgtEl>
                                          <p:spTgt spid="30723">
                                            <p:txEl>
                                              <p:pRg st="5" end="5"/>
                                            </p:txEl>
                                          </p:spTgt>
                                        </p:tgtEl>
                                      </p:cBhvr>
                                    </p:animEffect>
                                    <p:anim calcmode="lin" valueType="num">
                                      <p:cBhvr>
                                        <p:cTn id="37" dur="10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072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0723">
                                            <p:txEl>
                                              <p:pRg st="6" end="6"/>
                                            </p:txEl>
                                          </p:spTgt>
                                        </p:tgtEl>
                                        <p:attrNameLst>
                                          <p:attrName>style.visibility</p:attrName>
                                        </p:attrNameLst>
                                      </p:cBhvr>
                                      <p:to>
                                        <p:strVal val="visible"/>
                                      </p:to>
                                    </p:set>
                                    <p:animEffect transition="in" filter="fade">
                                      <p:cBhvr>
                                        <p:cTn id="41" dur="1000"/>
                                        <p:tgtEl>
                                          <p:spTgt spid="30723">
                                            <p:txEl>
                                              <p:pRg st="6" end="6"/>
                                            </p:txEl>
                                          </p:spTgt>
                                        </p:tgtEl>
                                      </p:cBhvr>
                                    </p:animEffect>
                                    <p:anim calcmode="lin" valueType="num">
                                      <p:cBhvr>
                                        <p:cTn id="42" dur="10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072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0723">
                                            <p:txEl>
                                              <p:pRg st="7" end="7"/>
                                            </p:txEl>
                                          </p:spTgt>
                                        </p:tgtEl>
                                        <p:attrNameLst>
                                          <p:attrName>style.visibility</p:attrName>
                                        </p:attrNameLst>
                                      </p:cBhvr>
                                      <p:to>
                                        <p:strVal val="visible"/>
                                      </p:to>
                                    </p:set>
                                    <p:animEffect transition="in" filter="fade">
                                      <p:cBhvr>
                                        <p:cTn id="46" dur="1000"/>
                                        <p:tgtEl>
                                          <p:spTgt spid="30723">
                                            <p:txEl>
                                              <p:pRg st="7" end="7"/>
                                            </p:txEl>
                                          </p:spTgt>
                                        </p:tgtEl>
                                      </p:cBhvr>
                                    </p:animEffect>
                                    <p:anim calcmode="lin" valueType="num">
                                      <p:cBhvr>
                                        <p:cTn id="47" dur="1000" fill="hold"/>
                                        <p:tgtEl>
                                          <p:spTgt spid="3072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072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0723">
                                            <p:txEl>
                                              <p:pRg st="8" end="8"/>
                                            </p:txEl>
                                          </p:spTgt>
                                        </p:tgtEl>
                                        <p:attrNameLst>
                                          <p:attrName>style.visibility</p:attrName>
                                        </p:attrNameLst>
                                      </p:cBhvr>
                                      <p:to>
                                        <p:strVal val="visible"/>
                                      </p:to>
                                    </p:set>
                                    <p:animEffect transition="in" filter="fade">
                                      <p:cBhvr>
                                        <p:cTn id="51" dur="1000"/>
                                        <p:tgtEl>
                                          <p:spTgt spid="30723">
                                            <p:txEl>
                                              <p:pRg st="8" end="8"/>
                                            </p:txEl>
                                          </p:spTgt>
                                        </p:tgtEl>
                                      </p:cBhvr>
                                    </p:animEffect>
                                    <p:anim calcmode="lin" valueType="num">
                                      <p:cBhvr>
                                        <p:cTn id="52" dur="1000" fill="hold"/>
                                        <p:tgtEl>
                                          <p:spTgt spid="3072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072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solidFill>
            <a:schemeClr val="accent1"/>
          </a:solidFill>
        </p:spPr>
        <p:txBody>
          <a:bodyPr>
            <a:normAutofit fontScale="90000"/>
          </a:bodyPr>
          <a:lstStyle/>
          <a:p>
            <a:r>
              <a:rPr lang="sl-SI" dirty="0">
                <a:latin typeface="Garamond" panose="02020404030301010803" pitchFamily="18" charset="0"/>
              </a:rPr>
              <a:t>IDIOMS, PHRASES,</a:t>
            </a:r>
            <a:br>
              <a:rPr lang="sl-SI" dirty="0">
                <a:latin typeface="Garamond" panose="02020404030301010803" pitchFamily="18" charset="0"/>
              </a:rPr>
            </a:br>
            <a:r>
              <a:rPr lang="sl-SI" dirty="0">
                <a:latin typeface="Garamond" panose="02020404030301010803" pitchFamily="18" charset="0"/>
              </a:rPr>
              <a:t>SAYINGS &amp; EXPRESSIONS</a:t>
            </a:r>
          </a:p>
        </p:txBody>
      </p:sp>
      <p:sp>
        <p:nvSpPr>
          <p:cNvPr id="31747" name="Rectangle 3"/>
          <p:cNvSpPr>
            <a:spLocks noGrp="1" noRot="1" noChangeArrowheads="1"/>
          </p:cNvSpPr>
          <p:nvPr>
            <p:ph type="body" idx="1"/>
          </p:nvPr>
        </p:nvSpPr>
        <p:spPr/>
        <p:txBody>
          <a:bodyPr>
            <a:noAutofit/>
          </a:bodyPr>
          <a:lstStyle/>
          <a:p>
            <a:pPr>
              <a:lnSpc>
                <a:spcPct val="80000"/>
              </a:lnSpc>
              <a:buNone/>
            </a:pPr>
            <a:r>
              <a:rPr lang="en-GB" sz="2000" b="1" dirty="0">
                <a:solidFill>
                  <a:srgbClr val="FF0000"/>
                </a:solidFill>
                <a:latin typeface="Garamond" panose="02020404030301010803" pitchFamily="18" charset="0"/>
              </a:rPr>
              <a:t>Butterflies in My Stomach</a:t>
            </a:r>
            <a:endParaRPr lang="en-GB" sz="2000" dirty="0">
              <a:solidFill>
                <a:srgbClr val="FF0000"/>
              </a:solidFill>
              <a:latin typeface="Garamond" panose="02020404030301010803" pitchFamily="18" charset="0"/>
            </a:endParaRPr>
          </a:p>
          <a:p>
            <a:pPr>
              <a:lnSpc>
                <a:spcPct val="80000"/>
              </a:lnSpc>
              <a:buNone/>
            </a:pPr>
            <a:r>
              <a:rPr lang="en-GB" sz="2000" dirty="0">
                <a:latin typeface="Garamond" panose="02020404030301010803" pitchFamily="18" charset="0"/>
              </a:rPr>
              <a:t>"I can't sing a solo without getting </a:t>
            </a:r>
            <a:r>
              <a:rPr lang="en-GB" sz="2000" u="sng" dirty="0">
                <a:latin typeface="Garamond" panose="02020404030301010803" pitchFamily="18" charset="0"/>
              </a:rPr>
              <a:t>butterflies in my stomach</a:t>
            </a:r>
            <a:r>
              <a:rPr lang="en-GB" sz="2000" dirty="0">
                <a:latin typeface="Garamond" panose="02020404030301010803" pitchFamily="18" charset="0"/>
              </a:rPr>
              <a:t>."</a:t>
            </a:r>
            <a:endParaRPr lang="en-GB" sz="2000" u="sng" dirty="0">
              <a:latin typeface="Garamond" panose="02020404030301010803" pitchFamily="18" charset="0"/>
            </a:endParaRPr>
          </a:p>
          <a:p>
            <a:pPr>
              <a:lnSpc>
                <a:spcPct val="80000"/>
              </a:lnSpc>
              <a:buNone/>
            </a:pPr>
            <a:r>
              <a:rPr lang="en-GB" sz="2000" u="sng" dirty="0">
                <a:latin typeface="Garamond" panose="02020404030301010803" pitchFamily="18" charset="0"/>
              </a:rPr>
              <a:t>Meaning:</a:t>
            </a:r>
            <a:r>
              <a:rPr lang="en-GB" sz="2000" dirty="0">
                <a:latin typeface="Garamond" panose="02020404030301010803" pitchFamily="18" charset="0"/>
              </a:rPr>
              <a:t> a fluttery feeling in the stomach, usually caused by nervousness.</a:t>
            </a:r>
            <a:endParaRPr lang="en-GB" sz="2000" b="1" dirty="0">
              <a:latin typeface="Garamond" panose="02020404030301010803" pitchFamily="18" charset="0"/>
            </a:endParaRPr>
          </a:p>
          <a:p>
            <a:pPr>
              <a:lnSpc>
                <a:spcPct val="80000"/>
              </a:lnSpc>
              <a:buNone/>
            </a:pPr>
            <a:r>
              <a:rPr lang="en-GB" sz="2000" b="1" dirty="0">
                <a:solidFill>
                  <a:srgbClr val="FF0000"/>
                </a:solidFill>
                <a:latin typeface="Garamond" panose="02020404030301010803" pitchFamily="18" charset="0"/>
              </a:rPr>
              <a:t>Button Your Lip</a:t>
            </a:r>
            <a:endParaRPr lang="en-GB" sz="2000" dirty="0">
              <a:solidFill>
                <a:srgbClr val="FF0000"/>
              </a:solidFill>
              <a:latin typeface="Garamond" panose="02020404030301010803" pitchFamily="18" charset="0"/>
            </a:endParaRPr>
          </a:p>
          <a:p>
            <a:pPr>
              <a:lnSpc>
                <a:spcPct val="80000"/>
              </a:lnSpc>
              <a:buNone/>
            </a:pPr>
            <a:r>
              <a:rPr lang="en-GB" sz="2000" dirty="0">
                <a:latin typeface="Garamond" panose="02020404030301010803" pitchFamily="18" charset="0"/>
              </a:rPr>
              <a:t>"Renee talked about her vacation so much that we finally told her to </a:t>
            </a:r>
            <a:r>
              <a:rPr lang="en-GB" sz="2000" u="sng" dirty="0">
                <a:latin typeface="Garamond" panose="02020404030301010803" pitchFamily="18" charset="0"/>
              </a:rPr>
              <a:t>button her lip</a:t>
            </a:r>
            <a:r>
              <a:rPr lang="en-GB" sz="2000" dirty="0">
                <a:latin typeface="Garamond" panose="02020404030301010803" pitchFamily="18" charset="0"/>
              </a:rPr>
              <a:t>.</a:t>
            </a:r>
            <a:endParaRPr lang="en-GB" sz="2000" u="sng" dirty="0">
              <a:latin typeface="Garamond" panose="02020404030301010803" pitchFamily="18" charset="0"/>
            </a:endParaRPr>
          </a:p>
          <a:p>
            <a:pPr>
              <a:lnSpc>
                <a:spcPct val="80000"/>
              </a:lnSpc>
              <a:buNone/>
            </a:pPr>
            <a:r>
              <a:rPr lang="en-GB" sz="2000" u="sng" dirty="0">
                <a:latin typeface="Garamond" panose="02020404030301010803" pitchFamily="18" charset="0"/>
              </a:rPr>
              <a:t>Meaning:</a:t>
            </a:r>
            <a:r>
              <a:rPr lang="en-GB" sz="2000" dirty="0">
                <a:latin typeface="Garamond" panose="02020404030301010803" pitchFamily="18" charset="0"/>
              </a:rPr>
              <a:t> to stop talking, be quiet.</a:t>
            </a:r>
            <a:endParaRPr lang="en-GB" sz="2000" b="1" dirty="0">
              <a:latin typeface="Garamond" panose="02020404030301010803" pitchFamily="18" charset="0"/>
            </a:endParaRPr>
          </a:p>
          <a:p>
            <a:pPr>
              <a:lnSpc>
                <a:spcPct val="80000"/>
              </a:lnSpc>
              <a:buNone/>
            </a:pPr>
            <a:r>
              <a:rPr lang="en-GB" sz="2000" b="1" dirty="0">
                <a:solidFill>
                  <a:srgbClr val="FF0000"/>
                </a:solidFill>
                <a:latin typeface="Garamond" panose="02020404030301010803" pitchFamily="18" charset="0"/>
              </a:rPr>
              <a:t>Cat Got Your Tongue</a:t>
            </a:r>
            <a:endParaRPr lang="en-GB" sz="2000" dirty="0">
              <a:solidFill>
                <a:srgbClr val="FF0000"/>
              </a:solidFill>
              <a:latin typeface="Garamond" panose="02020404030301010803" pitchFamily="18" charset="0"/>
            </a:endParaRPr>
          </a:p>
          <a:p>
            <a:pPr>
              <a:lnSpc>
                <a:spcPct val="80000"/>
              </a:lnSpc>
              <a:buNone/>
            </a:pPr>
            <a:r>
              <a:rPr lang="en-GB" sz="2000" dirty="0">
                <a:latin typeface="Garamond" panose="02020404030301010803" pitchFamily="18" charset="0"/>
              </a:rPr>
              <a:t>"Why don't you answer me? </a:t>
            </a:r>
            <a:r>
              <a:rPr lang="en-GB" sz="2000" u="sng" dirty="0">
                <a:latin typeface="Garamond" panose="02020404030301010803" pitchFamily="18" charset="0"/>
              </a:rPr>
              <a:t>Cat got your Tongue</a:t>
            </a:r>
            <a:r>
              <a:rPr lang="en-GB" sz="2000" dirty="0">
                <a:latin typeface="Garamond" panose="02020404030301010803" pitchFamily="18" charset="0"/>
              </a:rPr>
              <a:t>?"</a:t>
            </a:r>
            <a:endParaRPr lang="en-GB" sz="2000" u="sng" dirty="0">
              <a:latin typeface="Garamond" panose="02020404030301010803" pitchFamily="18" charset="0"/>
            </a:endParaRPr>
          </a:p>
          <a:p>
            <a:pPr>
              <a:lnSpc>
                <a:spcPct val="80000"/>
              </a:lnSpc>
              <a:buNone/>
            </a:pPr>
            <a:r>
              <a:rPr lang="en-GB" sz="2000" u="sng" dirty="0">
                <a:latin typeface="Garamond" panose="02020404030301010803" pitchFamily="18" charset="0"/>
              </a:rPr>
              <a:t>Meaning:</a:t>
            </a:r>
            <a:r>
              <a:rPr lang="en-GB" sz="2000" dirty="0">
                <a:latin typeface="Garamond" panose="02020404030301010803" pitchFamily="18" charset="0"/>
              </a:rPr>
              <a:t> Is there a reason that you're not speaking?</a:t>
            </a:r>
            <a:endParaRPr lang="en-GB" sz="2000" b="1" dirty="0">
              <a:latin typeface="Garamond" panose="02020404030301010803" pitchFamily="18" charset="0"/>
            </a:endParaRPr>
          </a:p>
          <a:p>
            <a:pPr>
              <a:lnSpc>
                <a:spcPct val="80000"/>
              </a:lnSpc>
              <a:buNone/>
            </a:pPr>
            <a:r>
              <a:rPr lang="sl-SI" sz="2000" b="1" dirty="0">
                <a:solidFill>
                  <a:srgbClr val="FF0000"/>
                </a:solidFill>
                <a:latin typeface="Garamond" panose="02020404030301010803" pitchFamily="18" charset="0"/>
              </a:rPr>
              <a:t> </a:t>
            </a:r>
            <a:r>
              <a:rPr lang="en-GB" sz="2000" b="1" dirty="0">
                <a:solidFill>
                  <a:srgbClr val="FF0000"/>
                </a:solidFill>
                <a:latin typeface="Garamond" panose="02020404030301010803" pitchFamily="18" charset="0"/>
              </a:rPr>
              <a:t>L</a:t>
            </a:r>
            <a:r>
              <a:rPr lang="en-GB" sz="2000" dirty="0">
                <a:solidFill>
                  <a:srgbClr val="FF0000"/>
                </a:solidFill>
                <a:latin typeface="Garamond" panose="02020404030301010803" pitchFamily="18" charset="0"/>
              </a:rPr>
              <a:t>ead you by the nose </a:t>
            </a:r>
            <a:r>
              <a:rPr lang="en-GB" sz="2000" dirty="0">
                <a:latin typeface="Garamond" panose="02020404030301010803" pitchFamily="18" charset="0"/>
              </a:rPr>
              <a:t>(to dominate), </a:t>
            </a:r>
            <a:r>
              <a:rPr lang="en-GB" sz="2000" dirty="0">
                <a:solidFill>
                  <a:srgbClr val="FF0000"/>
                </a:solidFill>
                <a:latin typeface="Garamond" panose="02020404030301010803" pitchFamily="18" charset="0"/>
              </a:rPr>
              <a:t>Let your hair down </a:t>
            </a:r>
            <a:r>
              <a:rPr lang="en-GB" sz="2000" dirty="0">
                <a:latin typeface="Garamond" panose="02020404030301010803" pitchFamily="18" charset="0"/>
              </a:rPr>
              <a:t>(to behave freely), </a:t>
            </a:r>
            <a:r>
              <a:rPr lang="en-GB" sz="2000" dirty="0">
                <a:solidFill>
                  <a:srgbClr val="FF0000"/>
                </a:solidFill>
                <a:latin typeface="Garamond" panose="02020404030301010803" pitchFamily="18" charset="0"/>
              </a:rPr>
              <a:t>Little pitchers have big ears </a:t>
            </a:r>
            <a:r>
              <a:rPr lang="en-GB" sz="2000" dirty="0">
                <a:latin typeface="Garamond" panose="02020404030301010803" pitchFamily="18" charset="0"/>
              </a:rPr>
              <a:t>(listen to the conversation to the </a:t>
            </a:r>
            <a:r>
              <a:rPr lang="en-GB" sz="2000" dirty="0" err="1">
                <a:latin typeface="Garamond" panose="02020404030301010803" pitchFamily="18" charset="0"/>
              </a:rPr>
              <a:t>olders</a:t>
            </a:r>
            <a:r>
              <a:rPr lang="en-GB" sz="2000" dirty="0">
                <a:solidFill>
                  <a:srgbClr val="FF0000"/>
                </a:solidFill>
                <a:latin typeface="Garamond" panose="02020404030301010803" pitchFamily="18" charset="0"/>
              </a:rPr>
              <a:t>), Long in the tooth</a:t>
            </a:r>
            <a:r>
              <a:rPr lang="en-GB" sz="2000" dirty="0">
                <a:latin typeface="Garamond" panose="02020404030301010803" pitchFamily="18" charset="0"/>
              </a:rPr>
              <a:t> (old), </a:t>
            </a:r>
            <a:r>
              <a:rPr lang="en-GB" sz="2000" dirty="0">
                <a:solidFill>
                  <a:srgbClr val="FF0000"/>
                </a:solidFill>
                <a:latin typeface="Garamond" panose="02020404030301010803" pitchFamily="18" charset="0"/>
              </a:rPr>
              <a:t>Look down your nose at someone </a:t>
            </a:r>
            <a:r>
              <a:rPr lang="en-GB" sz="2000" dirty="0">
                <a:latin typeface="Garamond" panose="02020404030301010803" pitchFamily="18" charset="0"/>
              </a:rPr>
              <a:t>(to disrespect),</a:t>
            </a:r>
            <a:endParaRPr lang="en-GB" sz="2000" b="1" dirty="0">
              <a:latin typeface="Garamond" panose="02020404030301010803" pitchFamily="18" charset="0"/>
            </a:endParaRPr>
          </a:p>
          <a:p>
            <a:pPr>
              <a:lnSpc>
                <a:spcPct val="80000"/>
              </a:lnSpc>
              <a:buNone/>
            </a:pPr>
            <a:r>
              <a:rPr lang="en-GB" sz="2000" b="1" dirty="0">
                <a:solidFill>
                  <a:srgbClr val="FF0000"/>
                </a:solidFill>
                <a:latin typeface="Garamond" panose="02020404030301010803" pitchFamily="18" charset="0"/>
              </a:rPr>
              <a:t>M</a:t>
            </a:r>
            <a:r>
              <a:rPr lang="en-GB" sz="2000" dirty="0">
                <a:solidFill>
                  <a:srgbClr val="FF0000"/>
                </a:solidFill>
                <a:latin typeface="Garamond" panose="02020404030301010803" pitchFamily="18" charset="0"/>
              </a:rPr>
              <a:t>ake no bones </a:t>
            </a:r>
            <a:r>
              <a:rPr lang="en-GB" sz="2000" dirty="0" err="1">
                <a:solidFill>
                  <a:srgbClr val="FF0000"/>
                </a:solidFill>
                <a:latin typeface="Garamond" panose="02020404030301010803" pitchFamily="18" charset="0"/>
              </a:rPr>
              <a:t>abouth</a:t>
            </a:r>
            <a:r>
              <a:rPr lang="en-GB" sz="2000" dirty="0">
                <a:solidFill>
                  <a:srgbClr val="FF0000"/>
                </a:solidFill>
                <a:latin typeface="Garamond" panose="02020404030301010803" pitchFamily="18" charset="0"/>
              </a:rPr>
              <a:t> </a:t>
            </a:r>
            <a:r>
              <a:rPr lang="en-GB" sz="2000" dirty="0" err="1">
                <a:solidFill>
                  <a:srgbClr val="FF0000"/>
                </a:solidFill>
                <a:latin typeface="Garamond" panose="02020404030301010803" pitchFamily="18" charset="0"/>
              </a:rPr>
              <a:t>sth</a:t>
            </a:r>
            <a:r>
              <a:rPr lang="en-GB" sz="2000" dirty="0">
                <a:solidFill>
                  <a:srgbClr val="FF0000"/>
                </a:solidFill>
                <a:latin typeface="Garamond" panose="02020404030301010803" pitchFamily="18" charset="0"/>
              </a:rPr>
              <a:t> </a:t>
            </a:r>
            <a:r>
              <a:rPr lang="en-GB" sz="2000" dirty="0">
                <a:latin typeface="Garamond" panose="02020404030301010803" pitchFamily="18" charset="0"/>
              </a:rPr>
              <a:t>(to speak directly, honestly), </a:t>
            </a:r>
            <a:r>
              <a:rPr lang="en-GB" sz="2000" dirty="0">
                <a:solidFill>
                  <a:srgbClr val="FF0000"/>
                </a:solidFill>
                <a:latin typeface="Garamond" panose="02020404030301010803" pitchFamily="18" charset="0"/>
              </a:rPr>
              <a:t>Make your mouth water </a:t>
            </a:r>
            <a:r>
              <a:rPr lang="en-GB" sz="2000" dirty="0">
                <a:latin typeface="Garamond" panose="02020404030301010803" pitchFamily="18" charset="0"/>
              </a:rPr>
              <a:t>(to have a great desire), </a:t>
            </a:r>
            <a:r>
              <a:rPr lang="en-GB" sz="2000" dirty="0">
                <a:solidFill>
                  <a:srgbClr val="FF0000"/>
                </a:solidFill>
                <a:latin typeface="Garamond" panose="02020404030301010803" pitchFamily="18" charset="0"/>
              </a:rPr>
              <a:t>More </a:t>
            </a:r>
            <a:r>
              <a:rPr lang="en-GB" sz="2000" dirty="0" err="1">
                <a:solidFill>
                  <a:srgbClr val="FF0000"/>
                </a:solidFill>
                <a:latin typeface="Garamond" panose="02020404030301010803" pitchFamily="18" charset="0"/>
              </a:rPr>
              <a:t>th</a:t>
            </a:r>
            <a:r>
              <a:rPr lang="sl-SI" sz="2000" dirty="0">
                <a:solidFill>
                  <a:srgbClr val="FF0000"/>
                </a:solidFill>
                <a:latin typeface="Garamond" panose="02020404030301010803" pitchFamily="18" charset="0"/>
              </a:rPr>
              <a:t>a</a:t>
            </a:r>
            <a:r>
              <a:rPr lang="en-GB" sz="2000" dirty="0">
                <a:solidFill>
                  <a:srgbClr val="FF0000"/>
                </a:solidFill>
                <a:latin typeface="Garamond" panose="02020404030301010803" pitchFamily="18" charset="0"/>
              </a:rPr>
              <a:t>n one way to skin a cat </a:t>
            </a:r>
            <a:r>
              <a:rPr lang="en-GB" sz="2000" dirty="0">
                <a:latin typeface="Garamond" panose="02020404030301010803" pitchFamily="18" charset="0"/>
              </a:rPr>
              <a:t>(several different ways to reach the goal), </a:t>
            </a:r>
            <a:endParaRPr lang="en-GB" sz="2000" b="1" dirty="0">
              <a:latin typeface="Garamond" panose="02020404030301010803" pitchFamily="18" charset="0"/>
            </a:endParaRPr>
          </a:p>
          <a:p>
            <a:pPr>
              <a:lnSpc>
                <a:spcPct val="80000"/>
              </a:lnSpc>
              <a:buNone/>
            </a:pPr>
            <a:endParaRPr lang="en-GB"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linds(horizontal)">
                                      <p:cBhvr>
                                        <p:cTn id="7" dur="500"/>
                                        <p:tgtEl>
                                          <p:spTgt spid="3174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1747">
                                            <p:txEl>
                                              <p:pRg st="0" end="0"/>
                                            </p:txEl>
                                          </p:spTgt>
                                        </p:tgtEl>
                                        <p:attrNameLst>
                                          <p:attrName>style.visibility</p:attrName>
                                        </p:attrNameLst>
                                      </p:cBhvr>
                                      <p:to>
                                        <p:strVal val="visible"/>
                                      </p:to>
                                    </p:set>
                                    <p:animEffect transition="in" filter="fade">
                                      <p:cBhvr>
                                        <p:cTn id="11" dur="1000"/>
                                        <p:tgtEl>
                                          <p:spTgt spid="31747">
                                            <p:txEl>
                                              <p:pRg st="0" end="0"/>
                                            </p:txEl>
                                          </p:spTgt>
                                        </p:tgtEl>
                                      </p:cBhvr>
                                    </p:animEffect>
                                    <p:anim calcmode="lin" valueType="num">
                                      <p:cBhvr>
                                        <p:cTn id="12"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1747">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1747">
                                            <p:txEl>
                                              <p:pRg st="1" end="1"/>
                                            </p:txEl>
                                          </p:spTgt>
                                        </p:tgtEl>
                                        <p:attrNameLst>
                                          <p:attrName>style.visibility</p:attrName>
                                        </p:attrNameLst>
                                      </p:cBhvr>
                                      <p:to>
                                        <p:strVal val="visible"/>
                                      </p:to>
                                    </p:set>
                                    <p:animEffect transition="in" filter="fade">
                                      <p:cBhvr>
                                        <p:cTn id="16" dur="1000"/>
                                        <p:tgtEl>
                                          <p:spTgt spid="31747">
                                            <p:txEl>
                                              <p:pRg st="1" end="1"/>
                                            </p:txEl>
                                          </p:spTgt>
                                        </p:tgtEl>
                                      </p:cBhvr>
                                    </p:animEffect>
                                    <p:anim calcmode="lin" valueType="num">
                                      <p:cBhvr>
                                        <p:cTn id="17" dur="10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1747">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1747">
                                            <p:txEl>
                                              <p:pRg st="2" end="2"/>
                                            </p:txEl>
                                          </p:spTgt>
                                        </p:tgtEl>
                                        <p:attrNameLst>
                                          <p:attrName>style.visibility</p:attrName>
                                        </p:attrNameLst>
                                      </p:cBhvr>
                                      <p:to>
                                        <p:strVal val="visible"/>
                                      </p:to>
                                    </p:set>
                                    <p:animEffect transition="in" filter="fade">
                                      <p:cBhvr>
                                        <p:cTn id="21" dur="1000"/>
                                        <p:tgtEl>
                                          <p:spTgt spid="31747">
                                            <p:txEl>
                                              <p:pRg st="2" end="2"/>
                                            </p:txEl>
                                          </p:spTgt>
                                        </p:tgtEl>
                                      </p:cBhvr>
                                    </p:animEffect>
                                    <p:anim calcmode="lin" valueType="num">
                                      <p:cBhvr>
                                        <p:cTn id="22"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1747">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1747">
                                            <p:txEl>
                                              <p:pRg st="3" end="3"/>
                                            </p:txEl>
                                          </p:spTgt>
                                        </p:tgtEl>
                                        <p:attrNameLst>
                                          <p:attrName>style.visibility</p:attrName>
                                        </p:attrNameLst>
                                      </p:cBhvr>
                                      <p:to>
                                        <p:strVal val="visible"/>
                                      </p:to>
                                    </p:set>
                                    <p:animEffect transition="in" filter="fade">
                                      <p:cBhvr>
                                        <p:cTn id="26" dur="1000"/>
                                        <p:tgtEl>
                                          <p:spTgt spid="31747">
                                            <p:txEl>
                                              <p:pRg st="3" end="3"/>
                                            </p:txEl>
                                          </p:spTgt>
                                        </p:tgtEl>
                                      </p:cBhvr>
                                    </p:animEffect>
                                    <p:anim calcmode="lin" valueType="num">
                                      <p:cBhvr>
                                        <p:cTn id="27" dur="10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1747">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Effect transition="in" filter="fade">
                                      <p:cBhvr>
                                        <p:cTn id="31" dur="1000"/>
                                        <p:tgtEl>
                                          <p:spTgt spid="31747">
                                            <p:txEl>
                                              <p:pRg st="4" end="4"/>
                                            </p:txEl>
                                          </p:spTgt>
                                        </p:tgtEl>
                                      </p:cBhvr>
                                    </p:animEffect>
                                    <p:anim calcmode="lin" valueType="num">
                                      <p:cBhvr>
                                        <p:cTn id="32" dur="10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1747">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1747">
                                            <p:txEl>
                                              <p:pRg st="5" end="5"/>
                                            </p:txEl>
                                          </p:spTgt>
                                        </p:tgtEl>
                                        <p:attrNameLst>
                                          <p:attrName>style.visibility</p:attrName>
                                        </p:attrNameLst>
                                      </p:cBhvr>
                                      <p:to>
                                        <p:strVal val="visible"/>
                                      </p:to>
                                    </p:set>
                                    <p:animEffect transition="in" filter="fade">
                                      <p:cBhvr>
                                        <p:cTn id="36" dur="1000"/>
                                        <p:tgtEl>
                                          <p:spTgt spid="31747">
                                            <p:txEl>
                                              <p:pRg st="5" end="5"/>
                                            </p:txEl>
                                          </p:spTgt>
                                        </p:tgtEl>
                                      </p:cBhvr>
                                    </p:animEffect>
                                    <p:anim calcmode="lin" valueType="num">
                                      <p:cBhvr>
                                        <p:cTn id="37" dur="10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1747">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1747">
                                            <p:txEl>
                                              <p:pRg st="6" end="6"/>
                                            </p:txEl>
                                          </p:spTgt>
                                        </p:tgtEl>
                                        <p:attrNameLst>
                                          <p:attrName>style.visibility</p:attrName>
                                        </p:attrNameLst>
                                      </p:cBhvr>
                                      <p:to>
                                        <p:strVal val="visible"/>
                                      </p:to>
                                    </p:set>
                                    <p:animEffect transition="in" filter="fade">
                                      <p:cBhvr>
                                        <p:cTn id="41" dur="1000"/>
                                        <p:tgtEl>
                                          <p:spTgt spid="31747">
                                            <p:txEl>
                                              <p:pRg st="6" end="6"/>
                                            </p:txEl>
                                          </p:spTgt>
                                        </p:tgtEl>
                                      </p:cBhvr>
                                    </p:animEffect>
                                    <p:anim calcmode="lin" valueType="num">
                                      <p:cBhvr>
                                        <p:cTn id="42" dur="1000" fill="hold"/>
                                        <p:tgtEl>
                                          <p:spTgt spid="31747">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1747">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1747">
                                            <p:txEl>
                                              <p:pRg st="7" end="7"/>
                                            </p:txEl>
                                          </p:spTgt>
                                        </p:tgtEl>
                                        <p:attrNameLst>
                                          <p:attrName>style.visibility</p:attrName>
                                        </p:attrNameLst>
                                      </p:cBhvr>
                                      <p:to>
                                        <p:strVal val="visible"/>
                                      </p:to>
                                    </p:set>
                                    <p:animEffect transition="in" filter="fade">
                                      <p:cBhvr>
                                        <p:cTn id="46" dur="1000"/>
                                        <p:tgtEl>
                                          <p:spTgt spid="31747">
                                            <p:txEl>
                                              <p:pRg st="7" end="7"/>
                                            </p:txEl>
                                          </p:spTgt>
                                        </p:tgtEl>
                                      </p:cBhvr>
                                    </p:animEffect>
                                    <p:anim calcmode="lin" valueType="num">
                                      <p:cBhvr>
                                        <p:cTn id="47" dur="1000" fill="hold"/>
                                        <p:tgtEl>
                                          <p:spTgt spid="31747">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1747">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1747">
                                            <p:txEl>
                                              <p:pRg st="8" end="8"/>
                                            </p:txEl>
                                          </p:spTgt>
                                        </p:tgtEl>
                                        <p:attrNameLst>
                                          <p:attrName>style.visibility</p:attrName>
                                        </p:attrNameLst>
                                      </p:cBhvr>
                                      <p:to>
                                        <p:strVal val="visible"/>
                                      </p:to>
                                    </p:set>
                                    <p:animEffect transition="in" filter="fade">
                                      <p:cBhvr>
                                        <p:cTn id="51" dur="1000"/>
                                        <p:tgtEl>
                                          <p:spTgt spid="31747">
                                            <p:txEl>
                                              <p:pRg st="8" end="8"/>
                                            </p:txEl>
                                          </p:spTgt>
                                        </p:tgtEl>
                                      </p:cBhvr>
                                    </p:animEffect>
                                    <p:anim calcmode="lin" valueType="num">
                                      <p:cBhvr>
                                        <p:cTn id="52" dur="1000" fill="hold"/>
                                        <p:tgtEl>
                                          <p:spTgt spid="31747">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1747">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1747">
                                            <p:txEl>
                                              <p:pRg st="9" end="9"/>
                                            </p:txEl>
                                          </p:spTgt>
                                        </p:tgtEl>
                                        <p:attrNameLst>
                                          <p:attrName>style.visibility</p:attrName>
                                        </p:attrNameLst>
                                      </p:cBhvr>
                                      <p:to>
                                        <p:strVal val="visible"/>
                                      </p:to>
                                    </p:set>
                                    <p:animEffect transition="in" filter="fade">
                                      <p:cBhvr>
                                        <p:cTn id="56" dur="1000"/>
                                        <p:tgtEl>
                                          <p:spTgt spid="31747">
                                            <p:txEl>
                                              <p:pRg st="9" end="9"/>
                                            </p:txEl>
                                          </p:spTgt>
                                        </p:tgtEl>
                                      </p:cBhvr>
                                    </p:animEffect>
                                    <p:anim calcmode="lin" valueType="num">
                                      <p:cBhvr>
                                        <p:cTn id="57" dur="1000" fill="hold"/>
                                        <p:tgtEl>
                                          <p:spTgt spid="31747">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1747">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1747">
                                            <p:txEl>
                                              <p:pRg st="10" end="10"/>
                                            </p:txEl>
                                          </p:spTgt>
                                        </p:tgtEl>
                                        <p:attrNameLst>
                                          <p:attrName>style.visibility</p:attrName>
                                        </p:attrNameLst>
                                      </p:cBhvr>
                                      <p:to>
                                        <p:strVal val="visible"/>
                                      </p:to>
                                    </p:set>
                                    <p:animEffect transition="in" filter="fade">
                                      <p:cBhvr>
                                        <p:cTn id="61" dur="1000"/>
                                        <p:tgtEl>
                                          <p:spTgt spid="31747">
                                            <p:txEl>
                                              <p:pRg st="10" end="10"/>
                                            </p:txEl>
                                          </p:spTgt>
                                        </p:tgtEl>
                                      </p:cBhvr>
                                    </p:animEffect>
                                    <p:anim calcmode="lin" valueType="num">
                                      <p:cBhvr>
                                        <p:cTn id="62" dur="1000" fill="hold"/>
                                        <p:tgtEl>
                                          <p:spTgt spid="31747">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174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solidFill>
            <a:schemeClr val="accent1"/>
          </a:solidFill>
        </p:spPr>
        <p:txBody>
          <a:bodyPr>
            <a:normAutofit fontScale="90000"/>
          </a:bodyPr>
          <a:lstStyle/>
          <a:p>
            <a:r>
              <a:rPr lang="sl-SI" dirty="0">
                <a:latin typeface="Garamond" panose="02020404030301010803" pitchFamily="18" charset="0"/>
              </a:rPr>
              <a:t>IDIOMS, PHRASES,</a:t>
            </a:r>
            <a:br>
              <a:rPr lang="sl-SI" dirty="0">
                <a:latin typeface="Garamond" panose="02020404030301010803" pitchFamily="18" charset="0"/>
              </a:rPr>
            </a:br>
            <a:r>
              <a:rPr lang="sl-SI" dirty="0">
                <a:latin typeface="Garamond" panose="02020404030301010803" pitchFamily="18" charset="0"/>
              </a:rPr>
              <a:t>SAYINGS &amp; EXPRESSIONS</a:t>
            </a:r>
          </a:p>
        </p:txBody>
      </p:sp>
      <p:sp>
        <p:nvSpPr>
          <p:cNvPr id="28675" name="Rectangle 3"/>
          <p:cNvSpPr>
            <a:spLocks noGrp="1" noRot="1" noChangeArrowheads="1"/>
          </p:cNvSpPr>
          <p:nvPr>
            <p:ph type="body" idx="1"/>
          </p:nvPr>
        </p:nvSpPr>
        <p:spPr/>
        <p:txBody>
          <a:bodyPr>
            <a:noAutofit/>
          </a:bodyPr>
          <a:lstStyle/>
          <a:p>
            <a:pPr>
              <a:lnSpc>
                <a:spcPct val="80000"/>
              </a:lnSpc>
              <a:buNone/>
            </a:pPr>
            <a:r>
              <a:rPr lang="en-GB" sz="2000" b="1" dirty="0">
                <a:solidFill>
                  <a:srgbClr val="FF0000"/>
                </a:solidFill>
                <a:latin typeface="Garamond" panose="02020404030301010803" pitchFamily="18" charset="0"/>
              </a:rPr>
              <a:t>Catch Someone Red-Handed</a:t>
            </a:r>
            <a:r>
              <a:rPr lang="sl-SI" sz="2000" b="1" dirty="0">
                <a:solidFill>
                  <a:srgbClr val="FF0000"/>
                </a:solidFill>
                <a:latin typeface="Garamond" panose="02020404030301010803" pitchFamily="18" charset="0"/>
              </a:rPr>
              <a:t> </a:t>
            </a:r>
            <a:r>
              <a:rPr lang="en-GB" sz="2000" dirty="0">
                <a:latin typeface="Garamond" panose="02020404030301010803" pitchFamily="18" charset="0"/>
              </a:rPr>
              <a:t>"Ashley's brother was </a:t>
            </a:r>
            <a:r>
              <a:rPr lang="en-GB" sz="2000" u="sng" dirty="0">
                <a:latin typeface="Garamond" panose="02020404030301010803" pitchFamily="18" charset="0"/>
              </a:rPr>
              <a:t>caught red-handed</a:t>
            </a:r>
            <a:r>
              <a:rPr lang="en-GB" sz="2000" dirty="0">
                <a:latin typeface="Garamond" panose="02020404030301010803" pitchFamily="18" charset="0"/>
              </a:rPr>
              <a:t> at the scene of the crime."</a:t>
            </a:r>
            <a:endParaRPr lang="en-GB" sz="2000" u="sng" dirty="0">
              <a:latin typeface="Garamond" panose="02020404030301010803" pitchFamily="18" charset="0"/>
            </a:endParaRPr>
          </a:p>
          <a:p>
            <a:pPr>
              <a:lnSpc>
                <a:spcPct val="80000"/>
              </a:lnSpc>
              <a:buNone/>
            </a:pPr>
            <a:r>
              <a:rPr lang="en-GB" sz="2000" u="sng" dirty="0">
                <a:latin typeface="Garamond" panose="02020404030301010803" pitchFamily="18" charset="0"/>
              </a:rPr>
              <a:t>Meaning:</a:t>
            </a:r>
            <a:r>
              <a:rPr lang="en-GB" sz="2000" dirty="0">
                <a:latin typeface="Garamond" panose="02020404030301010803" pitchFamily="18" charset="0"/>
              </a:rPr>
              <a:t> to catch someone in the act of doing something wrong.</a:t>
            </a:r>
            <a:endParaRPr lang="en-GB" sz="2000" b="1" dirty="0">
              <a:latin typeface="Garamond" panose="02020404030301010803" pitchFamily="18" charset="0"/>
            </a:endParaRPr>
          </a:p>
          <a:p>
            <a:pPr>
              <a:lnSpc>
                <a:spcPct val="80000"/>
              </a:lnSpc>
              <a:buNone/>
            </a:pPr>
            <a:r>
              <a:rPr lang="en-GB" sz="2000" b="1" dirty="0">
                <a:solidFill>
                  <a:srgbClr val="FF0000"/>
                </a:solidFill>
                <a:latin typeface="Garamond" panose="02020404030301010803" pitchFamily="18" charset="0"/>
              </a:rPr>
              <a:t>Cold Fee</a:t>
            </a:r>
            <a:r>
              <a:rPr lang="sl-SI" sz="2000" b="1" dirty="0">
                <a:solidFill>
                  <a:srgbClr val="FF0000"/>
                </a:solidFill>
                <a:latin typeface="Garamond" panose="02020404030301010803" pitchFamily="18" charset="0"/>
              </a:rPr>
              <a:t>t</a:t>
            </a:r>
            <a:endParaRPr lang="en-GB" sz="2000" dirty="0">
              <a:solidFill>
                <a:srgbClr val="FF0000"/>
              </a:solidFill>
              <a:latin typeface="Garamond" panose="02020404030301010803" pitchFamily="18" charset="0"/>
            </a:endParaRPr>
          </a:p>
          <a:p>
            <a:pPr>
              <a:lnSpc>
                <a:spcPct val="80000"/>
              </a:lnSpc>
              <a:buNone/>
            </a:pPr>
            <a:r>
              <a:rPr lang="en-GB" sz="2000" dirty="0">
                <a:latin typeface="Garamond" panose="02020404030301010803" pitchFamily="18" charset="0"/>
              </a:rPr>
              <a:t>"Jerry wanted to ask Lynette to the dance, but he got </a:t>
            </a:r>
            <a:r>
              <a:rPr lang="en-GB" sz="2000" u="sng" dirty="0">
                <a:latin typeface="Garamond" panose="02020404030301010803" pitchFamily="18" charset="0"/>
              </a:rPr>
              <a:t>cold fee</a:t>
            </a:r>
            <a:r>
              <a:rPr lang="sl-SI" sz="2000" u="sng" dirty="0">
                <a:latin typeface="Garamond" panose="02020404030301010803" pitchFamily="18" charset="0"/>
              </a:rPr>
              <a:t>t</a:t>
            </a:r>
            <a:r>
              <a:rPr lang="en-GB" sz="2000" u="sng" dirty="0">
                <a:latin typeface="Garamond" panose="02020404030301010803" pitchFamily="18" charset="0"/>
              </a:rPr>
              <a:t>."</a:t>
            </a:r>
          </a:p>
          <a:p>
            <a:pPr>
              <a:lnSpc>
                <a:spcPct val="80000"/>
              </a:lnSpc>
              <a:buNone/>
            </a:pPr>
            <a:r>
              <a:rPr lang="en-GB" sz="2000" u="sng" dirty="0">
                <a:latin typeface="Garamond" panose="02020404030301010803" pitchFamily="18" charset="0"/>
              </a:rPr>
              <a:t>Meaning:</a:t>
            </a:r>
            <a:r>
              <a:rPr lang="en-GB" sz="2000" dirty="0">
                <a:latin typeface="Garamond" panose="02020404030301010803" pitchFamily="18" charset="0"/>
              </a:rPr>
              <a:t> a fear of doing </a:t>
            </a:r>
            <a:r>
              <a:rPr lang="en-GB" sz="2000" dirty="0" err="1">
                <a:latin typeface="Garamond" panose="02020404030301010803" pitchFamily="18" charset="0"/>
              </a:rPr>
              <a:t>sth</a:t>
            </a:r>
            <a:r>
              <a:rPr lang="en-GB" sz="2000" dirty="0">
                <a:latin typeface="Garamond" panose="02020404030301010803" pitchFamily="18" charset="0"/>
              </a:rPr>
              <a:t>, a loss of nerve confidence.</a:t>
            </a:r>
            <a:endParaRPr lang="en-GB" sz="2000" b="1" dirty="0">
              <a:latin typeface="Garamond" panose="02020404030301010803" pitchFamily="18" charset="0"/>
            </a:endParaRPr>
          </a:p>
          <a:p>
            <a:pPr>
              <a:lnSpc>
                <a:spcPct val="80000"/>
              </a:lnSpc>
              <a:buNone/>
            </a:pPr>
            <a:r>
              <a:rPr lang="en-GB" sz="2000" b="1" dirty="0">
                <a:solidFill>
                  <a:srgbClr val="FF0000"/>
                </a:solidFill>
                <a:latin typeface="Garamond" panose="02020404030301010803" pitchFamily="18" charset="0"/>
              </a:rPr>
              <a:t>Cool Your Heels</a:t>
            </a:r>
            <a:endParaRPr lang="en-GB" sz="2000" dirty="0">
              <a:solidFill>
                <a:srgbClr val="FF0000"/>
              </a:solidFill>
              <a:latin typeface="Garamond" panose="02020404030301010803" pitchFamily="18" charset="0"/>
            </a:endParaRPr>
          </a:p>
          <a:p>
            <a:pPr>
              <a:lnSpc>
                <a:spcPct val="80000"/>
              </a:lnSpc>
              <a:buNone/>
            </a:pPr>
            <a:r>
              <a:rPr lang="en-GB" sz="2000" dirty="0">
                <a:latin typeface="Garamond" panose="02020404030301010803" pitchFamily="18" charset="0"/>
              </a:rPr>
              <a:t>"Poor Jerry. I just saw him </a:t>
            </a:r>
            <a:r>
              <a:rPr lang="en-GB" sz="2000" u="sng" dirty="0">
                <a:latin typeface="Garamond" panose="02020404030301010803" pitchFamily="18" charset="0"/>
              </a:rPr>
              <a:t>cooling his heels</a:t>
            </a:r>
            <a:r>
              <a:rPr lang="en-GB" sz="2000" dirty="0">
                <a:latin typeface="Garamond" panose="02020404030301010803" pitchFamily="18" charset="0"/>
              </a:rPr>
              <a:t> outside the principal's office!"</a:t>
            </a:r>
            <a:endParaRPr lang="en-GB" sz="2000" u="sng" dirty="0">
              <a:latin typeface="Garamond" panose="02020404030301010803" pitchFamily="18" charset="0"/>
            </a:endParaRPr>
          </a:p>
          <a:p>
            <a:pPr>
              <a:lnSpc>
                <a:spcPct val="80000"/>
              </a:lnSpc>
              <a:buNone/>
            </a:pPr>
            <a:r>
              <a:rPr lang="en-GB" sz="2000" u="sng" dirty="0">
                <a:latin typeface="Garamond" panose="02020404030301010803" pitchFamily="18" charset="0"/>
              </a:rPr>
              <a:t>Meaning:</a:t>
            </a:r>
            <a:r>
              <a:rPr lang="en-GB" sz="2000" dirty="0">
                <a:latin typeface="Garamond" panose="02020404030301010803" pitchFamily="18" charset="0"/>
              </a:rPr>
              <a:t> to be kept waiting for a long time, usually by someone in power or authority.</a:t>
            </a:r>
            <a:endParaRPr lang="en-GB" sz="2000" b="1" dirty="0">
              <a:latin typeface="Garamond" panose="02020404030301010803" pitchFamily="18" charset="0"/>
            </a:endParaRPr>
          </a:p>
          <a:p>
            <a:pPr>
              <a:lnSpc>
                <a:spcPct val="80000"/>
              </a:lnSpc>
              <a:buNone/>
            </a:pPr>
            <a:r>
              <a:rPr lang="en-GB" sz="2000" b="1" dirty="0">
                <a:solidFill>
                  <a:srgbClr val="FF0000"/>
                </a:solidFill>
                <a:latin typeface="Garamond" panose="02020404030301010803" pitchFamily="18" charset="0"/>
              </a:rPr>
              <a:t>Cost an Arm and a Leg</a:t>
            </a:r>
            <a:endParaRPr lang="en-GB" sz="2000" dirty="0">
              <a:solidFill>
                <a:srgbClr val="FF0000"/>
              </a:solidFill>
              <a:latin typeface="Garamond" panose="02020404030301010803" pitchFamily="18" charset="0"/>
            </a:endParaRPr>
          </a:p>
          <a:p>
            <a:pPr>
              <a:lnSpc>
                <a:spcPct val="80000"/>
              </a:lnSpc>
              <a:buNone/>
            </a:pPr>
            <a:r>
              <a:rPr lang="en-GB" sz="2000" dirty="0">
                <a:latin typeface="Garamond" panose="02020404030301010803" pitchFamily="18" charset="0"/>
              </a:rPr>
              <a:t>"It </a:t>
            </a:r>
            <a:r>
              <a:rPr lang="en-GB" sz="2000" u="sng" dirty="0">
                <a:latin typeface="Garamond" panose="02020404030301010803" pitchFamily="18" charset="0"/>
              </a:rPr>
              <a:t>cost him an arm and a leg</a:t>
            </a:r>
            <a:r>
              <a:rPr lang="en-GB" sz="2000" dirty="0">
                <a:latin typeface="Garamond" panose="02020404030301010803" pitchFamily="18" charset="0"/>
              </a:rPr>
              <a:t> to go to Hawaii, but Mr Wrong really needed the vacation."</a:t>
            </a:r>
            <a:endParaRPr lang="en-GB" sz="2000" u="sng" dirty="0">
              <a:latin typeface="Garamond" panose="02020404030301010803" pitchFamily="18" charset="0"/>
            </a:endParaRPr>
          </a:p>
          <a:p>
            <a:pPr>
              <a:lnSpc>
                <a:spcPct val="80000"/>
              </a:lnSpc>
              <a:buNone/>
            </a:pPr>
            <a:r>
              <a:rPr lang="en-GB" sz="2000" u="sng" dirty="0">
                <a:latin typeface="Garamond" panose="02020404030301010803" pitchFamily="18" charset="0"/>
              </a:rPr>
              <a:t>Meaning:</a:t>
            </a:r>
            <a:r>
              <a:rPr lang="en-GB" sz="2000" dirty="0">
                <a:latin typeface="Garamond" panose="02020404030301010803" pitchFamily="18" charset="0"/>
              </a:rPr>
              <a:t> very expensive, high priced, though possibly not worth the cost.</a:t>
            </a:r>
            <a:endParaRPr lang="sl-SI" sz="2000" dirty="0">
              <a:latin typeface="Garamond" panose="02020404030301010803" pitchFamily="18" charset="0"/>
            </a:endParaRPr>
          </a:p>
          <a:p>
            <a:pPr>
              <a:lnSpc>
                <a:spcPct val="80000"/>
              </a:lnSpc>
              <a:buNone/>
            </a:pPr>
            <a:r>
              <a:rPr lang="en-GB" sz="2000" b="1" dirty="0">
                <a:solidFill>
                  <a:srgbClr val="FF0000"/>
                </a:solidFill>
                <a:latin typeface="Garamond" panose="02020404030301010803" pitchFamily="18" charset="0"/>
              </a:rPr>
              <a:t>Green Thumb</a:t>
            </a:r>
            <a:endParaRPr lang="en-GB" sz="2000" dirty="0">
              <a:solidFill>
                <a:srgbClr val="FF0000"/>
              </a:solidFill>
              <a:latin typeface="Garamond" panose="02020404030301010803" pitchFamily="18" charset="0"/>
            </a:endParaRPr>
          </a:p>
          <a:p>
            <a:pPr>
              <a:lnSpc>
                <a:spcPct val="80000"/>
              </a:lnSpc>
              <a:buNone/>
            </a:pPr>
            <a:r>
              <a:rPr lang="en-GB" sz="2000" dirty="0">
                <a:latin typeface="Garamond" panose="02020404030301010803" pitchFamily="18" charset="0"/>
              </a:rPr>
              <a:t>"My uncle has a </a:t>
            </a:r>
            <a:r>
              <a:rPr lang="en-GB" sz="2000" u="sng" dirty="0">
                <a:latin typeface="Garamond" panose="02020404030301010803" pitchFamily="18" charset="0"/>
              </a:rPr>
              <a:t>green thumb</a:t>
            </a:r>
            <a:r>
              <a:rPr lang="en-GB" sz="2000" dirty="0">
                <a:latin typeface="Garamond" panose="02020404030301010803" pitchFamily="18" charset="0"/>
              </a:rPr>
              <a:t>. You should see his roses."</a:t>
            </a:r>
            <a:endParaRPr lang="en-GB" sz="2000" u="sng" dirty="0">
              <a:latin typeface="Garamond" panose="02020404030301010803" pitchFamily="18" charset="0"/>
            </a:endParaRPr>
          </a:p>
          <a:p>
            <a:pPr>
              <a:lnSpc>
                <a:spcPct val="80000"/>
              </a:lnSpc>
              <a:buNone/>
            </a:pPr>
            <a:r>
              <a:rPr lang="en-GB" sz="2000" u="sng" dirty="0">
                <a:latin typeface="Garamond" panose="02020404030301010803" pitchFamily="18" charset="0"/>
              </a:rPr>
              <a:t>Meaning:</a:t>
            </a:r>
            <a:r>
              <a:rPr lang="en-GB" sz="2000" dirty="0">
                <a:latin typeface="Garamond" panose="02020404030301010803" pitchFamily="18" charset="0"/>
              </a:rPr>
              <a:t> having a special talent for making flowers and green plants grow well.</a:t>
            </a:r>
            <a:endParaRPr lang="en-GB" sz="2000" b="1" dirty="0">
              <a:latin typeface="Garamond" panose="02020404030301010803" pitchFamily="18" charset="0"/>
            </a:endParaRPr>
          </a:p>
          <a:p>
            <a:pPr>
              <a:lnSpc>
                <a:spcPct val="80000"/>
              </a:lnSpc>
              <a:buNone/>
            </a:pPr>
            <a:endParaRPr lang="en-GB" sz="1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linds(horizontal)">
                                      <p:cBhvr>
                                        <p:cTn id="7" dur="500"/>
                                        <p:tgtEl>
                                          <p:spTgt spid="2867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8675">
                                            <p:txEl>
                                              <p:pRg st="0" end="0"/>
                                            </p:txEl>
                                          </p:spTgt>
                                        </p:tgtEl>
                                        <p:attrNameLst>
                                          <p:attrName>style.visibility</p:attrName>
                                        </p:attrNameLst>
                                      </p:cBhvr>
                                      <p:to>
                                        <p:strVal val="visible"/>
                                      </p:to>
                                    </p:set>
                                    <p:animEffect transition="in" filter="fade">
                                      <p:cBhvr>
                                        <p:cTn id="11" dur="1000"/>
                                        <p:tgtEl>
                                          <p:spTgt spid="28675">
                                            <p:txEl>
                                              <p:pRg st="0" end="0"/>
                                            </p:txEl>
                                          </p:spTgt>
                                        </p:tgtEl>
                                      </p:cBhvr>
                                    </p:animEffect>
                                    <p:anim calcmode="lin" valueType="num">
                                      <p:cBhvr>
                                        <p:cTn id="12"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675">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8675">
                                            <p:txEl>
                                              <p:pRg st="1" end="1"/>
                                            </p:txEl>
                                          </p:spTgt>
                                        </p:tgtEl>
                                        <p:attrNameLst>
                                          <p:attrName>style.visibility</p:attrName>
                                        </p:attrNameLst>
                                      </p:cBhvr>
                                      <p:to>
                                        <p:strVal val="visible"/>
                                      </p:to>
                                    </p:set>
                                    <p:animEffect transition="in" filter="fade">
                                      <p:cBhvr>
                                        <p:cTn id="16" dur="1000"/>
                                        <p:tgtEl>
                                          <p:spTgt spid="28675">
                                            <p:txEl>
                                              <p:pRg st="1" end="1"/>
                                            </p:txEl>
                                          </p:spTgt>
                                        </p:tgtEl>
                                      </p:cBhvr>
                                    </p:animEffect>
                                    <p:anim calcmode="lin" valueType="num">
                                      <p:cBhvr>
                                        <p:cTn id="17"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8675">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8675">
                                            <p:txEl>
                                              <p:pRg st="2" end="2"/>
                                            </p:txEl>
                                          </p:spTgt>
                                        </p:tgtEl>
                                        <p:attrNameLst>
                                          <p:attrName>style.visibility</p:attrName>
                                        </p:attrNameLst>
                                      </p:cBhvr>
                                      <p:to>
                                        <p:strVal val="visible"/>
                                      </p:to>
                                    </p:set>
                                    <p:animEffect transition="in" filter="fade">
                                      <p:cBhvr>
                                        <p:cTn id="21" dur="1000"/>
                                        <p:tgtEl>
                                          <p:spTgt spid="28675">
                                            <p:txEl>
                                              <p:pRg st="2" end="2"/>
                                            </p:txEl>
                                          </p:spTgt>
                                        </p:tgtEl>
                                      </p:cBhvr>
                                    </p:animEffect>
                                    <p:anim calcmode="lin" valueType="num">
                                      <p:cBhvr>
                                        <p:cTn id="22"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8675">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8675">
                                            <p:txEl>
                                              <p:pRg st="3" end="3"/>
                                            </p:txEl>
                                          </p:spTgt>
                                        </p:tgtEl>
                                        <p:attrNameLst>
                                          <p:attrName>style.visibility</p:attrName>
                                        </p:attrNameLst>
                                      </p:cBhvr>
                                      <p:to>
                                        <p:strVal val="visible"/>
                                      </p:to>
                                    </p:set>
                                    <p:animEffect transition="in" filter="fade">
                                      <p:cBhvr>
                                        <p:cTn id="26" dur="1000"/>
                                        <p:tgtEl>
                                          <p:spTgt spid="28675">
                                            <p:txEl>
                                              <p:pRg st="3" end="3"/>
                                            </p:txEl>
                                          </p:spTgt>
                                        </p:tgtEl>
                                      </p:cBhvr>
                                    </p:animEffect>
                                    <p:anim calcmode="lin" valueType="num">
                                      <p:cBhvr>
                                        <p:cTn id="27" dur="1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8675">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Effect transition="in" filter="fade">
                                      <p:cBhvr>
                                        <p:cTn id="31" dur="1000"/>
                                        <p:tgtEl>
                                          <p:spTgt spid="28675">
                                            <p:txEl>
                                              <p:pRg st="4" end="4"/>
                                            </p:txEl>
                                          </p:spTgt>
                                        </p:tgtEl>
                                      </p:cBhvr>
                                    </p:animEffect>
                                    <p:anim calcmode="lin" valueType="num">
                                      <p:cBhvr>
                                        <p:cTn id="32" dur="10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8675">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8675">
                                            <p:txEl>
                                              <p:pRg st="5" end="5"/>
                                            </p:txEl>
                                          </p:spTgt>
                                        </p:tgtEl>
                                        <p:attrNameLst>
                                          <p:attrName>style.visibility</p:attrName>
                                        </p:attrNameLst>
                                      </p:cBhvr>
                                      <p:to>
                                        <p:strVal val="visible"/>
                                      </p:to>
                                    </p:set>
                                    <p:animEffect transition="in" filter="fade">
                                      <p:cBhvr>
                                        <p:cTn id="36" dur="1000"/>
                                        <p:tgtEl>
                                          <p:spTgt spid="28675">
                                            <p:txEl>
                                              <p:pRg st="5" end="5"/>
                                            </p:txEl>
                                          </p:spTgt>
                                        </p:tgtEl>
                                      </p:cBhvr>
                                    </p:animEffect>
                                    <p:anim calcmode="lin" valueType="num">
                                      <p:cBhvr>
                                        <p:cTn id="37" dur="10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8675">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8675">
                                            <p:txEl>
                                              <p:pRg st="6" end="6"/>
                                            </p:txEl>
                                          </p:spTgt>
                                        </p:tgtEl>
                                        <p:attrNameLst>
                                          <p:attrName>style.visibility</p:attrName>
                                        </p:attrNameLst>
                                      </p:cBhvr>
                                      <p:to>
                                        <p:strVal val="visible"/>
                                      </p:to>
                                    </p:set>
                                    <p:animEffect transition="in" filter="fade">
                                      <p:cBhvr>
                                        <p:cTn id="41" dur="1000"/>
                                        <p:tgtEl>
                                          <p:spTgt spid="28675">
                                            <p:txEl>
                                              <p:pRg st="6" end="6"/>
                                            </p:txEl>
                                          </p:spTgt>
                                        </p:tgtEl>
                                      </p:cBhvr>
                                    </p:animEffect>
                                    <p:anim calcmode="lin" valueType="num">
                                      <p:cBhvr>
                                        <p:cTn id="42" dur="10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8675">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8675">
                                            <p:txEl>
                                              <p:pRg st="7" end="7"/>
                                            </p:txEl>
                                          </p:spTgt>
                                        </p:tgtEl>
                                        <p:attrNameLst>
                                          <p:attrName>style.visibility</p:attrName>
                                        </p:attrNameLst>
                                      </p:cBhvr>
                                      <p:to>
                                        <p:strVal val="visible"/>
                                      </p:to>
                                    </p:set>
                                    <p:animEffect transition="in" filter="fade">
                                      <p:cBhvr>
                                        <p:cTn id="46" dur="1000"/>
                                        <p:tgtEl>
                                          <p:spTgt spid="28675">
                                            <p:txEl>
                                              <p:pRg st="7" end="7"/>
                                            </p:txEl>
                                          </p:spTgt>
                                        </p:tgtEl>
                                      </p:cBhvr>
                                    </p:animEffect>
                                    <p:anim calcmode="lin" valueType="num">
                                      <p:cBhvr>
                                        <p:cTn id="47" dur="1000" fill="hold"/>
                                        <p:tgtEl>
                                          <p:spTgt spid="28675">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28675">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8675">
                                            <p:txEl>
                                              <p:pRg st="8" end="8"/>
                                            </p:txEl>
                                          </p:spTgt>
                                        </p:tgtEl>
                                        <p:attrNameLst>
                                          <p:attrName>style.visibility</p:attrName>
                                        </p:attrNameLst>
                                      </p:cBhvr>
                                      <p:to>
                                        <p:strVal val="visible"/>
                                      </p:to>
                                    </p:set>
                                    <p:animEffect transition="in" filter="fade">
                                      <p:cBhvr>
                                        <p:cTn id="51" dur="1000"/>
                                        <p:tgtEl>
                                          <p:spTgt spid="28675">
                                            <p:txEl>
                                              <p:pRg st="8" end="8"/>
                                            </p:txEl>
                                          </p:spTgt>
                                        </p:tgtEl>
                                      </p:cBhvr>
                                    </p:animEffect>
                                    <p:anim calcmode="lin" valueType="num">
                                      <p:cBhvr>
                                        <p:cTn id="52" dur="1000" fill="hold"/>
                                        <p:tgtEl>
                                          <p:spTgt spid="28675">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28675">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8675">
                                            <p:txEl>
                                              <p:pRg st="9" end="9"/>
                                            </p:txEl>
                                          </p:spTgt>
                                        </p:tgtEl>
                                        <p:attrNameLst>
                                          <p:attrName>style.visibility</p:attrName>
                                        </p:attrNameLst>
                                      </p:cBhvr>
                                      <p:to>
                                        <p:strVal val="visible"/>
                                      </p:to>
                                    </p:set>
                                    <p:animEffect transition="in" filter="fade">
                                      <p:cBhvr>
                                        <p:cTn id="56" dur="1000"/>
                                        <p:tgtEl>
                                          <p:spTgt spid="28675">
                                            <p:txEl>
                                              <p:pRg st="9" end="9"/>
                                            </p:txEl>
                                          </p:spTgt>
                                        </p:tgtEl>
                                      </p:cBhvr>
                                    </p:animEffect>
                                    <p:anim calcmode="lin" valueType="num">
                                      <p:cBhvr>
                                        <p:cTn id="57" dur="1000" fill="hold"/>
                                        <p:tgtEl>
                                          <p:spTgt spid="28675">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28675">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8675">
                                            <p:txEl>
                                              <p:pRg st="10" end="10"/>
                                            </p:txEl>
                                          </p:spTgt>
                                        </p:tgtEl>
                                        <p:attrNameLst>
                                          <p:attrName>style.visibility</p:attrName>
                                        </p:attrNameLst>
                                      </p:cBhvr>
                                      <p:to>
                                        <p:strVal val="visible"/>
                                      </p:to>
                                    </p:set>
                                    <p:animEffect transition="in" filter="fade">
                                      <p:cBhvr>
                                        <p:cTn id="61" dur="1000"/>
                                        <p:tgtEl>
                                          <p:spTgt spid="28675">
                                            <p:txEl>
                                              <p:pRg st="10" end="10"/>
                                            </p:txEl>
                                          </p:spTgt>
                                        </p:tgtEl>
                                      </p:cBhvr>
                                    </p:animEffect>
                                    <p:anim calcmode="lin" valueType="num">
                                      <p:cBhvr>
                                        <p:cTn id="62" dur="1000" fill="hold"/>
                                        <p:tgtEl>
                                          <p:spTgt spid="28675">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28675">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8675">
                                            <p:txEl>
                                              <p:pRg st="11" end="11"/>
                                            </p:txEl>
                                          </p:spTgt>
                                        </p:tgtEl>
                                        <p:attrNameLst>
                                          <p:attrName>style.visibility</p:attrName>
                                        </p:attrNameLst>
                                      </p:cBhvr>
                                      <p:to>
                                        <p:strVal val="visible"/>
                                      </p:to>
                                    </p:set>
                                    <p:animEffect transition="in" filter="fade">
                                      <p:cBhvr>
                                        <p:cTn id="66" dur="1000"/>
                                        <p:tgtEl>
                                          <p:spTgt spid="28675">
                                            <p:txEl>
                                              <p:pRg st="11" end="11"/>
                                            </p:txEl>
                                          </p:spTgt>
                                        </p:tgtEl>
                                      </p:cBhvr>
                                    </p:animEffect>
                                    <p:anim calcmode="lin" valueType="num">
                                      <p:cBhvr>
                                        <p:cTn id="67" dur="1000" fill="hold"/>
                                        <p:tgtEl>
                                          <p:spTgt spid="28675">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28675">
                                            <p:txEl>
                                              <p:pRg st="11" end="11"/>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8675">
                                            <p:txEl>
                                              <p:pRg st="12" end="12"/>
                                            </p:txEl>
                                          </p:spTgt>
                                        </p:tgtEl>
                                        <p:attrNameLst>
                                          <p:attrName>style.visibility</p:attrName>
                                        </p:attrNameLst>
                                      </p:cBhvr>
                                      <p:to>
                                        <p:strVal val="visible"/>
                                      </p:to>
                                    </p:set>
                                    <p:animEffect transition="in" filter="fade">
                                      <p:cBhvr>
                                        <p:cTn id="71" dur="1000"/>
                                        <p:tgtEl>
                                          <p:spTgt spid="28675">
                                            <p:txEl>
                                              <p:pRg st="12" end="12"/>
                                            </p:txEl>
                                          </p:spTgt>
                                        </p:tgtEl>
                                      </p:cBhvr>
                                    </p:animEffect>
                                    <p:anim calcmode="lin" valueType="num">
                                      <p:cBhvr>
                                        <p:cTn id="72" dur="1000" fill="hold"/>
                                        <p:tgtEl>
                                          <p:spTgt spid="28675">
                                            <p:txEl>
                                              <p:pRg st="12" end="12"/>
                                            </p:txEl>
                                          </p:spTgt>
                                        </p:tgtEl>
                                        <p:attrNameLst>
                                          <p:attrName>ppt_x</p:attrName>
                                        </p:attrNameLst>
                                      </p:cBhvr>
                                      <p:tavLst>
                                        <p:tav tm="0">
                                          <p:val>
                                            <p:strVal val="#ppt_x"/>
                                          </p:val>
                                        </p:tav>
                                        <p:tav tm="100000">
                                          <p:val>
                                            <p:strVal val="#ppt_x"/>
                                          </p:val>
                                        </p:tav>
                                      </p:tavLst>
                                    </p:anim>
                                    <p:anim calcmode="lin" valueType="num">
                                      <p:cBhvr>
                                        <p:cTn id="73" dur="1000" fill="hold"/>
                                        <p:tgtEl>
                                          <p:spTgt spid="28675">
                                            <p:txEl>
                                              <p:pRg st="12" end="12"/>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28675">
                                            <p:txEl>
                                              <p:pRg st="13" end="13"/>
                                            </p:txEl>
                                          </p:spTgt>
                                        </p:tgtEl>
                                        <p:attrNameLst>
                                          <p:attrName>style.visibility</p:attrName>
                                        </p:attrNameLst>
                                      </p:cBhvr>
                                      <p:to>
                                        <p:strVal val="visible"/>
                                      </p:to>
                                    </p:set>
                                    <p:animEffect transition="in" filter="fade">
                                      <p:cBhvr>
                                        <p:cTn id="76" dur="1000"/>
                                        <p:tgtEl>
                                          <p:spTgt spid="28675">
                                            <p:txEl>
                                              <p:pRg st="13" end="13"/>
                                            </p:txEl>
                                          </p:spTgt>
                                        </p:tgtEl>
                                      </p:cBhvr>
                                    </p:animEffect>
                                    <p:anim calcmode="lin" valueType="num">
                                      <p:cBhvr>
                                        <p:cTn id="77" dur="1000" fill="hold"/>
                                        <p:tgtEl>
                                          <p:spTgt spid="28675">
                                            <p:txEl>
                                              <p:pRg st="13" end="13"/>
                                            </p:txEl>
                                          </p:spTgt>
                                        </p:tgtEl>
                                        <p:attrNameLst>
                                          <p:attrName>ppt_x</p:attrName>
                                        </p:attrNameLst>
                                      </p:cBhvr>
                                      <p:tavLst>
                                        <p:tav tm="0">
                                          <p:val>
                                            <p:strVal val="#ppt_x"/>
                                          </p:val>
                                        </p:tav>
                                        <p:tav tm="100000">
                                          <p:val>
                                            <p:strVal val="#ppt_x"/>
                                          </p:val>
                                        </p:tav>
                                      </p:tavLst>
                                    </p:anim>
                                    <p:anim calcmode="lin" valueType="num">
                                      <p:cBhvr>
                                        <p:cTn id="78" dur="1000" fill="hold"/>
                                        <p:tgtEl>
                                          <p:spTgt spid="28675">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solidFill>
            <a:schemeClr val="accent1"/>
          </a:solidFill>
        </p:spPr>
        <p:txBody>
          <a:bodyPr>
            <a:normAutofit fontScale="90000"/>
          </a:bodyPr>
          <a:lstStyle/>
          <a:p>
            <a:r>
              <a:rPr lang="sl-SI" dirty="0">
                <a:latin typeface="Garamond" panose="02020404030301010803" pitchFamily="18" charset="0"/>
              </a:rPr>
              <a:t>IDIOMS, PHRASES,</a:t>
            </a:r>
            <a:br>
              <a:rPr lang="sl-SI" dirty="0">
                <a:latin typeface="Garamond" panose="02020404030301010803" pitchFamily="18" charset="0"/>
              </a:rPr>
            </a:br>
            <a:r>
              <a:rPr lang="sl-SI" dirty="0">
                <a:latin typeface="Garamond" panose="02020404030301010803" pitchFamily="18" charset="0"/>
              </a:rPr>
              <a:t>SAYINGS &amp; EXPRESSIONS</a:t>
            </a:r>
          </a:p>
        </p:txBody>
      </p:sp>
      <p:sp>
        <p:nvSpPr>
          <p:cNvPr id="26627" name="Rectangle 3"/>
          <p:cNvSpPr>
            <a:spLocks noGrp="1" noRot="1" noChangeArrowheads="1"/>
          </p:cNvSpPr>
          <p:nvPr>
            <p:ph type="body" idx="1"/>
          </p:nvPr>
        </p:nvSpPr>
        <p:spPr/>
        <p:txBody>
          <a:bodyPr>
            <a:noAutofit/>
          </a:bodyPr>
          <a:lstStyle/>
          <a:p>
            <a:pPr>
              <a:lnSpc>
                <a:spcPct val="80000"/>
              </a:lnSpc>
              <a:buNone/>
            </a:pPr>
            <a:r>
              <a:rPr lang="en-GB" sz="2000" b="1" dirty="0">
                <a:solidFill>
                  <a:srgbClr val="FF0000"/>
                </a:solidFill>
                <a:latin typeface="Garamond" panose="02020404030301010803" pitchFamily="18" charset="0"/>
              </a:rPr>
              <a:t>Off the Top Of Your Head</a:t>
            </a:r>
            <a:endParaRPr lang="en-GB" sz="2000" dirty="0">
              <a:solidFill>
                <a:srgbClr val="FF0000"/>
              </a:solidFill>
              <a:latin typeface="Garamond" panose="02020404030301010803" pitchFamily="18" charset="0"/>
            </a:endParaRPr>
          </a:p>
          <a:p>
            <a:pPr>
              <a:lnSpc>
                <a:spcPct val="80000"/>
              </a:lnSpc>
              <a:buNone/>
            </a:pPr>
            <a:r>
              <a:rPr lang="en-GB" sz="2000" dirty="0">
                <a:latin typeface="Garamond" panose="02020404030301010803" pitchFamily="18" charset="0"/>
              </a:rPr>
              <a:t>"Right </a:t>
            </a:r>
            <a:r>
              <a:rPr lang="en-GB" sz="2000" u="sng" dirty="0">
                <a:latin typeface="Garamond" panose="02020404030301010803" pitchFamily="18" charset="0"/>
              </a:rPr>
              <a:t>off the top of your head</a:t>
            </a:r>
            <a:r>
              <a:rPr lang="en-GB" sz="2000" dirty="0">
                <a:latin typeface="Garamond" panose="02020404030301010803" pitchFamily="18" charset="0"/>
              </a:rPr>
              <a:t> he listed all the state capitals in alphabetical order."</a:t>
            </a:r>
            <a:endParaRPr lang="en-GB" sz="2000" u="sng" dirty="0">
              <a:latin typeface="Garamond" panose="02020404030301010803" pitchFamily="18" charset="0"/>
            </a:endParaRPr>
          </a:p>
          <a:p>
            <a:pPr>
              <a:lnSpc>
                <a:spcPct val="80000"/>
              </a:lnSpc>
              <a:buNone/>
            </a:pPr>
            <a:r>
              <a:rPr lang="en-GB" sz="2000" u="sng" dirty="0">
                <a:latin typeface="Garamond" panose="02020404030301010803" pitchFamily="18" charset="0"/>
              </a:rPr>
              <a:t>Meaning:</a:t>
            </a:r>
            <a:r>
              <a:rPr lang="en-GB" sz="2000" dirty="0">
                <a:latin typeface="Garamond" panose="02020404030301010803" pitchFamily="18" charset="0"/>
              </a:rPr>
              <a:t> stating </a:t>
            </a:r>
            <a:r>
              <a:rPr lang="en-GB" sz="2000" dirty="0" err="1">
                <a:latin typeface="Garamond" panose="02020404030301010803" pitchFamily="18" charset="0"/>
              </a:rPr>
              <a:t>sth</a:t>
            </a:r>
            <a:r>
              <a:rPr lang="en-GB" sz="2000" dirty="0">
                <a:latin typeface="Garamond" panose="02020404030301010803" pitchFamily="18" charset="0"/>
              </a:rPr>
              <a:t> quickly and without thinking hard about it.</a:t>
            </a:r>
            <a:endParaRPr lang="en-GB" sz="2000" b="1" dirty="0">
              <a:latin typeface="Garamond" panose="02020404030301010803" pitchFamily="18" charset="0"/>
            </a:endParaRPr>
          </a:p>
          <a:p>
            <a:pPr>
              <a:lnSpc>
                <a:spcPct val="80000"/>
              </a:lnSpc>
              <a:buNone/>
            </a:pPr>
            <a:r>
              <a:rPr lang="en-GB" sz="2000" b="1" dirty="0">
                <a:solidFill>
                  <a:srgbClr val="FF0000"/>
                </a:solidFill>
                <a:latin typeface="Garamond" panose="02020404030301010803" pitchFamily="18" charset="0"/>
              </a:rPr>
              <a:t>Penny for Your Thoughts</a:t>
            </a:r>
            <a:endParaRPr lang="en-GB" sz="2000" dirty="0">
              <a:solidFill>
                <a:srgbClr val="FF0000"/>
              </a:solidFill>
              <a:latin typeface="Garamond" panose="02020404030301010803" pitchFamily="18" charset="0"/>
            </a:endParaRPr>
          </a:p>
          <a:p>
            <a:pPr>
              <a:lnSpc>
                <a:spcPct val="80000"/>
              </a:lnSpc>
              <a:buNone/>
            </a:pPr>
            <a:r>
              <a:rPr lang="en-GB" sz="2000" dirty="0">
                <a:latin typeface="Garamond" panose="02020404030301010803" pitchFamily="18" charset="0"/>
              </a:rPr>
              <a:t>"You seem so serious. </a:t>
            </a:r>
            <a:r>
              <a:rPr lang="en-GB" sz="2000" u="sng" dirty="0">
                <a:latin typeface="Garamond" panose="02020404030301010803" pitchFamily="18" charset="0"/>
              </a:rPr>
              <a:t>A penny for your thoughts."</a:t>
            </a:r>
            <a:endParaRPr lang="en-GB" sz="2000" dirty="0">
              <a:latin typeface="Garamond" panose="02020404030301010803" pitchFamily="18" charset="0"/>
            </a:endParaRPr>
          </a:p>
          <a:p>
            <a:pPr>
              <a:lnSpc>
                <a:spcPct val="80000"/>
              </a:lnSpc>
              <a:buNone/>
            </a:pPr>
            <a:r>
              <a:rPr lang="en-GB" sz="2000" dirty="0">
                <a:latin typeface="Garamond" panose="02020404030301010803" pitchFamily="18" charset="0"/>
              </a:rPr>
              <a:t>Meaning: Tell me what is on your mind?</a:t>
            </a:r>
            <a:endParaRPr lang="en-GB" sz="2000" b="1" dirty="0">
              <a:latin typeface="Garamond" panose="02020404030301010803" pitchFamily="18" charset="0"/>
            </a:endParaRPr>
          </a:p>
          <a:p>
            <a:pPr>
              <a:lnSpc>
                <a:spcPct val="80000"/>
              </a:lnSpc>
              <a:buNone/>
            </a:pPr>
            <a:r>
              <a:rPr lang="en-GB" sz="2000" b="1" dirty="0">
                <a:solidFill>
                  <a:srgbClr val="FF0000"/>
                </a:solidFill>
                <a:latin typeface="Garamond" panose="02020404030301010803" pitchFamily="18" charset="0"/>
              </a:rPr>
              <a:t>Rub Elbows with Someone</a:t>
            </a:r>
            <a:endParaRPr lang="en-GB" sz="2000" dirty="0">
              <a:solidFill>
                <a:srgbClr val="FF0000"/>
              </a:solidFill>
              <a:latin typeface="Garamond" panose="02020404030301010803" pitchFamily="18" charset="0"/>
            </a:endParaRPr>
          </a:p>
          <a:p>
            <a:pPr>
              <a:lnSpc>
                <a:spcPct val="80000"/>
              </a:lnSpc>
              <a:buNone/>
            </a:pPr>
            <a:r>
              <a:rPr lang="en-GB" sz="2000" dirty="0">
                <a:latin typeface="Garamond" panose="02020404030301010803" pitchFamily="18" charset="0"/>
              </a:rPr>
              <a:t>"On her last vacation Samantha went to </a:t>
            </a:r>
            <a:r>
              <a:rPr lang="en-GB" sz="2000" dirty="0" err="1">
                <a:latin typeface="Garamond" panose="02020404030301010803" pitchFamily="18" charset="0"/>
              </a:rPr>
              <a:t>Hollwood</a:t>
            </a:r>
            <a:r>
              <a:rPr lang="en-GB" sz="2000" dirty="0">
                <a:latin typeface="Garamond" panose="02020404030301010803" pitchFamily="18" charset="0"/>
              </a:rPr>
              <a:t>, where she said she </a:t>
            </a:r>
            <a:r>
              <a:rPr lang="en-GB" sz="2000" u="sng" dirty="0">
                <a:latin typeface="Garamond" panose="02020404030301010803" pitchFamily="18" charset="0"/>
              </a:rPr>
              <a:t>rubbed elbows with a lot of stars.</a:t>
            </a:r>
            <a:r>
              <a:rPr lang="en-GB" sz="2000" dirty="0">
                <a:latin typeface="Garamond" panose="02020404030301010803" pitchFamily="18" charset="0"/>
              </a:rPr>
              <a:t>"</a:t>
            </a:r>
            <a:endParaRPr lang="en-GB" sz="2000" u="sng" dirty="0">
              <a:latin typeface="Garamond" panose="02020404030301010803" pitchFamily="18" charset="0"/>
            </a:endParaRPr>
          </a:p>
          <a:p>
            <a:pPr>
              <a:lnSpc>
                <a:spcPct val="80000"/>
              </a:lnSpc>
              <a:buNone/>
            </a:pPr>
            <a:r>
              <a:rPr lang="en-GB" sz="2000" u="sng" dirty="0">
                <a:latin typeface="Garamond" panose="02020404030301010803" pitchFamily="18" charset="0"/>
              </a:rPr>
              <a:t>Meaning:</a:t>
            </a:r>
            <a:r>
              <a:rPr lang="en-GB" sz="2000" dirty="0">
                <a:latin typeface="Garamond" panose="02020404030301010803" pitchFamily="18" charset="0"/>
              </a:rPr>
              <a:t> to associate with people.</a:t>
            </a:r>
            <a:endParaRPr lang="en-GB" sz="2000" b="1" dirty="0">
              <a:latin typeface="Garamond" panose="02020404030301010803" pitchFamily="18" charset="0"/>
            </a:endParaRPr>
          </a:p>
          <a:p>
            <a:pPr>
              <a:lnSpc>
                <a:spcPct val="80000"/>
              </a:lnSpc>
              <a:buNone/>
            </a:pPr>
            <a:r>
              <a:rPr lang="en-GB" sz="2000" b="1" dirty="0">
                <a:solidFill>
                  <a:srgbClr val="FF0000"/>
                </a:solidFill>
                <a:latin typeface="Garamond" panose="02020404030301010803" pitchFamily="18" charset="0"/>
              </a:rPr>
              <a:t>Scarce as Hen's Teeth</a:t>
            </a:r>
            <a:endParaRPr lang="en-GB" sz="2000" dirty="0">
              <a:solidFill>
                <a:srgbClr val="FF0000"/>
              </a:solidFill>
              <a:latin typeface="Garamond" panose="02020404030301010803" pitchFamily="18" charset="0"/>
            </a:endParaRPr>
          </a:p>
          <a:p>
            <a:pPr>
              <a:lnSpc>
                <a:spcPct val="80000"/>
              </a:lnSpc>
              <a:buNone/>
            </a:pPr>
            <a:r>
              <a:rPr lang="en-GB" sz="2000" dirty="0">
                <a:latin typeface="Garamond" panose="02020404030301010803" pitchFamily="18" charset="0"/>
              </a:rPr>
              <a:t>"During the holidays, seats on any flight were as </a:t>
            </a:r>
            <a:r>
              <a:rPr lang="en-GB" sz="2000" u="sng" dirty="0">
                <a:latin typeface="Garamond" panose="02020404030301010803" pitchFamily="18" charset="0"/>
              </a:rPr>
              <a:t>scarce as hen's teeth</a:t>
            </a:r>
            <a:r>
              <a:rPr lang="en-GB" sz="2000" dirty="0">
                <a:latin typeface="Garamond" panose="02020404030301010803" pitchFamily="18" charset="0"/>
              </a:rPr>
              <a:t>."</a:t>
            </a:r>
            <a:endParaRPr lang="en-GB" sz="2000" u="sng" dirty="0">
              <a:latin typeface="Garamond" panose="02020404030301010803" pitchFamily="18" charset="0"/>
            </a:endParaRPr>
          </a:p>
          <a:p>
            <a:pPr>
              <a:lnSpc>
                <a:spcPct val="80000"/>
              </a:lnSpc>
              <a:buNone/>
            </a:pPr>
            <a:r>
              <a:rPr lang="en-GB" sz="2000" u="sng" dirty="0">
                <a:latin typeface="Garamond" panose="02020404030301010803" pitchFamily="18" charset="0"/>
              </a:rPr>
              <a:t>Meaning:</a:t>
            </a:r>
            <a:r>
              <a:rPr lang="en-GB" sz="2000" dirty="0">
                <a:latin typeface="Garamond" panose="02020404030301010803" pitchFamily="18" charset="0"/>
              </a:rPr>
              <a:t> very rare or totally nonexistent.</a:t>
            </a:r>
            <a:endParaRPr lang="en-GB" sz="2000" b="1" dirty="0">
              <a:latin typeface="Garamond" panose="02020404030301010803" pitchFamily="18" charset="0"/>
            </a:endParaRPr>
          </a:p>
          <a:p>
            <a:pPr>
              <a:lnSpc>
                <a:spcPct val="80000"/>
              </a:lnSpc>
              <a:buNone/>
            </a:pPr>
            <a:r>
              <a:rPr lang="en-GB" sz="2000" b="1" dirty="0">
                <a:solidFill>
                  <a:srgbClr val="FF0000"/>
                </a:solidFill>
                <a:latin typeface="Garamond" panose="02020404030301010803" pitchFamily="18" charset="0"/>
              </a:rPr>
              <a:t>Sweet Tooth</a:t>
            </a:r>
            <a:endParaRPr lang="en-GB" sz="2000" dirty="0">
              <a:solidFill>
                <a:srgbClr val="FF0000"/>
              </a:solidFill>
              <a:latin typeface="Garamond" panose="02020404030301010803" pitchFamily="18" charset="0"/>
            </a:endParaRPr>
          </a:p>
          <a:p>
            <a:pPr>
              <a:lnSpc>
                <a:spcPct val="80000"/>
              </a:lnSpc>
              <a:buNone/>
            </a:pPr>
            <a:r>
              <a:rPr lang="en-GB" sz="2000" dirty="0">
                <a:latin typeface="Garamond" panose="02020404030301010803" pitchFamily="18" charset="0"/>
              </a:rPr>
              <a:t>"With his </a:t>
            </a:r>
            <a:r>
              <a:rPr lang="en-GB" sz="2000" u="sng" dirty="0">
                <a:latin typeface="Garamond" panose="02020404030301010803" pitchFamily="18" charset="0"/>
              </a:rPr>
              <a:t>sweet tooth</a:t>
            </a:r>
            <a:r>
              <a:rPr lang="en-GB" sz="2000" dirty="0">
                <a:latin typeface="Garamond" panose="02020404030301010803" pitchFamily="18" charset="0"/>
              </a:rPr>
              <a:t>, it will be nearly impossible for Jim to stay on a diet."</a:t>
            </a:r>
            <a:endParaRPr lang="en-GB" sz="2000" u="sng" dirty="0">
              <a:latin typeface="Garamond" panose="02020404030301010803" pitchFamily="18" charset="0"/>
            </a:endParaRPr>
          </a:p>
          <a:p>
            <a:pPr>
              <a:lnSpc>
                <a:spcPct val="80000"/>
              </a:lnSpc>
              <a:buNone/>
            </a:pPr>
            <a:r>
              <a:rPr lang="en-GB" sz="2000" u="sng" dirty="0">
                <a:latin typeface="Garamond" panose="02020404030301010803" pitchFamily="18" charset="0"/>
              </a:rPr>
              <a:t>Meaning:</a:t>
            </a:r>
            <a:r>
              <a:rPr lang="en-GB" sz="2000" dirty="0">
                <a:latin typeface="Garamond" panose="02020404030301010803" pitchFamily="18" charset="0"/>
              </a:rPr>
              <a:t> a great desire to eat sweet foods.</a:t>
            </a:r>
            <a:endParaRPr lang="en-GB" sz="2000" b="1" dirty="0">
              <a:latin typeface="Garamond" panose="02020404030301010803"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1000"/>
                                        <p:tgtEl>
                                          <p:spTgt spid="26626"/>
                                        </p:tgtEl>
                                      </p:cBhvr>
                                    </p:animEffect>
                                    <p:anim calcmode="lin" valueType="num">
                                      <p:cBhvr>
                                        <p:cTn id="8" dur="1000" fill="hold"/>
                                        <p:tgtEl>
                                          <p:spTgt spid="26626"/>
                                        </p:tgtEl>
                                        <p:attrNameLst>
                                          <p:attrName>ppt_x</p:attrName>
                                        </p:attrNameLst>
                                      </p:cBhvr>
                                      <p:tavLst>
                                        <p:tav tm="0">
                                          <p:val>
                                            <p:strVal val="#ppt_x"/>
                                          </p:val>
                                        </p:tav>
                                        <p:tav tm="100000">
                                          <p:val>
                                            <p:strVal val="#ppt_x"/>
                                          </p:val>
                                        </p:tav>
                                      </p:tavLst>
                                    </p:anim>
                                    <p:anim calcmode="lin" valueType="num">
                                      <p:cBhvr>
                                        <p:cTn id="9" dur="1000" fill="hold"/>
                                        <p:tgtEl>
                                          <p:spTgt spid="266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fade">
                                      <p:cBhvr>
                                        <p:cTn id="12" dur="1000"/>
                                        <p:tgtEl>
                                          <p:spTgt spid="26627">
                                            <p:txEl>
                                              <p:pRg st="0" end="0"/>
                                            </p:txEl>
                                          </p:spTgt>
                                        </p:tgtEl>
                                      </p:cBhvr>
                                    </p:animEffect>
                                    <p:anim calcmode="lin" valueType="num">
                                      <p:cBhvr>
                                        <p:cTn id="13"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6627">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animEffect transition="in" filter="fade">
                                      <p:cBhvr>
                                        <p:cTn id="17" dur="1000"/>
                                        <p:tgtEl>
                                          <p:spTgt spid="26627">
                                            <p:txEl>
                                              <p:pRg st="1" end="1"/>
                                            </p:txEl>
                                          </p:spTgt>
                                        </p:tgtEl>
                                      </p:cBhvr>
                                    </p:animEffect>
                                    <p:anim calcmode="lin" valueType="num">
                                      <p:cBhvr>
                                        <p:cTn id="18" dur="10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6627">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627">
                                            <p:txEl>
                                              <p:pRg st="2" end="2"/>
                                            </p:txEl>
                                          </p:spTgt>
                                        </p:tgtEl>
                                        <p:attrNameLst>
                                          <p:attrName>style.visibility</p:attrName>
                                        </p:attrNameLst>
                                      </p:cBhvr>
                                      <p:to>
                                        <p:strVal val="visible"/>
                                      </p:to>
                                    </p:set>
                                    <p:animEffect transition="in" filter="fade">
                                      <p:cBhvr>
                                        <p:cTn id="22" dur="1000"/>
                                        <p:tgtEl>
                                          <p:spTgt spid="26627">
                                            <p:txEl>
                                              <p:pRg st="2" end="2"/>
                                            </p:txEl>
                                          </p:spTgt>
                                        </p:tgtEl>
                                      </p:cBhvr>
                                    </p:animEffect>
                                    <p:anim calcmode="lin" valueType="num">
                                      <p:cBhvr>
                                        <p:cTn id="23"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6627">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627">
                                            <p:txEl>
                                              <p:pRg st="3" end="3"/>
                                            </p:txEl>
                                          </p:spTgt>
                                        </p:tgtEl>
                                        <p:attrNameLst>
                                          <p:attrName>style.visibility</p:attrName>
                                        </p:attrNameLst>
                                      </p:cBhvr>
                                      <p:to>
                                        <p:strVal val="visible"/>
                                      </p:to>
                                    </p:set>
                                    <p:animEffect transition="in" filter="fade">
                                      <p:cBhvr>
                                        <p:cTn id="27" dur="1000"/>
                                        <p:tgtEl>
                                          <p:spTgt spid="26627">
                                            <p:txEl>
                                              <p:pRg st="3" end="3"/>
                                            </p:txEl>
                                          </p:spTgt>
                                        </p:tgtEl>
                                      </p:cBhvr>
                                    </p:animEffect>
                                    <p:anim calcmode="lin" valueType="num">
                                      <p:cBhvr>
                                        <p:cTn id="28" dur="10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6627">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6627">
                                            <p:txEl>
                                              <p:pRg st="4" end="4"/>
                                            </p:txEl>
                                          </p:spTgt>
                                        </p:tgtEl>
                                        <p:attrNameLst>
                                          <p:attrName>style.visibility</p:attrName>
                                        </p:attrNameLst>
                                      </p:cBhvr>
                                      <p:to>
                                        <p:strVal val="visible"/>
                                      </p:to>
                                    </p:set>
                                    <p:animEffect transition="in" filter="fade">
                                      <p:cBhvr>
                                        <p:cTn id="32" dur="1000"/>
                                        <p:tgtEl>
                                          <p:spTgt spid="26627">
                                            <p:txEl>
                                              <p:pRg st="4" end="4"/>
                                            </p:txEl>
                                          </p:spTgt>
                                        </p:tgtEl>
                                      </p:cBhvr>
                                    </p:animEffect>
                                    <p:anim calcmode="lin" valueType="num">
                                      <p:cBhvr>
                                        <p:cTn id="33" dur="10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6627">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Effect transition="in" filter="fade">
                                      <p:cBhvr>
                                        <p:cTn id="37" dur="1000"/>
                                        <p:tgtEl>
                                          <p:spTgt spid="26627">
                                            <p:txEl>
                                              <p:pRg st="5" end="5"/>
                                            </p:txEl>
                                          </p:spTgt>
                                        </p:tgtEl>
                                      </p:cBhvr>
                                    </p:animEffect>
                                    <p:anim calcmode="lin" valueType="num">
                                      <p:cBhvr>
                                        <p:cTn id="38" dur="10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6627">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6627">
                                            <p:txEl>
                                              <p:pRg st="6" end="6"/>
                                            </p:txEl>
                                          </p:spTgt>
                                        </p:tgtEl>
                                        <p:attrNameLst>
                                          <p:attrName>style.visibility</p:attrName>
                                        </p:attrNameLst>
                                      </p:cBhvr>
                                      <p:to>
                                        <p:strVal val="visible"/>
                                      </p:to>
                                    </p:set>
                                    <p:animEffect transition="in" filter="fade">
                                      <p:cBhvr>
                                        <p:cTn id="42" dur="1000"/>
                                        <p:tgtEl>
                                          <p:spTgt spid="26627">
                                            <p:txEl>
                                              <p:pRg st="6" end="6"/>
                                            </p:txEl>
                                          </p:spTgt>
                                        </p:tgtEl>
                                      </p:cBhvr>
                                    </p:animEffect>
                                    <p:anim calcmode="lin" valueType="num">
                                      <p:cBhvr>
                                        <p:cTn id="43" dur="10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6627">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6627">
                                            <p:txEl>
                                              <p:pRg st="7" end="7"/>
                                            </p:txEl>
                                          </p:spTgt>
                                        </p:tgtEl>
                                        <p:attrNameLst>
                                          <p:attrName>style.visibility</p:attrName>
                                        </p:attrNameLst>
                                      </p:cBhvr>
                                      <p:to>
                                        <p:strVal val="visible"/>
                                      </p:to>
                                    </p:set>
                                    <p:animEffect transition="in" filter="fade">
                                      <p:cBhvr>
                                        <p:cTn id="47" dur="1000"/>
                                        <p:tgtEl>
                                          <p:spTgt spid="26627">
                                            <p:txEl>
                                              <p:pRg st="7" end="7"/>
                                            </p:txEl>
                                          </p:spTgt>
                                        </p:tgtEl>
                                      </p:cBhvr>
                                    </p:animEffect>
                                    <p:anim calcmode="lin" valueType="num">
                                      <p:cBhvr>
                                        <p:cTn id="48" dur="10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26627">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6627">
                                            <p:txEl>
                                              <p:pRg st="8" end="8"/>
                                            </p:txEl>
                                          </p:spTgt>
                                        </p:tgtEl>
                                        <p:attrNameLst>
                                          <p:attrName>style.visibility</p:attrName>
                                        </p:attrNameLst>
                                      </p:cBhvr>
                                      <p:to>
                                        <p:strVal val="visible"/>
                                      </p:to>
                                    </p:set>
                                    <p:animEffect transition="in" filter="fade">
                                      <p:cBhvr>
                                        <p:cTn id="52" dur="1000"/>
                                        <p:tgtEl>
                                          <p:spTgt spid="26627">
                                            <p:txEl>
                                              <p:pRg st="8" end="8"/>
                                            </p:txEl>
                                          </p:spTgt>
                                        </p:tgtEl>
                                      </p:cBhvr>
                                    </p:animEffect>
                                    <p:anim calcmode="lin" valueType="num">
                                      <p:cBhvr>
                                        <p:cTn id="53" dur="1000" fill="hold"/>
                                        <p:tgtEl>
                                          <p:spTgt spid="26627">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26627">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6627">
                                            <p:txEl>
                                              <p:pRg st="9" end="9"/>
                                            </p:txEl>
                                          </p:spTgt>
                                        </p:tgtEl>
                                        <p:attrNameLst>
                                          <p:attrName>style.visibility</p:attrName>
                                        </p:attrNameLst>
                                      </p:cBhvr>
                                      <p:to>
                                        <p:strVal val="visible"/>
                                      </p:to>
                                    </p:set>
                                    <p:animEffect transition="in" filter="fade">
                                      <p:cBhvr>
                                        <p:cTn id="57" dur="1000"/>
                                        <p:tgtEl>
                                          <p:spTgt spid="26627">
                                            <p:txEl>
                                              <p:pRg st="9" end="9"/>
                                            </p:txEl>
                                          </p:spTgt>
                                        </p:tgtEl>
                                      </p:cBhvr>
                                    </p:animEffect>
                                    <p:anim calcmode="lin" valueType="num">
                                      <p:cBhvr>
                                        <p:cTn id="58" dur="1000" fill="hold"/>
                                        <p:tgtEl>
                                          <p:spTgt spid="26627">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26627">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6627">
                                            <p:txEl>
                                              <p:pRg st="10" end="10"/>
                                            </p:txEl>
                                          </p:spTgt>
                                        </p:tgtEl>
                                        <p:attrNameLst>
                                          <p:attrName>style.visibility</p:attrName>
                                        </p:attrNameLst>
                                      </p:cBhvr>
                                      <p:to>
                                        <p:strVal val="visible"/>
                                      </p:to>
                                    </p:set>
                                    <p:animEffect transition="in" filter="fade">
                                      <p:cBhvr>
                                        <p:cTn id="62" dur="1000"/>
                                        <p:tgtEl>
                                          <p:spTgt spid="26627">
                                            <p:txEl>
                                              <p:pRg st="10" end="10"/>
                                            </p:txEl>
                                          </p:spTgt>
                                        </p:tgtEl>
                                      </p:cBhvr>
                                    </p:animEffect>
                                    <p:anim calcmode="lin" valueType="num">
                                      <p:cBhvr>
                                        <p:cTn id="63" dur="1000" fill="hold"/>
                                        <p:tgtEl>
                                          <p:spTgt spid="26627">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26627">
                                            <p:txEl>
                                              <p:pRg st="10" end="10"/>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6627">
                                            <p:txEl>
                                              <p:pRg st="11" end="11"/>
                                            </p:txEl>
                                          </p:spTgt>
                                        </p:tgtEl>
                                        <p:attrNameLst>
                                          <p:attrName>style.visibility</p:attrName>
                                        </p:attrNameLst>
                                      </p:cBhvr>
                                      <p:to>
                                        <p:strVal val="visible"/>
                                      </p:to>
                                    </p:set>
                                    <p:animEffect transition="in" filter="fade">
                                      <p:cBhvr>
                                        <p:cTn id="67" dur="1000"/>
                                        <p:tgtEl>
                                          <p:spTgt spid="26627">
                                            <p:txEl>
                                              <p:pRg st="11" end="11"/>
                                            </p:txEl>
                                          </p:spTgt>
                                        </p:tgtEl>
                                      </p:cBhvr>
                                    </p:animEffect>
                                    <p:anim calcmode="lin" valueType="num">
                                      <p:cBhvr>
                                        <p:cTn id="68" dur="1000" fill="hold"/>
                                        <p:tgtEl>
                                          <p:spTgt spid="26627">
                                            <p:txEl>
                                              <p:pRg st="11" end="11"/>
                                            </p:txEl>
                                          </p:spTgt>
                                        </p:tgtEl>
                                        <p:attrNameLst>
                                          <p:attrName>ppt_x</p:attrName>
                                        </p:attrNameLst>
                                      </p:cBhvr>
                                      <p:tavLst>
                                        <p:tav tm="0">
                                          <p:val>
                                            <p:strVal val="#ppt_x"/>
                                          </p:val>
                                        </p:tav>
                                        <p:tav tm="100000">
                                          <p:val>
                                            <p:strVal val="#ppt_x"/>
                                          </p:val>
                                        </p:tav>
                                      </p:tavLst>
                                    </p:anim>
                                    <p:anim calcmode="lin" valueType="num">
                                      <p:cBhvr>
                                        <p:cTn id="69" dur="1000" fill="hold"/>
                                        <p:tgtEl>
                                          <p:spTgt spid="26627">
                                            <p:txEl>
                                              <p:pRg st="11" end="11"/>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6627">
                                            <p:txEl>
                                              <p:pRg st="12" end="12"/>
                                            </p:txEl>
                                          </p:spTgt>
                                        </p:tgtEl>
                                        <p:attrNameLst>
                                          <p:attrName>style.visibility</p:attrName>
                                        </p:attrNameLst>
                                      </p:cBhvr>
                                      <p:to>
                                        <p:strVal val="visible"/>
                                      </p:to>
                                    </p:set>
                                    <p:animEffect transition="in" filter="fade">
                                      <p:cBhvr>
                                        <p:cTn id="72" dur="1000"/>
                                        <p:tgtEl>
                                          <p:spTgt spid="26627">
                                            <p:txEl>
                                              <p:pRg st="12" end="12"/>
                                            </p:txEl>
                                          </p:spTgt>
                                        </p:tgtEl>
                                      </p:cBhvr>
                                    </p:animEffect>
                                    <p:anim calcmode="lin" valueType="num">
                                      <p:cBhvr>
                                        <p:cTn id="73" dur="1000" fill="hold"/>
                                        <p:tgtEl>
                                          <p:spTgt spid="26627">
                                            <p:txEl>
                                              <p:pRg st="12" end="12"/>
                                            </p:txEl>
                                          </p:spTgt>
                                        </p:tgtEl>
                                        <p:attrNameLst>
                                          <p:attrName>ppt_x</p:attrName>
                                        </p:attrNameLst>
                                      </p:cBhvr>
                                      <p:tavLst>
                                        <p:tav tm="0">
                                          <p:val>
                                            <p:strVal val="#ppt_x"/>
                                          </p:val>
                                        </p:tav>
                                        <p:tav tm="100000">
                                          <p:val>
                                            <p:strVal val="#ppt_x"/>
                                          </p:val>
                                        </p:tav>
                                      </p:tavLst>
                                    </p:anim>
                                    <p:anim calcmode="lin" valueType="num">
                                      <p:cBhvr>
                                        <p:cTn id="74" dur="1000" fill="hold"/>
                                        <p:tgtEl>
                                          <p:spTgt spid="26627">
                                            <p:txEl>
                                              <p:pRg st="12" end="12"/>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6627">
                                            <p:txEl>
                                              <p:pRg st="13" end="13"/>
                                            </p:txEl>
                                          </p:spTgt>
                                        </p:tgtEl>
                                        <p:attrNameLst>
                                          <p:attrName>style.visibility</p:attrName>
                                        </p:attrNameLst>
                                      </p:cBhvr>
                                      <p:to>
                                        <p:strVal val="visible"/>
                                      </p:to>
                                    </p:set>
                                    <p:animEffect transition="in" filter="fade">
                                      <p:cBhvr>
                                        <p:cTn id="77" dur="1000"/>
                                        <p:tgtEl>
                                          <p:spTgt spid="26627">
                                            <p:txEl>
                                              <p:pRg st="13" end="13"/>
                                            </p:txEl>
                                          </p:spTgt>
                                        </p:tgtEl>
                                      </p:cBhvr>
                                    </p:animEffect>
                                    <p:anim calcmode="lin" valueType="num">
                                      <p:cBhvr>
                                        <p:cTn id="78" dur="1000" fill="hold"/>
                                        <p:tgtEl>
                                          <p:spTgt spid="26627">
                                            <p:txEl>
                                              <p:pRg st="13" end="13"/>
                                            </p:txEl>
                                          </p:spTgt>
                                        </p:tgtEl>
                                        <p:attrNameLst>
                                          <p:attrName>ppt_x</p:attrName>
                                        </p:attrNameLst>
                                      </p:cBhvr>
                                      <p:tavLst>
                                        <p:tav tm="0">
                                          <p:val>
                                            <p:strVal val="#ppt_x"/>
                                          </p:val>
                                        </p:tav>
                                        <p:tav tm="100000">
                                          <p:val>
                                            <p:strVal val="#ppt_x"/>
                                          </p:val>
                                        </p:tav>
                                      </p:tavLst>
                                    </p:anim>
                                    <p:anim calcmode="lin" valueType="num">
                                      <p:cBhvr>
                                        <p:cTn id="79" dur="1000" fill="hold"/>
                                        <p:tgtEl>
                                          <p:spTgt spid="26627">
                                            <p:txEl>
                                              <p:pRg st="13" end="13"/>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6627">
                                            <p:txEl>
                                              <p:pRg st="14" end="14"/>
                                            </p:txEl>
                                          </p:spTgt>
                                        </p:tgtEl>
                                        <p:attrNameLst>
                                          <p:attrName>style.visibility</p:attrName>
                                        </p:attrNameLst>
                                      </p:cBhvr>
                                      <p:to>
                                        <p:strVal val="visible"/>
                                      </p:to>
                                    </p:set>
                                    <p:animEffect transition="in" filter="fade">
                                      <p:cBhvr>
                                        <p:cTn id="82" dur="1000"/>
                                        <p:tgtEl>
                                          <p:spTgt spid="26627">
                                            <p:txEl>
                                              <p:pRg st="14" end="14"/>
                                            </p:txEl>
                                          </p:spTgt>
                                        </p:tgtEl>
                                      </p:cBhvr>
                                    </p:animEffect>
                                    <p:anim calcmode="lin" valueType="num">
                                      <p:cBhvr>
                                        <p:cTn id="83" dur="1000" fill="hold"/>
                                        <p:tgtEl>
                                          <p:spTgt spid="26627">
                                            <p:txEl>
                                              <p:pRg st="14" end="14"/>
                                            </p:txEl>
                                          </p:spTgt>
                                        </p:tgtEl>
                                        <p:attrNameLst>
                                          <p:attrName>ppt_x</p:attrName>
                                        </p:attrNameLst>
                                      </p:cBhvr>
                                      <p:tavLst>
                                        <p:tav tm="0">
                                          <p:val>
                                            <p:strVal val="#ppt_x"/>
                                          </p:val>
                                        </p:tav>
                                        <p:tav tm="100000">
                                          <p:val>
                                            <p:strVal val="#ppt_x"/>
                                          </p:val>
                                        </p:tav>
                                      </p:tavLst>
                                    </p:anim>
                                    <p:anim calcmode="lin" valueType="num">
                                      <p:cBhvr>
                                        <p:cTn id="84" dur="1000" fill="hold"/>
                                        <p:tgtEl>
                                          <p:spTgt spid="26627">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lstStyle/>
          <a:p>
            <a:endParaRPr lang="sl-SI"/>
          </a:p>
        </p:txBody>
      </p:sp>
      <p:pic>
        <p:nvPicPr>
          <p:cNvPr id="2050" name="Picture 2" descr="http://www.st-bridgets-pri.cumbria.sch.uk/images/library/ourselves.jpg"/>
          <p:cNvPicPr>
            <a:picLocks noChangeAspect="1" noChangeArrowheads="1"/>
          </p:cNvPicPr>
          <p:nvPr/>
        </p:nvPicPr>
        <p:blipFill>
          <a:blip r:embed="rId2" cstate="print"/>
          <a:srcRect/>
          <a:stretch>
            <a:fillRect/>
          </a:stretch>
        </p:blipFill>
        <p:spPr bwMode="auto">
          <a:xfrm>
            <a:off x="395536" y="260648"/>
            <a:ext cx="8352013" cy="640818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solidFill>
            <a:schemeClr val="accent1"/>
          </a:solidFill>
        </p:spPr>
        <p:txBody>
          <a:bodyPr>
            <a:normAutofit fontScale="90000"/>
          </a:bodyPr>
          <a:lstStyle/>
          <a:p>
            <a:r>
              <a:rPr lang="sl-SI" dirty="0">
                <a:latin typeface="Garamond" panose="02020404030301010803" pitchFamily="18" charset="0"/>
              </a:rPr>
              <a:t>IDIOMS, PHRASES,</a:t>
            </a:r>
            <a:br>
              <a:rPr lang="sl-SI" dirty="0">
                <a:latin typeface="Garamond" panose="02020404030301010803" pitchFamily="18" charset="0"/>
              </a:rPr>
            </a:br>
            <a:r>
              <a:rPr lang="sl-SI" dirty="0">
                <a:latin typeface="Garamond" panose="02020404030301010803" pitchFamily="18" charset="0"/>
              </a:rPr>
              <a:t>SAYINGS &amp; EXPRESSIONS</a:t>
            </a:r>
          </a:p>
        </p:txBody>
      </p:sp>
      <p:sp>
        <p:nvSpPr>
          <p:cNvPr id="27651" name="Rectangle 3"/>
          <p:cNvSpPr>
            <a:spLocks noGrp="1" noRot="1" noChangeArrowheads="1"/>
          </p:cNvSpPr>
          <p:nvPr>
            <p:ph type="body" idx="1"/>
          </p:nvPr>
        </p:nvSpPr>
        <p:spPr/>
        <p:txBody>
          <a:bodyPr>
            <a:noAutofit/>
          </a:bodyPr>
          <a:lstStyle/>
          <a:p>
            <a:pPr>
              <a:lnSpc>
                <a:spcPct val="80000"/>
              </a:lnSpc>
              <a:buNone/>
            </a:pPr>
            <a:r>
              <a:rPr lang="en-GB" sz="1800" b="1" dirty="0">
                <a:solidFill>
                  <a:srgbClr val="FF0000"/>
                </a:solidFill>
                <a:latin typeface="Garamond" panose="02020404030301010803" pitchFamily="18" charset="0"/>
              </a:rPr>
              <a:t>Tongue-in-Cheek</a:t>
            </a:r>
            <a:endParaRPr lang="en-GB" sz="1800" dirty="0">
              <a:solidFill>
                <a:srgbClr val="FF0000"/>
              </a:solidFill>
              <a:latin typeface="Garamond" panose="02020404030301010803" pitchFamily="18" charset="0"/>
            </a:endParaRPr>
          </a:p>
          <a:p>
            <a:pPr>
              <a:lnSpc>
                <a:spcPct val="80000"/>
              </a:lnSpc>
              <a:buNone/>
            </a:pPr>
            <a:r>
              <a:rPr lang="en-GB" sz="1800" dirty="0">
                <a:latin typeface="Garamond" panose="02020404030301010803" pitchFamily="18" charset="0"/>
              </a:rPr>
              <a:t>"Don't be insulted by what Roz said. She meant it </a:t>
            </a:r>
            <a:r>
              <a:rPr lang="en-GB" sz="1800" u="sng" dirty="0">
                <a:latin typeface="Garamond" panose="02020404030301010803" pitchFamily="18" charset="0"/>
              </a:rPr>
              <a:t>tongue-in-cheek."</a:t>
            </a:r>
          </a:p>
          <a:p>
            <a:pPr>
              <a:lnSpc>
                <a:spcPct val="80000"/>
              </a:lnSpc>
              <a:buNone/>
            </a:pPr>
            <a:r>
              <a:rPr lang="en-GB" sz="1800" u="sng" dirty="0">
                <a:latin typeface="Garamond" panose="02020404030301010803" pitchFamily="18" charset="0"/>
              </a:rPr>
              <a:t>Meaning:</a:t>
            </a:r>
            <a:r>
              <a:rPr lang="en-GB" sz="1800" dirty="0">
                <a:latin typeface="Garamond" panose="02020404030301010803" pitchFamily="18" charset="0"/>
              </a:rPr>
              <a:t> not serious, intended as a joke.</a:t>
            </a:r>
            <a:endParaRPr lang="en-GB" sz="1800" b="1" dirty="0">
              <a:latin typeface="Garamond" panose="02020404030301010803" pitchFamily="18" charset="0"/>
            </a:endParaRPr>
          </a:p>
          <a:p>
            <a:pPr>
              <a:lnSpc>
                <a:spcPct val="80000"/>
              </a:lnSpc>
              <a:buNone/>
            </a:pPr>
            <a:r>
              <a:rPr lang="en-GB" sz="1800" b="1" dirty="0">
                <a:solidFill>
                  <a:srgbClr val="FF0000"/>
                </a:solidFill>
                <a:latin typeface="Garamond" panose="02020404030301010803" pitchFamily="18" charset="0"/>
              </a:rPr>
              <a:t>Wet Behind the Ears</a:t>
            </a:r>
            <a:endParaRPr lang="en-GB" sz="1800" dirty="0">
              <a:solidFill>
                <a:srgbClr val="FF0000"/>
              </a:solidFill>
              <a:latin typeface="Garamond" panose="02020404030301010803" pitchFamily="18" charset="0"/>
            </a:endParaRPr>
          </a:p>
          <a:p>
            <a:pPr>
              <a:lnSpc>
                <a:spcPct val="80000"/>
              </a:lnSpc>
              <a:buNone/>
            </a:pPr>
            <a:r>
              <a:rPr lang="en-GB" sz="1800" dirty="0">
                <a:latin typeface="Garamond" panose="02020404030301010803" pitchFamily="18" charset="0"/>
              </a:rPr>
              <a:t>"Lisa wouldn't hire him as a manager because he was too </a:t>
            </a:r>
            <a:r>
              <a:rPr lang="en-GB" sz="1800" u="sng" dirty="0">
                <a:latin typeface="Garamond" panose="02020404030301010803" pitchFamily="18" charset="0"/>
              </a:rPr>
              <a:t>wet behind the ears</a:t>
            </a:r>
            <a:r>
              <a:rPr lang="en-GB" sz="1800" dirty="0">
                <a:latin typeface="Garamond" panose="02020404030301010803" pitchFamily="18" charset="0"/>
              </a:rPr>
              <a:t>."</a:t>
            </a:r>
            <a:endParaRPr lang="en-GB" sz="1800" u="sng" dirty="0">
              <a:latin typeface="Garamond" panose="02020404030301010803" pitchFamily="18" charset="0"/>
            </a:endParaRPr>
          </a:p>
          <a:p>
            <a:pPr>
              <a:lnSpc>
                <a:spcPct val="80000"/>
              </a:lnSpc>
              <a:buNone/>
            </a:pPr>
            <a:r>
              <a:rPr lang="en-GB" sz="1800" u="sng" dirty="0">
                <a:latin typeface="Garamond" panose="02020404030301010803" pitchFamily="18" charset="0"/>
              </a:rPr>
              <a:t>Meaning:</a:t>
            </a:r>
            <a:r>
              <a:rPr lang="en-GB" sz="1800" dirty="0">
                <a:latin typeface="Garamond" panose="02020404030301010803" pitchFamily="18" charset="0"/>
              </a:rPr>
              <a:t> young, inexperienced. </a:t>
            </a:r>
            <a:endParaRPr lang="sl-SI" sz="1800" dirty="0">
              <a:latin typeface="Garamond" panose="02020404030301010803" pitchFamily="18" charset="0"/>
            </a:endParaRPr>
          </a:p>
          <a:p>
            <a:pPr>
              <a:lnSpc>
                <a:spcPct val="80000"/>
              </a:lnSpc>
              <a:buNone/>
            </a:pPr>
            <a:r>
              <a:rPr lang="en-GB" sz="1800" b="1" dirty="0">
                <a:solidFill>
                  <a:srgbClr val="FF0000"/>
                </a:solidFill>
                <a:latin typeface="Garamond" panose="02020404030301010803" pitchFamily="18" charset="0"/>
              </a:rPr>
              <a:t>Word of Mouth</a:t>
            </a:r>
            <a:endParaRPr lang="en-GB" sz="1800" dirty="0">
              <a:solidFill>
                <a:srgbClr val="FF0000"/>
              </a:solidFill>
              <a:latin typeface="Garamond" panose="02020404030301010803" pitchFamily="18" charset="0"/>
            </a:endParaRPr>
          </a:p>
          <a:p>
            <a:pPr>
              <a:lnSpc>
                <a:spcPct val="80000"/>
              </a:lnSpc>
              <a:buNone/>
            </a:pPr>
            <a:r>
              <a:rPr lang="en-GB" sz="1800" dirty="0">
                <a:latin typeface="Garamond" panose="02020404030301010803" pitchFamily="18" charset="0"/>
              </a:rPr>
              <a:t>"The movie got bad reviews, but it became popular by </a:t>
            </a:r>
            <a:r>
              <a:rPr lang="en-GB" sz="1800" u="sng" dirty="0">
                <a:latin typeface="Garamond" panose="02020404030301010803" pitchFamily="18" charset="0"/>
              </a:rPr>
              <a:t>word of mouth."</a:t>
            </a:r>
          </a:p>
          <a:p>
            <a:pPr>
              <a:lnSpc>
                <a:spcPct val="80000"/>
              </a:lnSpc>
              <a:buNone/>
            </a:pPr>
            <a:r>
              <a:rPr lang="en-GB" sz="1800" u="sng" dirty="0">
                <a:latin typeface="Garamond" panose="02020404030301010803" pitchFamily="18" charset="0"/>
              </a:rPr>
              <a:t>Meaning:</a:t>
            </a:r>
            <a:r>
              <a:rPr lang="en-GB" sz="1800" dirty="0">
                <a:latin typeface="Garamond" panose="02020404030301010803" pitchFamily="18" charset="0"/>
              </a:rPr>
              <a:t> by one person telling another.</a:t>
            </a:r>
            <a:endParaRPr lang="en-GB" sz="1800" b="1" dirty="0">
              <a:latin typeface="Garamond" panose="02020404030301010803" pitchFamily="18" charset="0"/>
            </a:endParaRPr>
          </a:p>
          <a:p>
            <a:pPr>
              <a:lnSpc>
                <a:spcPct val="80000"/>
              </a:lnSpc>
              <a:buNone/>
            </a:pPr>
            <a:r>
              <a:rPr lang="en-GB" sz="1800" b="1" dirty="0">
                <a:latin typeface="Garamond" panose="02020404030301010803" pitchFamily="18" charset="0"/>
              </a:rPr>
              <a:t>There are many others idioms including words of body or face</a:t>
            </a:r>
          </a:p>
          <a:p>
            <a:pPr>
              <a:lnSpc>
                <a:spcPct val="80000"/>
              </a:lnSpc>
              <a:buNone/>
            </a:pPr>
            <a:r>
              <a:rPr lang="en-GB" sz="1800" b="1" dirty="0">
                <a:latin typeface="Garamond" panose="02020404030301010803" pitchFamily="18" charset="0"/>
              </a:rPr>
              <a:t>H</a:t>
            </a:r>
            <a:r>
              <a:rPr lang="en-GB" sz="1800" dirty="0">
                <a:latin typeface="Garamond" panose="02020404030301010803" pitchFamily="18" charset="0"/>
              </a:rPr>
              <a:t>ave Your Heart in Your Mouth, Head in the clouds, Have a bone to pick with you, Heart's in the right place, Keep a straight face (to keep from laughing), Keep body and soul together (to keep alive), Keep you ear to the ground (to pay attention), Keep your fingers crossed (to wish for good luck), Keep your head above water ( to avoid financial ruin), Keep your nose to the grindstone (to always keep busy), Kick up his heels (to celebrate)</a:t>
            </a:r>
            <a:endParaRPr lang="en-GB" sz="1800" b="1" dirty="0">
              <a:latin typeface="Garamond" panose="02020404030301010803" pitchFamily="18" charset="0"/>
            </a:endParaRPr>
          </a:p>
          <a:p>
            <a:pPr>
              <a:lnSpc>
                <a:spcPct val="80000"/>
              </a:lnSpc>
            </a:pPr>
            <a:endParaRPr lang="en-GB" sz="1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linds(horizontal)">
                                      <p:cBhvr>
                                        <p:cTn id="7" dur="500"/>
                                        <p:tgtEl>
                                          <p:spTgt spid="27650"/>
                                        </p:tgtEl>
                                      </p:cBhvr>
                                    </p:animEffect>
                                  </p:childTnLst>
                                </p:cTn>
                              </p:par>
                              <p:par>
                                <p:cTn id="8" presetID="42" presetClass="entr" presetSubtype="0" fill="hold" nodeType="withEffect">
                                  <p:stCondLst>
                                    <p:cond delay="0"/>
                                  </p:stCondLst>
                                  <p:childTnLst>
                                    <p:set>
                                      <p:cBhvr>
                                        <p:cTn id="9" dur="1" fill="hold">
                                          <p:stCondLst>
                                            <p:cond delay="0"/>
                                          </p:stCondLst>
                                        </p:cTn>
                                        <p:tgtEl>
                                          <p:spTgt spid="27651">
                                            <p:txEl>
                                              <p:pRg st="0" end="0"/>
                                            </p:txEl>
                                          </p:spTgt>
                                        </p:tgtEl>
                                        <p:attrNameLst>
                                          <p:attrName>style.visibility</p:attrName>
                                        </p:attrNameLst>
                                      </p:cBhvr>
                                      <p:to>
                                        <p:strVal val="visible"/>
                                      </p:to>
                                    </p:set>
                                    <p:animEffect transition="in" filter="fade">
                                      <p:cBhvr>
                                        <p:cTn id="10" dur="1000"/>
                                        <p:tgtEl>
                                          <p:spTgt spid="27651">
                                            <p:txEl>
                                              <p:pRg st="0" end="0"/>
                                            </p:txEl>
                                          </p:spTgt>
                                        </p:tgtEl>
                                      </p:cBhvr>
                                    </p:animEffect>
                                    <p:anim calcmode="lin" valueType="num">
                                      <p:cBhvr>
                                        <p:cTn id="11"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7651">
                                            <p:txEl>
                                              <p:pRg st="1" end="1"/>
                                            </p:txEl>
                                          </p:spTgt>
                                        </p:tgtEl>
                                        <p:attrNameLst>
                                          <p:attrName>style.visibility</p:attrName>
                                        </p:attrNameLst>
                                      </p:cBhvr>
                                      <p:to>
                                        <p:strVal val="visible"/>
                                      </p:to>
                                    </p:set>
                                    <p:animEffect transition="in" filter="fade">
                                      <p:cBhvr>
                                        <p:cTn id="15" dur="1000"/>
                                        <p:tgtEl>
                                          <p:spTgt spid="27651">
                                            <p:txEl>
                                              <p:pRg st="1" end="1"/>
                                            </p:txEl>
                                          </p:spTgt>
                                        </p:tgtEl>
                                      </p:cBhvr>
                                    </p:animEffect>
                                    <p:anim calcmode="lin" valueType="num">
                                      <p:cBhvr>
                                        <p:cTn id="16"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7651">
                                            <p:txEl>
                                              <p:pRg st="2" end="2"/>
                                            </p:txEl>
                                          </p:spTgt>
                                        </p:tgtEl>
                                        <p:attrNameLst>
                                          <p:attrName>style.visibility</p:attrName>
                                        </p:attrNameLst>
                                      </p:cBhvr>
                                      <p:to>
                                        <p:strVal val="visible"/>
                                      </p:to>
                                    </p:set>
                                    <p:animEffect transition="in" filter="fade">
                                      <p:cBhvr>
                                        <p:cTn id="20" dur="1000"/>
                                        <p:tgtEl>
                                          <p:spTgt spid="27651">
                                            <p:txEl>
                                              <p:pRg st="2" end="2"/>
                                            </p:txEl>
                                          </p:spTgt>
                                        </p:tgtEl>
                                      </p:cBhvr>
                                    </p:animEffect>
                                    <p:anim calcmode="lin" valueType="num">
                                      <p:cBhvr>
                                        <p:cTn id="21"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Effect transition="in" filter="fade">
                                      <p:cBhvr>
                                        <p:cTn id="25" dur="1000"/>
                                        <p:tgtEl>
                                          <p:spTgt spid="27651">
                                            <p:txEl>
                                              <p:pRg st="3" end="3"/>
                                            </p:txEl>
                                          </p:spTgt>
                                        </p:tgtEl>
                                      </p:cBhvr>
                                    </p:animEffect>
                                    <p:anim calcmode="lin" valueType="num">
                                      <p:cBhvr>
                                        <p:cTn id="26"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7651">
                                            <p:txEl>
                                              <p:pRg st="4" end="4"/>
                                            </p:txEl>
                                          </p:spTgt>
                                        </p:tgtEl>
                                        <p:attrNameLst>
                                          <p:attrName>style.visibility</p:attrName>
                                        </p:attrNameLst>
                                      </p:cBhvr>
                                      <p:to>
                                        <p:strVal val="visible"/>
                                      </p:to>
                                    </p:set>
                                    <p:animEffect transition="in" filter="fade">
                                      <p:cBhvr>
                                        <p:cTn id="30" dur="1000"/>
                                        <p:tgtEl>
                                          <p:spTgt spid="27651">
                                            <p:txEl>
                                              <p:pRg st="4" end="4"/>
                                            </p:txEl>
                                          </p:spTgt>
                                        </p:tgtEl>
                                      </p:cBhvr>
                                    </p:animEffect>
                                    <p:anim calcmode="lin" valueType="num">
                                      <p:cBhvr>
                                        <p:cTn id="31"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27651">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7651">
                                            <p:txEl>
                                              <p:pRg st="5" end="5"/>
                                            </p:txEl>
                                          </p:spTgt>
                                        </p:tgtEl>
                                        <p:attrNameLst>
                                          <p:attrName>style.visibility</p:attrName>
                                        </p:attrNameLst>
                                      </p:cBhvr>
                                      <p:to>
                                        <p:strVal val="visible"/>
                                      </p:to>
                                    </p:set>
                                    <p:animEffect transition="in" filter="fade">
                                      <p:cBhvr>
                                        <p:cTn id="35" dur="1000"/>
                                        <p:tgtEl>
                                          <p:spTgt spid="27651">
                                            <p:txEl>
                                              <p:pRg st="5" end="5"/>
                                            </p:txEl>
                                          </p:spTgt>
                                        </p:tgtEl>
                                      </p:cBhvr>
                                    </p:animEffect>
                                    <p:anim calcmode="lin" valueType="num">
                                      <p:cBhvr>
                                        <p:cTn id="36" dur="10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7651">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7651">
                                            <p:txEl>
                                              <p:pRg st="6" end="6"/>
                                            </p:txEl>
                                          </p:spTgt>
                                        </p:tgtEl>
                                        <p:attrNameLst>
                                          <p:attrName>style.visibility</p:attrName>
                                        </p:attrNameLst>
                                      </p:cBhvr>
                                      <p:to>
                                        <p:strVal val="visible"/>
                                      </p:to>
                                    </p:set>
                                    <p:animEffect transition="in" filter="fade">
                                      <p:cBhvr>
                                        <p:cTn id="40" dur="1000"/>
                                        <p:tgtEl>
                                          <p:spTgt spid="27651">
                                            <p:txEl>
                                              <p:pRg st="6" end="6"/>
                                            </p:txEl>
                                          </p:spTgt>
                                        </p:tgtEl>
                                      </p:cBhvr>
                                    </p:animEffect>
                                    <p:anim calcmode="lin" valueType="num">
                                      <p:cBhvr>
                                        <p:cTn id="41" dur="10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27651">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7651">
                                            <p:txEl>
                                              <p:pRg st="7" end="7"/>
                                            </p:txEl>
                                          </p:spTgt>
                                        </p:tgtEl>
                                        <p:attrNameLst>
                                          <p:attrName>style.visibility</p:attrName>
                                        </p:attrNameLst>
                                      </p:cBhvr>
                                      <p:to>
                                        <p:strVal val="visible"/>
                                      </p:to>
                                    </p:set>
                                    <p:animEffect transition="in" filter="fade">
                                      <p:cBhvr>
                                        <p:cTn id="45" dur="1000"/>
                                        <p:tgtEl>
                                          <p:spTgt spid="27651">
                                            <p:txEl>
                                              <p:pRg st="7" end="7"/>
                                            </p:txEl>
                                          </p:spTgt>
                                        </p:tgtEl>
                                      </p:cBhvr>
                                    </p:animEffect>
                                    <p:anim calcmode="lin" valueType="num">
                                      <p:cBhvr>
                                        <p:cTn id="46" dur="10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27651">
                                            <p:txEl>
                                              <p:pRg st="7" end="7"/>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7651">
                                            <p:txEl>
                                              <p:pRg st="8" end="8"/>
                                            </p:txEl>
                                          </p:spTgt>
                                        </p:tgtEl>
                                        <p:attrNameLst>
                                          <p:attrName>style.visibility</p:attrName>
                                        </p:attrNameLst>
                                      </p:cBhvr>
                                      <p:to>
                                        <p:strVal val="visible"/>
                                      </p:to>
                                    </p:set>
                                    <p:animEffect transition="in" filter="fade">
                                      <p:cBhvr>
                                        <p:cTn id="50" dur="1000"/>
                                        <p:tgtEl>
                                          <p:spTgt spid="27651">
                                            <p:txEl>
                                              <p:pRg st="8" end="8"/>
                                            </p:txEl>
                                          </p:spTgt>
                                        </p:tgtEl>
                                      </p:cBhvr>
                                    </p:animEffect>
                                    <p:anim calcmode="lin" valueType="num">
                                      <p:cBhvr>
                                        <p:cTn id="51" dur="1000" fill="hold"/>
                                        <p:tgtEl>
                                          <p:spTgt spid="27651">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27651">
                                            <p:txEl>
                                              <p:pRg st="8" end="8"/>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7651">
                                            <p:txEl>
                                              <p:pRg st="9" end="9"/>
                                            </p:txEl>
                                          </p:spTgt>
                                        </p:tgtEl>
                                        <p:attrNameLst>
                                          <p:attrName>style.visibility</p:attrName>
                                        </p:attrNameLst>
                                      </p:cBhvr>
                                      <p:to>
                                        <p:strVal val="visible"/>
                                      </p:to>
                                    </p:set>
                                    <p:animEffect transition="in" filter="fade">
                                      <p:cBhvr>
                                        <p:cTn id="55" dur="1000"/>
                                        <p:tgtEl>
                                          <p:spTgt spid="27651">
                                            <p:txEl>
                                              <p:pRg st="9" end="9"/>
                                            </p:txEl>
                                          </p:spTgt>
                                        </p:tgtEl>
                                      </p:cBhvr>
                                    </p:animEffect>
                                    <p:anim calcmode="lin" valueType="num">
                                      <p:cBhvr>
                                        <p:cTn id="56" dur="1000" fill="hold"/>
                                        <p:tgtEl>
                                          <p:spTgt spid="27651">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27651">
                                            <p:txEl>
                                              <p:pRg st="9" end="9"/>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7651">
                                            <p:txEl>
                                              <p:pRg st="10" end="10"/>
                                            </p:txEl>
                                          </p:spTgt>
                                        </p:tgtEl>
                                        <p:attrNameLst>
                                          <p:attrName>style.visibility</p:attrName>
                                        </p:attrNameLst>
                                      </p:cBhvr>
                                      <p:to>
                                        <p:strVal val="visible"/>
                                      </p:to>
                                    </p:set>
                                    <p:animEffect transition="in" filter="fade">
                                      <p:cBhvr>
                                        <p:cTn id="60" dur="1000"/>
                                        <p:tgtEl>
                                          <p:spTgt spid="27651">
                                            <p:txEl>
                                              <p:pRg st="10" end="10"/>
                                            </p:txEl>
                                          </p:spTgt>
                                        </p:tgtEl>
                                      </p:cBhvr>
                                    </p:animEffect>
                                    <p:anim calcmode="lin" valueType="num">
                                      <p:cBhvr>
                                        <p:cTn id="61" dur="1000" fill="hold"/>
                                        <p:tgtEl>
                                          <p:spTgt spid="27651">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2765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lstStyle/>
          <a:p>
            <a:endParaRPr lang="sl-SI"/>
          </a:p>
        </p:txBody>
      </p:sp>
      <p:pic>
        <p:nvPicPr>
          <p:cNvPr id="4"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2075" y="196703"/>
            <a:ext cx="4979850" cy="646459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err="1">
                <a:latin typeface="Garamond" panose="02020404030301010803" pitchFamily="18" charset="0"/>
              </a:rPr>
              <a:t>Body</a:t>
            </a:r>
            <a:r>
              <a:rPr lang="sl-SI" b="1" dirty="0">
                <a:latin typeface="Garamond" panose="02020404030301010803" pitchFamily="18" charset="0"/>
              </a:rPr>
              <a:t> </a:t>
            </a:r>
            <a:r>
              <a:rPr lang="sl-SI" b="1" dirty="0" err="1">
                <a:latin typeface="Garamond" panose="02020404030301010803" pitchFamily="18" charset="0"/>
              </a:rPr>
              <a:t>parts</a:t>
            </a:r>
            <a:r>
              <a:rPr lang="sl-SI" b="1" dirty="0">
                <a:latin typeface="Garamond" panose="02020404030301010803" pitchFamily="18" charset="0"/>
              </a:rPr>
              <a:t> </a:t>
            </a:r>
            <a:r>
              <a:rPr lang="sl-SI" b="1" dirty="0" err="1">
                <a:latin typeface="Garamond" panose="02020404030301010803" pitchFamily="18" charset="0"/>
              </a:rPr>
              <a:t>dice</a:t>
            </a:r>
            <a:endParaRPr lang="sl-SI" b="1" dirty="0">
              <a:latin typeface="Garamond" panose="02020404030301010803" pitchFamily="18" charset="0"/>
            </a:endParaRPr>
          </a:p>
        </p:txBody>
      </p:sp>
      <p:sp>
        <p:nvSpPr>
          <p:cNvPr id="3" name="Ograda vsebine 2"/>
          <p:cNvSpPr>
            <a:spLocks noGrp="1"/>
          </p:cNvSpPr>
          <p:nvPr>
            <p:ph idx="1"/>
          </p:nvPr>
        </p:nvSpPr>
        <p:spPr/>
        <p:txBody>
          <a:bodyPr/>
          <a:lstStyle/>
          <a:p>
            <a:endParaRPr lang="sl-SI" dirty="0"/>
          </a:p>
        </p:txBody>
      </p:sp>
      <p:pic>
        <p:nvPicPr>
          <p:cNvPr id="1028" name="Picture 4" descr="https://en.islcollective.com/wuploads/preview_new/big_37558_parts_of_the_body_dice_game_1.jpg"/>
          <p:cNvPicPr>
            <a:picLocks noChangeAspect="1" noChangeArrowheads="1"/>
          </p:cNvPicPr>
          <p:nvPr/>
        </p:nvPicPr>
        <p:blipFill>
          <a:blip r:embed="rId2" cstate="print"/>
          <a:srcRect/>
          <a:stretch>
            <a:fillRect/>
          </a:stretch>
        </p:blipFill>
        <p:spPr bwMode="auto">
          <a:xfrm>
            <a:off x="755576" y="1196752"/>
            <a:ext cx="3823255" cy="5416278"/>
          </a:xfrm>
          <a:prstGeom prst="rect">
            <a:avLst/>
          </a:prstGeom>
          <a:noFill/>
        </p:spPr>
      </p:pic>
      <p:pic>
        <p:nvPicPr>
          <p:cNvPr id="1030" name="Picture 6" descr="http://www.eslprintables.com.es/previewprintables/2011/ago/13/thumb108131524145788.jpg"/>
          <p:cNvPicPr>
            <a:picLocks noChangeAspect="1" noChangeArrowheads="1"/>
          </p:cNvPicPr>
          <p:nvPr/>
        </p:nvPicPr>
        <p:blipFill>
          <a:blip r:embed="rId3" cstate="print"/>
          <a:srcRect/>
          <a:stretch>
            <a:fillRect/>
          </a:stretch>
        </p:blipFill>
        <p:spPr bwMode="auto">
          <a:xfrm>
            <a:off x="5076056" y="1556792"/>
            <a:ext cx="3240360" cy="460851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err="1">
                <a:latin typeface="Garamond" panose="02020404030301010803" pitchFamily="18" charset="0"/>
              </a:rPr>
              <a:t>Videos</a:t>
            </a:r>
            <a:r>
              <a:rPr lang="sl-SI" b="1" dirty="0">
                <a:latin typeface="Garamond" panose="02020404030301010803" pitchFamily="18" charset="0"/>
              </a:rPr>
              <a:t> </a:t>
            </a:r>
            <a:r>
              <a:rPr lang="sl-SI" b="1" dirty="0" err="1">
                <a:latin typeface="Garamond" panose="02020404030301010803" pitchFamily="18" charset="0"/>
              </a:rPr>
              <a:t>for</a:t>
            </a:r>
            <a:r>
              <a:rPr lang="sl-SI" b="1" dirty="0">
                <a:latin typeface="Garamond" panose="02020404030301010803" pitchFamily="18" charset="0"/>
              </a:rPr>
              <a:t> </a:t>
            </a:r>
            <a:r>
              <a:rPr lang="sl-SI" b="1" dirty="0" err="1">
                <a:latin typeface="Garamond" panose="02020404030301010803" pitchFamily="18" charset="0"/>
              </a:rPr>
              <a:t>children</a:t>
            </a:r>
            <a:r>
              <a:rPr lang="sl-SI" b="1" dirty="0">
                <a:latin typeface="Garamond" panose="02020404030301010803" pitchFamily="18" charset="0"/>
              </a:rPr>
              <a:t> – </a:t>
            </a:r>
            <a:r>
              <a:rPr lang="sl-SI" b="1" dirty="0" err="1">
                <a:latin typeface="Garamond" panose="02020404030301010803" pitchFamily="18" charset="0"/>
              </a:rPr>
              <a:t>body</a:t>
            </a:r>
            <a:r>
              <a:rPr lang="sl-SI" b="1" dirty="0">
                <a:latin typeface="Garamond" panose="02020404030301010803" pitchFamily="18" charset="0"/>
              </a:rPr>
              <a:t> </a:t>
            </a:r>
            <a:r>
              <a:rPr lang="sl-SI" b="1" dirty="0" err="1">
                <a:latin typeface="Garamond" panose="02020404030301010803" pitchFamily="18" charset="0"/>
              </a:rPr>
              <a:t>parts</a:t>
            </a:r>
            <a:endParaRPr lang="sl-SI" b="1" dirty="0">
              <a:latin typeface="Garamond" panose="02020404030301010803" pitchFamily="18" charset="0"/>
            </a:endParaRPr>
          </a:p>
        </p:txBody>
      </p:sp>
      <p:sp>
        <p:nvSpPr>
          <p:cNvPr id="3" name="Ograda vsebine 2"/>
          <p:cNvSpPr>
            <a:spLocks noGrp="1"/>
          </p:cNvSpPr>
          <p:nvPr>
            <p:ph idx="1"/>
          </p:nvPr>
        </p:nvSpPr>
        <p:spPr/>
        <p:txBody>
          <a:bodyPr>
            <a:normAutofit fontScale="92500" lnSpcReduction="20000"/>
          </a:bodyPr>
          <a:lstStyle/>
          <a:p>
            <a:r>
              <a:rPr lang="sl-SI" dirty="0" err="1">
                <a:latin typeface="Garamond" panose="02020404030301010803" pitchFamily="18" charset="0"/>
              </a:rPr>
              <a:t>Teeth</a:t>
            </a:r>
            <a:r>
              <a:rPr lang="sl-SI" dirty="0">
                <a:latin typeface="Garamond" panose="02020404030301010803" pitchFamily="18" charset="0"/>
              </a:rPr>
              <a:t>: </a:t>
            </a:r>
            <a:r>
              <a:rPr lang="sl-SI" dirty="0">
                <a:latin typeface="Garamond" panose="02020404030301010803" pitchFamily="18" charset="0"/>
                <a:hlinkClick r:id="rId2"/>
              </a:rPr>
              <a:t>http://www.youtube.com/watch?v=lYlLycYf7Pk</a:t>
            </a:r>
            <a:r>
              <a:rPr lang="sl-SI" dirty="0">
                <a:latin typeface="Garamond" panose="02020404030301010803" pitchFamily="18" charset="0"/>
              </a:rPr>
              <a:t> </a:t>
            </a:r>
          </a:p>
          <a:p>
            <a:r>
              <a:rPr lang="sl-SI" dirty="0" err="1">
                <a:latin typeface="Garamond" panose="02020404030301010803" pitchFamily="18" charset="0"/>
              </a:rPr>
              <a:t>Skeleton</a:t>
            </a:r>
            <a:r>
              <a:rPr lang="sl-SI" dirty="0">
                <a:latin typeface="Garamond" panose="02020404030301010803" pitchFamily="18" charset="0"/>
              </a:rPr>
              <a:t>: </a:t>
            </a:r>
            <a:r>
              <a:rPr lang="sl-SI" dirty="0">
                <a:latin typeface="Garamond" panose="02020404030301010803" pitchFamily="18" charset="0"/>
                <a:hlinkClick r:id="rId3"/>
              </a:rPr>
              <a:t>http://www.youtube.com/watch?v=gmV8z0G2pv4</a:t>
            </a:r>
            <a:r>
              <a:rPr lang="sl-SI" dirty="0">
                <a:latin typeface="Garamond" panose="02020404030301010803" pitchFamily="18" charset="0"/>
              </a:rPr>
              <a:t> </a:t>
            </a:r>
          </a:p>
          <a:p>
            <a:r>
              <a:rPr lang="sl-SI" dirty="0" err="1">
                <a:latin typeface="Garamond" panose="02020404030301010803" pitchFamily="18" charset="0"/>
              </a:rPr>
              <a:t>Lungs</a:t>
            </a:r>
            <a:r>
              <a:rPr lang="sl-SI" dirty="0">
                <a:latin typeface="Garamond" panose="02020404030301010803" pitchFamily="18" charset="0"/>
              </a:rPr>
              <a:t>: </a:t>
            </a:r>
            <a:r>
              <a:rPr lang="sl-SI" dirty="0">
                <a:latin typeface="Garamond" panose="02020404030301010803" pitchFamily="18" charset="0"/>
                <a:hlinkClick r:id="rId4"/>
              </a:rPr>
              <a:t>http://www.youtube.com/watch?v=SejXhR6kEvg</a:t>
            </a:r>
            <a:r>
              <a:rPr lang="sl-SI" dirty="0">
                <a:latin typeface="Garamond" panose="02020404030301010803" pitchFamily="18" charset="0"/>
              </a:rPr>
              <a:t> </a:t>
            </a:r>
          </a:p>
          <a:p>
            <a:r>
              <a:rPr lang="sl-SI" dirty="0" err="1">
                <a:latin typeface="Garamond" panose="02020404030301010803" pitchFamily="18" charset="0"/>
              </a:rPr>
              <a:t>Stomach</a:t>
            </a:r>
            <a:r>
              <a:rPr lang="sl-SI" dirty="0">
                <a:latin typeface="Garamond" panose="02020404030301010803" pitchFamily="18" charset="0"/>
              </a:rPr>
              <a:t>: </a:t>
            </a:r>
            <a:r>
              <a:rPr lang="sl-SI" dirty="0">
                <a:latin typeface="Garamond" panose="02020404030301010803" pitchFamily="18" charset="0"/>
                <a:hlinkClick r:id="rId5"/>
              </a:rPr>
              <a:t>http://www.youtube.com/watch?v=w0LlqOaxsGU</a:t>
            </a:r>
            <a:r>
              <a:rPr lang="sl-SI" dirty="0">
                <a:latin typeface="Garamond" panose="02020404030301010803" pitchFamily="18" charset="0"/>
              </a:rPr>
              <a:t> </a:t>
            </a:r>
          </a:p>
          <a:p>
            <a:r>
              <a:rPr lang="sl-SI" dirty="0" err="1">
                <a:latin typeface="Garamond" panose="02020404030301010803" pitchFamily="18" charset="0"/>
              </a:rPr>
              <a:t>Kidney</a:t>
            </a:r>
            <a:r>
              <a:rPr lang="sl-SI" dirty="0">
                <a:latin typeface="Garamond" panose="02020404030301010803" pitchFamily="18" charset="0"/>
              </a:rPr>
              <a:t>: </a:t>
            </a:r>
            <a:r>
              <a:rPr lang="sl-SI" dirty="0">
                <a:latin typeface="Garamond" panose="02020404030301010803" pitchFamily="18" charset="0"/>
                <a:hlinkClick r:id="rId6"/>
              </a:rPr>
              <a:t>http://www.youtube.com/watch?v=qdP3zBaDCv0</a:t>
            </a:r>
            <a:r>
              <a:rPr lang="sl-SI" dirty="0">
                <a:latin typeface="Garamond" panose="02020404030301010803" pitchFamily="18" charset="0"/>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err="1">
                <a:latin typeface="Garamond" panose="02020404030301010803" pitchFamily="18" charset="0"/>
              </a:rPr>
              <a:t>Interactive</a:t>
            </a:r>
            <a:r>
              <a:rPr lang="sl-SI" b="1" dirty="0">
                <a:latin typeface="Garamond" panose="02020404030301010803" pitchFamily="18" charset="0"/>
              </a:rPr>
              <a:t> </a:t>
            </a:r>
            <a:r>
              <a:rPr lang="sl-SI" b="1" dirty="0" err="1">
                <a:latin typeface="Garamond" panose="02020404030301010803" pitchFamily="18" charset="0"/>
              </a:rPr>
              <a:t>activities</a:t>
            </a:r>
            <a:endParaRPr lang="sl-SI" b="1" dirty="0">
              <a:latin typeface="Garamond" panose="02020404030301010803" pitchFamily="18" charset="0"/>
            </a:endParaRPr>
          </a:p>
        </p:txBody>
      </p:sp>
      <p:sp>
        <p:nvSpPr>
          <p:cNvPr id="3" name="Ograda vsebine 2"/>
          <p:cNvSpPr>
            <a:spLocks noGrp="1"/>
          </p:cNvSpPr>
          <p:nvPr>
            <p:ph idx="1"/>
          </p:nvPr>
        </p:nvSpPr>
        <p:spPr/>
        <p:txBody>
          <a:bodyPr>
            <a:normAutofit fontScale="85000" lnSpcReduction="20000"/>
          </a:bodyPr>
          <a:lstStyle/>
          <a:p>
            <a:r>
              <a:rPr lang="sl-SI" dirty="0" err="1">
                <a:latin typeface="Garamond" panose="02020404030301010803" pitchFamily="18" charset="0"/>
              </a:rPr>
              <a:t>Hangman</a:t>
            </a:r>
            <a:r>
              <a:rPr lang="sl-SI" dirty="0">
                <a:latin typeface="Garamond" panose="02020404030301010803" pitchFamily="18" charset="0"/>
              </a:rPr>
              <a:t>: </a:t>
            </a:r>
            <a:r>
              <a:rPr lang="en-US" dirty="0">
                <a:latin typeface="Garamond" panose="02020404030301010803" pitchFamily="18" charset="0"/>
                <a:hlinkClick r:id="rId2"/>
              </a:rPr>
              <a:t>Parts of the Body English Hangman Vocabulary Game </a:t>
            </a:r>
            <a:endParaRPr lang="sl-SI" dirty="0">
              <a:latin typeface="Garamond" panose="02020404030301010803" pitchFamily="18" charset="0"/>
            </a:endParaRPr>
          </a:p>
          <a:p>
            <a:r>
              <a:rPr lang="sl-SI" dirty="0" err="1">
                <a:latin typeface="Garamond" panose="02020404030301010803" pitchFamily="18" charset="0"/>
              </a:rPr>
              <a:t>Wordsearch</a:t>
            </a:r>
            <a:r>
              <a:rPr lang="sl-SI" dirty="0">
                <a:latin typeface="Garamond" panose="02020404030301010803" pitchFamily="18" charset="0"/>
              </a:rPr>
              <a:t>: </a:t>
            </a:r>
            <a:r>
              <a:rPr lang="en-US" dirty="0">
                <a:latin typeface="Garamond" panose="02020404030301010803" pitchFamily="18" charset="0"/>
                <a:hlinkClick r:id="rId3"/>
              </a:rPr>
              <a:t>English ESL body wordsearch worksheets - Most downloaded (16 Results) (islcollective.com)</a:t>
            </a:r>
            <a:endParaRPr lang="sl-SI" dirty="0">
              <a:latin typeface="Garamond" panose="02020404030301010803" pitchFamily="18" charset="0"/>
            </a:endParaRPr>
          </a:p>
          <a:p>
            <a:r>
              <a:rPr lang="sl-SI" dirty="0" err="1">
                <a:latin typeface="Garamond" panose="02020404030301010803" pitchFamily="18" charset="0"/>
              </a:rPr>
              <a:t>Labelling</a:t>
            </a:r>
            <a:r>
              <a:rPr lang="sl-SI" dirty="0">
                <a:latin typeface="Garamond" panose="02020404030301010803" pitchFamily="18" charset="0"/>
              </a:rPr>
              <a:t>: </a:t>
            </a:r>
            <a:r>
              <a:rPr lang="sl-SI" dirty="0">
                <a:latin typeface="Garamond" panose="02020404030301010803" pitchFamily="18" charset="0"/>
                <a:hlinkClick r:id="rId4"/>
              </a:rPr>
              <a:t>http://www.ego4u.com/en/cram-up/vocabulary/body-parts</a:t>
            </a:r>
            <a:r>
              <a:rPr lang="sl-SI" dirty="0">
                <a:latin typeface="Garamond" panose="02020404030301010803" pitchFamily="18" charset="0"/>
              </a:rPr>
              <a:t> </a:t>
            </a:r>
          </a:p>
          <a:p>
            <a:r>
              <a:rPr lang="sl-SI" dirty="0" err="1">
                <a:latin typeface="Garamond" panose="02020404030301010803" pitchFamily="18" charset="0"/>
              </a:rPr>
              <a:t>Body</a:t>
            </a:r>
            <a:r>
              <a:rPr lang="sl-SI" dirty="0">
                <a:latin typeface="Garamond" panose="02020404030301010803" pitchFamily="18" charset="0"/>
              </a:rPr>
              <a:t> </a:t>
            </a:r>
            <a:r>
              <a:rPr lang="sl-SI" dirty="0" err="1">
                <a:latin typeface="Garamond" panose="02020404030301010803" pitchFamily="18" charset="0"/>
              </a:rPr>
              <a:t>pictures</a:t>
            </a:r>
            <a:r>
              <a:rPr lang="sl-SI" dirty="0">
                <a:latin typeface="Garamond" panose="02020404030301010803" pitchFamily="18" charset="0"/>
              </a:rPr>
              <a:t>: </a:t>
            </a:r>
            <a:r>
              <a:rPr lang="sl-SI" dirty="0">
                <a:latin typeface="Garamond" panose="02020404030301010803" pitchFamily="18" charset="0"/>
                <a:hlinkClick r:id="rId5"/>
              </a:rPr>
              <a:t>http://www.mes-english.com/flashcards/files/body_flash.pdf</a:t>
            </a:r>
            <a:endParaRPr lang="sl-SI" dirty="0">
              <a:latin typeface="Garamond" panose="02020404030301010803" pitchFamily="18" charset="0"/>
            </a:endParaRPr>
          </a:p>
          <a:p>
            <a:r>
              <a:rPr lang="sl-SI" dirty="0" err="1">
                <a:latin typeface="Garamond" panose="02020404030301010803" pitchFamily="18" charset="0"/>
              </a:rPr>
              <a:t>Quiz</a:t>
            </a:r>
            <a:r>
              <a:rPr lang="sl-SI" dirty="0">
                <a:latin typeface="Garamond" panose="02020404030301010803" pitchFamily="18" charset="0"/>
              </a:rPr>
              <a:t>: </a:t>
            </a:r>
            <a:r>
              <a:rPr lang="sl-SI" sz="3200" dirty="0">
                <a:latin typeface="Garamond" panose="02020404030301010803" pitchFamily="18" charset="0"/>
                <a:hlinkClick r:id="rId6"/>
              </a:rPr>
              <a:t>http://iteslj.org/v/ei/body.html</a:t>
            </a:r>
            <a:r>
              <a:rPr lang="sl-SI" sz="3200" dirty="0">
                <a:latin typeface="Garamond" panose="02020404030301010803" pitchFamily="18" charset="0"/>
              </a:rPr>
              <a:t> </a:t>
            </a:r>
          </a:p>
          <a:p>
            <a:r>
              <a:rPr lang="sl-SI" dirty="0" err="1">
                <a:latin typeface="Garamond" panose="02020404030301010803" pitchFamily="18" charset="0"/>
              </a:rPr>
              <a:t>Neuroscience</a:t>
            </a:r>
            <a:r>
              <a:rPr lang="sl-SI" dirty="0">
                <a:latin typeface="Garamond" panose="02020404030301010803" pitchFamily="18" charset="0"/>
              </a:rPr>
              <a:t> </a:t>
            </a:r>
            <a:r>
              <a:rPr lang="sl-SI" dirty="0" err="1">
                <a:latin typeface="Garamond" panose="02020404030301010803" pitchFamily="18" charset="0"/>
              </a:rPr>
              <a:t>for</a:t>
            </a:r>
            <a:r>
              <a:rPr lang="sl-SI" dirty="0">
                <a:latin typeface="Garamond" panose="02020404030301010803" pitchFamily="18" charset="0"/>
              </a:rPr>
              <a:t> </a:t>
            </a:r>
            <a:r>
              <a:rPr lang="sl-SI" dirty="0" err="1">
                <a:latin typeface="Garamond" panose="02020404030301010803" pitchFamily="18" charset="0"/>
              </a:rPr>
              <a:t>kids</a:t>
            </a:r>
            <a:r>
              <a:rPr lang="sl-SI" dirty="0">
                <a:latin typeface="Garamond" panose="02020404030301010803" pitchFamily="18" charset="0"/>
              </a:rPr>
              <a:t>: </a:t>
            </a:r>
            <a:r>
              <a:rPr lang="sl-SI" sz="3200" dirty="0">
                <a:latin typeface="Garamond" panose="02020404030301010803" pitchFamily="18" charset="0"/>
                <a:hlinkClick r:id="rId7"/>
              </a:rPr>
              <a:t>http://faculty.washington.edu/chudler/introb.html</a:t>
            </a:r>
            <a:r>
              <a:rPr lang="sl-SI" sz="3200" dirty="0">
                <a:latin typeface="Garamond" panose="02020404030301010803" pitchFamily="18" charset="0"/>
              </a:rPr>
              <a:t> </a:t>
            </a:r>
          </a:p>
          <a:p>
            <a:endParaRPr lang="sl-SI"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b="1" dirty="0">
                <a:latin typeface="Garamond" panose="02020404030301010803" pitchFamily="18" charset="0"/>
              </a:rPr>
              <a:t>BODY QUIZ – NERVOUS SYSTEM, SKELETON</a:t>
            </a:r>
          </a:p>
        </p:txBody>
      </p:sp>
      <p:sp>
        <p:nvSpPr>
          <p:cNvPr id="3" name="Ograda vsebine 2"/>
          <p:cNvSpPr>
            <a:spLocks noGrp="1"/>
          </p:cNvSpPr>
          <p:nvPr>
            <p:ph idx="1"/>
          </p:nvPr>
        </p:nvSpPr>
        <p:spPr/>
        <p:txBody>
          <a:bodyPr>
            <a:normAutofit fontScale="92500" lnSpcReduction="10000"/>
          </a:bodyPr>
          <a:lstStyle/>
          <a:p>
            <a:pPr>
              <a:buNone/>
            </a:pPr>
            <a:r>
              <a:rPr lang="sl-SI" dirty="0">
                <a:latin typeface="Garamond" panose="02020404030301010803" pitchFamily="18" charset="0"/>
              </a:rPr>
              <a:t>1. </a:t>
            </a:r>
            <a:r>
              <a:rPr lang="en-US" dirty="0">
                <a:latin typeface="Garamond" panose="02020404030301010803" pitchFamily="18" charset="0"/>
              </a:rPr>
              <a:t>Which part of the brain is good at language and </a:t>
            </a:r>
            <a:r>
              <a:rPr lang="sl-SI" dirty="0">
                <a:latin typeface="Garamond" panose="02020404030301010803" pitchFamily="18" charset="0"/>
              </a:rPr>
              <a:t>M</a:t>
            </a:r>
            <a:r>
              <a:rPr lang="en-US" dirty="0" err="1">
                <a:latin typeface="Garamond" panose="02020404030301010803" pitchFamily="18" charset="0"/>
              </a:rPr>
              <a:t>aths</a:t>
            </a:r>
            <a:r>
              <a:rPr lang="en-US" dirty="0">
                <a:latin typeface="Garamond" panose="02020404030301010803" pitchFamily="18" charset="0"/>
              </a:rPr>
              <a:t>?</a:t>
            </a:r>
          </a:p>
          <a:p>
            <a:pPr>
              <a:buNone/>
            </a:pPr>
            <a:r>
              <a:rPr lang="en-US" dirty="0">
                <a:latin typeface="Garamond" panose="02020404030301010803" pitchFamily="18" charset="0"/>
              </a:rPr>
              <a:t>2. Which part of the brain is good at art and music?</a:t>
            </a:r>
          </a:p>
          <a:p>
            <a:pPr>
              <a:buNone/>
            </a:pPr>
            <a:r>
              <a:rPr lang="en-US" dirty="0">
                <a:latin typeface="Garamond" panose="02020404030301010803" pitchFamily="18" charset="0"/>
              </a:rPr>
              <a:t>3. What’s the name of the bone that protects the spinal cord?</a:t>
            </a:r>
          </a:p>
          <a:p>
            <a:pPr>
              <a:buNone/>
            </a:pPr>
            <a:r>
              <a:rPr lang="en-US" dirty="0">
                <a:latin typeface="Garamond" panose="02020404030301010803" pitchFamily="18" charset="0"/>
              </a:rPr>
              <a:t>4. How many bones are there in your skeleton?</a:t>
            </a:r>
          </a:p>
          <a:p>
            <a:pPr>
              <a:buNone/>
            </a:pPr>
            <a:r>
              <a:rPr lang="en-US" dirty="0">
                <a:latin typeface="Garamond" panose="02020404030301010803" pitchFamily="18" charset="0"/>
              </a:rPr>
              <a:t>5. What’s the biggest bone?</a:t>
            </a:r>
          </a:p>
          <a:p>
            <a:pPr>
              <a:buNone/>
            </a:pPr>
            <a:r>
              <a:rPr lang="en-US" dirty="0">
                <a:latin typeface="Garamond" panose="02020404030301010803" pitchFamily="18" charset="0"/>
              </a:rPr>
              <a:t>6. How many bones are there in each hand?</a:t>
            </a:r>
          </a:p>
          <a:p>
            <a:pPr>
              <a:buNone/>
            </a:pPr>
            <a:r>
              <a:rPr lang="en-US" dirty="0">
                <a:latin typeface="Garamond" panose="02020404030301010803" pitchFamily="18" charset="0"/>
              </a:rPr>
              <a:t>7. Where is the smallest bone?</a:t>
            </a:r>
          </a:p>
          <a:p>
            <a:endParaRPr lang="sl-SI"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b="1" dirty="0">
                <a:latin typeface="Garamond" panose="02020404030301010803" pitchFamily="18" charset="0"/>
              </a:rPr>
              <a:t>BODY QUIZ – NERVOUS SYSTEM, SKELETON - </a:t>
            </a:r>
            <a:r>
              <a:rPr lang="sl-SI" b="1" dirty="0" err="1">
                <a:latin typeface="Garamond" panose="02020404030301010803" pitchFamily="18" charset="0"/>
              </a:rPr>
              <a:t>answers</a:t>
            </a:r>
            <a:endParaRPr lang="sl-SI" b="1" dirty="0">
              <a:latin typeface="Garamond" panose="02020404030301010803" pitchFamily="18" charset="0"/>
            </a:endParaRPr>
          </a:p>
        </p:txBody>
      </p:sp>
      <p:sp>
        <p:nvSpPr>
          <p:cNvPr id="3" name="Ograda vsebine 2"/>
          <p:cNvSpPr>
            <a:spLocks noGrp="1"/>
          </p:cNvSpPr>
          <p:nvPr>
            <p:ph idx="1"/>
          </p:nvPr>
        </p:nvSpPr>
        <p:spPr/>
        <p:txBody>
          <a:bodyPr/>
          <a:lstStyle/>
          <a:p>
            <a:pPr marL="514350" indent="-514350">
              <a:buFont typeface="+mj-lt"/>
              <a:buAutoNum type="arabicPeriod"/>
            </a:pPr>
            <a:r>
              <a:rPr lang="sl-SI" dirty="0" err="1">
                <a:latin typeface="Garamond" panose="02020404030301010803" pitchFamily="18" charset="0"/>
              </a:rPr>
              <a:t>Left</a:t>
            </a:r>
            <a:r>
              <a:rPr lang="sl-SI" dirty="0">
                <a:latin typeface="Garamond" panose="02020404030301010803" pitchFamily="18" charset="0"/>
              </a:rPr>
              <a:t>. </a:t>
            </a:r>
          </a:p>
          <a:p>
            <a:pPr marL="514350" indent="-514350">
              <a:buFont typeface="+mj-lt"/>
              <a:buAutoNum type="arabicPeriod"/>
            </a:pPr>
            <a:r>
              <a:rPr lang="sl-SI" dirty="0" err="1">
                <a:latin typeface="Garamond" panose="02020404030301010803" pitchFamily="18" charset="0"/>
              </a:rPr>
              <a:t>Right</a:t>
            </a:r>
            <a:r>
              <a:rPr lang="sl-SI" dirty="0">
                <a:latin typeface="Garamond" panose="02020404030301010803" pitchFamily="18" charset="0"/>
              </a:rPr>
              <a:t>. </a:t>
            </a:r>
          </a:p>
          <a:p>
            <a:pPr marL="514350" indent="-514350">
              <a:buFont typeface="+mj-lt"/>
              <a:buAutoNum type="arabicPeriod"/>
            </a:pPr>
            <a:r>
              <a:rPr lang="sl-SI" dirty="0" err="1">
                <a:latin typeface="Garamond" panose="02020404030301010803" pitchFamily="18" charset="0"/>
              </a:rPr>
              <a:t>Backbone</a:t>
            </a:r>
            <a:r>
              <a:rPr lang="sl-SI" dirty="0">
                <a:latin typeface="Garamond" panose="02020404030301010803" pitchFamily="18" charset="0"/>
              </a:rPr>
              <a:t>. </a:t>
            </a:r>
          </a:p>
          <a:p>
            <a:pPr marL="514350" indent="-514350">
              <a:buFont typeface="+mj-lt"/>
              <a:buAutoNum type="arabicPeriod"/>
            </a:pPr>
            <a:r>
              <a:rPr lang="sl-SI" dirty="0" err="1">
                <a:latin typeface="Garamond" panose="02020404030301010803" pitchFamily="18" charset="0"/>
              </a:rPr>
              <a:t>About</a:t>
            </a:r>
            <a:r>
              <a:rPr lang="sl-SI" dirty="0">
                <a:latin typeface="Garamond" panose="02020404030301010803" pitchFamily="18" charset="0"/>
              </a:rPr>
              <a:t> 206.</a:t>
            </a:r>
          </a:p>
          <a:p>
            <a:pPr marL="514350" indent="-514350">
              <a:buFont typeface="+mj-lt"/>
              <a:buAutoNum type="arabicPeriod"/>
            </a:pPr>
            <a:r>
              <a:rPr lang="sl-SI" dirty="0" err="1">
                <a:latin typeface="Garamond" panose="02020404030301010803" pitchFamily="18" charset="0"/>
              </a:rPr>
              <a:t>Femur</a:t>
            </a:r>
            <a:r>
              <a:rPr lang="sl-SI" dirty="0">
                <a:latin typeface="Garamond" panose="02020404030301010803" pitchFamily="18" charset="0"/>
              </a:rPr>
              <a:t>. </a:t>
            </a:r>
          </a:p>
          <a:p>
            <a:pPr marL="514350" indent="-514350">
              <a:buFont typeface="+mj-lt"/>
              <a:buAutoNum type="arabicPeriod"/>
            </a:pPr>
            <a:r>
              <a:rPr lang="sl-SI" dirty="0">
                <a:latin typeface="Garamond" panose="02020404030301010803" pitchFamily="18" charset="0"/>
              </a:rPr>
              <a:t>27. </a:t>
            </a:r>
          </a:p>
          <a:p>
            <a:pPr marL="514350" indent="-514350">
              <a:buFont typeface="+mj-lt"/>
              <a:buAutoNum type="arabicPeriod"/>
            </a:pPr>
            <a:r>
              <a:rPr lang="sl-SI" dirty="0">
                <a:latin typeface="Garamond" panose="02020404030301010803" pitchFamily="18" charset="0"/>
              </a:rPr>
              <a:t>In </a:t>
            </a:r>
            <a:r>
              <a:rPr lang="sl-SI" dirty="0" err="1">
                <a:latin typeface="Garamond" panose="02020404030301010803" pitchFamily="18" charset="0"/>
              </a:rPr>
              <a:t>your</a:t>
            </a:r>
            <a:r>
              <a:rPr lang="sl-SI" dirty="0">
                <a:latin typeface="Garamond" panose="02020404030301010803" pitchFamily="18" charset="0"/>
              </a:rPr>
              <a:t> </a:t>
            </a:r>
            <a:r>
              <a:rPr lang="sl-SI" dirty="0" err="1">
                <a:latin typeface="Garamond" panose="02020404030301010803" pitchFamily="18" charset="0"/>
              </a:rPr>
              <a:t>ear</a:t>
            </a:r>
            <a:r>
              <a:rPr lang="sl-SI" dirty="0">
                <a:latin typeface="Garamond" panose="02020404030301010803" pitchFamily="18"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b="1" dirty="0">
                <a:latin typeface="Garamond" panose="02020404030301010803" pitchFamily="18" charset="0"/>
              </a:rPr>
              <a:t>BODY QUIZ – MUSCULAR AND CIRCULATORY SYSTEM</a:t>
            </a:r>
          </a:p>
        </p:txBody>
      </p:sp>
      <p:sp>
        <p:nvSpPr>
          <p:cNvPr id="3" name="Ograda vsebine 2"/>
          <p:cNvSpPr>
            <a:spLocks noGrp="1"/>
          </p:cNvSpPr>
          <p:nvPr>
            <p:ph idx="1"/>
          </p:nvPr>
        </p:nvSpPr>
        <p:spPr/>
        <p:txBody>
          <a:bodyPr>
            <a:normAutofit fontScale="92500" lnSpcReduction="20000"/>
          </a:bodyPr>
          <a:lstStyle/>
          <a:p>
            <a:pPr>
              <a:buNone/>
            </a:pPr>
            <a:r>
              <a:rPr lang="sl-SI" dirty="0">
                <a:latin typeface="Garamond" panose="02020404030301010803" pitchFamily="18" charset="0"/>
              </a:rPr>
              <a:t>1. </a:t>
            </a:r>
            <a:r>
              <a:rPr lang="en-US" dirty="0">
                <a:latin typeface="Garamond" panose="02020404030301010803" pitchFamily="18" charset="0"/>
              </a:rPr>
              <a:t>How many muscles are there in your body?</a:t>
            </a:r>
          </a:p>
          <a:p>
            <a:pPr>
              <a:buNone/>
            </a:pPr>
            <a:r>
              <a:rPr lang="en-US" dirty="0">
                <a:latin typeface="Garamond" panose="02020404030301010803" pitchFamily="18" charset="0"/>
              </a:rPr>
              <a:t>2. How many muscles do you use for a single step?</a:t>
            </a:r>
          </a:p>
          <a:p>
            <a:pPr>
              <a:buNone/>
            </a:pPr>
            <a:r>
              <a:rPr lang="en-US" dirty="0">
                <a:latin typeface="Garamond" panose="02020404030301010803" pitchFamily="18" charset="0"/>
              </a:rPr>
              <a:t>3. How are muscles attached to the bones?</a:t>
            </a:r>
          </a:p>
          <a:p>
            <a:pPr>
              <a:buNone/>
            </a:pPr>
            <a:r>
              <a:rPr lang="en-US" dirty="0">
                <a:latin typeface="Garamond" panose="02020404030301010803" pitchFamily="18" charset="0"/>
              </a:rPr>
              <a:t>4. How do muscles work?</a:t>
            </a:r>
          </a:p>
          <a:p>
            <a:pPr>
              <a:buNone/>
            </a:pPr>
            <a:r>
              <a:rPr lang="en-US" dirty="0">
                <a:latin typeface="Garamond" panose="02020404030301010803" pitchFamily="18" charset="0"/>
              </a:rPr>
              <a:t>5. How many muscles in your face move when you smile?</a:t>
            </a:r>
          </a:p>
          <a:p>
            <a:pPr>
              <a:buNone/>
            </a:pPr>
            <a:r>
              <a:rPr lang="en-US" dirty="0">
                <a:latin typeface="Garamond" panose="02020404030301010803" pitchFamily="18" charset="0"/>
              </a:rPr>
              <a:t>6. How many </a:t>
            </a:r>
            <a:r>
              <a:rPr lang="en-US" dirty="0" err="1">
                <a:latin typeface="Garamond" panose="02020404030301010803" pitchFamily="18" charset="0"/>
              </a:rPr>
              <a:t>litres</a:t>
            </a:r>
            <a:r>
              <a:rPr lang="en-US" dirty="0">
                <a:latin typeface="Garamond" panose="02020404030301010803" pitchFamily="18" charset="0"/>
              </a:rPr>
              <a:t> of blood does a seven-year old child have?</a:t>
            </a:r>
          </a:p>
          <a:p>
            <a:pPr>
              <a:buNone/>
            </a:pPr>
            <a:r>
              <a:rPr lang="en-US" dirty="0">
                <a:latin typeface="Garamond" panose="02020404030301010803" pitchFamily="18" charset="0"/>
              </a:rPr>
              <a:t>7. How many </a:t>
            </a:r>
            <a:r>
              <a:rPr lang="en-US" dirty="0" err="1">
                <a:latin typeface="Garamond" panose="02020404030301010803" pitchFamily="18" charset="0"/>
              </a:rPr>
              <a:t>litres</a:t>
            </a:r>
            <a:r>
              <a:rPr lang="en-US" dirty="0">
                <a:latin typeface="Garamond" panose="02020404030301010803" pitchFamily="18" charset="0"/>
              </a:rPr>
              <a:t> of blood does an adult have?</a:t>
            </a:r>
          </a:p>
          <a:p>
            <a:pPr>
              <a:buNone/>
            </a:pPr>
            <a:r>
              <a:rPr lang="en-US" dirty="0">
                <a:latin typeface="Garamond" panose="02020404030301010803" pitchFamily="18" charset="0"/>
              </a:rPr>
              <a:t>8. How fast does a child’s heart beat?</a:t>
            </a:r>
          </a:p>
          <a:p>
            <a:pPr>
              <a:buNone/>
            </a:pPr>
            <a:endParaRPr lang="sl-SI" dirty="0"/>
          </a:p>
          <a:p>
            <a:endParaRPr lang="sl-SI"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b="1" dirty="0">
                <a:latin typeface="Garamond" panose="02020404030301010803" pitchFamily="18" charset="0"/>
              </a:rPr>
              <a:t>BODY QUIZ – MUSCULAR AND CIRCULATORY SYSTEM - </a:t>
            </a:r>
            <a:r>
              <a:rPr lang="sl-SI" b="1" dirty="0" err="1">
                <a:latin typeface="Garamond" panose="02020404030301010803" pitchFamily="18" charset="0"/>
              </a:rPr>
              <a:t>answers</a:t>
            </a:r>
            <a:endParaRPr lang="sl-SI" b="1" dirty="0">
              <a:latin typeface="Garamond" panose="02020404030301010803" pitchFamily="18" charset="0"/>
            </a:endParaRPr>
          </a:p>
        </p:txBody>
      </p:sp>
      <p:sp>
        <p:nvSpPr>
          <p:cNvPr id="3" name="Ograda vsebine 2"/>
          <p:cNvSpPr>
            <a:spLocks noGrp="1"/>
          </p:cNvSpPr>
          <p:nvPr>
            <p:ph idx="1"/>
          </p:nvPr>
        </p:nvSpPr>
        <p:spPr/>
        <p:txBody>
          <a:bodyPr>
            <a:normAutofit fontScale="92500"/>
          </a:bodyPr>
          <a:lstStyle/>
          <a:p>
            <a:pPr marL="514350" indent="-514350">
              <a:buFont typeface="+mj-lt"/>
              <a:buAutoNum type="arabicPeriod"/>
            </a:pPr>
            <a:r>
              <a:rPr lang="en-US" dirty="0">
                <a:latin typeface="Garamond" panose="02020404030301010803" pitchFamily="18" charset="0"/>
              </a:rPr>
              <a:t>620.</a:t>
            </a:r>
          </a:p>
          <a:p>
            <a:pPr marL="514350" indent="-514350">
              <a:buFont typeface="+mj-lt"/>
              <a:buAutoNum type="arabicPeriod"/>
            </a:pPr>
            <a:r>
              <a:rPr lang="en-US" dirty="0">
                <a:latin typeface="Garamond" panose="02020404030301010803" pitchFamily="18" charset="0"/>
              </a:rPr>
              <a:t>200.</a:t>
            </a:r>
          </a:p>
          <a:p>
            <a:pPr marL="514350" indent="-514350">
              <a:buFont typeface="+mj-lt"/>
              <a:buAutoNum type="arabicPeriod"/>
            </a:pPr>
            <a:r>
              <a:rPr lang="en-US" dirty="0">
                <a:latin typeface="Garamond" panose="02020404030301010803" pitchFamily="18" charset="0"/>
              </a:rPr>
              <a:t>By tendons.</a:t>
            </a:r>
          </a:p>
          <a:p>
            <a:pPr marL="514350" indent="-514350">
              <a:buFont typeface="+mj-lt"/>
              <a:buAutoNum type="arabicPeriod"/>
            </a:pPr>
            <a:r>
              <a:rPr lang="en-US" dirty="0">
                <a:latin typeface="Garamond" panose="02020404030301010803" pitchFamily="18" charset="0"/>
              </a:rPr>
              <a:t>In pairs; when one contracts the other one relaxes. </a:t>
            </a:r>
          </a:p>
          <a:p>
            <a:pPr marL="514350" indent="-514350">
              <a:buFont typeface="+mj-lt"/>
              <a:buAutoNum type="arabicPeriod"/>
            </a:pPr>
            <a:r>
              <a:rPr lang="en-US" dirty="0">
                <a:latin typeface="Garamond" panose="02020404030301010803" pitchFamily="18" charset="0"/>
              </a:rPr>
              <a:t>30.</a:t>
            </a:r>
          </a:p>
          <a:p>
            <a:pPr marL="514350" indent="-514350">
              <a:buFont typeface="+mj-lt"/>
              <a:buAutoNum type="arabicPeriod"/>
            </a:pPr>
            <a:r>
              <a:rPr lang="en-US" dirty="0">
                <a:latin typeface="Garamond" panose="02020404030301010803" pitchFamily="18" charset="0"/>
              </a:rPr>
              <a:t>3 </a:t>
            </a:r>
            <a:r>
              <a:rPr lang="en-US" dirty="0" err="1">
                <a:latin typeface="Garamond" panose="02020404030301010803" pitchFamily="18" charset="0"/>
              </a:rPr>
              <a:t>litres</a:t>
            </a:r>
            <a:r>
              <a:rPr lang="en-US" dirty="0">
                <a:latin typeface="Garamond" panose="02020404030301010803" pitchFamily="18" charset="0"/>
              </a:rPr>
              <a:t>.</a:t>
            </a:r>
          </a:p>
          <a:p>
            <a:pPr marL="514350" indent="-514350">
              <a:buFont typeface="+mj-lt"/>
              <a:buAutoNum type="arabicPeriod"/>
            </a:pPr>
            <a:r>
              <a:rPr lang="en-US" dirty="0">
                <a:latin typeface="Garamond" panose="02020404030301010803" pitchFamily="18" charset="0"/>
              </a:rPr>
              <a:t>5 </a:t>
            </a:r>
            <a:r>
              <a:rPr lang="en-US" dirty="0" err="1">
                <a:latin typeface="Garamond" panose="02020404030301010803" pitchFamily="18" charset="0"/>
              </a:rPr>
              <a:t>litres</a:t>
            </a:r>
            <a:r>
              <a:rPr lang="en-US" dirty="0">
                <a:latin typeface="Garamond" panose="02020404030301010803" pitchFamily="18" charset="0"/>
              </a:rPr>
              <a:t>. </a:t>
            </a:r>
          </a:p>
          <a:p>
            <a:pPr marL="514350" indent="-514350">
              <a:buFont typeface="+mj-lt"/>
              <a:buAutoNum type="arabicPeriod"/>
            </a:pPr>
            <a:r>
              <a:rPr lang="en-US" dirty="0">
                <a:latin typeface="Garamond" panose="02020404030301010803" pitchFamily="18" charset="0"/>
              </a:rPr>
              <a:t>About 100 times a minute. </a:t>
            </a:r>
          </a:p>
          <a:p>
            <a:pPr marL="514350" indent="-514350">
              <a:buFont typeface="+mj-lt"/>
              <a:buAutoNum type="arabicPeriod"/>
            </a:pPr>
            <a:endParaRPr lang="sl-SI" dirty="0"/>
          </a:p>
          <a:p>
            <a:pPr marL="514350" indent="-514350">
              <a:buFont typeface="+mj-lt"/>
              <a:buAutoNum type="arabicPeriod"/>
            </a:pPr>
            <a:endParaRPr lang="sl-SI" dirty="0"/>
          </a:p>
          <a:p>
            <a:pPr marL="514350" indent="-514350">
              <a:buFont typeface="+mj-lt"/>
              <a:buAutoNum type="arabicPeriod"/>
            </a:pPr>
            <a:endParaRPr lang="sl-SI"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b="1" dirty="0">
                <a:latin typeface="Garamond" panose="02020404030301010803" pitchFamily="18" charset="0"/>
              </a:rPr>
              <a:t>BODY QUIZ – RESPIRATORY AND DIGESTIVE  SYSTEM</a:t>
            </a:r>
          </a:p>
        </p:txBody>
      </p:sp>
      <p:sp>
        <p:nvSpPr>
          <p:cNvPr id="3" name="Ograda vsebine 2"/>
          <p:cNvSpPr>
            <a:spLocks noGrp="1"/>
          </p:cNvSpPr>
          <p:nvPr>
            <p:ph idx="1"/>
          </p:nvPr>
        </p:nvSpPr>
        <p:spPr/>
        <p:txBody>
          <a:bodyPr/>
          <a:lstStyle/>
          <a:p>
            <a:pPr marL="514350" indent="-514350">
              <a:buFont typeface="+mj-lt"/>
              <a:buAutoNum type="arabicPeriod"/>
            </a:pPr>
            <a:r>
              <a:rPr lang="en-US" dirty="0">
                <a:latin typeface="Garamond" panose="02020404030301010803" pitchFamily="18" charset="0"/>
              </a:rPr>
              <a:t>How many </a:t>
            </a:r>
            <a:r>
              <a:rPr lang="en-US" dirty="0" err="1">
                <a:latin typeface="Garamond" panose="02020404030301010803" pitchFamily="18" charset="0"/>
              </a:rPr>
              <a:t>litres</a:t>
            </a:r>
            <a:r>
              <a:rPr lang="en-US" dirty="0">
                <a:latin typeface="Garamond" panose="02020404030301010803" pitchFamily="18" charset="0"/>
              </a:rPr>
              <a:t> of air can an adult’s lung hold?</a:t>
            </a:r>
          </a:p>
          <a:p>
            <a:pPr marL="514350" indent="-514350">
              <a:buFont typeface="+mj-lt"/>
              <a:buAutoNum type="arabicPeriod"/>
            </a:pPr>
            <a:r>
              <a:rPr lang="en-US" dirty="0">
                <a:latin typeface="Garamond" panose="02020404030301010803" pitchFamily="18" charset="0"/>
              </a:rPr>
              <a:t>How many times a minute do adults breathe and how many times per day?</a:t>
            </a:r>
          </a:p>
          <a:p>
            <a:pPr marL="514350" indent="-514350">
              <a:buFont typeface="+mj-lt"/>
              <a:buAutoNum type="arabicPeriod"/>
            </a:pPr>
            <a:r>
              <a:rPr lang="en-US" dirty="0">
                <a:latin typeface="Garamond" panose="02020404030301010803" pitchFamily="18" charset="0"/>
              </a:rPr>
              <a:t>How long does the whole process of digestion last?</a:t>
            </a:r>
          </a:p>
          <a:p>
            <a:pPr marL="514350" indent="-514350">
              <a:buFont typeface="+mj-lt"/>
              <a:buAutoNum type="arabicPeriod"/>
            </a:pPr>
            <a:r>
              <a:rPr lang="en-US" dirty="0">
                <a:latin typeface="Garamond" panose="02020404030301010803" pitchFamily="18" charset="0"/>
              </a:rPr>
              <a:t>How long does food stay in stomach?</a:t>
            </a:r>
          </a:p>
          <a:p>
            <a:pPr marL="514350" indent="-514350">
              <a:buFont typeface="+mj-lt"/>
              <a:buAutoNum type="arabicPeriod"/>
            </a:pPr>
            <a:r>
              <a:rPr lang="en-US" dirty="0">
                <a:latin typeface="Garamond" panose="02020404030301010803" pitchFamily="18" charset="0"/>
              </a:rPr>
              <a:t>How long is the small intestine?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grada vsebine 2"/>
          <p:cNvSpPr>
            <a:spLocks noGrp="1"/>
          </p:cNvSpPr>
          <p:nvPr>
            <p:ph idx="1"/>
          </p:nvPr>
        </p:nvSpPr>
        <p:spPr/>
        <p:txBody>
          <a:bodyPr/>
          <a:lstStyle/>
          <a:p>
            <a:endParaRPr lang="sl-SI"/>
          </a:p>
        </p:txBody>
      </p:sp>
      <p:pic>
        <p:nvPicPr>
          <p:cNvPr id="1026" name="Picture 2"/>
          <p:cNvPicPr>
            <a:picLocks noChangeAspect="1" noChangeArrowheads="1"/>
          </p:cNvPicPr>
          <p:nvPr/>
        </p:nvPicPr>
        <p:blipFill>
          <a:blip r:embed="rId2" cstate="print"/>
          <a:srcRect/>
          <a:stretch>
            <a:fillRect/>
          </a:stretch>
        </p:blipFill>
        <p:spPr bwMode="auto">
          <a:xfrm>
            <a:off x="1871233" y="46306"/>
            <a:ext cx="5365063" cy="681169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b="1" dirty="0">
                <a:latin typeface="Garamond" panose="02020404030301010803" pitchFamily="18" charset="0"/>
              </a:rPr>
              <a:t>BODY QUIZ – RESPIRATORY AND DIGESTIVE  SYSTEM - </a:t>
            </a:r>
            <a:r>
              <a:rPr lang="sl-SI" b="1" dirty="0" err="1">
                <a:latin typeface="Garamond" panose="02020404030301010803" pitchFamily="18" charset="0"/>
              </a:rPr>
              <a:t>answers</a:t>
            </a:r>
            <a:endParaRPr lang="sl-SI" b="1" dirty="0">
              <a:latin typeface="Garamond" panose="02020404030301010803" pitchFamily="18" charset="0"/>
            </a:endParaRPr>
          </a:p>
        </p:txBody>
      </p:sp>
      <p:sp>
        <p:nvSpPr>
          <p:cNvPr id="3" name="Ograda vsebine 2"/>
          <p:cNvSpPr>
            <a:spLocks noGrp="1"/>
          </p:cNvSpPr>
          <p:nvPr>
            <p:ph idx="1"/>
          </p:nvPr>
        </p:nvSpPr>
        <p:spPr/>
        <p:txBody>
          <a:bodyPr/>
          <a:lstStyle/>
          <a:p>
            <a:pPr marL="514350" indent="-514350">
              <a:buAutoNum type="arabicPeriod"/>
            </a:pPr>
            <a:r>
              <a:rPr lang="en-US" dirty="0">
                <a:latin typeface="Garamond" panose="02020404030301010803" pitchFamily="18" charset="0"/>
              </a:rPr>
              <a:t>Five </a:t>
            </a:r>
            <a:r>
              <a:rPr lang="en-US" dirty="0" err="1">
                <a:latin typeface="Garamond" panose="02020404030301010803" pitchFamily="18" charset="0"/>
              </a:rPr>
              <a:t>litres</a:t>
            </a:r>
            <a:r>
              <a:rPr lang="en-US" dirty="0">
                <a:latin typeface="Garamond" panose="02020404030301010803" pitchFamily="18" charset="0"/>
              </a:rPr>
              <a:t>. </a:t>
            </a:r>
          </a:p>
          <a:p>
            <a:pPr marL="514350" indent="-514350">
              <a:buAutoNum type="arabicPeriod"/>
            </a:pPr>
            <a:r>
              <a:rPr lang="en-US" dirty="0">
                <a:latin typeface="Garamond" panose="02020404030301010803" pitchFamily="18" charset="0"/>
              </a:rPr>
              <a:t>18 times a minute and more than 25,000 times a day. </a:t>
            </a:r>
          </a:p>
          <a:p>
            <a:pPr marL="514350" indent="-514350">
              <a:buAutoNum type="arabicPeriod"/>
            </a:pPr>
            <a:r>
              <a:rPr lang="en-US" dirty="0">
                <a:latin typeface="Garamond" panose="02020404030301010803" pitchFamily="18" charset="0"/>
              </a:rPr>
              <a:t>18 hrs.</a:t>
            </a:r>
          </a:p>
          <a:p>
            <a:pPr marL="514350" indent="-514350">
              <a:buAutoNum type="arabicPeriod"/>
            </a:pPr>
            <a:r>
              <a:rPr lang="en-US" dirty="0">
                <a:latin typeface="Garamond" panose="02020404030301010803" pitchFamily="18" charset="0"/>
              </a:rPr>
              <a:t>About 3 hours.</a:t>
            </a:r>
          </a:p>
          <a:p>
            <a:pPr marL="514350" indent="-514350">
              <a:buAutoNum type="arabicPeriod"/>
            </a:pPr>
            <a:r>
              <a:rPr lang="en-US" dirty="0">
                <a:latin typeface="Garamond" panose="02020404030301010803" pitchFamily="18" charset="0"/>
              </a:rPr>
              <a:t>5 </a:t>
            </a:r>
            <a:r>
              <a:rPr lang="en-US" dirty="0" err="1">
                <a:latin typeface="Garamond" panose="02020404030301010803" pitchFamily="18" charset="0"/>
              </a:rPr>
              <a:t>metres</a:t>
            </a:r>
            <a:r>
              <a:rPr lang="en-US" dirty="0">
                <a:latin typeface="Garamond" panose="02020404030301010803" pitchFamily="18"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sl-SI"/>
          </a:p>
        </p:txBody>
      </p:sp>
      <p:sp>
        <p:nvSpPr>
          <p:cNvPr id="12291" name="Rectangle 3"/>
          <p:cNvSpPr>
            <a:spLocks noGrp="1" noChangeArrowheads="1"/>
          </p:cNvSpPr>
          <p:nvPr>
            <p:ph type="body" idx="1"/>
          </p:nvPr>
        </p:nvSpPr>
        <p:spPr/>
        <p:txBody>
          <a:bodyPr/>
          <a:lstStyle/>
          <a:p>
            <a:pPr eaLnBrk="1" hangingPunct="1"/>
            <a:endParaRPr lang="sl-SI" dirty="0"/>
          </a:p>
        </p:txBody>
      </p:sp>
      <p:pic>
        <p:nvPicPr>
          <p:cNvPr id="12292" name="Picture 4" descr="how am i special"/>
          <p:cNvPicPr>
            <a:picLocks noChangeAspect="1" noChangeArrowheads="1"/>
          </p:cNvPicPr>
          <p:nvPr/>
        </p:nvPicPr>
        <p:blipFill>
          <a:blip r:embed="rId3" cstate="print">
            <a:lum contrast="30000"/>
          </a:blip>
          <a:srcRect l="14502" b="6422"/>
          <a:stretch>
            <a:fillRect/>
          </a:stretch>
        </p:blipFill>
        <p:spPr bwMode="auto">
          <a:xfrm>
            <a:off x="2267744" y="188913"/>
            <a:ext cx="4506119" cy="677919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lstStyle/>
          <a:p>
            <a:endParaRPr lang="sl-SI" dirty="0"/>
          </a:p>
        </p:txBody>
      </p:sp>
      <p:pic>
        <p:nvPicPr>
          <p:cNvPr id="1026" name="Picture 2" descr="http://cdn.whisper.sh/whisper.sh/050bd26b9e43aa125098cd3c49fd6fb1d9d923-wm.jpg"/>
          <p:cNvPicPr>
            <a:picLocks noChangeAspect="1" noChangeArrowheads="1"/>
          </p:cNvPicPr>
          <p:nvPr/>
        </p:nvPicPr>
        <p:blipFill>
          <a:blip r:embed="rId2" cstate="print"/>
          <a:srcRect/>
          <a:stretch>
            <a:fillRect/>
          </a:stretch>
        </p:blipFill>
        <p:spPr bwMode="auto">
          <a:xfrm>
            <a:off x="2339751" y="-49890"/>
            <a:ext cx="4824537" cy="693527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grada vsebine 2"/>
          <p:cNvSpPr>
            <a:spLocks noGrp="1"/>
          </p:cNvSpPr>
          <p:nvPr>
            <p:ph idx="1"/>
          </p:nvPr>
        </p:nvSpPr>
        <p:spPr/>
        <p:txBody>
          <a:bodyPr/>
          <a:lstStyle/>
          <a:p>
            <a:endParaRPr lang="sl-SI" dirty="0"/>
          </a:p>
        </p:txBody>
      </p:sp>
      <p:pic>
        <p:nvPicPr>
          <p:cNvPr id="26626" name="Picture 2" descr="https://cdn-webimages.wimages.net/051623e4a9cd415530897307751fced5723d44-wm.jpg"/>
          <p:cNvPicPr>
            <a:picLocks noChangeAspect="1" noChangeArrowheads="1"/>
          </p:cNvPicPr>
          <p:nvPr/>
        </p:nvPicPr>
        <p:blipFill>
          <a:blip r:embed="rId2" cstate="print"/>
          <a:srcRect/>
          <a:stretch>
            <a:fillRect/>
          </a:stretch>
        </p:blipFill>
        <p:spPr bwMode="auto">
          <a:xfrm>
            <a:off x="2267744" y="260648"/>
            <a:ext cx="4320480" cy="621069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lstStyle/>
          <a:p>
            <a:endParaRPr lang="sl-SI"/>
          </a:p>
        </p:txBody>
      </p:sp>
      <p:pic>
        <p:nvPicPr>
          <p:cNvPr id="45062" name="Picture 6" descr="If you could have any superpower, what would it be?"/>
          <p:cNvPicPr>
            <a:picLocks noChangeAspect="1" noChangeArrowheads="1"/>
          </p:cNvPicPr>
          <p:nvPr/>
        </p:nvPicPr>
        <p:blipFill>
          <a:blip r:embed="rId2" cstate="print"/>
          <a:srcRect/>
          <a:stretch>
            <a:fillRect/>
          </a:stretch>
        </p:blipFill>
        <p:spPr bwMode="auto">
          <a:xfrm>
            <a:off x="1835696" y="-49887"/>
            <a:ext cx="4824536" cy="693527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lstStyle/>
          <a:p>
            <a:endParaRPr lang="sl-SI"/>
          </a:p>
        </p:txBody>
      </p:sp>
      <p:pic>
        <p:nvPicPr>
          <p:cNvPr id="46082" name="Picture 2" descr="http://cdn.whisper.sh/whisper.sh/050bb86c8e9c7a7267785564eb40242d5f0407-wm.jpg"/>
          <p:cNvPicPr>
            <a:picLocks noChangeAspect="1" noChangeArrowheads="1"/>
          </p:cNvPicPr>
          <p:nvPr/>
        </p:nvPicPr>
        <p:blipFill>
          <a:blip r:embed="rId2" cstate="print"/>
          <a:srcRect/>
          <a:stretch>
            <a:fillRect/>
          </a:stretch>
        </p:blipFill>
        <p:spPr bwMode="auto">
          <a:xfrm>
            <a:off x="2555775" y="-221432"/>
            <a:ext cx="4943871" cy="710681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solidFill>
            <a:schemeClr val="accent1"/>
          </a:solidFill>
        </p:spPr>
        <p:txBody>
          <a:bodyPr>
            <a:normAutofit fontScale="90000"/>
          </a:bodyPr>
          <a:lstStyle/>
          <a:p>
            <a:pPr algn="ctr"/>
            <a:r>
              <a:rPr lang="en-GB" sz="3200" dirty="0">
                <a:latin typeface="Garamond" panose="02020404030301010803" pitchFamily="18" charset="0"/>
              </a:rPr>
              <a:t>A GLOSSARY OF FACE AND</a:t>
            </a:r>
            <a:br>
              <a:rPr lang="sl-SI" sz="3200" dirty="0">
                <a:latin typeface="Garamond" panose="02020404030301010803" pitchFamily="18" charset="0"/>
              </a:rPr>
            </a:br>
            <a:r>
              <a:rPr lang="sl-SI" sz="3200" dirty="0">
                <a:latin typeface="Garamond" panose="02020404030301010803" pitchFamily="18" charset="0"/>
              </a:rPr>
              <a:t>B</a:t>
            </a:r>
            <a:r>
              <a:rPr lang="en-GB" sz="3200" dirty="0">
                <a:latin typeface="Garamond" panose="02020404030301010803" pitchFamily="18" charset="0"/>
              </a:rPr>
              <a:t>ODY</a:t>
            </a:r>
            <a:r>
              <a:rPr lang="sl-SI" sz="3200" dirty="0">
                <a:latin typeface="Garamond" panose="02020404030301010803" pitchFamily="18" charset="0"/>
              </a:rPr>
              <a:t> </a:t>
            </a:r>
            <a:r>
              <a:rPr lang="en-GB" sz="3200" dirty="0">
                <a:latin typeface="Garamond" panose="02020404030301010803" pitchFamily="18" charset="0"/>
              </a:rPr>
              <a:t>PARTS – ELEMENTARY</a:t>
            </a:r>
            <a:br>
              <a:rPr lang="sl-SI" sz="3200" dirty="0">
                <a:latin typeface="Garamond" panose="02020404030301010803" pitchFamily="18" charset="0"/>
              </a:rPr>
            </a:br>
            <a:r>
              <a:rPr lang="en-GB" sz="3200" dirty="0">
                <a:latin typeface="Garamond" panose="02020404030301010803" pitchFamily="18" charset="0"/>
              </a:rPr>
              <a:t>(Slovenian – English)</a:t>
            </a:r>
            <a:endParaRPr lang="sl-SI" sz="3200" dirty="0">
              <a:latin typeface="Garamond" panose="02020404030301010803" pitchFamily="18" charset="0"/>
            </a:endParaRPr>
          </a:p>
        </p:txBody>
      </p:sp>
      <p:graphicFrame>
        <p:nvGraphicFramePr>
          <p:cNvPr id="54829" name="Group 557"/>
          <p:cNvGraphicFramePr>
            <a:graphicFrameLocks noGrp="1"/>
          </p:cNvGraphicFramePr>
          <p:nvPr>
            <p:ph type="tbl" idx="1"/>
            <p:extLst>
              <p:ext uri="{D42A27DB-BD31-4B8C-83A1-F6EECF244321}">
                <p14:modId xmlns:p14="http://schemas.microsoft.com/office/powerpoint/2010/main" val="1670464652"/>
              </p:ext>
            </p:extLst>
          </p:nvPr>
        </p:nvGraphicFramePr>
        <p:xfrm>
          <a:off x="838200" y="1772817"/>
          <a:ext cx="8007350" cy="4693920"/>
        </p:xfrm>
        <a:graphic>
          <a:graphicData uri="http://schemas.openxmlformats.org/drawingml/2006/table">
            <a:tbl>
              <a:tblPr/>
              <a:tblGrid>
                <a:gridCol w="4003675">
                  <a:extLst>
                    <a:ext uri="{9D8B030D-6E8A-4147-A177-3AD203B41FA5}">
                      <a16:colId xmlns:a16="http://schemas.microsoft.com/office/drawing/2014/main" val="20000"/>
                    </a:ext>
                  </a:extLst>
                </a:gridCol>
                <a:gridCol w="4003675">
                  <a:extLst>
                    <a:ext uri="{9D8B030D-6E8A-4147-A177-3AD203B41FA5}">
                      <a16:colId xmlns:a16="http://schemas.microsoft.com/office/drawing/2014/main" val="20001"/>
                    </a:ext>
                  </a:extLst>
                </a:gridCol>
              </a:tblGrid>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err="1">
                          <a:ln>
                            <a:noFill/>
                          </a:ln>
                          <a:solidFill>
                            <a:schemeClr val="tx1"/>
                          </a:solidFill>
                          <a:effectLst/>
                          <a:latin typeface="Garamond" panose="02020404030301010803" pitchFamily="18" charset="0"/>
                          <a:cs typeface="Times New Roman" pitchFamily="18" charset="0"/>
                        </a:rPr>
                        <a:t>hrbet</a:t>
                      </a:r>
                      <a:endParaRPr kumimoji="0" lang="en-GB" sz="1600" b="0" i="0" u="none" strike="noStrike" cap="none" normalizeH="0" baseline="0" dirty="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back </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jezik</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tongue</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koleno</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knee</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lasje</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hair</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lice</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cheek</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noga </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leg</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noga (stopalo)</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Garamond" panose="02020404030301010803" pitchFamily="18" charset="0"/>
                          <a:cs typeface="Times New Roman" pitchFamily="18" charset="0"/>
                        </a:rPr>
                        <a:t>foot, feet (pl)</a:t>
                      </a:r>
                      <a:endParaRPr kumimoji="0" lang="en-GB" sz="1600" b="0" i="0" u="none" strike="noStrike" cap="none" normalizeH="0" baseline="0" dirty="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nos</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nose</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obraz</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face</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oko</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eye</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palec</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thumb</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prst na nogi</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toe</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prst na roki</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finger</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Garamond" panose="02020404030301010803" pitchFamily="18" charset="0"/>
                          <a:cs typeface="Times New Roman" pitchFamily="18" charset="0"/>
                        </a:rPr>
                        <a:t>rama</a:t>
                      </a:r>
                      <a:endParaRPr kumimoji="0" lang="en-GB" sz="1600" b="0" i="0" u="none" strike="noStrike" cap="none" normalizeH="0" baseline="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Garamond" panose="02020404030301010803" pitchFamily="18" charset="0"/>
                          <a:cs typeface="Times New Roman" pitchFamily="18" charset="0"/>
                        </a:rPr>
                        <a:t>shoulder</a:t>
                      </a:r>
                      <a:endParaRPr kumimoji="0" lang="en-GB" sz="1600" b="0" i="0" u="none" strike="noStrike" cap="none" normalizeH="0" baseline="0" dirty="0">
                        <a:ln>
                          <a:noFill/>
                        </a:ln>
                        <a:solidFill>
                          <a:schemeClr val="tx1"/>
                        </a:solidFill>
                        <a:effectLst/>
                        <a:latin typeface="Garamond" panose="020204040303010108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blinds(horizontal)">
                                      <p:cBhvr>
                                        <p:cTn id="7" dur="500"/>
                                        <p:tgtEl>
                                          <p:spTgt spid="5427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4829"/>
                                        </p:tgtEl>
                                        <p:attrNameLst>
                                          <p:attrName>style.visibility</p:attrName>
                                        </p:attrNameLst>
                                      </p:cBhvr>
                                      <p:to>
                                        <p:strVal val="visible"/>
                                      </p:to>
                                    </p:set>
                                    <p:animEffect transition="in" filter="fade">
                                      <p:cBhvr>
                                        <p:cTn id="11" dur="1000"/>
                                        <p:tgtEl>
                                          <p:spTgt spid="54829"/>
                                        </p:tgtEl>
                                      </p:cBhvr>
                                    </p:animEffect>
                                    <p:anim calcmode="lin" valueType="num">
                                      <p:cBhvr>
                                        <p:cTn id="12" dur="1000" fill="hold"/>
                                        <p:tgtEl>
                                          <p:spTgt spid="54829"/>
                                        </p:tgtEl>
                                        <p:attrNameLst>
                                          <p:attrName>ppt_x</p:attrName>
                                        </p:attrNameLst>
                                      </p:cBhvr>
                                      <p:tavLst>
                                        <p:tav tm="0">
                                          <p:val>
                                            <p:strVal val="#ppt_x"/>
                                          </p:val>
                                        </p:tav>
                                        <p:tav tm="100000">
                                          <p:val>
                                            <p:strVal val="#ppt_x"/>
                                          </p:val>
                                        </p:tav>
                                      </p:tavLst>
                                    </p:anim>
                                    <p:anim calcmode="lin" valueType="num">
                                      <p:cBhvr>
                                        <p:cTn id="13" dur="1000" fill="hold"/>
                                        <p:tgtEl>
                                          <p:spTgt spid="548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nimBg="1"/>
    </p:bld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1871</Words>
  <Application>Microsoft Office PowerPoint</Application>
  <PresentationFormat>Diaprojekcija na zaslonu (4:3)</PresentationFormat>
  <Paragraphs>293</Paragraphs>
  <Slides>30</Slides>
  <Notes>1</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30</vt:i4>
      </vt:variant>
    </vt:vector>
  </HeadingPairs>
  <TitlesOfParts>
    <vt:vector size="35" baseType="lpstr">
      <vt:lpstr>Arial</vt:lpstr>
      <vt:lpstr>Calibri</vt:lpstr>
      <vt:lpstr>Garamond</vt:lpstr>
      <vt:lpstr>Wingdings</vt:lpstr>
      <vt:lpstr>Officeova tema</vt:lpstr>
      <vt:lpstr>SCIENCE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A GLOSSARY OF FACE AND BODY PARTS – ELEMENTARY (Slovenian – English)</vt:lpstr>
      <vt:lpstr>A GLOSSARY OF FACE AND BODY PARTS – ELEMENTARY (Slovenian – English)</vt:lpstr>
      <vt:lpstr>A GLOSSARY OF FACE AND BODY PARTS –ADVANCED (Slovenian – English)</vt:lpstr>
      <vt:lpstr>A GLOSSARY OF FACE AND BODY PARTS –ADVANCED (Slovenian – English)</vt:lpstr>
      <vt:lpstr>A GLOSSARY OF FACE AND BODY PARTS –ADVANCED (Slovenian – English)</vt:lpstr>
      <vt:lpstr>A GLOSSARY OF FACE AND BODY PARTS –ADVANCED (Slovenian – English)</vt:lpstr>
      <vt:lpstr>IDIOMS, PHRASES, SAYINGS &amp; EXPRESSIONS</vt:lpstr>
      <vt:lpstr>IDIOMS, PHRASES, SAYINGS &amp; EXPRESSIONS</vt:lpstr>
      <vt:lpstr>IDIOMS, PHRASES, SAYINGS &amp; EXPRESSIONS</vt:lpstr>
      <vt:lpstr>IDIOMS, PHRASES, SAYINGS &amp; EXPRESSIONS</vt:lpstr>
      <vt:lpstr>IDIOMS, PHRASES, SAYINGS &amp; EXPRESSIONS</vt:lpstr>
      <vt:lpstr>IDIOMS, PHRASES, SAYINGS &amp; EXPRESSIONS</vt:lpstr>
      <vt:lpstr>PowerPointova predstavitev</vt:lpstr>
      <vt:lpstr>Body parts dice</vt:lpstr>
      <vt:lpstr>Videos for children – body parts</vt:lpstr>
      <vt:lpstr>Interactive activities</vt:lpstr>
      <vt:lpstr>BODY QUIZ – NERVOUS SYSTEM, SKELETON</vt:lpstr>
      <vt:lpstr>BODY QUIZ – NERVOUS SYSTEM, SKELETON - answers</vt:lpstr>
      <vt:lpstr>BODY QUIZ – MUSCULAR AND CIRCULATORY SYSTEM</vt:lpstr>
      <vt:lpstr>BODY QUIZ – MUSCULAR AND CIRCULATORY SYSTEM - answers</vt:lpstr>
      <vt:lpstr>BODY QUIZ – RESPIRATORY AND DIGESTIVE  SYSTEM</vt:lpstr>
      <vt:lpstr>BODY QUIZ – RESPIRATORY AND DIGESTIVE  SYSTEM -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OURSELVES</dc:title>
  <dc:creator>Matevž</dc:creator>
  <cp:lastModifiedBy>Rozmanič, Tina</cp:lastModifiedBy>
  <cp:revision>40</cp:revision>
  <dcterms:created xsi:type="dcterms:W3CDTF">2013-02-19T12:09:39Z</dcterms:created>
  <dcterms:modified xsi:type="dcterms:W3CDTF">2021-02-13T21:41:10Z</dcterms:modified>
</cp:coreProperties>
</file>