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8" r:id="rId2"/>
    <p:sldId id="290" r:id="rId3"/>
    <p:sldId id="292" r:id="rId4"/>
    <p:sldId id="297" r:id="rId5"/>
    <p:sldId id="318" r:id="rId6"/>
    <p:sldId id="313" r:id="rId7"/>
    <p:sldId id="314" r:id="rId8"/>
    <p:sldId id="294" r:id="rId9"/>
    <p:sldId id="305" r:id="rId10"/>
    <p:sldId id="306" r:id="rId11"/>
    <p:sldId id="317" r:id="rId1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BB818A-6B0C-4B89-9D4E-0722F7064409}" type="datetimeFigureOut">
              <a:rPr lang="sl-SI" smtClean="0"/>
              <a:pPr/>
              <a:t>1. 03. 2023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71E44-D837-4921-99F6-735B6A9128D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88639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B7EB1-B605-47C6-96FF-19D335FA5CE7}" type="datetimeFigureOut">
              <a:rPr lang="sl-SI" smtClean="0"/>
              <a:pPr/>
              <a:t>1. 03. 2023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369DC8-77E9-4916-94F8-E80BECEC916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2973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D8BD707-D9CF-40AE-B4C6-C98DA3205C09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plvY0quSyJ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youtube.com/watch?v=paw2RGSdwG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8424936" cy="2209800"/>
          </a:xfrm>
        </p:spPr>
        <p:txBody>
          <a:bodyPr>
            <a:normAutofit fontScale="90000"/>
          </a:bodyPr>
          <a:lstStyle/>
          <a:p>
            <a:pPr algn="ctr"/>
            <a:br>
              <a:rPr lang="sl-SI" sz="3600" dirty="0"/>
            </a:br>
            <a:br>
              <a:rPr lang="sl-SI" sz="3600" dirty="0"/>
            </a:br>
            <a:r>
              <a:rPr lang="sl-SI" sz="5600" b="1" dirty="0">
                <a:solidFill>
                  <a:srgbClr val="009999"/>
                </a:solidFill>
                <a:latin typeface="Garamond" panose="02020404030301010803" pitchFamily="18" charset="0"/>
              </a:rPr>
              <a:t>LESSON PLANNING AND TEACHING </a:t>
            </a:r>
            <a:br>
              <a:rPr lang="sl-SI" sz="3600" dirty="0"/>
            </a:br>
            <a:br>
              <a:rPr lang="sl-SI" sz="3600" dirty="0"/>
            </a:br>
            <a:r>
              <a:rPr lang="en-US" sz="3600" dirty="0"/>
              <a:t>	</a:t>
            </a:r>
            <a:r>
              <a:rPr lang="sl-SI" sz="3600" i="1" dirty="0"/>
              <a:t> </a:t>
            </a:r>
            <a:br>
              <a:rPr lang="sl-SI" sz="3600" dirty="0"/>
            </a:br>
            <a:endParaRPr lang="en-GB" sz="3600" dirty="0"/>
          </a:p>
        </p:txBody>
      </p:sp>
      <p:pic>
        <p:nvPicPr>
          <p:cNvPr id="1026" name="Picture 2" descr="Image result for lesson planning">
            <a:extLst>
              <a:ext uri="{FF2B5EF4-FFF2-40B4-BE49-F238E27FC236}">
                <a16:creationId xmlns:a16="http://schemas.microsoft.com/office/drawing/2014/main" id="{2ADABEBA-9DF5-4D54-8FA5-96CC57008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494934"/>
            <a:ext cx="6705600" cy="305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chemeClr val="tx1"/>
                </a:solidFill>
                <a:latin typeface="Garamond" panose="02020404030301010803" pitchFamily="18" charset="0"/>
              </a:rPr>
              <a:t>Including a story – example </a:t>
            </a:r>
            <a:endParaRPr lang="sl-SI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486400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None/>
            </a:pPr>
            <a:r>
              <a:rPr lang="sl-SI" sz="2800" b="1" dirty="0">
                <a:latin typeface="Garamond" panose="02020404030301010803" pitchFamily="18" charset="0"/>
              </a:rPr>
              <a:t>Topics and subjects: </a:t>
            </a:r>
          </a:p>
          <a:p>
            <a:pPr marL="514350" indent="-514350">
              <a:buNone/>
            </a:pPr>
            <a:r>
              <a:rPr lang="sl-SI" sz="2800" dirty="0">
                <a:latin typeface="Garamond" panose="02020404030301010803" pitchFamily="18" charset="0"/>
              </a:rPr>
              <a:t>SPO – animals </a:t>
            </a:r>
          </a:p>
          <a:p>
            <a:pPr marL="514350" indent="-514350">
              <a:buNone/>
            </a:pPr>
            <a:r>
              <a:rPr lang="sl-SI" sz="2800" dirty="0">
                <a:latin typeface="Garamond" panose="02020404030301010803" pitchFamily="18" charset="0"/>
              </a:rPr>
              <a:t>ART – colours </a:t>
            </a:r>
          </a:p>
          <a:p>
            <a:pPr marL="514350" indent="-514350">
              <a:buNone/>
            </a:pPr>
            <a:endParaRPr lang="sl-SI" sz="2800" dirty="0">
              <a:latin typeface="Garamond" panose="02020404030301010803" pitchFamily="18" charset="0"/>
            </a:endParaRPr>
          </a:p>
          <a:p>
            <a:pPr marL="514350" indent="-514350">
              <a:buNone/>
            </a:pPr>
            <a:r>
              <a:rPr lang="sl-SI" sz="2800" b="1" dirty="0">
                <a:latin typeface="Garamond" panose="02020404030301010803" pitchFamily="18" charset="0"/>
              </a:rPr>
              <a:t>Vocabulary and phrases: </a:t>
            </a:r>
          </a:p>
          <a:p>
            <a:pPr marL="514350" lvl="0" indent="-514350">
              <a:buNone/>
            </a:pPr>
            <a:r>
              <a:rPr lang="sl-SI" sz="2800" u="sng" dirty="0">
                <a:latin typeface="Garamond" panose="02020404030301010803" pitchFamily="18" charset="0"/>
              </a:rPr>
              <a:t>Colours:</a:t>
            </a:r>
            <a:r>
              <a:rPr lang="sl-SI" sz="2800" dirty="0">
                <a:latin typeface="Garamond" panose="02020404030301010803" pitchFamily="18" charset="0"/>
              </a:rPr>
              <a:t> </a:t>
            </a:r>
            <a:r>
              <a:rPr lang="en-GB" sz="2800" dirty="0">
                <a:latin typeface="Garamond" panose="02020404030301010803" pitchFamily="18" charset="0"/>
              </a:rPr>
              <a:t>brown, red, yellow, blue, green, purple, white, black</a:t>
            </a:r>
            <a:r>
              <a:rPr lang="sl-SI" sz="2800" dirty="0">
                <a:latin typeface="Garamond" panose="02020404030301010803" pitchFamily="18" charset="0"/>
              </a:rPr>
              <a:t>, gold</a:t>
            </a:r>
            <a:r>
              <a:rPr lang="en-GB" sz="2800" dirty="0">
                <a:latin typeface="Garamond" panose="02020404030301010803" pitchFamily="18" charset="0"/>
              </a:rPr>
              <a:t> </a:t>
            </a:r>
            <a:endParaRPr lang="sl-SI" sz="2800" dirty="0">
              <a:latin typeface="Garamond" panose="02020404030301010803" pitchFamily="18" charset="0"/>
            </a:endParaRPr>
          </a:p>
          <a:p>
            <a:pPr marL="514350" lvl="0" indent="-514350">
              <a:buNone/>
            </a:pPr>
            <a:r>
              <a:rPr lang="sl-SI" sz="2800" u="sng" dirty="0">
                <a:latin typeface="Garamond" panose="02020404030301010803" pitchFamily="18" charset="0"/>
              </a:rPr>
              <a:t>Animals:</a:t>
            </a:r>
            <a:r>
              <a:rPr lang="sl-SI" sz="2800" dirty="0">
                <a:latin typeface="Garamond" panose="02020404030301010803" pitchFamily="18" charset="0"/>
              </a:rPr>
              <a:t> </a:t>
            </a:r>
            <a:r>
              <a:rPr lang="en-GB" sz="2800" dirty="0">
                <a:latin typeface="Garamond" panose="02020404030301010803" pitchFamily="18" charset="0"/>
              </a:rPr>
              <a:t>bear, bird, duck, horse, frog, cat, dog, sheep, goldfish</a:t>
            </a:r>
            <a:endParaRPr lang="sl-SI" sz="2800" dirty="0">
              <a:latin typeface="Garamond" panose="02020404030301010803" pitchFamily="18" charset="0"/>
            </a:endParaRPr>
          </a:p>
          <a:p>
            <a:pPr marL="514350" lvl="0" indent="-514350">
              <a:buNone/>
            </a:pPr>
            <a:r>
              <a:rPr lang="sl-SI" sz="2800" u="sng" dirty="0">
                <a:latin typeface="Garamond" panose="02020404030301010803" pitchFamily="18" charset="0"/>
              </a:rPr>
              <a:t>Other words:</a:t>
            </a:r>
            <a:r>
              <a:rPr lang="sl-SI" sz="2800" dirty="0">
                <a:latin typeface="Garamond" panose="02020404030301010803" pitchFamily="18" charset="0"/>
              </a:rPr>
              <a:t> teacher, children </a:t>
            </a:r>
          </a:p>
          <a:p>
            <a:pPr marL="514350" indent="-514350">
              <a:buNone/>
            </a:pPr>
            <a:r>
              <a:rPr lang="sl-SI" sz="2800" u="sng" dirty="0">
                <a:latin typeface="Garamond" panose="02020404030301010803" pitchFamily="18" charset="0"/>
              </a:rPr>
              <a:t>Phrases:</a:t>
            </a:r>
            <a:r>
              <a:rPr lang="sl-SI" sz="2800" dirty="0">
                <a:latin typeface="Garamond" panose="02020404030301010803" pitchFamily="18" charset="0"/>
              </a:rPr>
              <a:t> </a:t>
            </a:r>
            <a:r>
              <a:rPr lang="en-GB" sz="2800" dirty="0">
                <a:latin typeface="Garamond" panose="02020404030301010803" pitchFamily="18" charset="0"/>
              </a:rPr>
              <a:t>What do you see? I see ... </a:t>
            </a:r>
            <a:endParaRPr lang="sl-SI" sz="2800" dirty="0">
              <a:latin typeface="Garamond" panose="02020404030301010803" pitchFamily="18" charset="0"/>
            </a:endParaRPr>
          </a:p>
          <a:p>
            <a:pPr marL="514350" indent="-514350">
              <a:buNone/>
            </a:pPr>
            <a:endParaRPr lang="sl-SI" sz="2800" b="1" dirty="0">
              <a:latin typeface="Garamond" panose="02020404030301010803" pitchFamily="18" charset="0"/>
            </a:endParaRPr>
          </a:p>
          <a:p>
            <a:pPr marL="514350" indent="-514350">
              <a:buNone/>
            </a:pPr>
            <a:r>
              <a:rPr lang="sl-SI" sz="2800" b="1" dirty="0">
                <a:latin typeface="Garamond" panose="02020404030301010803" pitchFamily="18" charset="0"/>
              </a:rPr>
              <a:t>5 after reading activities: </a:t>
            </a:r>
          </a:p>
          <a:p>
            <a:pPr marL="514350" indent="-514350">
              <a:buNone/>
            </a:pPr>
            <a:r>
              <a:rPr lang="sl-SI" sz="2800" dirty="0">
                <a:latin typeface="Garamond" panose="02020404030301010803" pitchFamily="18" charset="0"/>
              </a:rPr>
              <a:t>I</a:t>
            </a:r>
            <a:r>
              <a:rPr lang="en-GB" sz="2800" dirty="0" err="1">
                <a:latin typeface="Garamond" panose="02020404030301010803" pitchFamily="18" charset="0"/>
              </a:rPr>
              <a:t>ntroduction</a:t>
            </a:r>
            <a:r>
              <a:rPr lang="en-GB" sz="2800" dirty="0">
                <a:latin typeface="Garamond" panose="02020404030301010803" pitchFamily="18" charset="0"/>
              </a:rPr>
              <a:t> of new vocabulary and structures</a:t>
            </a:r>
            <a:endParaRPr lang="sl-SI" sz="2800" dirty="0">
              <a:latin typeface="Garamond" panose="02020404030301010803" pitchFamily="18" charset="0"/>
            </a:endParaRPr>
          </a:p>
          <a:p>
            <a:pPr marL="514350" indent="-514350">
              <a:buNone/>
            </a:pPr>
            <a:r>
              <a:rPr lang="sl-SI" sz="2800" dirty="0">
                <a:latin typeface="Garamond" panose="02020404030301010803" pitchFamily="18" charset="0"/>
              </a:rPr>
              <a:t>	Learning colours/animals</a:t>
            </a:r>
          </a:p>
          <a:p>
            <a:pPr marL="514350" indent="-514350">
              <a:buNone/>
            </a:pPr>
            <a:r>
              <a:rPr lang="sl-SI" sz="2800" dirty="0">
                <a:latin typeface="Garamond" panose="02020404030301010803" pitchFamily="18" charset="0"/>
              </a:rPr>
              <a:t>	Learning structures: What do you see? I see a/an ... </a:t>
            </a:r>
          </a:p>
          <a:p>
            <a:pPr marL="514350" indent="-514350">
              <a:buFontTx/>
              <a:buChar char="-"/>
            </a:pPr>
            <a:endParaRPr lang="sl-SI" sz="2800" dirty="0">
              <a:latin typeface="Garamond" panose="02020404030301010803" pitchFamily="18" charset="0"/>
            </a:endParaRPr>
          </a:p>
          <a:p>
            <a:pPr marL="514350" indent="-514350">
              <a:buNone/>
            </a:pPr>
            <a:r>
              <a:rPr lang="sl-SI" sz="2800" dirty="0">
                <a:latin typeface="Garamond" panose="02020404030301010803" pitchFamily="18" charset="0"/>
              </a:rPr>
              <a:t>R</a:t>
            </a:r>
            <a:r>
              <a:rPr lang="en-GB" sz="2800" dirty="0" err="1">
                <a:latin typeface="Garamond" panose="02020404030301010803" pitchFamily="18" charset="0"/>
              </a:rPr>
              <a:t>evision</a:t>
            </a:r>
            <a:r>
              <a:rPr lang="en-GB" sz="2800" dirty="0">
                <a:latin typeface="Garamond" panose="02020404030301010803" pitchFamily="18" charset="0"/>
              </a:rPr>
              <a:t> </a:t>
            </a:r>
            <a:r>
              <a:rPr lang="sl-SI" sz="2800" dirty="0">
                <a:latin typeface="Garamond" panose="02020404030301010803" pitchFamily="18" charset="0"/>
              </a:rPr>
              <a:t>of </a:t>
            </a:r>
            <a:r>
              <a:rPr lang="en-GB" sz="2800" dirty="0">
                <a:latin typeface="Garamond" panose="02020404030301010803" pitchFamily="18" charset="0"/>
              </a:rPr>
              <a:t>vocabulary and structures</a:t>
            </a:r>
            <a:endParaRPr lang="sl-SI" sz="2800" b="1" dirty="0">
              <a:latin typeface="Garamond" panose="02020404030301010803" pitchFamily="18" charset="0"/>
            </a:endParaRPr>
          </a:p>
          <a:p>
            <a:pPr marL="514350" indent="-514350">
              <a:buAutoNum type="arabicPeriod"/>
            </a:pPr>
            <a:r>
              <a:rPr lang="sl-SI" sz="2800" dirty="0">
                <a:latin typeface="Garamond" panose="02020404030301010803" pitchFamily="18" charset="0"/>
              </a:rPr>
              <a:t>Ordering pictures of animals</a:t>
            </a:r>
          </a:p>
          <a:p>
            <a:pPr marL="514350" indent="-514350">
              <a:buAutoNum type="arabicPeriod"/>
            </a:pPr>
            <a:r>
              <a:rPr lang="sl-SI" sz="2800" dirty="0">
                <a:latin typeface="Garamond" panose="02020404030301010803" pitchFamily="18" charset="0"/>
              </a:rPr>
              <a:t>Matching animals and colours (I see a brown bear)</a:t>
            </a:r>
          </a:p>
          <a:p>
            <a:pPr marL="514350" indent="-514350">
              <a:buAutoNum type="arabicPeriod"/>
            </a:pPr>
            <a:r>
              <a:rPr lang="sl-SI" sz="2800" dirty="0">
                <a:latin typeface="Garamond" panose="02020404030301010803" pitchFamily="18" charset="0"/>
              </a:rPr>
              <a:t>Mixing the colours (red bird + blue horse = purple cat) </a:t>
            </a:r>
          </a:p>
          <a:p>
            <a:pPr marL="514350" indent="-514350">
              <a:buAutoNum type="arabicPeriod"/>
            </a:pPr>
            <a:r>
              <a:rPr lang="sl-SI" sz="2800" dirty="0">
                <a:latin typeface="Garamond" panose="02020404030301010803" pitchFamily="18" charset="0"/>
              </a:rPr>
              <a:t>Making puppets and acting out the story</a:t>
            </a:r>
          </a:p>
          <a:p>
            <a:pPr marL="514350" indent="-514350">
              <a:buAutoNum type="arabicPeriod"/>
            </a:pPr>
            <a:r>
              <a:rPr lang="sl-SI" sz="2800" dirty="0">
                <a:latin typeface="Garamond" panose="02020404030301010803" pitchFamily="18" charset="0"/>
              </a:rPr>
              <a:t>Changing the story (different animals and colours)</a:t>
            </a:r>
          </a:p>
          <a:p>
            <a:pPr marL="514350" indent="-514350">
              <a:buNone/>
            </a:pPr>
            <a:endParaRPr lang="sl-SI" sz="2800" dirty="0"/>
          </a:p>
          <a:p>
            <a:pPr marL="514350" indent="-514350">
              <a:buNone/>
            </a:pPr>
            <a:endParaRPr lang="sl-SI" sz="2800" dirty="0"/>
          </a:p>
          <a:p>
            <a:pPr>
              <a:buNone/>
            </a:pPr>
            <a:endParaRPr lang="sl-SI" dirty="0"/>
          </a:p>
        </p:txBody>
      </p:sp>
      <p:pic>
        <p:nvPicPr>
          <p:cNvPr id="4" name="Picture 4" descr="Rezultat iskanja slik za brown bear brown bear what do you s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886200"/>
            <a:ext cx="2251235" cy="2355944"/>
          </a:xfrm>
          <a:prstGeom prst="rect">
            <a:avLst/>
          </a:prstGeom>
          <a:noFill/>
        </p:spPr>
      </p:pic>
      <p:pic>
        <p:nvPicPr>
          <p:cNvPr id="5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4121">
            <a:off x="6217004" y="635374"/>
            <a:ext cx="1896449" cy="116765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009999"/>
                </a:solidFill>
                <a:latin typeface="Garamond" panose="02020404030301010803" pitchFamily="18" charset="0"/>
              </a:rPr>
              <a:t>CLIL lesson planning and teaching</a:t>
            </a:r>
            <a:endParaRPr lang="sl-SI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486400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None/>
            </a:pPr>
            <a:r>
              <a:rPr lang="sl-SI" dirty="0">
                <a:latin typeface="Garamond" panose="02020404030301010803" pitchFamily="18" charset="0"/>
              </a:rPr>
              <a:t>1. </a:t>
            </a:r>
            <a:r>
              <a:rPr lang="en-GB" dirty="0">
                <a:solidFill>
                  <a:srgbClr val="009999"/>
                </a:solidFill>
                <a:latin typeface="Garamond" panose="02020404030301010803" pitchFamily="18" charset="0"/>
              </a:rPr>
              <a:t>Teaching vocabulary, dialogues, language structures </a:t>
            </a:r>
            <a:r>
              <a:rPr lang="en-GB" dirty="0">
                <a:latin typeface="Garamond" panose="02020404030301010803" pitchFamily="18" charset="0"/>
              </a:rPr>
              <a:t>– </a:t>
            </a:r>
            <a:r>
              <a:rPr lang="en-GB" u="sng" dirty="0">
                <a:latin typeface="Garamond" panose="02020404030301010803" pitchFamily="18" charset="0"/>
              </a:rPr>
              <a:t>practise, practise, practise</a:t>
            </a:r>
            <a:r>
              <a:rPr lang="en-GB" dirty="0">
                <a:latin typeface="Garamond" panose="02020404030301010803" pitchFamily="18" charset="0"/>
              </a:rPr>
              <a:t>! </a:t>
            </a:r>
            <a:endParaRPr lang="sl-SI" dirty="0">
              <a:latin typeface="Garamond" panose="02020404030301010803" pitchFamily="18" charset="0"/>
            </a:endParaRPr>
          </a:p>
          <a:p>
            <a:pPr marL="342900" indent="-342900">
              <a:buNone/>
            </a:pPr>
            <a:r>
              <a:rPr lang="en-GB" dirty="0">
                <a:latin typeface="Garamond" panose="02020404030301010803" pitchFamily="18" charset="0"/>
              </a:rPr>
              <a:t>Include different activities </a:t>
            </a:r>
            <a:r>
              <a:rPr lang="sl-SI" dirty="0">
                <a:latin typeface="Garamond" panose="02020404030301010803" pitchFamily="18" charset="0"/>
              </a:rPr>
              <a:t>for repetition → to </a:t>
            </a:r>
            <a:r>
              <a:rPr lang="en-GB" dirty="0">
                <a:latin typeface="Garamond" panose="02020404030301010803" pitchFamily="18" charset="0"/>
              </a:rPr>
              <a:t>prepare </a:t>
            </a:r>
            <a:r>
              <a:rPr lang="sl-SI" dirty="0">
                <a:latin typeface="Garamond" panose="02020404030301010803" pitchFamily="18" charset="0"/>
              </a:rPr>
              <a:t>pupils to work in groups later on.</a:t>
            </a:r>
          </a:p>
          <a:p>
            <a:pPr marL="342900" indent="-342900">
              <a:buNone/>
            </a:pPr>
            <a:endParaRPr lang="en-GB" dirty="0">
              <a:latin typeface="Garamond" panose="02020404030301010803" pitchFamily="18" charset="0"/>
            </a:endParaRPr>
          </a:p>
          <a:p>
            <a:pPr marL="342900" indent="-342900">
              <a:buNone/>
            </a:pPr>
            <a:r>
              <a:rPr lang="sl-SI" dirty="0">
                <a:latin typeface="Garamond" panose="02020404030301010803" pitchFamily="18" charset="0"/>
              </a:rPr>
              <a:t>2. </a:t>
            </a:r>
            <a:r>
              <a:rPr lang="en-GB" dirty="0">
                <a:latin typeface="Garamond" panose="02020404030301010803" pitchFamily="18" charset="0"/>
              </a:rPr>
              <a:t>Don’t let </a:t>
            </a:r>
            <a:r>
              <a:rPr lang="en-GB" dirty="0">
                <a:solidFill>
                  <a:srgbClr val="009999"/>
                </a:solidFill>
                <a:latin typeface="Garamond" panose="02020404030301010803" pitchFamily="18" charset="0"/>
              </a:rPr>
              <a:t>videos</a:t>
            </a:r>
            <a:r>
              <a:rPr lang="en-GB" dirty="0">
                <a:latin typeface="Garamond" panose="02020404030301010803" pitchFamily="18" charset="0"/>
              </a:rPr>
              <a:t> substitute you as a teacher. </a:t>
            </a:r>
          </a:p>
          <a:p>
            <a:pPr marL="342900" indent="-342900">
              <a:buNone/>
            </a:pPr>
            <a:endParaRPr lang="sl-SI" dirty="0">
              <a:latin typeface="Garamond" panose="02020404030301010803" pitchFamily="18" charset="0"/>
            </a:endParaRPr>
          </a:p>
          <a:p>
            <a:pPr marL="342900" indent="-342900">
              <a:buNone/>
            </a:pPr>
            <a:r>
              <a:rPr lang="sl-SI" dirty="0">
                <a:latin typeface="Garamond" panose="02020404030301010803" pitchFamily="18" charset="0"/>
              </a:rPr>
              <a:t>3. </a:t>
            </a:r>
            <a:r>
              <a:rPr lang="sl-SI" dirty="0">
                <a:solidFill>
                  <a:srgbClr val="009999"/>
                </a:solidFill>
                <a:latin typeface="Garamond" panose="02020404030301010803" pitchFamily="18" charset="0"/>
              </a:rPr>
              <a:t>T</a:t>
            </a:r>
            <a:r>
              <a:rPr lang="en-GB" dirty="0" err="1">
                <a:solidFill>
                  <a:srgbClr val="009999"/>
                </a:solidFill>
                <a:latin typeface="Garamond" panose="02020404030301010803" pitchFamily="18" charset="0"/>
              </a:rPr>
              <a:t>eaching</a:t>
            </a:r>
            <a:r>
              <a:rPr lang="en-GB" dirty="0">
                <a:solidFill>
                  <a:srgbClr val="009999"/>
                </a:solidFill>
                <a:latin typeface="Garamond" panose="02020404030301010803" pitchFamily="18" charset="0"/>
              </a:rPr>
              <a:t> songs, dances, movements</a:t>
            </a:r>
            <a:r>
              <a:rPr lang="en-GB" dirty="0">
                <a:latin typeface="Garamond" panose="02020404030301010803" pitchFamily="18" charset="0"/>
              </a:rPr>
              <a:t>: teacher should be a </a:t>
            </a:r>
            <a:r>
              <a:rPr lang="en-GB" u="sng" dirty="0">
                <a:latin typeface="Garamond" panose="02020404030301010803" pitchFamily="18" charset="0"/>
              </a:rPr>
              <a:t>role model</a:t>
            </a:r>
            <a:r>
              <a:rPr lang="en-GB" dirty="0">
                <a:latin typeface="Garamond" panose="02020404030301010803" pitchFamily="18" charset="0"/>
              </a:rPr>
              <a:t> (use gestures, encourage them to participate, smile, be energetic)</a:t>
            </a:r>
            <a:endParaRPr lang="sl-SI" dirty="0">
              <a:latin typeface="Garamond" panose="02020404030301010803" pitchFamily="18" charset="0"/>
            </a:endParaRPr>
          </a:p>
          <a:p>
            <a:pPr marL="342900" indent="-342900">
              <a:buNone/>
            </a:pPr>
            <a:endParaRPr lang="sl-SI" dirty="0">
              <a:latin typeface="Garamond" panose="02020404030301010803" pitchFamily="18" charset="0"/>
            </a:endParaRPr>
          </a:p>
          <a:p>
            <a:pPr marL="342900" indent="-342900">
              <a:buNone/>
            </a:pPr>
            <a:r>
              <a:rPr lang="sl-SI" dirty="0">
                <a:latin typeface="Garamond" panose="02020404030301010803" pitchFamily="18" charset="0"/>
              </a:rPr>
              <a:t>4. </a:t>
            </a:r>
            <a:r>
              <a:rPr lang="en-GB" dirty="0">
                <a:latin typeface="Garamond" panose="02020404030301010803" pitchFamily="18" charset="0"/>
              </a:rPr>
              <a:t>Storytelling: use your body and face, point to pictures, make sound effects ...  </a:t>
            </a:r>
            <a:endParaRPr lang="sl-SI" dirty="0">
              <a:latin typeface="Garamond" panose="02020404030301010803" pitchFamily="18" charset="0"/>
            </a:endParaRPr>
          </a:p>
          <a:p>
            <a:pPr marL="342900" indent="-342900">
              <a:buNone/>
            </a:pPr>
            <a:endParaRPr lang="en-GB" dirty="0">
              <a:latin typeface="Garamond" panose="02020404030301010803" pitchFamily="18" charset="0"/>
            </a:endParaRPr>
          </a:p>
          <a:p>
            <a:pPr marL="342900" indent="-342900">
              <a:buNone/>
            </a:pPr>
            <a:r>
              <a:rPr lang="sl-SI" dirty="0">
                <a:latin typeface="Garamond" panose="02020404030301010803" pitchFamily="18" charset="0"/>
              </a:rPr>
              <a:t>5. </a:t>
            </a:r>
            <a:r>
              <a:rPr lang="en-GB" dirty="0">
                <a:latin typeface="Garamond" panose="02020404030301010803" pitchFamily="18" charset="0"/>
              </a:rPr>
              <a:t>Don’t forget: </a:t>
            </a:r>
          </a:p>
          <a:p>
            <a:pPr marL="514350" indent="-514350">
              <a:lnSpc>
                <a:spcPct val="120000"/>
              </a:lnSpc>
              <a:buNone/>
            </a:pPr>
            <a:r>
              <a:rPr lang="sl-SI" dirty="0">
                <a:latin typeface="Garamond" panose="02020404030301010803" pitchFamily="18" charset="0"/>
              </a:rPr>
              <a:t>	</a:t>
            </a:r>
            <a:r>
              <a:rPr lang="en-GB" dirty="0">
                <a:latin typeface="Garamond" panose="02020404030301010803" pitchFamily="18" charset="0"/>
              </a:rPr>
              <a:t>1</a:t>
            </a:r>
            <a:r>
              <a:rPr lang="en-GB" baseline="30000" dirty="0">
                <a:latin typeface="Garamond" panose="02020404030301010803" pitchFamily="18" charset="0"/>
              </a:rPr>
              <a:t>st</a:t>
            </a:r>
            <a:r>
              <a:rPr lang="en-GB" dirty="0">
                <a:latin typeface="Garamond" panose="02020404030301010803" pitchFamily="18" charset="0"/>
                <a:sym typeface="Symbol"/>
              </a:rPr>
              <a:t></a:t>
            </a:r>
            <a:r>
              <a:rPr lang="en-GB" dirty="0">
                <a:latin typeface="Garamond" panose="02020404030301010803" pitchFamily="18" charset="0"/>
              </a:rPr>
              <a:t>3</a:t>
            </a:r>
            <a:r>
              <a:rPr lang="en-GB" baseline="30000" dirty="0">
                <a:latin typeface="Garamond" panose="02020404030301010803" pitchFamily="18" charset="0"/>
              </a:rPr>
              <a:t>rd</a:t>
            </a:r>
            <a:r>
              <a:rPr lang="en-GB" dirty="0">
                <a:latin typeface="Garamond" panose="02020404030301010803" pitchFamily="18" charset="0"/>
              </a:rPr>
              <a:t> </a:t>
            </a:r>
            <a:r>
              <a:rPr lang="en-GB" dirty="0">
                <a:latin typeface="Garamond" panose="02020404030301010803" pitchFamily="18" charset="0"/>
                <a:sym typeface="Symbol"/>
              </a:rPr>
              <a:t>grade: listening, speaking </a:t>
            </a:r>
            <a:r>
              <a:rPr lang="en-GB" dirty="0">
                <a:latin typeface="Garamond" panose="02020404030301010803" pitchFamily="18" charset="0"/>
              </a:rPr>
              <a:t>	</a:t>
            </a:r>
          </a:p>
          <a:p>
            <a:pPr marL="514350" indent="-514350">
              <a:lnSpc>
                <a:spcPct val="120000"/>
              </a:lnSpc>
              <a:buNone/>
            </a:pPr>
            <a:r>
              <a:rPr lang="sl-SI" dirty="0">
                <a:latin typeface="Garamond" panose="02020404030301010803" pitchFamily="18" charset="0"/>
              </a:rPr>
              <a:t>	</a:t>
            </a:r>
            <a:r>
              <a:rPr lang="en-GB" dirty="0">
                <a:latin typeface="Garamond" panose="02020404030301010803" pitchFamily="18" charset="0"/>
              </a:rPr>
              <a:t>3</a:t>
            </a:r>
            <a:r>
              <a:rPr lang="en-GB" baseline="30000" dirty="0">
                <a:latin typeface="Garamond" panose="02020404030301010803" pitchFamily="18" charset="0"/>
              </a:rPr>
              <a:t>rd</a:t>
            </a:r>
            <a:r>
              <a:rPr lang="en-GB" dirty="0">
                <a:latin typeface="Garamond" panose="02020404030301010803" pitchFamily="18" charset="0"/>
                <a:sym typeface="Symbol"/>
              </a:rPr>
              <a:t> grade: listening, speaking, </a:t>
            </a:r>
            <a:r>
              <a:rPr lang="en-GB" u="sng" dirty="0">
                <a:latin typeface="Garamond" panose="02020404030301010803" pitchFamily="18" charset="0"/>
                <a:sym typeface="Symbol"/>
              </a:rPr>
              <a:t>reading (</a:t>
            </a:r>
            <a:r>
              <a:rPr lang="sl-SI" u="sng" dirty="0">
                <a:latin typeface="Garamond" panose="02020404030301010803" pitchFamily="18" charset="0"/>
                <a:sym typeface="Symbol"/>
              </a:rPr>
              <a:t>only </a:t>
            </a:r>
            <a:r>
              <a:rPr lang="en-GB" u="sng" dirty="0">
                <a:latin typeface="Garamond" panose="02020404030301010803" pitchFamily="18" charset="0"/>
                <a:sym typeface="Symbol"/>
              </a:rPr>
              <a:t>well known words, phrases</a:t>
            </a:r>
            <a:r>
              <a:rPr lang="en-GB" dirty="0">
                <a:latin typeface="Garamond" panose="02020404030301010803" pitchFamily="18" charset="0"/>
                <a:sym typeface="Symbol"/>
              </a:rPr>
              <a:t>) </a:t>
            </a:r>
          </a:p>
          <a:p>
            <a:pPr>
              <a:buNone/>
            </a:pPr>
            <a:endParaRPr lang="sl-SI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sl-SI" b="1" dirty="0">
                <a:solidFill>
                  <a:srgbClr val="009999"/>
                </a:solidFill>
                <a:latin typeface="Garamond" panose="02020404030301010803" pitchFamily="18" charset="0"/>
              </a:rPr>
              <a:t>CLIL lesson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692696"/>
            <a:ext cx="9144000" cy="6165304"/>
          </a:xfrm>
        </p:spPr>
        <p:txBody>
          <a:bodyPr>
            <a:normAutofit fontScale="32500" lnSpcReduction="20000"/>
          </a:bodyPr>
          <a:lstStyle/>
          <a:p>
            <a:pPr marL="514350" lvl="0" indent="-514350">
              <a:lnSpc>
                <a:spcPct val="120000"/>
              </a:lnSpc>
              <a:buNone/>
            </a:pPr>
            <a:endParaRPr lang="sl-SI" sz="4300" b="1" dirty="0">
              <a:latin typeface="Garamond" panose="02020404030301010803" pitchFamily="18" charset="0"/>
            </a:endParaRPr>
          </a:p>
          <a:p>
            <a:pPr marL="514350" lvl="0" indent="-514350">
              <a:lnSpc>
                <a:spcPct val="120000"/>
              </a:lnSpc>
              <a:buNone/>
            </a:pPr>
            <a:r>
              <a:rPr lang="sl-SI" sz="4300" b="1" dirty="0">
                <a:latin typeface="Garamond" panose="02020404030301010803" pitchFamily="18" charset="0"/>
              </a:rPr>
              <a:t>1. Choose a topic</a:t>
            </a:r>
            <a:r>
              <a:rPr lang="sl-SI" sz="4300" dirty="0">
                <a:latin typeface="Garamond" panose="02020404030301010803" pitchFamily="18" charset="0"/>
              </a:rPr>
              <a:t>. </a:t>
            </a:r>
          </a:p>
          <a:p>
            <a:pPr marL="514350" lvl="0" indent="-514350">
              <a:lnSpc>
                <a:spcPct val="120000"/>
              </a:lnSpc>
              <a:buNone/>
            </a:pPr>
            <a:r>
              <a:rPr lang="sl-SI" sz="4300" dirty="0">
                <a:latin typeface="Garamond" panose="02020404030301010803" pitchFamily="18" charset="0"/>
              </a:rPr>
              <a:t>	The topic needs to be taken from Slovene curriculum (SPO; MAT; GUM; LUM; ŠPO). </a:t>
            </a:r>
          </a:p>
          <a:p>
            <a:pPr marL="514350" lvl="0" indent="-514350">
              <a:lnSpc>
                <a:spcPct val="120000"/>
              </a:lnSpc>
              <a:buNone/>
            </a:pPr>
            <a:r>
              <a:rPr lang="sl-SI" sz="4300" dirty="0">
                <a:latin typeface="Garamond" panose="02020404030301010803" pitchFamily="18" charset="0"/>
              </a:rPr>
              <a:t>	Think of the cross-curricular links. </a:t>
            </a:r>
          </a:p>
          <a:p>
            <a:pPr marL="514350" lvl="0" indent="-514350">
              <a:lnSpc>
                <a:spcPct val="120000"/>
              </a:lnSpc>
              <a:buNone/>
            </a:pPr>
            <a:r>
              <a:rPr lang="sl-SI" sz="4300" b="1" dirty="0">
                <a:latin typeface="Garamond" panose="02020404030301010803" pitchFamily="18" charset="0"/>
              </a:rPr>
              <a:t>2. </a:t>
            </a:r>
            <a:r>
              <a:rPr lang="sl-SI" sz="4300" dirty="0">
                <a:latin typeface="Garamond" panose="02020404030301010803" pitchFamily="18" charset="0"/>
              </a:rPr>
              <a:t>Decide what </a:t>
            </a:r>
            <a:r>
              <a:rPr lang="sl-SI" sz="4300" b="1" dirty="0">
                <a:latin typeface="Garamond" panose="02020404030301010803" pitchFamily="18" charset="0"/>
              </a:rPr>
              <a:t>vocabulary and phrases </a:t>
            </a:r>
            <a:r>
              <a:rPr lang="sl-SI" sz="4300" dirty="0">
                <a:latin typeface="Garamond" panose="02020404030301010803" pitchFamily="18" charset="0"/>
              </a:rPr>
              <a:t>you would practise with that topic.           </a:t>
            </a:r>
          </a:p>
          <a:p>
            <a:pPr marL="514350" lvl="0" indent="-514350">
              <a:lnSpc>
                <a:spcPct val="120000"/>
              </a:lnSpc>
              <a:buNone/>
            </a:pPr>
            <a:r>
              <a:rPr lang="sl-SI" sz="4300" dirty="0">
                <a:latin typeface="Garamond" panose="02020404030301010803" pitchFamily="18" charset="0"/>
              </a:rPr>
              <a:t>		you’ll </a:t>
            </a:r>
            <a:r>
              <a:rPr lang="sl-SI" sz="4300" u="sng" dirty="0">
                <a:latin typeface="Garamond" panose="02020404030301010803" pitchFamily="18" charset="0"/>
              </a:rPr>
              <a:t>assess the language</a:t>
            </a:r>
            <a:r>
              <a:rPr lang="sl-SI" sz="4300" dirty="0">
                <a:latin typeface="Garamond" panose="02020404030301010803" pitchFamily="18" charset="0"/>
              </a:rPr>
              <a:t>, not the subject knowledge</a:t>
            </a:r>
          </a:p>
          <a:p>
            <a:pPr marL="514350" lvl="0" indent="-514350">
              <a:lnSpc>
                <a:spcPct val="120000"/>
              </a:lnSpc>
              <a:buNone/>
            </a:pPr>
            <a:endParaRPr lang="sl-SI" sz="4300" dirty="0">
              <a:latin typeface="Garamond" panose="02020404030301010803" pitchFamily="18" charset="0"/>
            </a:endParaRPr>
          </a:p>
          <a:p>
            <a:pPr marL="514350" lvl="0" indent="-514350">
              <a:lnSpc>
                <a:spcPct val="120000"/>
              </a:lnSpc>
              <a:buNone/>
            </a:pPr>
            <a:r>
              <a:rPr lang="sl-SI" sz="4300" b="1" dirty="0">
                <a:latin typeface="Garamond" panose="02020404030301010803" pitchFamily="18" charset="0"/>
              </a:rPr>
              <a:t>3. Define aims: </a:t>
            </a:r>
          </a:p>
          <a:p>
            <a:pPr marL="514350" lvl="0" indent="-514350">
              <a:lnSpc>
                <a:spcPct val="120000"/>
              </a:lnSpc>
              <a:buNone/>
            </a:pPr>
            <a:r>
              <a:rPr lang="sl-SI" sz="4300" dirty="0">
                <a:latin typeface="Garamond" panose="02020404030301010803" pitchFamily="18" charset="0"/>
              </a:rPr>
              <a:t>	Aims need to be taken from </a:t>
            </a:r>
            <a:r>
              <a:rPr lang="sl-SI" sz="4300" u="sng" dirty="0">
                <a:latin typeface="Garamond" panose="02020404030301010803" pitchFamily="18" charset="0"/>
              </a:rPr>
              <a:t>Slovene</a:t>
            </a:r>
            <a:r>
              <a:rPr lang="sl-SI" sz="4300" dirty="0">
                <a:latin typeface="Garamond" panose="02020404030301010803" pitchFamily="18" charset="0"/>
              </a:rPr>
              <a:t> curriculum (SPO; MAT; GUM; LUM; ŠPO) and from </a:t>
            </a:r>
            <a:r>
              <a:rPr lang="sl-SI" sz="4300" u="sng" dirty="0">
                <a:latin typeface="Garamond" panose="02020404030301010803" pitchFamily="18" charset="0"/>
              </a:rPr>
              <a:t>Language</a:t>
            </a:r>
            <a:r>
              <a:rPr lang="sl-SI" sz="4300" dirty="0">
                <a:latin typeface="Garamond" panose="02020404030301010803" pitchFamily="18" charset="0"/>
              </a:rPr>
              <a:t> curriculum. </a:t>
            </a:r>
          </a:p>
          <a:p>
            <a:pPr marL="514350" lvl="0" indent="-514350">
              <a:lnSpc>
                <a:spcPct val="120000"/>
              </a:lnSpc>
              <a:buNone/>
            </a:pPr>
            <a:endParaRPr lang="sl-SI" sz="4300" b="1" dirty="0">
              <a:latin typeface="Garamond" panose="02020404030301010803" pitchFamily="18" charset="0"/>
            </a:endParaRPr>
          </a:p>
          <a:p>
            <a:pPr marL="514350" lvl="0" indent="-514350">
              <a:lnSpc>
                <a:spcPct val="120000"/>
              </a:lnSpc>
              <a:buNone/>
            </a:pPr>
            <a:r>
              <a:rPr lang="sl-SI" sz="4300" b="1" dirty="0">
                <a:latin typeface="Garamond" panose="02020404030301010803" pitchFamily="18" charset="0"/>
              </a:rPr>
              <a:t>4. Don’t forget: </a:t>
            </a:r>
          </a:p>
          <a:p>
            <a:pPr marL="514350" indent="-514350">
              <a:lnSpc>
                <a:spcPct val="120000"/>
              </a:lnSpc>
              <a:buNone/>
            </a:pPr>
            <a:r>
              <a:rPr lang="sl-SI" sz="4300" dirty="0">
                <a:latin typeface="Garamond" panose="02020404030301010803" pitchFamily="18" charset="0"/>
              </a:rPr>
              <a:t>	1</a:t>
            </a:r>
            <a:r>
              <a:rPr lang="sl-SI" sz="4300" baseline="30000" dirty="0">
                <a:latin typeface="Garamond" panose="02020404030301010803" pitchFamily="18" charset="0"/>
              </a:rPr>
              <a:t>st</a:t>
            </a:r>
            <a:r>
              <a:rPr lang="sl-SI" sz="4300" dirty="0">
                <a:latin typeface="Garamond" panose="02020404030301010803" pitchFamily="18" charset="0"/>
                <a:sym typeface="Symbol"/>
              </a:rPr>
              <a:t></a:t>
            </a:r>
            <a:r>
              <a:rPr lang="sl-SI" sz="4300" dirty="0">
                <a:latin typeface="Garamond" panose="02020404030301010803" pitchFamily="18" charset="0"/>
              </a:rPr>
              <a:t>3</a:t>
            </a:r>
            <a:r>
              <a:rPr lang="sl-SI" sz="4300" baseline="30000" dirty="0">
                <a:latin typeface="Garamond" panose="02020404030301010803" pitchFamily="18" charset="0"/>
              </a:rPr>
              <a:t>rd</a:t>
            </a:r>
            <a:r>
              <a:rPr lang="sl-SI" sz="4300" dirty="0">
                <a:latin typeface="Garamond" panose="02020404030301010803" pitchFamily="18" charset="0"/>
              </a:rPr>
              <a:t> </a:t>
            </a:r>
            <a:r>
              <a:rPr lang="sl-SI" sz="4300" dirty="0">
                <a:latin typeface="Garamond" panose="02020404030301010803" pitchFamily="18" charset="0"/>
                <a:sym typeface="Symbol"/>
              </a:rPr>
              <a:t>grade: listening, </a:t>
            </a:r>
            <a:r>
              <a:rPr lang="sl-SI" sz="4300" dirty="0" err="1">
                <a:latin typeface="Garamond" panose="02020404030301010803" pitchFamily="18" charset="0"/>
                <a:sym typeface="Symbol"/>
              </a:rPr>
              <a:t>speaking</a:t>
            </a:r>
            <a:r>
              <a:rPr lang="sl-SI" sz="4300" dirty="0">
                <a:latin typeface="Garamond" panose="02020404030301010803" pitchFamily="18" charset="0"/>
                <a:sym typeface="Symbol"/>
              </a:rPr>
              <a:t> </a:t>
            </a:r>
            <a:r>
              <a:rPr lang="sl-SI" sz="4300" dirty="0">
                <a:latin typeface="Garamond" panose="02020404030301010803" pitchFamily="18" charset="0"/>
              </a:rPr>
              <a:t>	</a:t>
            </a:r>
          </a:p>
          <a:p>
            <a:pPr marL="514350" indent="-514350">
              <a:lnSpc>
                <a:spcPct val="120000"/>
              </a:lnSpc>
              <a:buNone/>
            </a:pPr>
            <a:r>
              <a:rPr lang="sl-SI" sz="4300" dirty="0">
                <a:latin typeface="Garamond" panose="02020404030301010803" pitchFamily="18" charset="0"/>
              </a:rPr>
              <a:t>	3</a:t>
            </a:r>
            <a:r>
              <a:rPr lang="sl-SI" sz="4300" baseline="30000" dirty="0">
                <a:latin typeface="Garamond" panose="02020404030301010803" pitchFamily="18" charset="0"/>
              </a:rPr>
              <a:t>rd</a:t>
            </a:r>
            <a:r>
              <a:rPr lang="sl-SI" sz="4300" dirty="0">
                <a:latin typeface="Garamond" panose="02020404030301010803" pitchFamily="18" charset="0"/>
                <a:sym typeface="Symbol"/>
              </a:rPr>
              <a:t> grade: listening, speaking, reading, (writing)</a:t>
            </a:r>
          </a:p>
          <a:p>
            <a:pPr marL="514350" indent="-514350">
              <a:lnSpc>
                <a:spcPct val="120000"/>
              </a:lnSpc>
              <a:buNone/>
            </a:pPr>
            <a:endParaRPr lang="sl-SI" sz="4300" dirty="0">
              <a:latin typeface="Garamond" panose="02020404030301010803" pitchFamily="18" charset="0"/>
              <a:sym typeface="Symbol"/>
            </a:endParaRPr>
          </a:p>
          <a:p>
            <a:pPr marL="514350" indent="-514350">
              <a:lnSpc>
                <a:spcPct val="120000"/>
              </a:lnSpc>
              <a:buNone/>
            </a:pPr>
            <a:endParaRPr lang="sl-SI" sz="4300" b="1" dirty="0">
              <a:latin typeface="Garamond" panose="02020404030301010803" pitchFamily="18" charset="0"/>
              <a:sym typeface="Symbol"/>
            </a:endParaRPr>
          </a:p>
          <a:p>
            <a:pPr marL="514350" indent="-514350">
              <a:lnSpc>
                <a:spcPct val="120000"/>
              </a:lnSpc>
              <a:buNone/>
            </a:pPr>
            <a:r>
              <a:rPr lang="sl-SI" sz="4300" b="1" dirty="0">
                <a:latin typeface="Garamond" panose="02020404030301010803" pitchFamily="18" charset="0"/>
                <a:sym typeface="Symbol"/>
              </a:rPr>
              <a:t>5. Classroom language: </a:t>
            </a:r>
            <a:r>
              <a:rPr lang="sl-SI" sz="4300" dirty="0">
                <a:latin typeface="Garamond" panose="02020404030301010803" pitchFamily="18" charset="0"/>
                <a:sym typeface="Symbol"/>
              </a:rPr>
              <a:t>give short and simple instructions, give examples, use gestures and movements (write classroom language next to each activity)</a:t>
            </a:r>
          </a:p>
          <a:p>
            <a:pPr marL="514350" indent="-514350">
              <a:lnSpc>
                <a:spcPct val="120000"/>
              </a:lnSpc>
              <a:buNone/>
            </a:pPr>
            <a:r>
              <a:rPr lang="sl-SI" sz="4300" dirty="0">
                <a:latin typeface="Garamond" panose="02020404030301010803" pitchFamily="18" charset="0"/>
              </a:rPr>
              <a:t>				</a:t>
            </a:r>
            <a:r>
              <a:rPr lang="en-GB" sz="4300" dirty="0">
                <a:latin typeface="Garamond" panose="02020404030301010803" pitchFamily="18" charset="0"/>
              </a:rPr>
              <a:t>a </a:t>
            </a:r>
            <a:r>
              <a:rPr lang="en-GB" sz="4300" dirty="0">
                <a:solidFill>
                  <a:srgbClr val="0070C0"/>
                </a:solidFill>
                <a:latin typeface="Garamond" panose="02020404030301010803" pitchFamily="18" charset="0"/>
              </a:rPr>
              <a:t>foreign language </a:t>
            </a:r>
            <a:r>
              <a:rPr lang="en-GB" sz="4300" dirty="0">
                <a:latin typeface="Garamond" panose="02020404030301010803" pitchFamily="18" charset="0"/>
              </a:rPr>
              <a:t>is used for teaching</a:t>
            </a:r>
            <a:endParaRPr lang="sl-SI" sz="4300" dirty="0">
              <a:latin typeface="Garamond" panose="02020404030301010803" pitchFamily="18" charset="0"/>
            </a:endParaRPr>
          </a:p>
          <a:p>
            <a:pPr marL="514350" indent="-514350">
              <a:lnSpc>
                <a:spcPct val="120000"/>
              </a:lnSpc>
              <a:buNone/>
            </a:pPr>
            <a:endParaRPr lang="sl-SI" sz="4300" dirty="0">
              <a:latin typeface="Garamond" panose="02020404030301010803" pitchFamily="18" charset="0"/>
            </a:endParaRPr>
          </a:p>
          <a:p>
            <a:pPr marL="514350" indent="-514350">
              <a:lnSpc>
                <a:spcPct val="120000"/>
              </a:lnSpc>
              <a:buNone/>
            </a:pPr>
            <a:r>
              <a:rPr lang="sl-SI" sz="4300" b="1" dirty="0">
                <a:latin typeface="Garamond" panose="02020404030301010803" pitchFamily="18" charset="0"/>
              </a:rPr>
              <a:t>6. Activities: </a:t>
            </a:r>
            <a:r>
              <a:rPr lang="sl-SI" sz="4300" dirty="0">
                <a:latin typeface="Garamond" panose="02020404030301010803" pitchFamily="18" charset="0"/>
              </a:rPr>
              <a:t>plan a lot of shorter activities              keep the pupils engaged</a:t>
            </a:r>
          </a:p>
          <a:p>
            <a:pPr>
              <a:buNone/>
            </a:pPr>
            <a:endParaRPr lang="sl-SI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63451">
            <a:off x="7687241" y="1626021"/>
            <a:ext cx="1360244" cy="8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Arrow 7"/>
          <p:cNvSpPr/>
          <p:nvPr/>
        </p:nvSpPr>
        <p:spPr>
          <a:xfrm>
            <a:off x="304800" y="2133600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Right Arrow 6"/>
          <p:cNvSpPr/>
          <p:nvPr/>
        </p:nvSpPr>
        <p:spPr>
          <a:xfrm>
            <a:off x="2209800" y="5562600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Right Arrow 8"/>
          <p:cNvSpPr/>
          <p:nvPr/>
        </p:nvSpPr>
        <p:spPr>
          <a:xfrm>
            <a:off x="3124200" y="6324600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050" name="Picture 2" descr="Image result for reading, speaking, listening, writing">
            <a:extLst>
              <a:ext uri="{FF2B5EF4-FFF2-40B4-BE49-F238E27FC236}">
                <a16:creationId xmlns:a16="http://schemas.microsoft.com/office/drawing/2014/main" id="{EB1B1A4E-69EC-477B-B5C3-5846D2DDE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537247"/>
            <a:ext cx="4211782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280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009999"/>
                </a:solidFill>
                <a:latin typeface="Garamond" panose="02020404030301010803" pitchFamily="18" charset="0"/>
              </a:rPr>
              <a:t>Lesson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None/>
            </a:pPr>
            <a:r>
              <a:rPr lang="sl-SI" b="1" dirty="0">
                <a:latin typeface="Garamond" panose="02020404030301010803" pitchFamily="18" charset="0"/>
              </a:rPr>
              <a:t>1. Questions</a:t>
            </a:r>
          </a:p>
          <a:p>
            <a:pPr marL="514350" indent="-514350">
              <a:buNone/>
            </a:pPr>
            <a:r>
              <a:rPr lang="sl-SI" b="1" dirty="0">
                <a:latin typeface="Garamond" panose="02020404030301010803" pitchFamily="18" charset="0"/>
              </a:rPr>
              <a:t>2. Movements according to teacher’s instructions</a:t>
            </a:r>
          </a:p>
          <a:p>
            <a:pPr marL="514350" indent="-514350">
              <a:buNone/>
            </a:pPr>
            <a:r>
              <a:rPr lang="sl-SI" b="1" dirty="0">
                <a:latin typeface="Garamond" panose="02020404030301010803" pitchFamily="18" charset="0"/>
              </a:rPr>
              <a:t>3. Story </a:t>
            </a:r>
          </a:p>
          <a:p>
            <a:pPr marL="514350" indent="-514350">
              <a:buNone/>
            </a:pPr>
            <a:endParaRPr lang="sl-SI" dirty="0">
              <a:latin typeface="Garamond" panose="02020404030301010803" pitchFamily="18" charset="0"/>
            </a:endParaRPr>
          </a:p>
          <a:p>
            <a:pPr marL="514350" indent="-514350">
              <a:buNone/>
            </a:pPr>
            <a:endParaRPr lang="sl-SI" dirty="0">
              <a:latin typeface="Garamond" panose="02020404030301010803" pitchFamily="18" charset="0"/>
            </a:endParaRPr>
          </a:p>
          <a:p>
            <a:pPr marL="514350" indent="-514350">
              <a:buNone/>
            </a:pPr>
            <a:endParaRPr lang="sl-SI" dirty="0">
              <a:latin typeface="Garamond" panose="02020404030301010803" pitchFamily="18" charset="0"/>
            </a:endParaRPr>
          </a:p>
          <a:p>
            <a:pPr marL="514350" indent="-514350">
              <a:buNone/>
            </a:pPr>
            <a:endParaRPr lang="sl-SI" dirty="0">
              <a:latin typeface="Garamond" panose="02020404030301010803" pitchFamily="18" charset="0"/>
            </a:endParaRPr>
          </a:p>
          <a:p>
            <a:pPr marL="514350" indent="-514350">
              <a:buNone/>
            </a:pPr>
            <a:r>
              <a:rPr lang="sl-SI" b="1" dirty="0">
                <a:latin typeface="Garamond" panose="02020404030301010803" pitchFamily="18" charset="0"/>
              </a:rPr>
              <a:t>4. Activities for development of phonological awareness </a:t>
            </a:r>
            <a:r>
              <a:rPr lang="sl-SI" dirty="0">
                <a:latin typeface="Garamond" panose="02020404030301010803" pitchFamily="18" charset="0"/>
              </a:rPr>
              <a:t>(long – short words; rhymes; syllables; differences in the sound and writing system between first and foreign language ...)</a:t>
            </a:r>
          </a:p>
          <a:p>
            <a:pPr marL="514350" indent="-514350">
              <a:buNone/>
            </a:pPr>
            <a:endParaRPr lang="sl-SI" dirty="0">
              <a:latin typeface="Garamond" panose="02020404030301010803" pitchFamily="18" charset="0"/>
            </a:endParaRPr>
          </a:p>
          <a:p>
            <a:pPr marL="514350" indent="-514350">
              <a:buNone/>
            </a:pPr>
            <a:r>
              <a:rPr lang="sl-SI" b="1" dirty="0">
                <a:latin typeface="Garamond" panose="02020404030301010803" pitchFamily="18" charset="0"/>
              </a:rPr>
              <a:t>5. Revision or introduction of a new topic </a:t>
            </a:r>
            <a:r>
              <a:rPr lang="sl-SI" dirty="0">
                <a:latin typeface="Garamond" panose="02020404030301010803" pitchFamily="18" charset="0"/>
              </a:rPr>
              <a:t>– through games </a:t>
            </a:r>
          </a:p>
          <a:p>
            <a:pPr marL="514350" indent="-514350">
              <a:buNone/>
            </a:pPr>
            <a:r>
              <a:rPr lang="sl-SI" dirty="0">
                <a:latin typeface="Garamond" panose="02020404030301010803" pitchFamily="18" charset="0"/>
              </a:rPr>
              <a:t>	Teaching new vocabulary and phrases: activities for repetition</a:t>
            </a:r>
          </a:p>
          <a:p>
            <a:pPr marL="514350" indent="-514350">
              <a:buNone/>
            </a:pPr>
            <a:endParaRPr lang="sl-SI" dirty="0">
              <a:latin typeface="Garamond" panose="02020404030301010803" pitchFamily="18" charset="0"/>
            </a:endParaRPr>
          </a:p>
          <a:p>
            <a:pPr marL="514350" indent="-514350">
              <a:buNone/>
            </a:pPr>
            <a:r>
              <a:rPr lang="sl-SI" b="1" dirty="0">
                <a:latin typeface="Garamond" panose="02020404030301010803" pitchFamily="18" charset="0"/>
              </a:rPr>
              <a:t>6. What have I learned today?</a:t>
            </a:r>
            <a:r>
              <a:rPr lang="sl-SI" dirty="0">
                <a:latin typeface="Garamond" panose="02020404030301010803" pitchFamily="18" charset="0"/>
              </a:rPr>
              <a:t> </a:t>
            </a:r>
          </a:p>
          <a:p>
            <a:pPr marL="514350" indent="-514350">
              <a:buAutoNum type="arabicPeriod"/>
            </a:pPr>
            <a:endParaRPr lang="sl-SI" dirty="0"/>
          </a:p>
        </p:txBody>
      </p:sp>
      <p:pic>
        <p:nvPicPr>
          <p:cNvPr id="7" name="Slika 6" descr="Rezultat iskanja slik za einstein quotw fairytales">
            <a:extLst>
              <a:ext uri="{FF2B5EF4-FFF2-40B4-BE49-F238E27FC236}">
                <a16:creationId xmlns:a16="http://schemas.microsoft.com/office/drawing/2014/main" id="{A3BE9248-9C3B-4D8E-8A72-425FBE8B151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2400"/>
            <a:ext cx="254508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lika 10" descr="Image result for children books">
            <a:extLst>
              <a:ext uri="{FF2B5EF4-FFF2-40B4-BE49-F238E27FC236}">
                <a16:creationId xmlns:a16="http://schemas.microsoft.com/office/drawing/2014/main" id="{920554F0-7816-4EB0-8B3B-7DCD8354FBC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0"/>
            <a:ext cx="2411730" cy="1592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04800"/>
          </a:xfrm>
        </p:spPr>
        <p:txBody>
          <a:bodyPr>
            <a:noAutofit/>
          </a:bodyPr>
          <a:lstStyle/>
          <a:p>
            <a:r>
              <a:rPr lang="sl-SI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Lesson – example </a:t>
            </a:r>
            <a:endParaRPr lang="sl-SI" sz="20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28600"/>
            <a:ext cx="8686800" cy="66294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sl-SI" sz="3100" b="1" dirty="0">
                <a:latin typeface="Garamond" panose="02020404030301010803" pitchFamily="18" charset="0"/>
              </a:rPr>
              <a:t>Topic: </a:t>
            </a:r>
            <a:r>
              <a:rPr lang="sl-SI" sz="3100" dirty="0">
                <a:latin typeface="Garamond" panose="02020404030301010803" pitchFamily="18" charset="0"/>
              </a:rPr>
              <a:t>Animal habitats</a:t>
            </a:r>
          </a:p>
          <a:p>
            <a:pPr>
              <a:buNone/>
            </a:pPr>
            <a:r>
              <a:rPr lang="sl-SI" sz="3100" b="1" dirty="0">
                <a:latin typeface="Garamond" panose="02020404030301010803" pitchFamily="18" charset="0"/>
              </a:rPr>
              <a:t>Grade: </a:t>
            </a:r>
            <a:r>
              <a:rPr lang="sl-SI" sz="3100" dirty="0">
                <a:latin typeface="Garamond" panose="02020404030301010803" pitchFamily="18" charset="0"/>
              </a:rPr>
              <a:t>3rd  </a:t>
            </a:r>
          </a:p>
          <a:p>
            <a:pPr>
              <a:buNone/>
            </a:pPr>
            <a:r>
              <a:rPr lang="sl-SI" sz="3100" b="1" dirty="0">
                <a:latin typeface="Garamond" panose="02020404030301010803" pitchFamily="18" charset="0"/>
              </a:rPr>
              <a:t>Subject: </a:t>
            </a:r>
            <a:r>
              <a:rPr lang="sl-SI" sz="3100" dirty="0">
                <a:latin typeface="Garamond" panose="02020404030301010803" pitchFamily="18" charset="0"/>
              </a:rPr>
              <a:t>social sciences </a:t>
            </a:r>
          </a:p>
          <a:p>
            <a:pPr>
              <a:buNone/>
            </a:pPr>
            <a:r>
              <a:rPr lang="sl-SI" sz="3100" b="1" dirty="0">
                <a:latin typeface="Garamond" panose="02020404030301010803" pitchFamily="18" charset="0"/>
              </a:rPr>
              <a:t>Aims: </a:t>
            </a:r>
          </a:p>
          <a:p>
            <a:pPr>
              <a:buNone/>
            </a:pPr>
            <a:r>
              <a:rPr lang="sl-SI" sz="3100" dirty="0">
                <a:latin typeface="Garamond" panose="02020404030301010803" pitchFamily="18" charset="0"/>
              </a:rPr>
              <a:t>	SPO: They know different habitats and animals within those habitats. </a:t>
            </a:r>
          </a:p>
          <a:p>
            <a:pPr>
              <a:buNone/>
            </a:pPr>
            <a:r>
              <a:rPr lang="sl-SI" sz="3100" dirty="0">
                <a:latin typeface="Garamond" panose="02020404030301010803" pitchFamily="18" charset="0"/>
              </a:rPr>
              <a:t>	MAT: They name and add numbers to 100. </a:t>
            </a:r>
          </a:p>
          <a:p>
            <a:pPr>
              <a:buNone/>
            </a:pPr>
            <a:r>
              <a:rPr lang="sl-SI" sz="3100" dirty="0">
                <a:latin typeface="Garamond" panose="02020404030301010803" pitchFamily="18" charset="0"/>
              </a:rPr>
              <a:t>	ŠPO: They perform locomotor movements (running, walking, jumping ...). </a:t>
            </a:r>
          </a:p>
          <a:p>
            <a:pPr>
              <a:buNone/>
            </a:pPr>
            <a:r>
              <a:rPr lang="sl-SI" sz="3100" dirty="0">
                <a:latin typeface="Garamond" panose="02020404030301010803" pitchFamily="18" charset="0"/>
              </a:rPr>
              <a:t>	TJA: They understand the instructions/they recognize the main topic of the story/they use the vocabulary and phrases within discussed topics; </a:t>
            </a:r>
          </a:p>
          <a:p>
            <a:pPr>
              <a:buNone/>
            </a:pPr>
            <a:endParaRPr lang="sl-SI" sz="3100" b="1" dirty="0">
              <a:latin typeface="Garamond" panose="02020404030301010803" pitchFamily="18" charset="0"/>
            </a:endParaRPr>
          </a:p>
          <a:p>
            <a:pPr>
              <a:buNone/>
            </a:pPr>
            <a:r>
              <a:rPr lang="sl-SI" sz="3100" b="1" dirty="0">
                <a:latin typeface="Garamond" panose="02020404030301010803" pitchFamily="18" charset="0"/>
              </a:rPr>
              <a:t>Vocabulary and phrases: </a:t>
            </a:r>
          </a:p>
          <a:p>
            <a:pPr>
              <a:buNone/>
            </a:pPr>
            <a:r>
              <a:rPr lang="sl-SI" sz="3100" dirty="0">
                <a:latin typeface="Garamond" panose="02020404030301010803" pitchFamily="18" charset="0"/>
              </a:rPr>
              <a:t>	Vocabulary: animals (bear, giraffe, snake ...); </a:t>
            </a:r>
            <a:r>
              <a:rPr lang="sl-SI" sz="3100" u="sng" dirty="0">
                <a:latin typeface="Garamond" panose="02020404030301010803" pitchFamily="18" charset="0"/>
              </a:rPr>
              <a:t>habitats </a:t>
            </a:r>
            <a:r>
              <a:rPr lang="sl-SI" sz="3100" dirty="0">
                <a:latin typeface="Garamond" panose="02020404030301010803" pitchFamily="18" charset="0"/>
              </a:rPr>
              <a:t>(jungle, mountains, ocean, river, desert, forest, garden, farm, sea ... ), numbers to 100, colours ... </a:t>
            </a:r>
          </a:p>
          <a:p>
            <a:pPr>
              <a:buNone/>
            </a:pPr>
            <a:r>
              <a:rPr lang="sl-SI" sz="3100" dirty="0">
                <a:latin typeface="Garamond" panose="02020404030301010803" pitchFamily="18" charset="0"/>
              </a:rPr>
              <a:t>	Phrases: What do you see? I see a ... This is a/an, Where do animals live ... </a:t>
            </a:r>
          </a:p>
        </p:txBody>
      </p:sp>
      <p:pic>
        <p:nvPicPr>
          <p:cNvPr id="11" name="Slika 10" descr="Rezultat iskanja slik za animal habitats">
            <a:extLst>
              <a:ext uri="{FF2B5EF4-FFF2-40B4-BE49-F238E27FC236}">
                <a16:creationId xmlns:a16="http://schemas.microsoft.com/office/drawing/2014/main" id="{F67406CD-E598-4463-9991-DD9577AD299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7776"/>
            <a:ext cx="2514600" cy="16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C00B978-62B2-4876-BB3A-645E3FF6534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80526" y="457200"/>
            <a:ext cx="8182947" cy="5718421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sl-SI" sz="5600" b="1" dirty="0" err="1">
                <a:latin typeface="Garamond" panose="02020404030301010803" pitchFamily="18" charset="0"/>
              </a:rPr>
              <a:t>Lesson</a:t>
            </a:r>
            <a:r>
              <a:rPr lang="sl-SI" sz="5600" b="1" dirty="0">
                <a:latin typeface="Garamond" panose="02020404030301010803" pitchFamily="18" charset="0"/>
              </a:rPr>
              <a:t> </a:t>
            </a:r>
            <a:r>
              <a:rPr lang="sl-SI" sz="5600" b="1" dirty="0" err="1">
                <a:latin typeface="Garamond" panose="02020404030301010803" pitchFamily="18" charset="0"/>
              </a:rPr>
              <a:t>structure</a:t>
            </a:r>
            <a:r>
              <a:rPr lang="sl-SI" sz="5600" b="1" dirty="0">
                <a:latin typeface="Garamond" panose="02020404030301010803" pitchFamily="18" charset="0"/>
              </a:rPr>
              <a:t>: </a:t>
            </a:r>
          </a:p>
          <a:p>
            <a:pPr marL="514350" indent="-514350">
              <a:buNone/>
            </a:pPr>
            <a:r>
              <a:rPr lang="sl-SI" sz="5600" b="1" dirty="0">
                <a:latin typeface="Garamond" panose="02020404030301010803" pitchFamily="18" charset="0"/>
              </a:rPr>
              <a:t>1. </a:t>
            </a:r>
            <a:r>
              <a:rPr lang="sl-SI" sz="5600" b="1" dirty="0" err="1">
                <a:latin typeface="Garamond" panose="02020404030301010803" pitchFamily="18" charset="0"/>
              </a:rPr>
              <a:t>Questions</a:t>
            </a:r>
            <a:r>
              <a:rPr lang="sl-SI" sz="5600" b="1" dirty="0">
                <a:latin typeface="Garamond" panose="02020404030301010803" pitchFamily="18" charset="0"/>
              </a:rPr>
              <a:t>:</a:t>
            </a:r>
            <a:r>
              <a:rPr lang="sl-SI" sz="5600" dirty="0">
                <a:latin typeface="Garamond" panose="02020404030301010803" pitchFamily="18" charset="0"/>
              </a:rPr>
              <a:t> (</a:t>
            </a:r>
            <a:r>
              <a:rPr lang="sl-SI" sz="5600" dirty="0" err="1">
                <a:latin typeface="Garamond" panose="02020404030301010803" pitchFamily="18" charset="0"/>
              </a:rPr>
              <a:t>what’s</a:t>
            </a:r>
            <a:r>
              <a:rPr lang="sl-SI" sz="5600" dirty="0">
                <a:latin typeface="Garamond" panose="02020404030301010803" pitchFamily="18" charset="0"/>
              </a:rPr>
              <a:t> </a:t>
            </a:r>
            <a:r>
              <a:rPr lang="sl-SI" sz="5600" dirty="0" err="1">
                <a:latin typeface="Garamond" panose="02020404030301010803" pitchFamily="18" charset="0"/>
              </a:rPr>
              <a:t>your</a:t>
            </a:r>
            <a:r>
              <a:rPr lang="sl-SI" sz="5600" dirty="0">
                <a:latin typeface="Garamond" panose="02020404030301010803" pitchFamily="18" charset="0"/>
              </a:rPr>
              <a:t> name/how </a:t>
            </a:r>
            <a:r>
              <a:rPr lang="sl-SI" sz="5600" dirty="0" err="1">
                <a:latin typeface="Garamond" panose="02020404030301010803" pitchFamily="18" charset="0"/>
              </a:rPr>
              <a:t>old</a:t>
            </a:r>
            <a:r>
              <a:rPr lang="sl-SI" sz="5600" dirty="0">
                <a:latin typeface="Garamond" panose="02020404030301010803" pitchFamily="18" charset="0"/>
              </a:rPr>
              <a:t> are </a:t>
            </a:r>
            <a:r>
              <a:rPr lang="sl-SI" sz="5600" dirty="0" err="1">
                <a:latin typeface="Garamond" panose="02020404030301010803" pitchFamily="18" charset="0"/>
              </a:rPr>
              <a:t>you</a:t>
            </a:r>
            <a:r>
              <a:rPr lang="sl-SI" sz="5600" dirty="0">
                <a:latin typeface="Garamond" panose="02020404030301010803" pitchFamily="18" charset="0"/>
              </a:rPr>
              <a:t>/</a:t>
            </a:r>
            <a:r>
              <a:rPr lang="sl-SI" sz="5600" dirty="0" err="1">
                <a:latin typeface="Garamond" panose="02020404030301010803" pitchFamily="18" charset="0"/>
              </a:rPr>
              <a:t>what</a:t>
            </a:r>
            <a:r>
              <a:rPr lang="sl-SI" sz="5600" dirty="0">
                <a:latin typeface="Garamond" panose="02020404030301010803" pitchFamily="18" charset="0"/>
              </a:rPr>
              <a:t> </a:t>
            </a:r>
            <a:r>
              <a:rPr lang="sl-SI" sz="5600" dirty="0" err="1">
                <a:latin typeface="Garamond" panose="02020404030301010803" pitchFamily="18" charset="0"/>
              </a:rPr>
              <a:t>day</a:t>
            </a:r>
            <a:r>
              <a:rPr lang="sl-SI" sz="5600" dirty="0">
                <a:latin typeface="Garamond" panose="02020404030301010803" pitchFamily="18" charset="0"/>
              </a:rPr>
              <a:t> is </a:t>
            </a:r>
            <a:r>
              <a:rPr lang="sl-SI" sz="5600" dirty="0" err="1">
                <a:latin typeface="Garamond" panose="02020404030301010803" pitchFamily="18" charset="0"/>
              </a:rPr>
              <a:t>today</a:t>
            </a:r>
            <a:r>
              <a:rPr lang="sl-SI" sz="5600" dirty="0">
                <a:latin typeface="Garamond" panose="02020404030301010803" pitchFamily="18" charset="0"/>
              </a:rPr>
              <a:t>/</a:t>
            </a:r>
            <a:r>
              <a:rPr lang="sl-SI" sz="5600" dirty="0" err="1">
                <a:latin typeface="Garamond" panose="02020404030301010803" pitchFamily="18" charset="0"/>
              </a:rPr>
              <a:t>what’s</a:t>
            </a:r>
            <a:r>
              <a:rPr lang="sl-SI" sz="5600" dirty="0">
                <a:latin typeface="Garamond" panose="02020404030301010803" pitchFamily="18" charset="0"/>
              </a:rPr>
              <a:t> </a:t>
            </a:r>
            <a:r>
              <a:rPr lang="sl-SI" sz="5600" dirty="0" err="1">
                <a:latin typeface="Garamond" panose="02020404030301010803" pitchFamily="18" charset="0"/>
              </a:rPr>
              <a:t>the</a:t>
            </a:r>
            <a:r>
              <a:rPr lang="sl-SI" sz="5600" dirty="0">
                <a:latin typeface="Garamond" panose="02020404030301010803" pitchFamily="18" charset="0"/>
              </a:rPr>
              <a:t> time/</a:t>
            </a:r>
            <a:r>
              <a:rPr lang="sl-SI" sz="5600" dirty="0" err="1">
                <a:latin typeface="Garamond" panose="02020404030301010803" pitchFamily="18" charset="0"/>
              </a:rPr>
              <a:t>what’s</a:t>
            </a:r>
            <a:r>
              <a:rPr lang="sl-SI" sz="5600" dirty="0">
                <a:latin typeface="Garamond" panose="02020404030301010803" pitchFamily="18" charset="0"/>
              </a:rPr>
              <a:t> </a:t>
            </a:r>
            <a:r>
              <a:rPr lang="sl-SI" sz="5600" dirty="0" err="1">
                <a:latin typeface="Garamond" panose="02020404030301010803" pitchFamily="18" charset="0"/>
              </a:rPr>
              <a:t>the</a:t>
            </a:r>
            <a:r>
              <a:rPr lang="sl-SI" sz="5600" dirty="0">
                <a:latin typeface="Garamond" panose="02020404030301010803" pitchFamily="18" charset="0"/>
              </a:rPr>
              <a:t> </a:t>
            </a:r>
            <a:r>
              <a:rPr lang="sl-SI" sz="5600" dirty="0" err="1">
                <a:latin typeface="Garamond" panose="02020404030301010803" pitchFamily="18" charset="0"/>
              </a:rPr>
              <a:t>weather</a:t>
            </a:r>
            <a:r>
              <a:rPr lang="sl-SI" sz="5600" dirty="0">
                <a:latin typeface="Garamond" panose="02020404030301010803" pitchFamily="18" charset="0"/>
              </a:rPr>
              <a:t> like </a:t>
            </a:r>
            <a:r>
              <a:rPr lang="sl-SI" sz="5600" dirty="0" err="1">
                <a:latin typeface="Garamond" panose="02020404030301010803" pitchFamily="18" charset="0"/>
              </a:rPr>
              <a:t>today</a:t>
            </a:r>
            <a:r>
              <a:rPr lang="sl-SI" sz="5600" dirty="0">
                <a:latin typeface="Garamond" panose="02020404030301010803" pitchFamily="18" charset="0"/>
              </a:rPr>
              <a:t>/</a:t>
            </a:r>
            <a:r>
              <a:rPr lang="sl-SI" sz="5600" dirty="0" err="1">
                <a:latin typeface="Garamond" panose="02020404030301010803" pitchFamily="18" charset="0"/>
              </a:rPr>
              <a:t>what</a:t>
            </a:r>
            <a:r>
              <a:rPr lang="sl-SI" sz="5600" dirty="0">
                <a:latin typeface="Garamond" panose="02020404030301010803" pitchFamily="18" charset="0"/>
              </a:rPr>
              <a:t> </a:t>
            </a:r>
            <a:r>
              <a:rPr lang="sl-SI" sz="5600" dirty="0" err="1">
                <a:latin typeface="Garamond" panose="02020404030301010803" pitchFamily="18" charset="0"/>
              </a:rPr>
              <a:t>season</a:t>
            </a:r>
            <a:r>
              <a:rPr lang="sl-SI" sz="5600" dirty="0">
                <a:latin typeface="Garamond" panose="02020404030301010803" pitchFamily="18" charset="0"/>
              </a:rPr>
              <a:t> is it/</a:t>
            </a:r>
            <a:r>
              <a:rPr lang="sl-SI" sz="5600" dirty="0" err="1">
                <a:latin typeface="Garamond" panose="02020404030301010803" pitchFamily="18" charset="0"/>
              </a:rPr>
              <a:t>when’s</a:t>
            </a:r>
            <a:r>
              <a:rPr lang="sl-SI" sz="5600" dirty="0">
                <a:latin typeface="Garamond" panose="02020404030301010803" pitchFamily="18" charset="0"/>
              </a:rPr>
              <a:t> </a:t>
            </a:r>
            <a:r>
              <a:rPr lang="sl-SI" sz="5600" dirty="0" err="1">
                <a:latin typeface="Garamond" panose="02020404030301010803" pitchFamily="18" charset="0"/>
              </a:rPr>
              <a:t>your</a:t>
            </a:r>
            <a:r>
              <a:rPr lang="sl-SI" sz="5600" dirty="0">
                <a:latin typeface="Garamond" panose="02020404030301010803" pitchFamily="18" charset="0"/>
              </a:rPr>
              <a:t> </a:t>
            </a:r>
            <a:r>
              <a:rPr lang="sl-SI" sz="5600" dirty="0" err="1">
                <a:latin typeface="Garamond" panose="02020404030301010803" pitchFamily="18" charset="0"/>
              </a:rPr>
              <a:t>birthday</a:t>
            </a:r>
            <a:r>
              <a:rPr lang="sl-SI" sz="5600" dirty="0">
                <a:latin typeface="Garamond" panose="02020404030301010803" pitchFamily="18" charset="0"/>
              </a:rPr>
              <a:t>/</a:t>
            </a:r>
            <a:r>
              <a:rPr lang="sl-SI" sz="5600" dirty="0" err="1">
                <a:latin typeface="Garamond" panose="02020404030301010803" pitchFamily="18" charset="0"/>
              </a:rPr>
              <a:t>what’s</a:t>
            </a:r>
            <a:r>
              <a:rPr lang="sl-SI" sz="5600" dirty="0">
                <a:latin typeface="Garamond" panose="02020404030301010803" pitchFamily="18" charset="0"/>
              </a:rPr>
              <a:t> </a:t>
            </a:r>
            <a:r>
              <a:rPr lang="sl-SI" sz="5600" dirty="0" err="1">
                <a:latin typeface="Garamond" panose="02020404030301010803" pitchFamily="18" charset="0"/>
              </a:rPr>
              <a:t>your</a:t>
            </a:r>
            <a:r>
              <a:rPr lang="sl-SI" sz="5600" dirty="0">
                <a:latin typeface="Garamond" panose="02020404030301010803" pitchFamily="18" charset="0"/>
              </a:rPr>
              <a:t> </a:t>
            </a:r>
            <a:r>
              <a:rPr lang="sl-SI" sz="5600" dirty="0" err="1">
                <a:latin typeface="Garamond" panose="02020404030301010803" pitchFamily="18" charset="0"/>
              </a:rPr>
              <a:t>favourite</a:t>
            </a:r>
            <a:r>
              <a:rPr lang="sl-SI" sz="5600" dirty="0">
                <a:latin typeface="Garamond" panose="02020404030301010803" pitchFamily="18" charset="0"/>
              </a:rPr>
              <a:t> </a:t>
            </a:r>
            <a:r>
              <a:rPr lang="sl-SI" sz="5600" dirty="0" err="1">
                <a:latin typeface="Garamond" panose="02020404030301010803" pitchFamily="18" charset="0"/>
              </a:rPr>
              <a:t>animal</a:t>
            </a:r>
            <a:r>
              <a:rPr lang="sl-SI" sz="5600" dirty="0">
                <a:latin typeface="Garamond" panose="02020404030301010803" pitchFamily="18" charset="0"/>
              </a:rPr>
              <a:t> ...?)</a:t>
            </a:r>
          </a:p>
          <a:p>
            <a:pPr marL="514350" indent="-514350">
              <a:buNone/>
            </a:pPr>
            <a:r>
              <a:rPr lang="sl-SI" sz="5600" b="1" dirty="0">
                <a:latin typeface="Garamond" panose="02020404030301010803" pitchFamily="18" charset="0"/>
              </a:rPr>
              <a:t>2. </a:t>
            </a:r>
            <a:r>
              <a:rPr lang="sl-SI" sz="5600" b="1" dirty="0" err="1">
                <a:latin typeface="Garamond" panose="02020404030301010803" pitchFamily="18" charset="0"/>
              </a:rPr>
              <a:t>Movements</a:t>
            </a:r>
            <a:r>
              <a:rPr lang="sl-SI" sz="5600" b="1" dirty="0">
                <a:latin typeface="Garamond" panose="02020404030301010803" pitchFamily="18" charset="0"/>
              </a:rPr>
              <a:t>:</a:t>
            </a:r>
            <a:r>
              <a:rPr lang="sl-SI" sz="5600" dirty="0">
                <a:latin typeface="Garamond" panose="02020404030301010803" pitchFamily="18" charset="0"/>
              </a:rPr>
              <a:t> (</a:t>
            </a:r>
            <a:r>
              <a:rPr lang="sl-SI" sz="5600" dirty="0" err="1">
                <a:latin typeface="Garamond" panose="02020404030301010803" pitchFamily="18" charset="0"/>
              </a:rPr>
              <a:t>swim</a:t>
            </a:r>
            <a:r>
              <a:rPr lang="sl-SI" sz="5600" dirty="0">
                <a:latin typeface="Garamond" panose="02020404030301010803" pitchFamily="18" charset="0"/>
              </a:rPr>
              <a:t>, </a:t>
            </a:r>
            <a:r>
              <a:rPr lang="sl-SI" sz="5600" dirty="0" err="1">
                <a:latin typeface="Garamond" panose="02020404030301010803" pitchFamily="18" charset="0"/>
              </a:rPr>
              <a:t>touch</a:t>
            </a:r>
            <a:r>
              <a:rPr lang="sl-SI" sz="5600" dirty="0">
                <a:latin typeface="Garamond" panose="02020404030301010803" pitchFamily="18" charset="0"/>
              </a:rPr>
              <a:t> </a:t>
            </a:r>
            <a:r>
              <a:rPr lang="sl-SI" sz="5600" dirty="0" err="1">
                <a:latin typeface="Garamond" panose="02020404030301010803" pitchFamily="18" charset="0"/>
              </a:rPr>
              <a:t>your</a:t>
            </a:r>
            <a:r>
              <a:rPr lang="sl-SI" sz="5600" dirty="0">
                <a:latin typeface="Garamond" panose="02020404030301010803" pitchFamily="18" charset="0"/>
              </a:rPr>
              <a:t> </a:t>
            </a:r>
            <a:r>
              <a:rPr lang="sl-SI" sz="5600" dirty="0" err="1">
                <a:latin typeface="Garamond" panose="02020404030301010803" pitchFamily="18" charset="0"/>
              </a:rPr>
              <a:t>toes</a:t>
            </a:r>
            <a:r>
              <a:rPr lang="sl-SI" sz="5600" dirty="0">
                <a:latin typeface="Garamond" panose="02020404030301010803" pitchFamily="18" charset="0"/>
              </a:rPr>
              <a:t>, </a:t>
            </a:r>
            <a:r>
              <a:rPr lang="sl-SI" sz="5600" dirty="0" err="1">
                <a:latin typeface="Garamond" panose="02020404030301010803" pitchFamily="18" charset="0"/>
              </a:rPr>
              <a:t>climb</a:t>
            </a:r>
            <a:r>
              <a:rPr lang="sl-SI" sz="5600" dirty="0">
                <a:latin typeface="Garamond" panose="02020404030301010803" pitchFamily="18" charset="0"/>
              </a:rPr>
              <a:t>, </a:t>
            </a:r>
            <a:r>
              <a:rPr lang="sl-SI" sz="5600" dirty="0" err="1">
                <a:latin typeface="Garamond" panose="02020404030301010803" pitchFamily="18" charset="0"/>
              </a:rPr>
              <a:t>turn</a:t>
            </a:r>
            <a:r>
              <a:rPr lang="sl-SI" sz="5600" dirty="0">
                <a:latin typeface="Garamond" panose="02020404030301010803" pitchFamily="18" charset="0"/>
              </a:rPr>
              <a:t> </a:t>
            </a:r>
            <a:r>
              <a:rPr lang="sl-SI" sz="5600" dirty="0" err="1">
                <a:latin typeface="Garamond" panose="02020404030301010803" pitchFamily="18" charset="0"/>
              </a:rPr>
              <a:t>around</a:t>
            </a:r>
            <a:r>
              <a:rPr lang="sl-SI" sz="5600" dirty="0">
                <a:latin typeface="Garamond" panose="02020404030301010803" pitchFamily="18" charset="0"/>
              </a:rPr>
              <a:t>, </a:t>
            </a:r>
            <a:r>
              <a:rPr lang="sl-SI" sz="5600" dirty="0" err="1">
                <a:latin typeface="Garamond" panose="02020404030301010803" pitchFamily="18" charset="0"/>
              </a:rPr>
              <a:t>jump</a:t>
            </a:r>
            <a:r>
              <a:rPr lang="sl-SI" sz="5600" dirty="0">
                <a:latin typeface="Garamond" panose="02020404030301010803" pitchFamily="18" charset="0"/>
              </a:rPr>
              <a:t> </a:t>
            </a:r>
            <a:r>
              <a:rPr lang="sl-SI" sz="5600" dirty="0" err="1">
                <a:latin typeface="Garamond" panose="02020404030301010803" pitchFamily="18" charset="0"/>
              </a:rPr>
              <a:t>and</a:t>
            </a:r>
            <a:r>
              <a:rPr lang="sl-SI" sz="5600" dirty="0">
                <a:latin typeface="Garamond" panose="02020404030301010803" pitchFamily="18" charset="0"/>
              </a:rPr>
              <a:t> </a:t>
            </a:r>
            <a:r>
              <a:rPr lang="sl-SI" sz="5600" dirty="0" err="1">
                <a:latin typeface="Garamond" panose="02020404030301010803" pitchFamily="18" charset="0"/>
              </a:rPr>
              <a:t>count</a:t>
            </a:r>
            <a:r>
              <a:rPr lang="sl-SI" sz="5600" dirty="0">
                <a:latin typeface="Garamond" panose="02020404030301010803" pitchFamily="18" charset="0"/>
              </a:rPr>
              <a:t> to 12, show me </a:t>
            </a:r>
            <a:r>
              <a:rPr lang="sl-SI" sz="5600" dirty="0" err="1">
                <a:latin typeface="Garamond" panose="02020404030301010803" pitchFamily="18" charset="0"/>
              </a:rPr>
              <a:t>the</a:t>
            </a:r>
            <a:r>
              <a:rPr lang="sl-SI" sz="5600" dirty="0">
                <a:latin typeface="Garamond" panose="02020404030301010803" pitchFamily="18" charset="0"/>
              </a:rPr>
              <a:t> </a:t>
            </a:r>
            <a:r>
              <a:rPr lang="sl-SI" sz="5600" dirty="0" err="1">
                <a:latin typeface="Garamond" panose="02020404030301010803" pitchFamily="18" charset="0"/>
              </a:rPr>
              <a:t>alphabet</a:t>
            </a:r>
            <a:r>
              <a:rPr lang="sl-SI" sz="5600" dirty="0">
                <a:latin typeface="Garamond" panose="02020404030301010803" pitchFamily="18" charset="0"/>
              </a:rPr>
              <a:t>, show me </a:t>
            </a:r>
            <a:r>
              <a:rPr lang="sl-SI" sz="5600" dirty="0" err="1">
                <a:latin typeface="Garamond" panose="02020404030301010803" pitchFamily="18" charset="0"/>
              </a:rPr>
              <a:t>the</a:t>
            </a:r>
            <a:r>
              <a:rPr lang="sl-SI" sz="5600" dirty="0">
                <a:latin typeface="Garamond" panose="02020404030301010803" pitchFamily="18" charset="0"/>
              </a:rPr>
              <a:t> </a:t>
            </a:r>
            <a:r>
              <a:rPr lang="sl-SI" sz="5600" dirty="0" err="1">
                <a:latin typeface="Garamond" panose="02020404030301010803" pitchFamily="18" charset="0"/>
              </a:rPr>
              <a:t>months</a:t>
            </a:r>
            <a:r>
              <a:rPr lang="sl-SI" sz="5600" dirty="0">
                <a:latin typeface="Garamond" panose="02020404030301010803" pitchFamily="18" charset="0"/>
              </a:rPr>
              <a:t>, </a:t>
            </a:r>
            <a:r>
              <a:rPr lang="sl-SI" sz="5600" dirty="0" err="1">
                <a:latin typeface="Garamond" panose="02020404030301010803" pitchFamily="18" charset="0"/>
              </a:rPr>
              <a:t>touch</a:t>
            </a:r>
            <a:r>
              <a:rPr lang="sl-SI" sz="5600" dirty="0">
                <a:latin typeface="Garamond" panose="02020404030301010803" pitchFamily="18" charset="0"/>
              </a:rPr>
              <a:t> </a:t>
            </a:r>
            <a:r>
              <a:rPr lang="sl-SI" sz="5600" dirty="0" err="1">
                <a:latin typeface="Garamond" panose="02020404030301010803" pitchFamily="18" charset="0"/>
              </a:rPr>
              <a:t>something</a:t>
            </a:r>
            <a:r>
              <a:rPr lang="sl-SI" sz="5600" dirty="0">
                <a:latin typeface="Garamond" panose="02020404030301010803" pitchFamily="18" charset="0"/>
              </a:rPr>
              <a:t> </a:t>
            </a:r>
            <a:r>
              <a:rPr lang="sl-SI" sz="5600" dirty="0" err="1">
                <a:latin typeface="Garamond" panose="02020404030301010803" pitchFamily="18" charset="0"/>
              </a:rPr>
              <a:t>blue</a:t>
            </a:r>
            <a:r>
              <a:rPr lang="sl-SI" sz="5600" dirty="0">
                <a:latin typeface="Garamond" panose="02020404030301010803" pitchFamily="18" charset="0"/>
              </a:rPr>
              <a:t> ...)</a:t>
            </a:r>
          </a:p>
          <a:p>
            <a:pPr marL="514350" indent="-514350">
              <a:buNone/>
            </a:pPr>
            <a:r>
              <a:rPr lang="sl-SI" sz="5600" b="1" dirty="0">
                <a:latin typeface="Garamond" panose="02020404030301010803" pitchFamily="18" charset="0"/>
              </a:rPr>
              <a:t>3. </a:t>
            </a:r>
            <a:r>
              <a:rPr lang="sl-SI" sz="5600" b="1" dirty="0" err="1">
                <a:latin typeface="Garamond" panose="02020404030301010803" pitchFamily="18" charset="0"/>
              </a:rPr>
              <a:t>Revision</a:t>
            </a:r>
            <a:r>
              <a:rPr lang="sl-SI" sz="5600" b="1" dirty="0">
                <a:latin typeface="Garamond" panose="02020404030301010803" pitchFamily="18" charset="0"/>
              </a:rPr>
              <a:t>: </a:t>
            </a:r>
          </a:p>
          <a:p>
            <a:pPr marL="514350" indent="-514350">
              <a:buNone/>
            </a:pPr>
            <a:r>
              <a:rPr lang="sl-SI" sz="5600" dirty="0">
                <a:latin typeface="Garamond" panose="02020404030301010803" pitchFamily="18" charset="0"/>
              </a:rPr>
              <a:t>	50 </a:t>
            </a:r>
            <a:r>
              <a:rPr lang="sl-SI" sz="5600" dirty="0" err="1">
                <a:latin typeface="Garamond" panose="02020404030301010803" pitchFamily="18" charset="0"/>
              </a:rPr>
              <a:t>animals</a:t>
            </a:r>
            <a:r>
              <a:rPr lang="sl-SI" sz="5600" dirty="0">
                <a:latin typeface="Garamond" panose="02020404030301010803" pitchFamily="18" charset="0"/>
              </a:rPr>
              <a:t> game (</a:t>
            </a:r>
            <a:r>
              <a:rPr lang="sl-SI" sz="5600" dirty="0" err="1">
                <a:latin typeface="Garamond" panose="02020404030301010803" pitchFamily="18" charset="0"/>
              </a:rPr>
              <a:t>revision</a:t>
            </a:r>
            <a:r>
              <a:rPr lang="sl-SI" sz="5600" dirty="0">
                <a:latin typeface="Garamond" panose="02020404030301010803" pitchFamily="18" charset="0"/>
              </a:rPr>
              <a:t> </a:t>
            </a:r>
            <a:r>
              <a:rPr lang="sl-SI" sz="5600" dirty="0" err="1">
                <a:latin typeface="Garamond" panose="02020404030301010803" pitchFamily="18" charset="0"/>
              </a:rPr>
              <a:t>of</a:t>
            </a:r>
            <a:r>
              <a:rPr lang="sl-SI" sz="5600" dirty="0">
                <a:latin typeface="Garamond" panose="02020404030301010803" pitchFamily="18" charset="0"/>
              </a:rPr>
              <a:t> </a:t>
            </a:r>
            <a:r>
              <a:rPr lang="sl-SI" sz="5600" dirty="0" err="1">
                <a:latin typeface="Garamond" panose="02020404030301010803" pitchFamily="18" charset="0"/>
              </a:rPr>
              <a:t>animals</a:t>
            </a:r>
            <a:r>
              <a:rPr lang="sl-SI" sz="5600" dirty="0">
                <a:latin typeface="Garamond" panose="02020404030301010803" pitchFamily="18" charset="0"/>
              </a:rPr>
              <a:t> </a:t>
            </a:r>
            <a:r>
              <a:rPr lang="sl-SI" sz="5600" dirty="0" err="1">
                <a:latin typeface="Garamond" panose="02020404030301010803" pitchFamily="18" charset="0"/>
              </a:rPr>
              <a:t>and</a:t>
            </a:r>
            <a:r>
              <a:rPr lang="sl-SI" sz="5600" dirty="0">
                <a:latin typeface="Garamond" panose="02020404030301010803" pitchFamily="18" charset="0"/>
              </a:rPr>
              <a:t> </a:t>
            </a:r>
            <a:r>
              <a:rPr lang="sl-SI" sz="5600" dirty="0" err="1">
                <a:latin typeface="Garamond" panose="02020404030301010803" pitchFamily="18" charset="0"/>
              </a:rPr>
              <a:t>numbers</a:t>
            </a:r>
            <a:r>
              <a:rPr lang="sl-SI" sz="5600" dirty="0">
                <a:latin typeface="Garamond" panose="02020404030301010803" pitchFamily="18" charset="0"/>
              </a:rPr>
              <a:t> to 50)</a:t>
            </a:r>
          </a:p>
          <a:p>
            <a:pPr marL="514350" indent="-514350">
              <a:buNone/>
            </a:pPr>
            <a:r>
              <a:rPr lang="sl-SI" sz="5600" dirty="0">
                <a:latin typeface="Garamond" panose="02020404030301010803" pitchFamily="18" charset="0"/>
              </a:rPr>
              <a:t>	</a:t>
            </a:r>
            <a:r>
              <a:rPr lang="sl-SI" sz="5600" dirty="0" err="1">
                <a:latin typeface="Garamond" panose="02020404030301010803" pitchFamily="18" charset="0"/>
              </a:rPr>
              <a:t>Funny</a:t>
            </a:r>
            <a:r>
              <a:rPr lang="sl-SI" sz="5600" dirty="0">
                <a:latin typeface="Garamond" panose="02020404030301010803" pitchFamily="18" charset="0"/>
              </a:rPr>
              <a:t> </a:t>
            </a:r>
            <a:r>
              <a:rPr lang="sl-SI" sz="5600" dirty="0" err="1">
                <a:latin typeface="Garamond" panose="02020404030301010803" pitchFamily="18" charset="0"/>
              </a:rPr>
              <a:t>animals</a:t>
            </a:r>
            <a:r>
              <a:rPr lang="sl-SI" sz="5600" dirty="0">
                <a:latin typeface="Garamond" panose="02020404030301010803" pitchFamily="18" charset="0"/>
              </a:rPr>
              <a:t> </a:t>
            </a:r>
          </a:p>
          <a:p>
            <a:pPr marL="514350" indent="-514350">
              <a:buNone/>
            </a:pPr>
            <a:r>
              <a:rPr lang="sl-SI" sz="5600" dirty="0">
                <a:latin typeface="Garamond" panose="02020404030301010803" pitchFamily="18" charset="0"/>
              </a:rPr>
              <a:t>	</a:t>
            </a:r>
            <a:r>
              <a:rPr lang="sl-SI" sz="5600" dirty="0" err="1">
                <a:latin typeface="Garamond" panose="02020404030301010803" pitchFamily="18" charset="0"/>
              </a:rPr>
              <a:t>Build</a:t>
            </a:r>
            <a:r>
              <a:rPr lang="sl-SI" sz="5600" dirty="0">
                <a:latin typeface="Garamond" panose="02020404030301010803" pitchFamily="18" charset="0"/>
              </a:rPr>
              <a:t> </a:t>
            </a:r>
            <a:r>
              <a:rPr lang="sl-SI" sz="5600" dirty="0" err="1">
                <a:latin typeface="Garamond" panose="02020404030301010803" pitchFamily="18" charset="0"/>
              </a:rPr>
              <a:t>the</a:t>
            </a:r>
            <a:r>
              <a:rPr lang="sl-SI" sz="5600" dirty="0">
                <a:latin typeface="Garamond" panose="02020404030301010803" pitchFamily="18" charset="0"/>
              </a:rPr>
              <a:t> </a:t>
            </a:r>
            <a:r>
              <a:rPr lang="sl-SI" sz="5600" dirty="0" err="1">
                <a:latin typeface="Garamond" panose="02020404030301010803" pitchFamily="18" charset="0"/>
              </a:rPr>
              <a:t>longest</a:t>
            </a:r>
            <a:r>
              <a:rPr lang="sl-SI" sz="5600" dirty="0">
                <a:latin typeface="Garamond" panose="02020404030301010803" pitchFamily="18" charset="0"/>
              </a:rPr>
              <a:t> </a:t>
            </a:r>
            <a:r>
              <a:rPr lang="sl-SI" sz="5600" dirty="0" err="1">
                <a:latin typeface="Garamond" panose="02020404030301010803" pitchFamily="18" charset="0"/>
              </a:rPr>
              <a:t>road</a:t>
            </a:r>
            <a:r>
              <a:rPr lang="sl-SI" sz="5600" dirty="0">
                <a:latin typeface="Garamond" panose="02020404030301010803" pitchFamily="18" charset="0"/>
              </a:rPr>
              <a:t> (</a:t>
            </a:r>
            <a:r>
              <a:rPr lang="sl-SI" sz="5600" b="1" dirty="0" err="1">
                <a:latin typeface="Garamond" panose="02020404030301010803" pitchFamily="18" charset="0"/>
              </a:rPr>
              <a:t>activity</a:t>
            </a:r>
            <a:r>
              <a:rPr lang="sl-SI" sz="5600" b="1" dirty="0">
                <a:latin typeface="Garamond" panose="02020404030301010803" pitchFamily="18" charset="0"/>
              </a:rPr>
              <a:t> </a:t>
            </a:r>
            <a:r>
              <a:rPr lang="sl-SI" sz="5600" b="1" dirty="0" err="1">
                <a:latin typeface="Garamond" panose="02020404030301010803" pitchFamily="18" charset="0"/>
              </a:rPr>
              <a:t>for</a:t>
            </a:r>
            <a:r>
              <a:rPr lang="sl-SI" sz="5600" b="1" dirty="0">
                <a:latin typeface="Garamond" panose="02020404030301010803" pitchFamily="18" charset="0"/>
              </a:rPr>
              <a:t> </a:t>
            </a:r>
            <a:r>
              <a:rPr lang="sl-SI" sz="5600" b="1" dirty="0" err="1">
                <a:latin typeface="Garamond" panose="02020404030301010803" pitchFamily="18" charset="0"/>
              </a:rPr>
              <a:t>development</a:t>
            </a:r>
            <a:r>
              <a:rPr lang="sl-SI" sz="5600" b="1" dirty="0">
                <a:latin typeface="Garamond" panose="02020404030301010803" pitchFamily="18" charset="0"/>
              </a:rPr>
              <a:t> </a:t>
            </a:r>
            <a:r>
              <a:rPr lang="sl-SI" sz="5600" b="1" dirty="0" err="1">
                <a:latin typeface="Garamond" panose="02020404030301010803" pitchFamily="18" charset="0"/>
              </a:rPr>
              <a:t>of</a:t>
            </a:r>
            <a:r>
              <a:rPr lang="sl-SI" sz="5600" b="1" dirty="0">
                <a:latin typeface="Garamond" panose="02020404030301010803" pitchFamily="18" charset="0"/>
              </a:rPr>
              <a:t> </a:t>
            </a:r>
            <a:r>
              <a:rPr lang="sl-SI" sz="5600" b="1" dirty="0" err="1">
                <a:latin typeface="Garamond" panose="02020404030301010803" pitchFamily="18" charset="0"/>
              </a:rPr>
              <a:t>phonological</a:t>
            </a:r>
            <a:r>
              <a:rPr lang="sl-SI" sz="5600" b="1" dirty="0">
                <a:latin typeface="Garamond" panose="02020404030301010803" pitchFamily="18" charset="0"/>
              </a:rPr>
              <a:t> </a:t>
            </a:r>
            <a:r>
              <a:rPr lang="sl-SI" sz="5600" b="1" dirty="0" err="1">
                <a:latin typeface="Garamond" panose="02020404030301010803" pitchFamily="18" charset="0"/>
              </a:rPr>
              <a:t>awareness</a:t>
            </a:r>
            <a:r>
              <a:rPr lang="sl-SI" sz="5600" dirty="0">
                <a:latin typeface="Garamond" panose="02020404030301010803" pitchFamily="18" charset="0"/>
              </a:rPr>
              <a:t>); </a:t>
            </a:r>
            <a:r>
              <a:rPr lang="sl-SI" sz="5600" b="1" dirty="0">
                <a:latin typeface="Garamond" panose="02020404030301010803" pitchFamily="18" charset="0"/>
              </a:rPr>
              <a:t> </a:t>
            </a:r>
            <a:r>
              <a:rPr lang="sl-SI" sz="5600" dirty="0" err="1">
                <a:latin typeface="Garamond" panose="02020404030301010803" pitchFamily="18" charset="0"/>
              </a:rPr>
              <a:t>adding</a:t>
            </a:r>
            <a:r>
              <a:rPr lang="sl-SI" sz="5600" dirty="0">
                <a:latin typeface="Garamond" panose="02020404030301010803" pitchFamily="18" charset="0"/>
              </a:rPr>
              <a:t> </a:t>
            </a:r>
            <a:r>
              <a:rPr lang="sl-SI" sz="5600" dirty="0" err="1">
                <a:latin typeface="Garamond" panose="02020404030301010803" pitchFamily="18" charset="0"/>
              </a:rPr>
              <a:t>the</a:t>
            </a:r>
            <a:r>
              <a:rPr lang="sl-SI" sz="5600" dirty="0">
                <a:latin typeface="Garamond" panose="02020404030301010803" pitchFamily="18" charset="0"/>
              </a:rPr>
              <a:t> </a:t>
            </a:r>
            <a:r>
              <a:rPr lang="sl-SI" sz="5600" dirty="0" err="1">
                <a:latin typeface="Garamond" panose="02020404030301010803" pitchFamily="18" charset="0"/>
              </a:rPr>
              <a:t>numbers</a:t>
            </a:r>
            <a:r>
              <a:rPr lang="sl-SI" sz="5600" dirty="0">
                <a:latin typeface="Garamond" panose="02020404030301010803" pitchFamily="18" charset="0"/>
              </a:rPr>
              <a:t>, </a:t>
            </a:r>
            <a:r>
              <a:rPr lang="sl-SI" sz="5600" dirty="0" err="1">
                <a:latin typeface="Garamond" panose="02020404030301010803" pitchFamily="18" charset="0"/>
              </a:rPr>
              <a:t>naming</a:t>
            </a:r>
            <a:r>
              <a:rPr lang="sl-SI" sz="5600" dirty="0">
                <a:latin typeface="Garamond" panose="02020404030301010803" pitchFamily="18" charset="0"/>
              </a:rPr>
              <a:t> </a:t>
            </a:r>
            <a:r>
              <a:rPr lang="sl-SI" sz="5600" dirty="0" err="1">
                <a:latin typeface="Garamond" panose="02020404030301010803" pitchFamily="18" charset="0"/>
              </a:rPr>
              <a:t>the</a:t>
            </a:r>
            <a:r>
              <a:rPr lang="sl-SI" sz="5600" dirty="0">
                <a:latin typeface="Garamond" panose="02020404030301010803" pitchFamily="18" charset="0"/>
              </a:rPr>
              <a:t> </a:t>
            </a:r>
            <a:r>
              <a:rPr lang="sl-SI" sz="5600" dirty="0" err="1">
                <a:latin typeface="Garamond" panose="02020404030301010803" pitchFamily="18" charset="0"/>
              </a:rPr>
              <a:t>colours</a:t>
            </a:r>
            <a:r>
              <a:rPr lang="sl-SI" sz="5600" dirty="0">
                <a:latin typeface="Garamond" panose="02020404030301010803" pitchFamily="18" charset="0"/>
              </a:rPr>
              <a:t> </a:t>
            </a:r>
          </a:p>
          <a:p>
            <a:pPr marL="514350" indent="-514350">
              <a:buNone/>
            </a:pPr>
            <a:r>
              <a:rPr lang="sl-SI" sz="5600" b="1" dirty="0">
                <a:latin typeface="Garamond" panose="02020404030301010803" pitchFamily="18" charset="0"/>
              </a:rPr>
              <a:t>4. </a:t>
            </a:r>
            <a:r>
              <a:rPr lang="sl-SI" sz="5600" b="1" dirty="0" err="1">
                <a:latin typeface="Garamond" panose="02020404030301010803" pitchFamily="18" charset="0"/>
              </a:rPr>
              <a:t>Teaching</a:t>
            </a:r>
            <a:r>
              <a:rPr lang="sl-SI" sz="5600" b="1" dirty="0">
                <a:latin typeface="Garamond" panose="02020404030301010803" pitchFamily="18" charset="0"/>
              </a:rPr>
              <a:t> a </a:t>
            </a:r>
            <a:r>
              <a:rPr lang="sl-SI" sz="5600" b="1" dirty="0" err="1">
                <a:latin typeface="Garamond" panose="02020404030301010803" pitchFamily="18" charset="0"/>
              </a:rPr>
              <a:t>new</a:t>
            </a:r>
            <a:r>
              <a:rPr lang="sl-SI" sz="5600" b="1" dirty="0">
                <a:latin typeface="Garamond" panose="02020404030301010803" pitchFamily="18" charset="0"/>
              </a:rPr>
              <a:t> </a:t>
            </a:r>
            <a:r>
              <a:rPr lang="sl-SI" sz="5600" b="1" dirty="0" err="1">
                <a:latin typeface="Garamond" panose="02020404030301010803" pitchFamily="18" charset="0"/>
              </a:rPr>
              <a:t>topic</a:t>
            </a:r>
            <a:r>
              <a:rPr lang="sl-SI" sz="5600" b="1" dirty="0">
                <a:latin typeface="Garamond" panose="02020404030301010803" pitchFamily="18" charset="0"/>
              </a:rPr>
              <a:t>: </a:t>
            </a:r>
          </a:p>
          <a:p>
            <a:pPr marL="514350" indent="-514350">
              <a:buFontTx/>
              <a:buChar char="-"/>
            </a:pPr>
            <a:r>
              <a:rPr lang="sl-SI" sz="5600" b="1" dirty="0" err="1">
                <a:latin typeface="Garamond" panose="02020404030301010803" pitchFamily="18" charset="0"/>
              </a:rPr>
              <a:t>Story</a:t>
            </a:r>
            <a:r>
              <a:rPr lang="sl-SI" sz="5600" b="1" dirty="0">
                <a:latin typeface="Garamond" panose="02020404030301010803" pitchFamily="18" charset="0"/>
              </a:rPr>
              <a:t>: </a:t>
            </a:r>
            <a:r>
              <a:rPr lang="sl-SI" sz="5600" dirty="0" err="1">
                <a:latin typeface="Garamond" panose="02020404030301010803" pitchFamily="18" charset="0"/>
              </a:rPr>
              <a:t>Walking</a:t>
            </a:r>
            <a:r>
              <a:rPr lang="sl-SI" sz="5600" dirty="0">
                <a:latin typeface="Garamond" panose="02020404030301010803" pitchFamily="18" charset="0"/>
              </a:rPr>
              <a:t> </a:t>
            </a:r>
            <a:r>
              <a:rPr lang="sl-SI" sz="5600" dirty="0" err="1">
                <a:latin typeface="Garamond" panose="02020404030301010803" pitchFamily="18" charset="0"/>
              </a:rPr>
              <a:t>through</a:t>
            </a:r>
            <a:r>
              <a:rPr lang="sl-SI" sz="5600" dirty="0">
                <a:latin typeface="Garamond" panose="02020404030301010803" pitchFamily="18" charset="0"/>
              </a:rPr>
              <a:t> </a:t>
            </a:r>
            <a:r>
              <a:rPr lang="sl-SI" sz="5600" dirty="0" err="1">
                <a:latin typeface="Garamond" panose="02020404030301010803" pitchFamily="18" charset="0"/>
              </a:rPr>
              <a:t>the</a:t>
            </a:r>
            <a:r>
              <a:rPr lang="sl-SI" sz="5600" dirty="0">
                <a:latin typeface="Garamond" panose="02020404030301010803" pitchFamily="18" charset="0"/>
              </a:rPr>
              <a:t> </a:t>
            </a:r>
            <a:r>
              <a:rPr lang="sl-SI" sz="5600" dirty="0" err="1">
                <a:latin typeface="Garamond" panose="02020404030301010803" pitchFamily="18" charset="0"/>
              </a:rPr>
              <a:t>jungle</a:t>
            </a:r>
            <a:r>
              <a:rPr lang="sl-SI" sz="5600" dirty="0">
                <a:latin typeface="Garamond" panose="02020404030301010803" pitchFamily="18" charset="0"/>
              </a:rPr>
              <a:t> (video) </a:t>
            </a:r>
            <a:r>
              <a:rPr lang="sl-SI" sz="5600" dirty="0">
                <a:latin typeface="Garamond" panose="02020404030301010803" pitchFamily="18" charset="0"/>
                <a:hlinkClick r:id="rId2"/>
              </a:rPr>
              <a:t>https://www.youtube.com/watch?v=plvY0quSyJg</a:t>
            </a:r>
            <a:r>
              <a:rPr lang="sl-SI" sz="5600" dirty="0">
                <a:latin typeface="Garamond" panose="02020404030301010803" pitchFamily="18" charset="0"/>
              </a:rPr>
              <a:t> </a:t>
            </a:r>
          </a:p>
          <a:p>
            <a:pPr marL="514350" indent="-514350">
              <a:buFontTx/>
              <a:buChar char="-"/>
            </a:pPr>
            <a:r>
              <a:rPr lang="sl-SI" sz="5600" dirty="0" err="1">
                <a:latin typeface="Garamond" panose="02020404030301010803" pitchFamily="18" charset="0"/>
              </a:rPr>
              <a:t>Questions</a:t>
            </a:r>
            <a:r>
              <a:rPr lang="sl-SI" sz="5600" dirty="0">
                <a:latin typeface="Garamond" panose="02020404030301010803" pitchFamily="18" charset="0"/>
              </a:rPr>
              <a:t> </a:t>
            </a:r>
            <a:r>
              <a:rPr lang="sl-SI" sz="5600" dirty="0" err="1">
                <a:latin typeface="Garamond" panose="02020404030301010803" pitchFamily="18" charset="0"/>
              </a:rPr>
              <a:t>about</a:t>
            </a:r>
            <a:r>
              <a:rPr lang="sl-SI" sz="5600" dirty="0">
                <a:latin typeface="Garamond" panose="02020404030301010803" pitchFamily="18" charset="0"/>
              </a:rPr>
              <a:t> </a:t>
            </a:r>
            <a:r>
              <a:rPr lang="sl-SI" sz="5600" dirty="0" err="1">
                <a:latin typeface="Garamond" panose="02020404030301010803" pitchFamily="18" charset="0"/>
              </a:rPr>
              <a:t>the</a:t>
            </a:r>
            <a:r>
              <a:rPr lang="sl-SI" sz="5600" dirty="0">
                <a:latin typeface="Garamond" panose="02020404030301010803" pitchFamily="18" charset="0"/>
              </a:rPr>
              <a:t> </a:t>
            </a:r>
            <a:r>
              <a:rPr lang="sl-SI" sz="5600" dirty="0" err="1">
                <a:latin typeface="Garamond" panose="02020404030301010803" pitchFamily="18" charset="0"/>
              </a:rPr>
              <a:t>story</a:t>
            </a:r>
            <a:r>
              <a:rPr lang="sl-SI" sz="5600" dirty="0">
                <a:latin typeface="Garamond" panose="02020404030301010803" pitchFamily="18" charset="0"/>
              </a:rPr>
              <a:t>: </a:t>
            </a:r>
            <a:r>
              <a:rPr lang="sl-SI" sz="5600" dirty="0" err="1">
                <a:latin typeface="Garamond" panose="02020404030301010803" pitchFamily="18" charset="0"/>
              </a:rPr>
              <a:t>What</a:t>
            </a:r>
            <a:r>
              <a:rPr lang="sl-SI" sz="5600" dirty="0">
                <a:latin typeface="Garamond" panose="02020404030301010803" pitchFamily="18" charset="0"/>
              </a:rPr>
              <a:t> do </a:t>
            </a:r>
            <a:r>
              <a:rPr lang="sl-SI" sz="5600" dirty="0" err="1">
                <a:latin typeface="Garamond" panose="02020404030301010803" pitchFamily="18" charset="0"/>
              </a:rPr>
              <a:t>you</a:t>
            </a:r>
            <a:r>
              <a:rPr lang="sl-SI" sz="5600" dirty="0">
                <a:latin typeface="Garamond" panose="02020404030301010803" pitchFamily="18" charset="0"/>
              </a:rPr>
              <a:t> </a:t>
            </a:r>
            <a:r>
              <a:rPr lang="sl-SI" sz="5600" dirty="0" err="1">
                <a:latin typeface="Garamond" panose="02020404030301010803" pitchFamily="18" charset="0"/>
              </a:rPr>
              <a:t>see</a:t>
            </a:r>
            <a:r>
              <a:rPr lang="sl-SI" sz="5600" dirty="0">
                <a:latin typeface="Garamond" panose="02020404030301010803" pitchFamily="18" charset="0"/>
              </a:rPr>
              <a:t>/</a:t>
            </a:r>
            <a:r>
              <a:rPr lang="sl-SI" sz="5600" dirty="0" err="1">
                <a:latin typeface="Garamond" panose="02020404030301010803" pitchFamily="18" charset="0"/>
              </a:rPr>
              <a:t>What</a:t>
            </a:r>
            <a:r>
              <a:rPr lang="sl-SI" sz="5600" dirty="0">
                <a:latin typeface="Garamond" panose="02020404030301010803" pitchFamily="18" charset="0"/>
              </a:rPr>
              <a:t> </a:t>
            </a:r>
            <a:r>
              <a:rPr lang="sl-SI" sz="5600" dirty="0" err="1">
                <a:latin typeface="Garamond" panose="02020404030301010803" pitchFamily="18" charset="0"/>
              </a:rPr>
              <a:t>colour</a:t>
            </a:r>
            <a:r>
              <a:rPr lang="sl-SI" sz="5600" dirty="0">
                <a:latin typeface="Garamond" panose="02020404030301010803" pitchFamily="18" charset="0"/>
              </a:rPr>
              <a:t> is it/How </a:t>
            </a:r>
            <a:r>
              <a:rPr lang="sl-SI" sz="5600" dirty="0" err="1">
                <a:latin typeface="Garamond" panose="02020404030301010803" pitchFamily="18" charset="0"/>
              </a:rPr>
              <a:t>many</a:t>
            </a:r>
            <a:r>
              <a:rPr lang="sl-SI" sz="5600" dirty="0">
                <a:latin typeface="Garamond" panose="02020404030301010803" pitchFamily="18" charset="0"/>
              </a:rPr>
              <a:t> do </a:t>
            </a:r>
            <a:r>
              <a:rPr lang="sl-SI" sz="5600" dirty="0" err="1">
                <a:latin typeface="Garamond" panose="02020404030301010803" pitchFamily="18" charset="0"/>
              </a:rPr>
              <a:t>you</a:t>
            </a:r>
            <a:r>
              <a:rPr lang="sl-SI" sz="5600" dirty="0">
                <a:latin typeface="Garamond" panose="02020404030301010803" pitchFamily="18" charset="0"/>
              </a:rPr>
              <a:t> </a:t>
            </a:r>
            <a:r>
              <a:rPr lang="sl-SI" sz="5600" dirty="0" err="1">
                <a:latin typeface="Garamond" panose="02020404030301010803" pitchFamily="18" charset="0"/>
              </a:rPr>
              <a:t>see</a:t>
            </a:r>
            <a:r>
              <a:rPr lang="sl-SI" sz="5600" dirty="0">
                <a:latin typeface="Garamond" panose="02020404030301010803" pitchFamily="18" charset="0"/>
              </a:rPr>
              <a:t>/Is it big/</a:t>
            </a:r>
            <a:r>
              <a:rPr lang="sl-SI" sz="5600" dirty="0" err="1">
                <a:latin typeface="Garamond" panose="02020404030301010803" pitchFamily="18" charset="0"/>
              </a:rPr>
              <a:t>Where</a:t>
            </a:r>
            <a:r>
              <a:rPr lang="sl-SI" sz="5600" dirty="0">
                <a:latin typeface="Garamond" panose="02020404030301010803" pitchFamily="18" charset="0"/>
              </a:rPr>
              <a:t> </a:t>
            </a:r>
            <a:r>
              <a:rPr lang="sl-SI" sz="5600" dirty="0" err="1">
                <a:latin typeface="Garamond" panose="02020404030301010803" pitchFamily="18" charset="0"/>
              </a:rPr>
              <a:t>can</a:t>
            </a:r>
            <a:r>
              <a:rPr lang="sl-SI" sz="5600" dirty="0">
                <a:latin typeface="Garamond" panose="02020404030301010803" pitchFamily="18" charset="0"/>
              </a:rPr>
              <a:t> </a:t>
            </a:r>
            <a:r>
              <a:rPr lang="sl-SI" sz="5600" dirty="0" err="1">
                <a:latin typeface="Garamond" panose="02020404030301010803" pitchFamily="18" charset="0"/>
              </a:rPr>
              <a:t>you</a:t>
            </a:r>
            <a:r>
              <a:rPr lang="sl-SI" sz="5600" dirty="0">
                <a:latin typeface="Garamond" panose="02020404030301010803" pitchFamily="18" charset="0"/>
              </a:rPr>
              <a:t> </a:t>
            </a:r>
            <a:r>
              <a:rPr lang="sl-SI" sz="5600" dirty="0" err="1">
                <a:latin typeface="Garamond" panose="02020404030301010803" pitchFamily="18" charset="0"/>
              </a:rPr>
              <a:t>see</a:t>
            </a:r>
            <a:r>
              <a:rPr lang="sl-SI" sz="5600" dirty="0">
                <a:latin typeface="Garamond" panose="02020404030301010803" pitchFamily="18" charset="0"/>
              </a:rPr>
              <a:t> a </a:t>
            </a:r>
            <a:r>
              <a:rPr lang="sl-SI" sz="5600" dirty="0" err="1">
                <a:latin typeface="Garamond" panose="02020404030301010803" pitchFamily="18" charset="0"/>
              </a:rPr>
              <a:t>wolf</a:t>
            </a:r>
            <a:r>
              <a:rPr lang="sl-SI" sz="5600" dirty="0">
                <a:latin typeface="Garamond" panose="02020404030301010803" pitchFamily="18" charset="0"/>
              </a:rPr>
              <a:t> ...?</a:t>
            </a:r>
          </a:p>
          <a:p>
            <a:pPr marL="514350" indent="-514350">
              <a:buFontTx/>
              <a:buChar char="-"/>
            </a:pPr>
            <a:r>
              <a:rPr lang="sl-SI" sz="5600" dirty="0" err="1">
                <a:latin typeface="Garamond" panose="02020404030301010803" pitchFamily="18" charset="0"/>
              </a:rPr>
              <a:t>Where</a:t>
            </a:r>
            <a:r>
              <a:rPr lang="sl-SI" sz="5600" dirty="0">
                <a:latin typeface="Garamond" panose="02020404030301010803" pitchFamily="18" charset="0"/>
              </a:rPr>
              <a:t> do </a:t>
            </a:r>
            <a:r>
              <a:rPr lang="sl-SI" sz="5600" dirty="0" err="1">
                <a:latin typeface="Garamond" panose="02020404030301010803" pitchFamily="18" charset="0"/>
              </a:rPr>
              <a:t>animals</a:t>
            </a:r>
            <a:r>
              <a:rPr lang="sl-SI" sz="5600" dirty="0">
                <a:latin typeface="Garamond" panose="02020404030301010803" pitchFamily="18" charset="0"/>
              </a:rPr>
              <a:t> live (I live in Ljubljana/I live in a </a:t>
            </a:r>
            <a:r>
              <a:rPr lang="sl-SI" sz="5600" dirty="0" err="1">
                <a:latin typeface="Garamond" panose="02020404030301010803" pitchFamily="18" charset="0"/>
              </a:rPr>
              <a:t>house</a:t>
            </a:r>
            <a:r>
              <a:rPr lang="sl-SI" sz="5600" dirty="0">
                <a:latin typeface="Garamond" panose="02020404030301010803" pitchFamily="18" charset="0"/>
              </a:rPr>
              <a:t>; </a:t>
            </a:r>
            <a:r>
              <a:rPr lang="sl-SI" sz="5600" dirty="0" err="1">
                <a:latin typeface="Garamond" panose="02020404030301010803" pitchFamily="18" charset="0"/>
              </a:rPr>
              <a:t>Where</a:t>
            </a:r>
            <a:r>
              <a:rPr lang="sl-SI" sz="5600" dirty="0">
                <a:latin typeface="Garamond" panose="02020404030301010803" pitchFamily="18" charset="0"/>
              </a:rPr>
              <a:t> do </a:t>
            </a:r>
            <a:r>
              <a:rPr lang="sl-SI" sz="5600" dirty="0" err="1">
                <a:latin typeface="Garamond" panose="02020404030301010803" pitchFamily="18" charset="0"/>
              </a:rPr>
              <a:t>animals</a:t>
            </a:r>
            <a:r>
              <a:rPr lang="sl-SI" sz="5600" dirty="0">
                <a:latin typeface="Garamond" panose="02020404030301010803" pitchFamily="18" charset="0"/>
              </a:rPr>
              <a:t> live? </a:t>
            </a:r>
            <a:r>
              <a:rPr lang="sl-SI" sz="5600" dirty="0" err="1">
                <a:latin typeface="Garamond" panose="02020404030301010803" pitchFamily="18" charset="0"/>
              </a:rPr>
              <a:t>Where</a:t>
            </a:r>
            <a:r>
              <a:rPr lang="sl-SI" sz="5600" dirty="0">
                <a:latin typeface="Garamond" panose="02020404030301010803" pitchFamily="18" charset="0"/>
              </a:rPr>
              <a:t> </a:t>
            </a:r>
            <a:r>
              <a:rPr lang="sl-SI" sz="5600" dirty="0" err="1">
                <a:latin typeface="Garamond" panose="02020404030301010803" pitchFamily="18" charset="0"/>
              </a:rPr>
              <a:t>can</a:t>
            </a:r>
            <a:r>
              <a:rPr lang="sl-SI" sz="5600" dirty="0">
                <a:latin typeface="Garamond" panose="02020404030301010803" pitchFamily="18" charset="0"/>
              </a:rPr>
              <a:t> I </a:t>
            </a:r>
            <a:r>
              <a:rPr lang="sl-SI" sz="5600" dirty="0" err="1">
                <a:latin typeface="Garamond" panose="02020404030301010803" pitchFamily="18" charset="0"/>
              </a:rPr>
              <a:t>see</a:t>
            </a:r>
            <a:r>
              <a:rPr lang="sl-SI" sz="5600" dirty="0">
                <a:latin typeface="Garamond" panose="02020404030301010803" pitchFamily="18" charset="0"/>
              </a:rPr>
              <a:t> </a:t>
            </a:r>
            <a:r>
              <a:rPr lang="sl-SI" sz="5600" dirty="0" err="1">
                <a:latin typeface="Garamond" panose="02020404030301010803" pitchFamily="18" charset="0"/>
              </a:rPr>
              <a:t>bears</a:t>
            </a:r>
            <a:r>
              <a:rPr lang="sl-SI" sz="5600" dirty="0">
                <a:latin typeface="Garamond" panose="02020404030301010803" pitchFamily="18" charset="0"/>
              </a:rPr>
              <a:t>?)</a:t>
            </a:r>
          </a:p>
          <a:p>
            <a:pPr marL="514350" indent="-514350">
              <a:buFontTx/>
              <a:buChar char="-"/>
            </a:pPr>
            <a:r>
              <a:rPr lang="sl-SI" sz="5600" dirty="0" err="1">
                <a:latin typeface="Garamond" panose="02020404030301010803" pitchFamily="18" charset="0"/>
              </a:rPr>
              <a:t>Teaching</a:t>
            </a:r>
            <a:r>
              <a:rPr lang="sl-SI" sz="5600" dirty="0">
                <a:latin typeface="Garamond" panose="02020404030301010803" pitchFamily="18" charset="0"/>
              </a:rPr>
              <a:t> </a:t>
            </a:r>
            <a:r>
              <a:rPr lang="sl-SI" sz="5600" dirty="0" err="1">
                <a:latin typeface="Garamond" panose="02020404030301010803" pitchFamily="18" charset="0"/>
              </a:rPr>
              <a:t>new</a:t>
            </a:r>
            <a:r>
              <a:rPr lang="sl-SI" sz="5600" dirty="0">
                <a:latin typeface="Garamond" panose="02020404030301010803" pitchFamily="18" charset="0"/>
              </a:rPr>
              <a:t> </a:t>
            </a:r>
            <a:r>
              <a:rPr lang="sl-SI" sz="5600" dirty="0" err="1">
                <a:latin typeface="Garamond" panose="02020404030301010803" pitchFamily="18" charset="0"/>
              </a:rPr>
              <a:t>words</a:t>
            </a:r>
            <a:r>
              <a:rPr lang="sl-SI" sz="5600" dirty="0">
                <a:latin typeface="Garamond" panose="02020404030301010803" pitchFamily="18" charset="0"/>
              </a:rPr>
              <a:t>: </a:t>
            </a:r>
            <a:r>
              <a:rPr lang="sl-SI" sz="5600" dirty="0" err="1">
                <a:latin typeface="Garamond" panose="02020404030301010803" pitchFamily="18" charset="0"/>
              </a:rPr>
              <a:t>jungle</a:t>
            </a:r>
            <a:r>
              <a:rPr lang="sl-SI" sz="5600" dirty="0">
                <a:latin typeface="Garamond" panose="02020404030301010803" pitchFamily="18" charset="0"/>
              </a:rPr>
              <a:t>, </a:t>
            </a:r>
            <a:r>
              <a:rPr lang="sl-SI" sz="5600" dirty="0" err="1">
                <a:latin typeface="Garamond" panose="02020404030301010803" pitchFamily="18" charset="0"/>
              </a:rPr>
              <a:t>mountains</a:t>
            </a:r>
            <a:r>
              <a:rPr lang="sl-SI" sz="5600" dirty="0">
                <a:latin typeface="Garamond" panose="02020404030301010803" pitchFamily="18" charset="0"/>
              </a:rPr>
              <a:t>, ocean, </a:t>
            </a:r>
            <a:r>
              <a:rPr lang="sl-SI" sz="5600" dirty="0" err="1">
                <a:latin typeface="Garamond" panose="02020404030301010803" pitchFamily="18" charset="0"/>
              </a:rPr>
              <a:t>river</a:t>
            </a:r>
            <a:r>
              <a:rPr lang="sl-SI" sz="5600" dirty="0">
                <a:latin typeface="Garamond" panose="02020404030301010803" pitchFamily="18" charset="0"/>
              </a:rPr>
              <a:t>, desert, </a:t>
            </a:r>
            <a:r>
              <a:rPr lang="sl-SI" sz="5600" dirty="0" err="1">
                <a:latin typeface="Garamond" panose="02020404030301010803" pitchFamily="18" charset="0"/>
              </a:rPr>
              <a:t>forest</a:t>
            </a:r>
            <a:r>
              <a:rPr lang="sl-SI" sz="5600" dirty="0">
                <a:latin typeface="Garamond" panose="02020404030301010803" pitchFamily="18" charset="0"/>
              </a:rPr>
              <a:t>, garden, farm, </a:t>
            </a:r>
            <a:r>
              <a:rPr lang="sl-SI" sz="5600" dirty="0" err="1">
                <a:latin typeface="Garamond" panose="02020404030301010803" pitchFamily="18" charset="0"/>
              </a:rPr>
              <a:t>sea</a:t>
            </a:r>
            <a:r>
              <a:rPr lang="sl-SI" sz="5600" dirty="0">
                <a:latin typeface="Garamond" panose="02020404030301010803" pitchFamily="18" charset="0"/>
              </a:rPr>
              <a:t> ... </a:t>
            </a:r>
          </a:p>
          <a:p>
            <a:pPr marL="514350" indent="-514350">
              <a:buNone/>
            </a:pPr>
            <a:r>
              <a:rPr lang="sl-SI" sz="5600" dirty="0">
                <a:latin typeface="Garamond" panose="02020404030301010803" pitchFamily="18" charset="0"/>
              </a:rPr>
              <a:t>		1. I </a:t>
            </a:r>
            <a:r>
              <a:rPr lang="sl-SI" sz="5600" dirty="0" err="1">
                <a:latin typeface="Garamond" panose="02020404030301010803" pitchFamily="18" charset="0"/>
              </a:rPr>
              <a:t>say</a:t>
            </a:r>
            <a:r>
              <a:rPr lang="sl-SI" sz="5600" dirty="0">
                <a:latin typeface="Garamond" panose="02020404030301010803" pitchFamily="18" charset="0"/>
              </a:rPr>
              <a:t>, </a:t>
            </a:r>
            <a:r>
              <a:rPr lang="sl-SI" sz="5600" dirty="0" err="1">
                <a:latin typeface="Garamond" panose="02020404030301010803" pitchFamily="18" charset="0"/>
              </a:rPr>
              <a:t>you</a:t>
            </a:r>
            <a:r>
              <a:rPr lang="sl-SI" sz="5600" dirty="0">
                <a:latin typeface="Garamond" panose="02020404030301010803" pitchFamily="18" charset="0"/>
              </a:rPr>
              <a:t> </a:t>
            </a:r>
            <a:r>
              <a:rPr lang="sl-SI" sz="5600" dirty="0" err="1">
                <a:latin typeface="Garamond" panose="02020404030301010803" pitchFamily="18" charset="0"/>
              </a:rPr>
              <a:t>say</a:t>
            </a:r>
            <a:endParaRPr lang="sl-SI" sz="5600" dirty="0">
              <a:latin typeface="Garamond" panose="02020404030301010803" pitchFamily="18" charset="0"/>
            </a:endParaRPr>
          </a:p>
          <a:p>
            <a:pPr marL="514350" indent="-514350">
              <a:buNone/>
            </a:pPr>
            <a:r>
              <a:rPr lang="sl-SI" sz="5600" dirty="0">
                <a:latin typeface="Garamond" panose="02020404030301010803" pitchFamily="18" charset="0"/>
              </a:rPr>
              <a:t>		2. </a:t>
            </a:r>
            <a:r>
              <a:rPr lang="sl-SI" sz="5600" dirty="0" err="1">
                <a:latin typeface="Garamond" panose="02020404030301010803" pitchFamily="18" charset="0"/>
              </a:rPr>
              <a:t>Guessing</a:t>
            </a:r>
            <a:r>
              <a:rPr lang="sl-SI" sz="5600" dirty="0">
                <a:latin typeface="Garamond" panose="02020404030301010803" pitchFamily="18" charset="0"/>
              </a:rPr>
              <a:t> game</a:t>
            </a:r>
          </a:p>
          <a:p>
            <a:pPr marL="514350" indent="-514350">
              <a:buNone/>
            </a:pPr>
            <a:r>
              <a:rPr lang="sl-SI" sz="5600" dirty="0">
                <a:latin typeface="Garamond" panose="02020404030301010803" pitchFamily="18" charset="0"/>
              </a:rPr>
              <a:t>		3. </a:t>
            </a:r>
            <a:r>
              <a:rPr lang="sl-SI" sz="5600" dirty="0" err="1">
                <a:latin typeface="Garamond" panose="02020404030301010803" pitchFamily="18" charset="0"/>
              </a:rPr>
              <a:t>Which</a:t>
            </a:r>
            <a:r>
              <a:rPr lang="sl-SI" sz="5600" dirty="0">
                <a:latin typeface="Garamond" panose="02020404030301010803" pitchFamily="18" charset="0"/>
              </a:rPr>
              <a:t> habitat is </a:t>
            </a:r>
            <a:r>
              <a:rPr lang="sl-SI" sz="5600" dirty="0" err="1">
                <a:latin typeface="Garamond" panose="02020404030301010803" pitchFamily="18" charset="0"/>
              </a:rPr>
              <a:t>number</a:t>
            </a:r>
            <a:r>
              <a:rPr lang="sl-SI" sz="5600" dirty="0">
                <a:latin typeface="Garamond" panose="02020404030301010803" pitchFamily="18" charset="0"/>
              </a:rPr>
              <a:t> </a:t>
            </a:r>
            <a:r>
              <a:rPr lang="sl-SI" sz="5600" dirty="0" err="1">
                <a:latin typeface="Garamond" panose="02020404030301010803" pitchFamily="18" charset="0"/>
              </a:rPr>
              <a:t>four</a:t>
            </a:r>
            <a:r>
              <a:rPr lang="sl-SI" sz="5600" dirty="0">
                <a:latin typeface="Garamond" panose="02020404030301010803" pitchFamily="18" charset="0"/>
              </a:rPr>
              <a:t>? </a:t>
            </a:r>
          </a:p>
          <a:p>
            <a:pPr marL="514350" indent="-514350">
              <a:buNone/>
            </a:pPr>
            <a:r>
              <a:rPr lang="sl-SI" sz="5600" dirty="0">
                <a:latin typeface="Garamond" panose="02020404030301010803" pitchFamily="18" charset="0"/>
              </a:rPr>
              <a:t>		4. </a:t>
            </a:r>
            <a:r>
              <a:rPr lang="sl-SI" sz="5600" dirty="0" err="1">
                <a:latin typeface="Garamond" panose="02020404030301010803" pitchFamily="18" charset="0"/>
              </a:rPr>
              <a:t>Movements</a:t>
            </a:r>
            <a:r>
              <a:rPr lang="sl-SI" sz="5600" dirty="0">
                <a:latin typeface="Garamond" panose="02020404030301010803" pitchFamily="18" charset="0"/>
              </a:rPr>
              <a:t> – </a:t>
            </a:r>
            <a:r>
              <a:rPr lang="sl-SI" sz="5600" dirty="0" err="1">
                <a:latin typeface="Garamond" panose="02020404030301010803" pitchFamily="18" charset="0"/>
              </a:rPr>
              <a:t>swim</a:t>
            </a:r>
            <a:r>
              <a:rPr lang="sl-SI" sz="5600" dirty="0">
                <a:latin typeface="Garamond" panose="02020404030301010803" pitchFamily="18" charset="0"/>
              </a:rPr>
              <a:t> like a </a:t>
            </a:r>
            <a:r>
              <a:rPr lang="sl-SI" sz="5600" dirty="0" err="1">
                <a:latin typeface="Garamond" panose="02020404030301010803" pitchFamily="18" charset="0"/>
              </a:rPr>
              <a:t>fish</a:t>
            </a:r>
            <a:r>
              <a:rPr lang="sl-SI" sz="5600" dirty="0">
                <a:latin typeface="Garamond" panose="02020404030301010803" pitchFamily="18" charset="0"/>
              </a:rPr>
              <a:t> to </a:t>
            </a:r>
            <a:r>
              <a:rPr lang="sl-SI" sz="5600" dirty="0" err="1">
                <a:latin typeface="Garamond" panose="02020404030301010803" pitchFamily="18" charset="0"/>
              </a:rPr>
              <a:t>the</a:t>
            </a:r>
            <a:r>
              <a:rPr lang="sl-SI" sz="5600" dirty="0">
                <a:latin typeface="Garamond" panose="02020404030301010803" pitchFamily="18" charset="0"/>
              </a:rPr>
              <a:t> </a:t>
            </a:r>
            <a:r>
              <a:rPr lang="sl-SI" sz="5600" dirty="0" err="1">
                <a:latin typeface="Garamond" panose="02020404030301010803" pitchFamily="18" charset="0"/>
              </a:rPr>
              <a:t>river</a:t>
            </a:r>
            <a:r>
              <a:rPr lang="sl-SI" sz="5600" dirty="0">
                <a:latin typeface="Garamond" panose="02020404030301010803" pitchFamily="18" charset="0"/>
              </a:rPr>
              <a:t>, </a:t>
            </a:r>
            <a:r>
              <a:rPr lang="sl-SI" sz="5600" dirty="0" err="1">
                <a:latin typeface="Garamond" panose="02020404030301010803" pitchFamily="18" charset="0"/>
              </a:rPr>
              <a:t>fly</a:t>
            </a:r>
            <a:r>
              <a:rPr lang="sl-SI" sz="5600" dirty="0">
                <a:latin typeface="Garamond" panose="02020404030301010803" pitchFamily="18" charset="0"/>
              </a:rPr>
              <a:t> like a </a:t>
            </a:r>
            <a:r>
              <a:rPr lang="sl-SI" sz="5600" dirty="0" err="1">
                <a:latin typeface="Garamond" panose="02020404030301010803" pitchFamily="18" charset="0"/>
              </a:rPr>
              <a:t>bird</a:t>
            </a:r>
            <a:r>
              <a:rPr lang="sl-SI" sz="5600" dirty="0">
                <a:latin typeface="Garamond" panose="02020404030301010803" pitchFamily="18" charset="0"/>
              </a:rPr>
              <a:t> to </a:t>
            </a:r>
            <a:r>
              <a:rPr lang="sl-SI" sz="5600" dirty="0" err="1">
                <a:latin typeface="Garamond" panose="02020404030301010803" pitchFamily="18" charset="0"/>
              </a:rPr>
              <a:t>the</a:t>
            </a:r>
            <a:r>
              <a:rPr lang="sl-SI" sz="5600" dirty="0">
                <a:latin typeface="Garamond" panose="02020404030301010803" pitchFamily="18" charset="0"/>
              </a:rPr>
              <a:t> </a:t>
            </a:r>
            <a:r>
              <a:rPr lang="sl-SI" sz="5600" dirty="0" err="1">
                <a:latin typeface="Garamond" panose="02020404030301010803" pitchFamily="18" charset="0"/>
              </a:rPr>
              <a:t>mountains</a:t>
            </a:r>
            <a:r>
              <a:rPr lang="sl-SI" sz="5600" dirty="0">
                <a:latin typeface="Garamond" panose="02020404030301010803" pitchFamily="18" charset="0"/>
              </a:rPr>
              <a:t> ... </a:t>
            </a:r>
          </a:p>
          <a:p>
            <a:pPr marL="514350" indent="-514350">
              <a:buNone/>
            </a:pPr>
            <a:r>
              <a:rPr lang="sl-SI" sz="5600" dirty="0">
                <a:latin typeface="Garamond" panose="02020404030301010803" pitchFamily="18" charset="0"/>
              </a:rPr>
              <a:t>		5. </a:t>
            </a:r>
            <a:r>
              <a:rPr lang="sl-SI" sz="5600" dirty="0" err="1">
                <a:latin typeface="Garamond" panose="02020404030301010803" pitchFamily="18" charset="0"/>
              </a:rPr>
              <a:t>Hitting</a:t>
            </a:r>
            <a:r>
              <a:rPr lang="sl-SI" sz="5600" dirty="0">
                <a:latin typeface="Garamond" panose="02020404030301010803" pitchFamily="18" charset="0"/>
              </a:rPr>
              <a:t> </a:t>
            </a:r>
            <a:r>
              <a:rPr lang="sl-SI" sz="5600" dirty="0" err="1">
                <a:latin typeface="Garamond" panose="02020404030301010803" pitchFamily="18" charset="0"/>
              </a:rPr>
              <a:t>the</a:t>
            </a:r>
            <a:r>
              <a:rPr lang="sl-SI" sz="5600" dirty="0">
                <a:latin typeface="Garamond" panose="02020404030301010803" pitchFamily="18" charset="0"/>
              </a:rPr>
              <a:t> </a:t>
            </a:r>
            <a:r>
              <a:rPr lang="sl-SI" sz="5600" dirty="0" err="1">
                <a:latin typeface="Garamond" panose="02020404030301010803" pitchFamily="18" charset="0"/>
              </a:rPr>
              <a:t>right</a:t>
            </a:r>
            <a:r>
              <a:rPr lang="sl-SI" sz="5600" dirty="0">
                <a:latin typeface="Garamond" panose="02020404030301010803" pitchFamily="18" charset="0"/>
              </a:rPr>
              <a:t> </a:t>
            </a:r>
            <a:r>
              <a:rPr lang="sl-SI" sz="5600" dirty="0" err="1">
                <a:latin typeface="Garamond" panose="02020404030301010803" pitchFamily="18" charset="0"/>
              </a:rPr>
              <a:t>picture</a:t>
            </a:r>
            <a:endParaRPr lang="sl-SI" sz="5600" dirty="0">
              <a:latin typeface="Garamond" panose="02020404030301010803" pitchFamily="18" charset="0"/>
            </a:endParaRPr>
          </a:p>
          <a:p>
            <a:pPr marL="514350" indent="-514350">
              <a:buNone/>
            </a:pPr>
            <a:r>
              <a:rPr lang="sl-SI" sz="5600" dirty="0">
                <a:latin typeface="Garamond" panose="02020404030301010803" pitchFamily="18" charset="0"/>
              </a:rPr>
              <a:t>		6. </a:t>
            </a:r>
            <a:r>
              <a:rPr lang="sl-SI" sz="5600" dirty="0" err="1">
                <a:latin typeface="Garamond" panose="02020404030301010803" pitchFamily="18" charset="0"/>
              </a:rPr>
              <a:t>Where</a:t>
            </a:r>
            <a:r>
              <a:rPr lang="sl-SI" sz="5600" dirty="0">
                <a:latin typeface="Garamond" panose="02020404030301010803" pitchFamily="18" charset="0"/>
              </a:rPr>
              <a:t> do </a:t>
            </a:r>
            <a:r>
              <a:rPr lang="sl-SI" sz="5600" dirty="0" err="1">
                <a:latin typeface="Garamond" panose="02020404030301010803" pitchFamily="18" charset="0"/>
              </a:rPr>
              <a:t>bears</a:t>
            </a:r>
            <a:r>
              <a:rPr lang="sl-SI" sz="5600" dirty="0">
                <a:latin typeface="Garamond" panose="02020404030301010803" pitchFamily="18" charset="0"/>
              </a:rPr>
              <a:t>/</a:t>
            </a:r>
            <a:r>
              <a:rPr lang="sl-SI" sz="5600" dirty="0" err="1">
                <a:latin typeface="Garamond" panose="02020404030301010803" pitchFamily="18" charset="0"/>
              </a:rPr>
              <a:t>monkeys</a:t>
            </a:r>
            <a:r>
              <a:rPr lang="sl-SI" sz="5600" dirty="0">
                <a:latin typeface="Garamond" panose="02020404030301010803" pitchFamily="18" charset="0"/>
              </a:rPr>
              <a:t> ... live? -  </a:t>
            </a:r>
            <a:r>
              <a:rPr lang="sl-SI" sz="5600" dirty="0" err="1">
                <a:latin typeface="Garamond" panose="02020404030301010803" pitchFamily="18" charset="0"/>
              </a:rPr>
              <a:t>placing</a:t>
            </a:r>
            <a:r>
              <a:rPr lang="sl-SI" sz="5600" dirty="0">
                <a:latin typeface="Garamond" panose="02020404030301010803" pitchFamily="18" charset="0"/>
              </a:rPr>
              <a:t> </a:t>
            </a:r>
            <a:r>
              <a:rPr lang="sl-SI" sz="5600" dirty="0" err="1">
                <a:latin typeface="Garamond" panose="02020404030301010803" pitchFamily="18" charset="0"/>
              </a:rPr>
              <a:t>the</a:t>
            </a:r>
            <a:r>
              <a:rPr lang="sl-SI" sz="5600" dirty="0">
                <a:latin typeface="Garamond" panose="02020404030301010803" pitchFamily="18" charset="0"/>
              </a:rPr>
              <a:t> </a:t>
            </a:r>
            <a:r>
              <a:rPr lang="sl-SI" sz="5600" dirty="0" err="1">
                <a:latin typeface="Garamond" panose="02020404030301010803" pitchFamily="18" charset="0"/>
              </a:rPr>
              <a:t>pictures</a:t>
            </a:r>
            <a:r>
              <a:rPr lang="sl-SI" sz="5600" dirty="0">
                <a:latin typeface="Garamond" panose="02020404030301010803" pitchFamily="18" charset="0"/>
              </a:rPr>
              <a:t> </a:t>
            </a:r>
            <a:r>
              <a:rPr lang="sl-SI" sz="5600" dirty="0" err="1">
                <a:latin typeface="Garamond" panose="02020404030301010803" pitchFamily="18" charset="0"/>
              </a:rPr>
              <a:t>of</a:t>
            </a:r>
            <a:r>
              <a:rPr lang="sl-SI" sz="5600" dirty="0">
                <a:latin typeface="Garamond" panose="02020404030301010803" pitchFamily="18" charset="0"/>
              </a:rPr>
              <a:t> </a:t>
            </a:r>
            <a:r>
              <a:rPr lang="sl-SI" sz="5600" dirty="0" err="1">
                <a:latin typeface="Garamond" panose="02020404030301010803" pitchFamily="18" charset="0"/>
              </a:rPr>
              <a:t>animals</a:t>
            </a:r>
            <a:r>
              <a:rPr lang="sl-SI" sz="5600" dirty="0">
                <a:latin typeface="Garamond" panose="02020404030301010803" pitchFamily="18" charset="0"/>
              </a:rPr>
              <a:t> </a:t>
            </a:r>
            <a:r>
              <a:rPr lang="sl-SI" sz="5600" dirty="0" err="1">
                <a:latin typeface="Garamond" panose="02020404030301010803" pitchFamily="18" charset="0"/>
              </a:rPr>
              <a:t>next</a:t>
            </a:r>
            <a:r>
              <a:rPr lang="sl-SI" sz="5600" dirty="0">
                <a:latin typeface="Garamond" panose="02020404030301010803" pitchFamily="18" charset="0"/>
              </a:rPr>
              <a:t> to </a:t>
            </a:r>
            <a:r>
              <a:rPr lang="sl-SI" sz="5600" dirty="0" err="1">
                <a:latin typeface="Garamond" panose="02020404030301010803" pitchFamily="18" charset="0"/>
              </a:rPr>
              <a:t>their</a:t>
            </a:r>
            <a:r>
              <a:rPr lang="sl-SI" sz="5600" dirty="0">
                <a:latin typeface="Garamond" panose="02020404030301010803" pitchFamily="18" charset="0"/>
              </a:rPr>
              <a:t> </a:t>
            </a:r>
            <a:r>
              <a:rPr lang="sl-SI" sz="5600" dirty="0" err="1">
                <a:latin typeface="Garamond" panose="02020404030301010803" pitchFamily="18" charset="0"/>
              </a:rPr>
              <a:t>habitats</a:t>
            </a:r>
            <a:endParaRPr lang="sl-SI" sz="5600" dirty="0">
              <a:latin typeface="Garamond" panose="02020404030301010803" pitchFamily="18" charset="0"/>
            </a:endParaRPr>
          </a:p>
          <a:p>
            <a:pPr marL="514350" indent="-514350">
              <a:buNone/>
            </a:pPr>
            <a:r>
              <a:rPr lang="sl-SI" sz="5600" dirty="0">
                <a:latin typeface="Garamond" panose="02020404030301010803" pitchFamily="18" charset="0"/>
              </a:rPr>
              <a:t>		7. </a:t>
            </a:r>
            <a:r>
              <a:rPr lang="sl-SI" sz="5600" dirty="0" err="1">
                <a:latin typeface="Garamond" panose="02020404030301010803" pitchFamily="18" charset="0"/>
              </a:rPr>
              <a:t>Fill</a:t>
            </a:r>
            <a:r>
              <a:rPr lang="sl-SI" sz="5600" dirty="0">
                <a:latin typeface="Garamond" panose="02020404030301010803" pitchFamily="18" charset="0"/>
              </a:rPr>
              <a:t> </a:t>
            </a:r>
            <a:r>
              <a:rPr lang="sl-SI" sz="5600" dirty="0" err="1">
                <a:latin typeface="Garamond" panose="02020404030301010803" pitchFamily="18" charset="0"/>
              </a:rPr>
              <a:t>the</a:t>
            </a:r>
            <a:r>
              <a:rPr lang="sl-SI" sz="5600" dirty="0">
                <a:latin typeface="Garamond" panose="02020404030301010803" pitchFamily="18" charset="0"/>
              </a:rPr>
              <a:t> habitat game </a:t>
            </a:r>
          </a:p>
          <a:p>
            <a:pPr marL="514350" indent="-514350">
              <a:buNone/>
            </a:pPr>
            <a:r>
              <a:rPr lang="sl-SI" sz="5600" dirty="0">
                <a:latin typeface="Garamond" panose="02020404030301010803" pitchFamily="18" charset="0"/>
              </a:rPr>
              <a:t>		</a:t>
            </a:r>
          </a:p>
          <a:p>
            <a:pPr marL="514350" indent="-514350">
              <a:buNone/>
            </a:pPr>
            <a:r>
              <a:rPr lang="sl-SI" sz="5600" b="1" dirty="0">
                <a:latin typeface="Garamond" panose="02020404030301010803" pitchFamily="18" charset="0"/>
              </a:rPr>
              <a:t>5. </a:t>
            </a:r>
            <a:r>
              <a:rPr lang="sl-SI" sz="5600" b="1" dirty="0" err="1">
                <a:latin typeface="Garamond" panose="02020404030301010803" pitchFamily="18" charset="0"/>
              </a:rPr>
              <a:t>What</a:t>
            </a:r>
            <a:r>
              <a:rPr lang="sl-SI" sz="5600" b="1" dirty="0">
                <a:latin typeface="Garamond" panose="02020404030301010803" pitchFamily="18" charset="0"/>
              </a:rPr>
              <a:t> </a:t>
            </a:r>
            <a:r>
              <a:rPr lang="sl-SI" sz="5600" b="1" dirty="0" err="1">
                <a:latin typeface="Garamond" panose="02020404030301010803" pitchFamily="18" charset="0"/>
              </a:rPr>
              <a:t>have</a:t>
            </a:r>
            <a:r>
              <a:rPr lang="sl-SI" sz="5600" b="1" dirty="0">
                <a:latin typeface="Garamond" panose="02020404030301010803" pitchFamily="18" charset="0"/>
              </a:rPr>
              <a:t> I </a:t>
            </a:r>
            <a:r>
              <a:rPr lang="sl-SI" sz="5600" b="1" dirty="0" err="1">
                <a:latin typeface="Garamond" panose="02020404030301010803" pitchFamily="18" charset="0"/>
              </a:rPr>
              <a:t>learned</a:t>
            </a:r>
            <a:r>
              <a:rPr lang="sl-SI" sz="5600" b="1" dirty="0">
                <a:latin typeface="Garamond" panose="02020404030301010803" pitchFamily="18" charset="0"/>
              </a:rPr>
              <a:t> </a:t>
            </a:r>
            <a:r>
              <a:rPr lang="sl-SI" sz="5600" b="1" dirty="0" err="1">
                <a:latin typeface="Garamond" panose="02020404030301010803" pitchFamily="18" charset="0"/>
              </a:rPr>
              <a:t>today</a:t>
            </a:r>
            <a:r>
              <a:rPr lang="sl-SI" sz="5600" b="1" dirty="0">
                <a:latin typeface="Garamond" panose="02020404030301010803" pitchFamily="18" charset="0"/>
              </a:rPr>
              <a:t>?  </a:t>
            </a:r>
            <a:r>
              <a:rPr lang="sl-SI" sz="5600" dirty="0">
                <a:latin typeface="Garamond" panose="02020404030301010803" pitchFamily="18" charset="0"/>
              </a:rPr>
              <a:t>Game: </a:t>
            </a:r>
            <a:r>
              <a:rPr lang="sl-SI" sz="5600" dirty="0" err="1">
                <a:latin typeface="Garamond" panose="02020404030301010803" pitchFamily="18" charset="0"/>
              </a:rPr>
              <a:t>hopscotch</a:t>
            </a:r>
            <a:r>
              <a:rPr lang="sl-SI" sz="5600" dirty="0">
                <a:latin typeface="Garamond" panose="02020404030301010803" pitchFamily="18" charset="0"/>
              </a:rPr>
              <a:t> (</a:t>
            </a:r>
            <a:r>
              <a:rPr lang="sl-SI" sz="5600" dirty="0" err="1">
                <a:latin typeface="Garamond" panose="02020404030301010803" pitchFamily="18" charset="0"/>
              </a:rPr>
              <a:t>ristanc</a:t>
            </a:r>
            <a:r>
              <a:rPr lang="sl-SI" sz="5600" dirty="0">
                <a:latin typeface="Garamond" panose="02020404030301010803" pitchFamily="18" charset="0"/>
              </a:rPr>
              <a:t>) </a:t>
            </a:r>
          </a:p>
          <a:p>
            <a:endParaRPr lang="sl-SI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A722013-1A79-4A75-A287-EA0CB32EF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3205" y="3886200"/>
            <a:ext cx="1233738" cy="1480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270D43B1-6C01-4612-A9E9-D431C9ABB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39861" y="1477065"/>
            <a:ext cx="84722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550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009999"/>
                </a:solidFill>
                <a:latin typeface="Garamond" panose="02020404030301010803" pitchFamily="18" charset="0"/>
              </a:rPr>
              <a:t>Giving instructions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sl-SI" sz="2800" dirty="0">
                <a:latin typeface="Garamond" panose="02020404030301010803" pitchFamily="18" charset="0"/>
                <a:sym typeface="Symbol"/>
              </a:rPr>
              <a:t>Give </a:t>
            </a:r>
            <a:r>
              <a:rPr lang="sl-SI" sz="2800" u="sng" dirty="0">
                <a:latin typeface="Garamond" panose="02020404030301010803" pitchFamily="18" charset="0"/>
                <a:sym typeface="Symbol"/>
              </a:rPr>
              <a:t>short and simple </a:t>
            </a:r>
            <a:r>
              <a:rPr lang="sl-SI" sz="2800" dirty="0">
                <a:latin typeface="Garamond" panose="02020404030301010803" pitchFamily="18" charset="0"/>
                <a:sym typeface="Symbol"/>
              </a:rPr>
              <a:t>instructions, give </a:t>
            </a:r>
            <a:r>
              <a:rPr lang="sl-SI" sz="2800" u="sng" dirty="0">
                <a:latin typeface="Garamond" panose="02020404030301010803" pitchFamily="18" charset="0"/>
                <a:sym typeface="Symbol"/>
              </a:rPr>
              <a:t>examples</a:t>
            </a:r>
            <a:r>
              <a:rPr lang="sl-SI" sz="2800" dirty="0">
                <a:latin typeface="Garamond" panose="02020404030301010803" pitchFamily="18" charset="0"/>
                <a:sym typeface="Symbol"/>
              </a:rPr>
              <a:t>, use </a:t>
            </a:r>
            <a:r>
              <a:rPr lang="sl-SI" sz="2800" u="sng" dirty="0">
                <a:latin typeface="Garamond" panose="02020404030301010803" pitchFamily="18" charset="0"/>
                <a:sym typeface="Symbol"/>
              </a:rPr>
              <a:t>gestures and </a:t>
            </a:r>
            <a:r>
              <a:rPr lang="sl-SI" sz="2800" u="sng" dirty="0">
                <a:solidFill>
                  <a:srgbClr val="0070C0"/>
                </a:solidFill>
                <a:latin typeface="Garamond" panose="02020404030301010803" pitchFamily="18" charset="0"/>
                <a:sym typeface="Symbol"/>
              </a:rPr>
              <a:t>movements</a:t>
            </a:r>
            <a:r>
              <a:rPr lang="sl-SI" sz="2800" u="sng" dirty="0">
                <a:latin typeface="Garamond" panose="02020404030301010803" pitchFamily="18" charset="0"/>
                <a:sym typeface="Symbol"/>
              </a:rPr>
              <a:t> </a:t>
            </a:r>
            <a:r>
              <a:rPr lang="sl-SI" sz="2800" dirty="0">
                <a:latin typeface="Garamond" panose="02020404030301010803" pitchFamily="18" charset="0"/>
                <a:sym typeface="Symbol"/>
              </a:rPr>
              <a:t>(write classroom language next to each activity). </a:t>
            </a:r>
          </a:p>
          <a:p>
            <a:pPr>
              <a:buNone/>
            </a:pPr>
            <a:r>
              <a:rPr lang="sl-SI" sz="2800" dirty="0">
                <a:latin typeface="Garamond" panose="02020404030301010803" pitchFamily="18" charset="0"/>
                <a:sym typeface="Symbol"/>
              </a:rPr>
              <a:t>Pupils are not able to read the instructions. You need to </a:t>
            </a:r>
            <a:r>
              <a:rPr lang="sl-SI" sz="2800" b="1" dirty="0">
                <a:latin typeface="Garamond" panose="02020404030301010803" pitchFamily="18" charset="0"/>
                <a:sym typeface="Symbol"/>
              </a:rPr>
              <a:t>explain </a:t>
            </a:r>
            <a:r>
              <a:rPr lang="sl-SI" sz="2800" dirty="0">
                <a:latin typeface="Garamond" panose="02020404030301010803" pitchFamily="18" charset="0"/>
                <a:sym typeface="Symbol"/>
              </a:rPr>
              <a:t>them. </a:t>
            </a:r>
          </a:p>
          <a:p>
            <a:pPr>
              <a:buNone/>
            </a:pPr>
            <a:endParaRPr lang="sl-SI" sz="2800" dirty="0">
              <a:latin typeface="Garamond" panose="02020404030301010803" pitchFamily="18" charset="0"/>
              <a:sym typeface="Symbol"/>
            </a:endParaRPr>
          </a:p>
          <a:p>
            <a:pPr>
              <a:buNone/>
            </a:pPr>
            <a:endParaRPr lang="sl-SI" sz="2800" dirty="0">
              <a:latin typeface="Garamond" panose="02020404030301010803" pitchFamily="18" charset="0"/>
              <a:sym typeface="Symbol"/>
            </a:endParaRPr>
          </a:p>
          <a:p>
            <a:pPr>
              <a:buNone/>
            </a:pPr>
            <a:endParaRPr lang="sl-SI" sz="2800" dirty="0">
              <a:latin typeface="Garamond" panose="02020404030301010803" pitchFamily="18" charset="0"/>
              <a:sym typeface="Symbol"/>
            </a:endParaRPr>
          </a:p>
          <a:p>
            <a:pPr>
              <a:buNone/>
            </a:pPr>
            <a:r>
              <a:rPr lang="sl-SI" sz="2800" dirty="0" err="1">
                <a:latin typeface="Garamond" panose="02020404030301010803" pitchFamily="18" charset="0"/>
                <a:sym typeface="Symbol"/>
              </a:rPr>
              <a:t>Example</a:t>
            </a:r>
            <a:r>
              <a:rPr lang="sl-SI" sz="2800" dirty="0">
                <a:latin typeface="Garamond" panose="02020404030301010803" pitchFamily="18" charset="0"/>
                <a:sym typeface="Symbol"/>
              </a:rPr>
              <a:t>: game Build the longest road </a:t>
            </a:r>
          </a:p>
          <a:p>
            <a:pPr>
              <a:buNone/>
            </a:pPr>
            <a:r>
              <a:rPr lang="sl-SI" sz="2300" dirty="0">
                <a:latin typeface="Garamond" panose="02020404030301010803" pitchFamily="18" charset="0"/>
                <a:sym typeface="Symbol"/>
              </a:rPr>
              <a:t>Let’s play a game. Make a circle and sit down. </a:t>
            </a:r>
          </a:p>
          <a:p>
            <a:pPr>
              <a:buNone/>
            </a:pPr>
            <a:r>
              <a:rPr lang="sl-SI" sz="2300" dirty="0">
                <a:latin typeface="Garamond" panose="02020404030301010803" pitchFamily="18" charset="0"/>
                <a:sym typeface="Symbol"/>
              </a:rPr>
              <a:t>We need two groups – boys on this side </a:t>
            </a:r>
            <a:r>
              <a:rPr lang="sl-SI" sz="2300" dirty="0">
                <a:solidFill>
                  <a:srgbClr val="0070C0"/>
                </a:solidFill>
                <a:latin typeface="Garamond" panose="02020404030301010803" pitchFamily="18" charset="0"/>
                <a:sym typeface="Symbol"/>
              </a:rPr>
              <a:t>(point to one side) </a:t>
            </a:r>
            <a:r>
              <a:rPr lang="sl-SI" sz="2300" dirty="0">
                <a:latin typeface="Garamond" panose="02020404030301010803" pitchFamily="18" charset="0"/>
                <a:sym typeface="Symbol"/>
              </a:rPr>
              <a:t>and girls on this side </a:t>
            </a:r>
            <a:r>
              <a:rPr lang="sl-SI" sz="2300" dirty="0">
                <a:solidFill>
                  <a:srgbClr val="0070C0"/>
                </a:solidFill>
                <a:latin typeface="Garamond" panose="02020404030301010803" pitchFamily="18" charset="0"/>
                <a:sym typeface="Symbol"/>
              </a:rPr>
              <a:t>(point to the other)</a:t>
            </a:r>
            <a:r>
              <a:rPr lang="sl-SI" sz="2300" dirty="0">
                <a:latin typeface="Garamond" panose="02020404030301010803" pitchFamily="18" charset="0"/>
                <a:sym typeface="Symbol"/>
              </a:rPr>
              <a:t>. </a:t>
            </a:r>
          </a:p>
          <a:p>
            <a:pPr>
              <a:buNone/>
            </a:pPr>
            <a:r>
              <a:rPr lang="sl-SI" sz="2300" dirty="0">
                <a:latin typeface="Garamond" panose="02020404030301010803" pitchFamily="18" charset="0"/>
                <a:sym typeface="Symbol"/>
              </a:rPr>
              <a:t>Take one picture without looking </a:t>
            </a:r>
            <a:r>
              <a:rPr lang="sl-SI" sz="2300" dirty="0">
                <a:solidFill>
                  <a:srgbClr val="0070C0"/>
                </a:solidFill>
                <a:latin typeface="Garamond" panose="02020404030301010803" pitchFamily="18" charset="0"/>
                <a:sym typeface="Symbol"/>
              </a:rPr>
              <a:t>(cover your eyes and take one picture)</a:t>
            </a:r>
            <a:r>
              <a:rPr lang="sl-SI" sz="2300" dirty="0">
                <a:latin typeface="Garamond" panose="02020404030301010803" pitchFamily="18" charset="0"/>
                <a:sym typeface="Symbol"/>
              </a:rPr>
              <a:t>. </a:t>
            </a:r>
          </a:p>
          <a:p>
            <a:pPr>
              <a:buNone/>
            </a:pPr>
            <a:r>
              <a:rPr lang="sl-SI" sz="2300" dirty="0">
                <a:latin typeface="Garamond" panose="02020404030301010803" pitchFamily="18" charset="0"/>
                <a:sym typeface="Symbol"/>
              </a:rPr>
              <a:t>Name the animal and clap – how many syllables are there </a:t>
            </a:r>
            <a:r>
              <a:rPr lang="sl-SI" sz="2300" dirty="0">
                <a:solidFill>
                  <a:srgbClr val="0070C0"/>
                </a:solidFill>
                <a:latin typeface="Garamond" panose="02020404030301010803" pitchFamily="18" charset="0"/>
                <a:sym typeface="Symbol"/>
              </a:rPr>
              <a:t>(counting on fingers)? </a:t>
            </a:r>
          </a:p>
          <a:p>
            <a:pPr>
              <a:buNone/>
            </a:pPr>
            <a:r>
              <a:rPr lang="sl-SI" sz="2300" dirty="0">
                <a:latin typeface="Garamond" panose="02020404030301010803" pitchFamily="18" charset="0"/>
                <a:sym typeface="Symbol"/>
              </a:rPr>
              <a:t>For example: </a:t>
            </a:r>
            <a:r>
              <a:rPr lang="sl-SI" sz="2300" dirty="0">
                <a:solidFill>
                  <a:srgbClr val="0070C0"/>
                </a:solidFill>
                <a:latin typeface="Garamond" panose="02020404030301010803" pitchFamily="18" charset="0"/>
                <a:sym typeface="Symbol"/>
              </a:rPr>
              <a:t>frog</a:t>
            </a:r>
            <a:r>
              <a:rPr lang="sl-SI" sz="2300" dirty="0">
                <a:latin typeface="Garamond" panose="02020404030301010803" pitchFamily="18" charset="0"/>
                <a:sym typeface="Symbol"/>
              </a:rPr>
              <a:t> </a:t>
            </a:r>
            <a:r>
              <a:rPr lang="sl-SI" sz="2300" dirty="0">
                <a:solidFill>
                  <a:srgbClr val="0070C0"/>
                </a:solidFill>
                <a:latin typeface="Garamond" panose="02020404030301010803" pitchFamily="18" charset="0"/>
                <a:sym typeface="Symbol"/>
              </a:rPr>
              <a:t>(clap) </a:t>
            </a:r>
            <a:r>
              <a:rPr lang="sl-SI" sz="2300" dirty="0">
                <a:latin typeface="Garamond" panose="02020404030301010803" pitchFamily="18" charset="0"/>
                <a:sym typeface="Symbol"/>
              </a:rPr>
              <a:t>– how many are there? One </a:t>
            </a:r>
            <a:r>
              <a:rPr lang="sl-SI" sz="2300" dirty="0">
                <a:solidFill>
                  <a:srgbClr val="0070C0"/>
                </a:solidFill>
                <a:latin typeface="Garamond" panose="02020404030301010803" pitchFamily="18" charset="0"/>
                <a:sym typeface="Symbol"/>
              </a:rPr>
              <a:t>(show one finger)</a:t>
            </a:r>
            <a:r>
              <a:rPr lang="sl-SI" sz="2300" dirty="0">
                <a:latin typeface="Garamond" panose="02020404030301010803" pitchFamily="18" charset="0"/>
                <a:sym typeface="Symbol"/>
              </a:rPr>
              <a:t>. You get the white stick </a:t>
            </a:r>
            <a:r>
              <a:rPr lang="sl-SI" sz="2300" dirty="0">
                <a:solidFill>
                  <a:srgbClr val="0070C0"/>
                </a:solidFill>
                <a:latin typeface="Garamond" panose="02020404030301010803" pitchFamily="18" charset="0"/>
                <a:sym typeface="Symbol"/>
              </a:rPr>
              <a:t>(take it) </a:t>
            </a:r>
            <a:r>
              <a:rPr lang="sl-SI" sz="2300" dirty="0">
                <a:latin typeface="Garamond" panose="02020404030301010803" pitchFamily="18" charset="0"/>
                <a:sym typeface="Symbol"/>
              </a:rPr>
              <a:t>and put it on the floor</a:t>
            </a:r>
            <a:r>
              <a:rPr lang="sl-SI" sz="2300" dirty="0">
                <a:solidFill>
                  <a:srgbClr val="0070C0"/>
                </a:solidFill>
                <a:latin typeface="Garamond" panose="02020404030301010803" pitchFamily="18" charset="0"/>
                <a:sym typeface="Symbol"/>
              </a:rPr>
              <a:t> (put it on the floor)</a:t>
            </a:r>
            <a:r>
              <a:rPr lang="sl-SI" sz="2300" dirty="0">
                <a:latin typeface="Garamond" panose="02020404030301010803" pitchFamily="18" charset="0"/>
                <a:sym typeface="Symbol"/>
              </a:rPr>
              <a:t>.</a:t>
            </a:r>
          </a:p>
          <a:p>
            <a:pPr>
              <a:buNone/>
            </a:pPr>
            <a:r>
              <a:rPr lang="sl-SI" sz="2300" dirty="0">
                <a:latin typeface="Garamond" panose="02020404030301010803" pitchFamily="18" charset="0"/>
                <a:sym typeface="Symbol"/>
              </a:rPr>
              <a:t>or </a:t>
            </a:r>
            <a:r>
              <a:rPr lang="sl-SI" sz="2300" dirty="0">
                <a:solidFill>
                  <a:srgbClr val="0070C0"/>
                </a:solidFill>
                <a:latin typeface="Garamond" panose="02020404030301010803" pitchFamily="18" charset="0"/>
                <a:sym typeface="Symbol"/>
              </a:rPr>
              <a:t>e (clap)- le (clap) – phant (clap) </a:t>
            </a:r>
            <a:r>
              <a:rPr lang="sl-SI" sz="2300" dirty="0">
                <a:latin typeface="Garamond" panose="02020404030301010803" pitchFamily="18" charset="0"/>
                <a:sym typeface="Symbol"/>
              </a:rPr>
              <a:t>– how many are there? Three (show three fingers). You get the green stick </a:t>
            </a:r>
            <a:r>
              <a:rPr lang="sl-SI" sz="2300" dirty="0">
                <a:solidFill>
                  <a:srgbClr val="0070C0"/>
                </a:solidFill>
                <a:latin typeface="Garamond" panose="02020404030301010803" pitchFamily="18" charset="0"/>
                <a:sym typeface="Symbol"/>
              </a:rPr>
              <a:t>(take it) </a:t>
            </a:r>
            <a:r>
              <a:rPr lang="sl-SI" sz="2300" dirty="0">
                <a:latin typeface="Garamond" panose="02020404030301010803" pitchFamily="18" charset="0"/>
                <a:sym typeface="Symbol"/>
              </a:rPr>
              <a:t>and put it on the floor </a:t>
            </a:r>
            <a:r>
              <a:rPr lang="sl-SI" sz="2300" dirty="0">
                <a:solidFill>
                  <a:srgbClr val="0070C0"/>
                </a:solidFill>
                <a:latin typeface="Garamond" panose="02020404030301010803" pitchFamily="18" charset="0"/>
                <a:sym typeface="Symbol"/>
              </a:rPr>
              <a:t>(put it on the floor)</a:t>
            </a:r>
            <a:r>
              <a:rPr lang="sl-SI" sz="2300" dirty="0">
                <a:latin typeface="Garamond" panose="02020404030301010803" pitchFamily="18" charset="0"/>
                <a:sym typeface="Symbol"/>
              </a:rPr>
              <a:t>.</a:t>
            </a:r>
          </a:p>
          <a:p>
            <a:pPr>
              <a:buNone/>
            </a:pPr>
            <a:r>
              <a:rPr lang="sl-SI" sz="2300" dirty="0">
                <a:latin typeface="Garamond" panose="02020404030301010803" pitchFamily="18" charset="0"/>
                <a:sym typeface="Symbol"/>
              </a:rPr>
              <a:t>The group with the longest road </a:t>
            </a:r>
            <a:r>
              <a:rPr lang="sl-SI" sz="2300" dirty="0">
                <a:solidFill>
                  <a:srgbClr val="0070C0"/>
                </a:solidFill>
                <a:latin typeface="Garamond" panose="02020404030301010803" pitchFamily="18" charset="0"/>
                <a:sym typeface="Symbol"/>
              </a:rPr>
              <a:t>(put your arm apart and show long) </a:t>
            </a:r>
            <a:r>
              <a:rPr lang="sl-SI" sz="2300" dirty="0">
                <a:latin typeface="Garamond" panose="02020404030301010803" pitchFamily="18" charset="0"/>
                <a:sym typeface="Symbol"/>
              </a:rPr>
              <a:t>wins the game.  </a:t>
            </a:r>
          </a:p>
          <a:p>
            <a:pPr>
              <a:buNone/>
            </a:pPr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452A3B3-5683-45EB-92E7-316227EA4FC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5" t="7829" r="7829" b="7829"/>
          <a:stretch/>
        </p:blipFill>
        <p:spPr bwMode="auto">
          <a:xfrm>
            <a:off x="7010400" y="2209800"/>
            <a:ext cx="1524000" cy="1600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sl-SI" dirty="0">
                <a:latin typeface="Garamond" panose="02020404030301010803" pitchFamily="18" charset="0"/>
              </a:rPr>
              <a:t>Giving instructions – exercise</a:t>
            </a:r>
          </a:p>
          <a:p>
            <a:pPr>
              <a:buNone/>
            </a:pPr>
            <a:endParaRPr lang="sl-SI" dirty="0">
              <a:latin typeface="Garamond" panose="02020404030301010803" pitchFamily="18" charset="0"/>
            </a:endParaRPr>
          </a:p>
          <a:p>
            <a:pPr marL="514350" indent="-514350">
              <a:buAutoNum type="arabicPeriod"/>
            </a:pPr>
            <a:r>
              <a:rPr lang="sl-SI" dirty="0">
                <a:latin typeface="Garamond" panose="02020404030301010803" pitchFamily="18" charset="0"/>
              </a:rPr>
              <a:t>In groups choose a game. </a:t>
            </a:r>
          </a:p>
          <a:p>
            <a:pPr marL="514350" indent="-514350">
              <a:buAutoNum type="arabicPeriod"/>
            </a:pPr>
            <a:r>
              <a:rPr lang="sl-SI" dirty="0">
                <a:latin typeface="Garamond" panose="02020404030301010803" pitchFamily="18" charset="0"/>
              </a:rPr>
              <a:t>Read the instructions. </a:t>
            </a:r>
          </a:p>
          <a:p>
            <a:pPr marL="514350" indent="-514350">
              <a:buAutoNum type="arabicPeriod"/>
            </a:pPr>
            <a:r>
              <a:rPr lang="sl-SI" dirty="0">
                <a:latin typeface="Garamond" panose="02020404030301010803" pitchFamily="18" charset="0"/>
              </a:rPr>
              <a:t>Pretend you are a teacher and give other students (pupils) the instructions. Explain them with movements, gestures, examples. Give short and simple instructions. </a:t>
            </a:r>
          </a:p>
        </p:txBody>
      </p:sp>
      <p:pic>
        <p:nvPicPr>
          <p:cNvPr id="4" name="Slika 3" descr="Rezultat iskanja slik za children games">
            <a:extLst>
              <a:ext uri="{FF2B5EF4-FFF2-40B4-BE49-F238E27FC236}">
                <a16:creationId xmlns:a16="http://schemas.microsoft.com/office/drawing/2014/main" id="{E19B384F-F725-43DE-A1FF-164A7061BB3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419600"/>
            <a:ext cx="3025140" cy="2018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009999"/>
                </a:solidFill>
                <a:latin typeface="Garamond" panose="02020404030301010803" pitchFamily="18" charset="0"/>
              </a:rPr>
              <a:t>Reading or telling a 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None/>
            </a:pPr>
            <a:r>
              <a:rPr lang="en-GB" sz="2800" dirty="0">
                <a:latin typeface="Garamond" panose="02020404030301010803" pitchFamily="18" charset="0"/>
              </a:rPr>
              <a:t>Many ways of using them:</a:t>
            </a:r>
            <a:endParaRPr lang="sl-SI" sz="2800" dirty="0">
              <a:latin typeface="Garamond" panose="02020404030301010803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sl-SI" sz="2800" dirty="0">
                <a:latin typeface="Garamond" panose="02020404030301010803" pitchFamily="18" charset="0"/>
              </a:rPr>
              <a:t>a) </a:t>
            </a:r>
            <a:r>
              <a:rPr lang="en-GB" sz="2800" dirty="0">
                <a:latin typeface="Garamond" panose="02020404030301010803" pitchFamily="18" charset="0"/>
              </a:rPr>
              <a:t>revision or introduction of new vocabulary and structures</a:t>
            </a:r>
          </a:p>
          <a:p>
            <a:pPr>
              <a:lnSpc>
                <a:spcPct val="80000"/>
              </a:lnSpc>
              <a:buNone/>
            </a:pPr>
            <a:r>
              <a:rPr lang="sl-SI" sz="2800" dirty="0">
                <a:latin typeface="Garamond" panose="02020404030301010803" pitchFamily="18" charset="0"/>
              </a:rPr>
              <a:t>b) </a:t>
            </a:r>
            <a:r>
              <a:rPr lang="en-GB" sz="2800" dirty="0">
                <a:latin typeface="Garamond" panose="02020404030301010803" pitchFamily="18" charset="0"/>
              </a:rPr>
              <a:t>topic work (you can base them on a certain </a:t>
            </a:r>
            <a:r>
              <a:rPr lang="sl-SI" sz="2800" dirty="0">
                <a:latin typeface="Garamond" panose="02020404030301010803" pitchFamily="18" charset="0"/>
              </a:rPr>
              <a:t>topic)</a:t>
            </a:r>
            <a:endParaRPr lang="en-GB" sz="2800" dirty="0">
              <a:latin typeface="Garamond" panose="02020404030301010803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sl-SI" sz="2800" dirty="0">
                <a:latin typeface="Garamond" panose="02020404030301010803" pitchFamily="18" charset="0"/>
              </a:rPr>
              <a:t>c) </a:t>
            </a:r>
            <a:r>
              <a:rPr lang="en-GB" sz="2800" dirty="0">
                <a:latin typeface="Garamond" panose="02020404030301010803" pitchFamily="18" charset="0"/>
              </a:rPr>
              <a:t>cross-curricular work (you can do art, craft, music activities </a:t>
            </a:r>
            <a:r>
              <a:rPr lang="en-GB" sz="2800" dirty="0" err="1">
                <a:latin typeface="Garamond" panose="02020404030301010803" pitchFamily="18" charset="0"/>
              </a:rPr>
              <a:t>conn</a:t>
            </a:r>
            <a:r>
              <a:rPr lang="sl-SI" sz="2800" dirty="0">
                <a:latin typeface="Garamond" panose="02020404030301010803" pitchFamily="18" charset="0"/>
              </a:rPr>
              <a:t>ected</a:t>
            </a:r>
            <a:r>
              <a:rPr lang="en-GB" sz="2800" dirty="0">
                <a:latin typeface="Garamond" panose="02020404030301010803" pitchFamily="18" charset="0"/>
              </a:rPr>
              <a:t> to stories)</a:t>
            </a:r>
            <a:endParaRPr lang="sl-SI" sz="2800" dirty="0">
              <a:latin typeface="Garamond" panose="02020404030301010803" pitchFamily="18" charset="0"/>
            </a:endParaRPr>
          </a:p>
          <a:p>
            <a:pPr>
              <a:buNone/>
            </a:pPr>
            <a:endParaRPr lang="sl-SI" dirty="0">
              <a:latin typeface="Garamond" panose="02020404030301010803" pitchFamily="18" charset="0"/>
            </a:endParaRPr>
          </a:p>
          <a:p>
            <a:pPr marL="274320" lvl="1">
              <a:spcBef>
                <a:spcPts val="600"/>
              </a:spcBef>
              <a:buClr>
                <a:schemeClr val="accent1"/>
              </a:buClr>
              <a:buNone/>
            </a:pPr>
            <a:r>
              <a:rPr lang="en-GB" sz="2400" dirty="0">
                <a:solidFill>
                  <a:srgbClr val="009999"/>
                </a:solidFill>
                <a:latin typeface="Garamond" panose="02020404030301010803" pitchFamily="18" charset="0"/>
              </a:rPr>
              <a:t>Is the level appropriate for your students? </a:t>
            </a:r>
            <a:endParaRPr lang="sl-SI" sz="2400" dirty="0">
              <a:solidFill>
                <a:srgbClr val="009999"/>
              </a:solidFill>
              <a:latin typeface="Garamond" panose="02020404030301010803" pitchFamily="18" charset="0"/>
            </a:endParaRPr>
          </a:p>
          <a:p>
            <a:pPr marL="274320" lvl="1">
              <a:spcBef>
                <a:spcPts val="600"/>
              </a:spcBef>
              <a:buClr>
                <a:schemeClr val="accent1"/>
              </a:buClr>
              <a:buNone/>
            </a:pPr>
            <a:r>
              <a:rPr lang="en-GB" sz="2400" dirty="0">
                <a:solidFill>
                  <a:schemeClr val="tx1"/>
                </a:solidFill>
                <a:latin typeface="Garamond" panose="02020404030301010803" pitchFamily="18" charset="0"/>
                <a:sym typeface="Symbol"/>
              </a:rPr>
              <a:t></a:t>
            </a:r>
            <a:r>
              <a:rPr lang="sl-SI" sz="2400" dirty="0">
                <a:solidFill>
                  <a:schemeClr val="tx1"/>
                </a:solidFill>
                <a:latin typeface="Garamond" panose="02020404030301010803" pitchFamily="18" charset="0"/>
                <a:sym typeface="Symbol"/>
              </a:rPr>
              <a:t> </a:t>
            </a:r>
            <a:r>
              <a:rPr lang="sl-SI" sz="2400" dirty="0">
                <a:solidFill>
                  <a:schemeClr val="tx1"/>
                </a:solidFill>
                <a:latin typeface="Garamond" panose="02020404030301010803" pitchFamily="18" charset="0"/>
              </a:rPr>
              <a:t>you can adapt the story </a:t>
            </a:r>
            <a:endParaRPr lang="en-GB" sz="24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>
              <a:buNone/>
            </a:pPr>
            <a:endParaRPr lang="sl-SI" dirty="0">
              <a:latin typeface="Garamond" panose="02020404030301010803" pitchFamily="18" charset="0"/>
            </a:endParaRPr>
          </a:p>
          <a:p>
            <a:pPr>
              <a:buNone/>
            </a:pPr>
            <a:r>
              <a:rPr lang="sl-SI" dirty="0">
                <a:latin typeface="Garamond" panose="02020404030301010803" pitchFamily="18" charset="0"/>
              </a:rPr>
              <a:t>While telling or reading the story</a:t>
            </a:r>
          </a:p>
          <a:p>
            <a:pPr marL="990600" lvl="1" indent="-533400"/>
            <a:r>
              <a:rPr lang="en-GB" sz="2400" dirty="0">
                <a:solidFill>
                  <a:schemeClr val="tx1"/>
                </a:solidFill>
                <a:latin typeface="Garamond" panose="02020404030301010803" pitchFamily="18" charset="0"/>
              </a:rPr>
              <a:t>adopt a different voice for each character</a:t>
            </a:r>
          </a:p>
          <a:p>
            <a:pPr marL="990600" lvl="1" indent="-533400"/>
            <a:r>
              <a:rPr lang="sl-SI" sz="2400" dirty="0">
                <a:solidFill>
                  <a:schemeClr val="tx1"/>
                </a:solidFill>
                <a:latin typeface="Garamond" panose="02020404030301010803" pitchFamily="18" charset="0"/>
              </a:rPr>
              <a:t>make sound effects</a:t>
            </a:r>
            <a:endParaRPr lang="en-GB" sz="24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990600" lvl="1" indent="-533400"/>
            <a:r>
              <a:rPr lang="sl-SI" sz="2400" dirty="0">
                <a:solidFill>
                  <a:schemeClr val="tx1"/>
                </a:solidFill>
                <a:latin typeface="Garamond" panose="02020404030301010803" pitchFamily="18" charset="0"/>
              </a:rPr>
              <a:t>u</a:t>
            </a:r>
            <a:r>
              <a:rPr lang="en-GB" sz="2400" dirty="0">
                <a:solidFill>
                  <a:schemeClr val="tx1"/>
                </a:solidFill>
                <a:latin typeface="Garamond" panose="02020404030301010803" pitchFamily="18" charset="0"/>
              </a:rPr>
              <a:t>se your body and face (gestures, movement</a:t>
            </a:r>
            <a:r>
              <a:rPr lang="sl-SI" sz="2400" dirty="0">
                <a:solidFill>
                  <a:schemeClr val="tx1"/>
                </a:solidFill>
                <a:latin typeface="Garamond" panose="02020404030301010803" pitchFamily="18" charset="0"/>
              </a:rPr>
              <a:t>s</a:t>
            </a:r>
            <a:r>
              <a:rPr lang="en-GB" sz="2400" dirty="0">
                <a:solidFill>
                  <a:schemeClr val="tx1"/>
                </a:solidFill>
                <a:latin typeface="Garamond" panose="02020404030301010803" pitchFamily="18" charset="0"/>
              </a:rPr>
              <a:t>) </a:t>
            </a:r>
            <a:endParaRPr lang="sl-SI" sz="24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990600" lvl="1" indent="-533400"/>
            <a:r>
              <a:rPr lang="sl-SI" sz="2400" dirty="0">
                <a:solidFill>
                  <a:schemeClr val="tx1"/>
                </a:solidFill>
                <a:latin typeface="Garamond" panose="02020404030301010803" pitchFamily="18" charset="0"/>
              </a:rPr>
              <a:t>w</a:t>
            </a:r>
            <a:r>
              <a:rPr lang="en-GB" sz="2400" dirty="0">
                <a:solidFill>
                  <a:schemeClr val="tx1"/>
                </a:solidFill>
                <a:latin typeface="Garamond" panose="02020404030301010803" pitchFamily="18" charset="0"/>
              </a:rPr>
              <a:t>hen reading it: </a:t>
            </a:r>
            <a:r>
              <a:rPr lang="sl-SI" sz="2400" dirty="0">
                <a:solidFill>
                  <a:schemeClr val="tx1"/>
                </a:solidFill>
                <a:latin typeface="Garamond" panose="02020404030301010803" pitchFamily="18" charset="0"/>
              </a:rPr>
              <a:t>read slowly, point to </a:t>
            </a:r>
            <a:r>
              <a:rPr lang="en-GB" sz="2400" dirty="0">
                <a:solidFill>
                  <a:schemeClr val="tx1"/>
                </a:solidFill>
                <a:latin typeface="Garamond" panose="02020404030301010803" pitchFamily="18" charset="0"/>
              </a:rPr>
              <a:t>illustrations, encourage </a:t>
            </a:r>
            <a:r>
              <a:rPr lang="sl-SI" sz="2400" dirty="0">
                <a:solidFill>
                  <a:schemeClr val="tx1"/>
                </a:solidFill>
                <a:latin typeface="Garamond" panose="02020404030301010803" pitchFamily="18" charset="0"/>
              </a:rPr>
              <a:t>pupils</a:t>
            </a:r>
            <a:r>
              <a:rPr lang="en-GB" sz="2400" dirty="0">
                <a:solidFill>
                  <a:schemeClr val="tx1"/>
                </a:solidFill>
                <a:latin typeface="Garamond" panose="02020404030301010803" pitchFamily="18" charset="0"/>
              </a:rPr>
              <a:t> to participate</a:t>
            </a:r>
          </a:p>
          <a:p>
            <a:pPr>
              <a:buNone/>
            </a:pPr>
            <a:endParaRPr lang="sl-SI" dirty="0"/>
          </a:p>
          <a:p>
            <a:pPr>
              <a:buNone/>
            </a:pPr>
            <a:endParaRPr lang="sl-SI" dirty="0"/>
          </a:p>
          <a:p>
            <a:pPr>
              <a:buNone/>
            </a:pPr>
            <a:endParaRPr lang="sl-SI" dirty="0"/>
          </a:p>
          <a:p>
            <a:pPr>
              <a:buNone/>
            </a:pPr>
            <a:endParaRPr lang="sl-SI" dirty="0"/>
          </a:p>
          <a:p>
            <a:pPr>
              <a:buNone/>
            </a:pPr>
            <a:endParaRPr lang="sl-SI" dirty="0"/>
          </a:p>
        </p:txBody>
      </p:sp>
      <p:pic>
        <p:nvPicPr>
          <p:cNvPr id="4" name="Slika 3" descr="Rezultat iskanja slik za telling a story">
            <a:extLst>
              <a:ext uri="{FF2B5EF4-FFF2-40B4-BE49-F238E27FC236}">
                <a16:creationId xmlns:a16="http://schemas.microsoft.com/office/drawing/2014/main" id="{2BF9922B-BD2B-4B06-B80C-F1DD9BD3AFD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14601"/>
            <a:ext cx="218694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chemeClr val="tx1"/>
                </a:solidFill>
                <a:latin typeface="Garamond" panose="02020404030301010803" pitchFamily="18" charset="0"/>
              </a:rPr>
              <a:t>Including a story – example </a:t>
            </a:r>
            <a:endParaRPr lang="sl-SI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sl-SI" sz="2800" dirty="0">
                <a:latin typeface="Garamond" panose="02020404030301010803" pitchFamily="18" charset="0"/>
              </a:rPr>
              <a:t>Define the topic and the subject. </a:t>
            </a:r>
          </a:p>
          <a:p>
            <a:pPr marL="514350" indent="-514350">
              <a:buAutoNum type="arabicPeriod"/>
            </a:pPr>
            <a:r>
              <a:rPr lang="sl-SI" sz="2800" dirty="0">
                <a:latin typeface="Garamond" panose="02020404030301010803" pitchFamily="18" charset="0"/>
              </a:rPr>
              <a:t>Define the vocabulary and phrases. </a:t>
            </a:r>
          </a:p>
          <a:p>
            <a:pPr marL="514350" indent="-514350">
              <a:buAutoNum type="arabicPeriod"/>
            </a:pPr>
            <a:r>
              <a:rPr lang="sl-SI" sz="2800" dirty="0">
                <a:latin typeface="Garamond" panose="02020404030301010803" pitchFamily="18" charset="0"/>
              </a:rPr>
              <a:t>Plan 5 after reading activities</a:t>
            </a:r>
          </a:p>
          <a:p>
            <a:pPr>
              <a:buNone/>
            </a:pPr>
            <a:endParaRPr lang="sl-SI" dirty="0"/>
          </a:p>
        </p:txBody>
      </p:sp>
      <p:pic>
        <p:nvPicPr>
          <p:cNvPr id="4" name="Picture 4" descr="Rezultat iskanja slik za brown bear brown bear what do you se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048000"/>
            <a:ext cx="2087880" cy="2609850"/>
          </a:xfrm>
          <a:prstGeom prst="rect">
            <a:avLst/>
          </a:prstGeom>
          <a:noFill/>
        </p:spPr>
      </p:pic>
      <p:pic>
        <p:nvPicPr>
          <p:cNvPr id="7" name="Slika 6" descr="Rezultat iskanja slik za story time">
            <a:extLst>
              <a:ext uri="{FF2B5EF4-FFF2-40B4-BE49-F238E27FC236}">
                <a16:creationId xmlns:a16="http://schemas.microsoft.com/office/drawing/2014/main" id="{5D8999A0-2893-45BF-BCB8-7F33B7EB242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180" y="2311400"/>
            <a:ext cx="2750820" cy="180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834</TotalTime>
  <Words>1422</Words>
  <Application>Microsoft Office PowerPoint</Application>
  <PresentationFormat>Diaprojekcija na zaslonu (4:3)</PresentationFormat>
  <Paragraphs>145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8" baseType="lpstr">
      <vt:lpstr>Bookman Old Style</vt:lpstr>
      <vt:lpstr>Calibri</vt:lpstr>
      <vt:lpstr>Garamond</vt:lpstr>
      <vt:lpstr>Gill Sans MT</vt:lpstr>
      <vt:lpstr>Wingdings</vt:lpstr>
      <vt:lpstr>Wingdings 3</vt:lpstr>
      <vt:lpstr>Origin</vt:lpstr>
      <vt:lpstr>  LESSON PLANNING AND TEACHING      </vt:lpstr>
      <vt:lpstr>CLIL lesson planning</vt:lpstr>
      <vt:lpstr>Lesson structure</vt:lpstr>
      <vt:lpstr>Lesson – example </vt:lpstr>
      <vt:lpstr>PowerPointova predstavitev</vt:lpstr>
      <vt:lpstr>Giving instructions</vt:lpstr>
      <vt:lpstr>PowerPointova predstavitev</vt:lpstr>
      <vt:lpstr>Reading or telling a story</vt:lpstr>
      <vt:lpstr>Including a story – example </vt:lpstr>
      <vt:lpstr>Including a story – example </vt:lpstr>
      <vt:lpstr>CLIL lesson planning and teaching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Angleščina skozi osnovnošolski kurikul   ENGLISH THROUGH PRIMARY SCHOOL CURRICULUM    PRACTICAL CLASSES   201819</dc:title>
  <dc:creator>Ana</dc:creator>
  <cp:lastModifiedBy>Rozmanič, Tina</cp:lastModifiedBy>
  <cp:revision>88</cp:revision>
  <cp:lastPrinted>2019-02-25T06:03:11Z</cp:lastPrinted>
  <dcterms:created xsi:type="dcterms:W3CDTF">2006-08-16T00:00:00Z</dcterms:created>
  <dcterms:modified xsi:type="dcterms:W3CDTF">2023-03-01T07:34:05Z</dcterms:modified>
</cp:coreProperties>
</file>