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70" r:id="rId2"/>
    <p:sldId id="434" r:id="rId3"/>
    <p:sldId id="431" r:id="rId4"/>
    <p:sldId id="366" r:id="rId5"/>
    <p:sldId id="365" r:id="rId6"/>
    <p:sldId id="373" r:id="rId7"/>
    <p:sldId id="376" r:id="rId8"/>
    <p:sldId id="374" r:id="rId9"/>
    <p:sldId id="375" r:id="rId10"/>
    <p:sldId id="388" r:id="rId11"/>
    <p:sldId id="438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441" r:id="rId20"/>
    <p:sldId id="290" r:id="rId21"/>
    <p:sldId id="457" r:id="rId22"/>
    <p:sldId id="294" r:id="rId23"/>
    <p:sldId id="295" r:id="rId24"/>
    <p:sldId id="297" r:id="rId25"/>
    <p:sldId id="300" r:id="rId26"/>
    <p:sldId id="302" r:id="rId27"/>
    <p:sldId id="443" r:id="rId28"/>
    <p:sldId id="305" r:id="rId29"/>
    <p:sldId id="493" r:id="rId30"/>
    <p:sldId id="494" r:id="rId31"/>
    <p:sldId id="432" r:id="rId32"/>
    <p:sldId id="309" r:id="rId33"/>
    <p:sldId id="484" r:id="rId34"/>
    <p:sldId id="425" r:id="rId35"/>
    <p:sldId id="369" r:id="rId36"/>
    <p:sldId id="367" r:id="rId37"/>
    <p:sldId id="389" r:id="rId38"/>
    <p:sldId id="446" r:id="rId39"/>
    <p:sldId id="448" r:id="rId40"/>
    <p:sldId id="370" r:id="rId41"/>
    <p:sldId id="451" r:id="rId42"/>
    <p:sldId id="452" r:id="rId43"/>
    <p:sldId id="454" r:id="rId44"/>
    <p:sldId id="380" r:id="rId45"/>
    <p:sldId id="427" r:id="rId46"/>
    <p:sldId id="442" r:id="rId47"/>
    <p:sldId id="409" r:id="rId48"/>
    <p:sldId id="456" r:id="rId49"/>
    <p:sldId id="436" r:id="rId50"/>
    <p:sldId id="406" r:id="rId51"/>
    <p:sldId id="445" r:id="rId52"/>
    <p:sldId id="421" r:id="rId53"/>
    <p:sldId id="478" r:id="rId54"/>
    <p:sldId id="471" r:id="rId55"/>
    <p:sldId id="472" r:id="rId56"/>
    <p:sldId id="473" r:id="rId57"/>
    <p:sldId id="474" r:id="rId58"/>
    <p:sldId id="463" r:id="rId59"/>
    <p:sldId id="464" r:id="rId60"/>
    <p:sldId id="482" r:id="rId61"/>
    <p:sldId id="483" r:id="rId62"/>
    <p:sldId id="468" r:id="rId63"/>
    <p:sldId id="489" r:id="rId64"/>
    <p:sldId id="485" r:id="rId65"/>
    <p:sldId id="477" r:id="rId66"/>
    <p:sldId id="496" r:id="rId67"/>
    <p:sldId id="495" r:id="rId68"/>
    <p:sldId id="394" r:id="rId69"/>
    <p:sldId id="470" r:id="rId70"/>
    <p:sldId id="428" r:id="rId71"/>
    <p:sldId id="429" r:id="rId72"/>
    <p:sldId id="435" r:id="rId73"/>
    <p:sldId id="362" r:id="rId74"/>
    <p:sldId id="258" r:id="rId75"/>
    <p:sldId id="259" r:id="rId76"/>
    <p:sldId id="260" r:id="rId77"/>
    <p:sldId id="262" r:id="rId78"/>
    <p:sldId id="263" r:id="rId79"/>
    <p:sldId id="265" r:id="rId80"/>
    <p:sldId id="266" r:id="rId81"/>
    <p:sldId id="267" r:id="rId82"/>
    <p:sldId id="269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>
      <p:cViewPr varScale="1">
        <p:scale>
          <a:sx n="82" d="100"/>
          <a:sy n="82" d="100"/>
        </p:scale>
        <p:origin x="156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9D2E5-75C5-4E88-97CE-074C17604F43}" type="datetimeFigureOut">
              <a:rPr lang="sl-SI" smtClean="0"/>
              <a:pPr/>
              <a:t>6. 03. 2023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13E8-BF37-4A33-B42B-C7FE9DCB1BE1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6E3B8-61B6-4E85-9B9A-0C8435C520A0}" type="slidenum">
              <a:rPr lang="sl-SI" smtClean="0"/>
              <a:pPr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008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youtube.com/watch?v=ADqon006eR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visual.info/02/pano_en.html" TargetMode="External"/><Relationship Id="rId2" Type="http://schemas.openxmlformats.org/officeDocument/2006/relationships/hyperlink" Target="http://bogglesworldesl.com/animal_body_part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://www.switchzoo.com/" TargetMode="External"/><Relationship Id="rId4" Type="http://schemas.openxmlformats.org/officeDocument/2006/relationships/hyperlink" Target="http://www.englishexercises.org/makeagame/viewgame.asp?id=559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5NQK-Sm1YY&amp;t=4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hyperlink" Target="https://www.woojr.com/the-very-hungry-caterpillar-activities-and-lesson-pla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quiglysplayhouse.com/games/Quizzes/Animals/BabyAnimal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bKadke35cs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XEq-QO3xTg" TargetMode="External"/><Relationship Id="rId5" Type="http://schemas.openxmlformats.org/officeDocument/2006/relationships/hyperlink" Target="https://www.englishclub.com/kids/quizzes/animal-sounds-quiz.php" TargetMode="External"/><Relationship Id="rId4" Type="http://schemas.openxmlformats.org/officeDocument/2006/relationships/hyperlink" Target="https://www.teachingideas.co.uk/library/books/what-the-ladybird-hear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lvY0quSyJg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D6FRDd9Hew" TargetMode="External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88Q44ReOW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OY5YuBgUHg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mXMofxtDPUQ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HxGe44wSCI" TargetMode="External"/><Relationship Id="rId3" Type="http://schemas.openxmlformats.org/officeDocument/2006/relationships/image" Target="../media/image145.png"/><Relationship Id="rId7" Type="http://schemas.openxmlformats.org/officeDocument/2006/relationships/hyperlink" Target="https://www.youtube.com/watch?v=fmJdH5Px7Ro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50.png"/><Relationship Id="rId4" Type="http://schemas.openxmlformats.org/officeDocument/2006/relationships/image" Target="../media/image146.jpeg"/><Relationship Id="rId9" Type="http://schemas.openxmlformats.org/officeDocument/2006/relationships/image" Target="../media/image149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159.pn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hyperlink" Target="https://www.youtube.com/watch?v=EIxaxnageT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kids.britishcouncil.org/word-games/flags" TargetMode="Externa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line.seterra.com/en/vgp/3007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BkkzF9z4-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hyperlink" Target="https://www.youtube.com/watch?v=RbKPdwBOPF8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43608" y="22860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sl-SI" sz="9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CLIL </a:t>
            </a:r>
            <a:b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772400" cy="2095872"/>
          </a:xfrm>
        </p:spPr>
        <p:txBody>
          <a:bodyPr>
            <a:normAutofit lnSpcReduction="10000"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sz="2200" dirty="0">
                <a:latin typeface="Garamond" panose="02020404030301010803" pitchFamily="18" charset="0"/>
              </a:rPr>
              <a:t>Mateja Dagarin Fojkar, Ana Ilić, Tina Rozmanič</a:t>
            </a:r>
          </a:p>
        </p:txBody>
      </p:sp>
      <p:sp>
        <p:nvSpPr>
          <p:cNvPr id="1026" name="AutoShape 2" descr="Rezultat iskanja slik za science clipart"/>
          <p:cNvSpPr>
            <a:spLocks noChangeAspect="1" noChangeArrowheads="1"/>
          </p:cNvSpPr>
          <p:nvPr/>
        </p:nvSpPr>
        <p:spPr bwMode="auto">
          <a:xfrm>
            <a:off x="155575" y="-1189038"/>
            <a:ext cx="4267200" cy="2486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28" name="AutoShape 4" descr="Rezultat iskanja slik za science clipart"/>
          <p:cNvSpPr>
            <a:spLocks noChangeAspect="1" noChangeArrowheads="1"/>
          </p:cNvSpPr>
          <p:nvPr/>
        </p:nvSpPr>
        <p:spPr bwMode="auto">
          <a:xfrm>
            <a:off x="155575" y="-1165225"/>
            <a:ext cx="5991225" cy="2428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1030" name="Picture 6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763000" cy="238125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953000"/>
            <a:ext cx="38147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 3.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37218" name="AutoShape 2" descr="Rezultat iskanja slik za brown bear brown bear what do you see"/>
          <p:cNvSpPr>
            <a:spLocks noChangeAspect="1" noChangeArrowheads="1"/>
          </p:cNvSpPr>
          <p:nvPr/>
        </p:nvSpPr>
        <p:spPr bwMode="auto">
          <a:xfrm>
            <a:off x="155575" y="-2057400"/>
            <a:ext cx="3076575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137220" name="Picture 4" descr="Rezultat iskanja slik za brown bear brown bear what do you s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2743200" cy="3429000"/>
          </a:xfrm>
          <a:prstGeom prst="rect">
            <a:avLst/>
          </a:prstGeom>
          <a:noFill/>
        </p:spPr>
      </p:pic>
      <p:pic>
        <p:nvPicPr>
          <p:cNvPr id="137222" name="Picture 6" descr="Rezultat iskanja slik za there was an old lady who swallowed a 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4382" y="933603"/>
            <a:ext cx="2663825" cy="2765207"/>
          </a:xfrm>
          <a:prstGeom prst="rect">
            <a:avLst/>
          </a:prstGeom>
          <a:noFill/>
        </p:spPr>
      </p:pic>
      <p:pic>
        <p:nvPicPr>
          <p:cNvPr id="137224" name="Picture 8" descr="Rezultat iskanja slik za silly suzzy goose pet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86200"/>
            <a:ext cx="2476500" cy="2724151"/>
          </a:xfrm>
          <a:prstGeom prst="rect">
            <a:avLst/>
          </a:prstGeom>
          <a:noFill/>
        </p:spPr>
      </p:pic>
      <p:sp>
        <p:nvSpPr>
          <p:cNvPr id="137226" name="AutoShape 10" descr="Rezultat iskanja slik za monkey puzzle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137228" name="Picture 12" descr="Povezana sli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209800"/>
            <a:ext cx="2828925" cy="304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657600" y="5715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Group work: write animals from A to Z.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569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Singing Nightingale (Luscinia megarhynchos) in Berlin, Germa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438400"/>
            <a:ext cx="1428750" cy="972361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3886200" y="3276600"/>
            <a:ext cx="14478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1" name="Picture 7" descr="Californian quail chick (Callipepla californica) in Wellington, New Zeal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505200"/>
            <a:ext cx="1305182" cy="1027484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 flipV="1">
            <a:off x="3886200" y="4267200"/>
            <a:ext cx="3048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3" name="Picture 9" descr="Cephalopterus ornat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7086193" y="4809527"/>
            <a:ext cx="1271666" cy="1000924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3352800" y="5410200"/>
            <a:ext cx="3657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5" name="Picture 11" descr="Black Vul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14800"/>
            <a:ext cx="1066800" cy="1109571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 flipH="1" flipV="1">
            <a:off x="1143000" y="5029200"/>
            <a:ext cx="3048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7" name="Picture 13" descr="Closeup Pristella maxillar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5715000"/>
            <a:ext cx="990600" cy="933451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 flipH="1">
            <a:off x="1219200" y="60960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9" name="Picture 15" descr="Yak (Bos Grunniens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5715000"/>
            <a:ext cx="1476118" cy="990600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 flipV="1">
            <a:off x="3124200" y="6019800"/>
            <a:ext cx="1524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err="1">
                <a:latin typeface="Garamond" panose="02020404030301010803" pitchFamily="18" charset="0"/>
              </a:rPr>
              <a:t>Content</a:t>
            </a:r>
            <a:r>
              <a:rPr lang="sl-SI" sz="3600" b="1" dirty="0">
                <a:latin typeface="Garamond" panose="02020404030301010803" pitchFamily="18" charset="0"/>
              </a:rPr>
              <a:t> </a:t>
            </a:r>
            <a:r>
              <a:rPr lang="sl-SI" sz="3600" b="1" dirty="0" err="1">
                <a:latin typeface="Garamond" panose="02020404030301010803" pitchFamily="18" charset="0"/>
              </a:rPr>
              <a:t>areas</a:t>
            </a:r>
            <a:r>
              <a:rPr lang="sl-SI" sz="3600" b="1" dirty="0">
                <a:latin typeface="Garamond" panose="02020404030301010803" pitchFamily="18" charset="0"/>
              </a:rPr>
              <a:t> </a:t>
            </a:r>
            <a:br>
              <a:rPr lang="sl-SI" sz="3600" b="1" dirty="0">
                <a:latin typeface="Garamond" panose="02020404030301010803" pitchFamily="18" charset="0"/>
              </a:rPr>
            </a:br>
            <a:r>
              <a:rPr lang="sl-SI" sz="2800" b="1" dirty="0">
                <a:latin typeface="Garamond" panose="02020404030301010803" pitchFamily="18" charset="0"/>
              </a:rPr>
              <a:t>(Science: </a:t>
            </a:r>
            <a:r>
              <a:rPr lang="sl-SI" sz="2800" b="1" dirty="0" err="1">
                <a:latin typeface="Garamond" panose="02020404030301010803" pitchFamily="18" charset="0"/>
              </a:rPr>
              <a:t>animals</a:t>
            </a:r>
            <a:r>
              <a:rPr lang="sl-SI" sz="2800" b="1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sl-SI" dirty="0" err="1">
                <a:latin typeface="Garamond" panose="02020404030301010803" pitchFamily="18" charset="0"/>
              </a:rPr>
              <a:t>Types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of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animals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>
                <a:latin typeface="Garamond" panose="02020404030301010803" pitchFamily="18" charset="0"/>
              </a:rPr>
              <a:t>Body parts of the animals</a:t>
            </a:r>
          </a:p>
          <a:p>
            <a:r>
              <a:rPr lang="sl-SI" dirty="0">
                <a:latin typeface="Garamond" panose="02020404030301010803" pitchFamily="18" charset="0"/>
              </a:rPr>
              <a:t>Describing animals ... </a:t>
            </a:r>
          </a:p>
          <a:p>
            <a:r>
              <a:rPr lang="sl-SI" dirty="0">
                <a:latin typeface="Garamond" panose="02020404030301010803" pitchFamily="18" charset="0"/>
              </a:rPr>
              <a:t>How do animals move?</a:t>
            </a:r>
          </a:p>
          <a:p>
            <a:r>
              <a:rPr lang="sl-SI" dirty="0">
                <a:latin typeface="Garamond" panose="02020404030301010803" pitchFamily="18" charset="0"/>
              </a:rPr>
              <a:t>How do animals grow?</a:t>
            </a:r>
          </a:p>
          <a:p>
            <a:r>
              <a:rPr lang="sl-SI" dirty="0">
                <a:latin typeface="Garamond" panose="02020404030301010803" pitchFamily="18" charset="0"/>
              </a:rPr>
              <a:t>The sounds of the animals</a:t>
            </a:r>
          </a:p>
          <a:p>
            <a:r>
              <a:rPr lang="sl-SI" dirty="0">
                <a:latin typeface="Garamond" panose="02020404030301010803" pitchFamily="18" charset="0"/>
              </a:rPr>
              <a:t>What do animals eat?</a:t>
            </a:r>
          </a:p>
          <a:p>
            <a:r>
              <a:rPr lang="sl-SI" dirty="0">
                <a:latin typeface="Garamond" panose="02020404030301010803" pitchFamily="18" charset="0"/>
              </a:rPr>
              <a:t>Where do animals live?</a:t>
            </a:r>
          </a:p>
          <a:p>
            <a:endParaRPr lang="sl-SI" dirty="0">
              <a:latin typeface="Garamond" panose="02020404030301010803" pitchFamily="18" charset="0"/>
            </a:endParaRP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4" descr="C:\Users\Ana\Desktop\EnglishDragons\1.c_igre\WP_20160615_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276600"/>
            <a:ext cx="2052637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371600"/>
            <a:ext cx="3111121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err="1">
                <a:latin typeface="Garamond" panose="02020404030301010803" pitchFamily="18" charset="0"/>
              </a:rPr>
              <a:t>Animal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groups</a:t>
            </a:r>
            <a:endParaRPr lang="sl-SI" b="1" dirty="0">
              <a:latin typeface="Garamond" panose="02020404030301010803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reluknjan trak 3"/>
          <p:cNvSpPr/>
          <p:nvPr/>
        </p:nvSpPr>
        <p:spPr>
          <a:xfrm>
            <a:off x="755576" y="1628800"/>
            <a:ext cx="2664296" cy="11521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VERTEBRATES</a:t>
            </a:r>
          </a:p>
        </p:txBody>
      </p:sp>
      <p:sp>
        <p:nvSpPr>
          <p:cNvPr id="6" name="Preluknjan trak 5"/>
          <p:cNvSpPr/>
          <p:nvPr/>
        </p:nvSpPr>
        <p:spPr>
          <a:xfrm>
            <a:off x="4932040" y="1556792"/>
            <a:ext cx="3600400" cy="11521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INVERTEBRATES</a:t>
            </a:r>
          </a:p>
        </p:txBody>
      </p:sp>
      <p:sp>
        <p:nvSpPr>
          <p:cNvPr id="10" name="Alternativna obdelava 9"/>
          <p:cNvSpPr/>
          <p:nvPr/>
        </p:nvSpPr>
        <p:spPr>
          <a:xfrm>
            <a:off x="611560" y="3068960"/>
            <a:ext cx="1224136" cy="8640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Alternativna obdelava 10"/>
          <p:cNvSpPr/>
          <p:nvPr/>
        </p:nvSpPr>
        <p:spPr>
          <a:xfrm>
            <a:off x="2267744" y="3068960"/>
            <a:ext cx="1152128" cy="8640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Alternativna obdelava 11"/>
          <p:cNvSpPr/>
          <p:nvPr/>
        </p:nvSpPr>
        <p:spPr>
          <a:xfrm>
            <a:off x="395536" y="4293096"/>
            <a:ext cx="1368152" cy="8640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Alternativna obdelava 12"/>
          <p:cNvSpPr/>
          <p:nvPr/>
        </p:nvSpPr>
        <p:spPr>
          <a:xfrm>
            <a:off x="2339752" y="4221088"/>
            <a:ext cx="1080120" cy="100811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Alternativna obdelava 13"/>
          <p:cNvSpPr/>
          <p:nvPr/>
        </p:nvSpPr>
        <p:spPr>
          <a:xfrm>
            <a:off x="1187624" y="5445224"/>
            <a:ext cx="1296144" cy="8640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Alternativna obdelava 14"/>
          <p:cNvSpPr/>
          <p:nvPr/>
        </p:nvSpPr>
        <p:spPr>
          <a:xfrm>
            <a:off x="5868144" y="3068960"/>
            <a:ext cx="1224136" cy="7920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Alternativna obdelava 15"/>
          <p:cNvSpPr/>
          <p:nvPr/>
        </p:nvSpPr>
        <p:spPr>
          <a:xfrm>
            <a:off x="7380312" y="3068960"/>
            <a:ext cx="1080120" cy="8640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Alternativna obdelava 16"/>
          <p:cNvSpPr/>
          <p:nvPr/>
        </p:nvSpPr>
        <p:spPr>
          <a:xfrm>
            <a:off x="6588224" y="4293096"/>
            <a:ext cx="1296144" cy="93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1115616" y="6453336"/>
            <a:ext cx="6840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latin typeface="Garamond" panose="02020404030301010803" pitchFamily="18" charset="0"/>
              </a:rPr>
              <a:t>Calabrese</a:t>
            </a:r>
            <a:r>
              <a:rPr lang="sl-SI" sz="1200" dirty="0">
                <a:latin typeface="Garamond" panose="02020404030301010803" pitchFamily="18" charset="0"/>
              </a:rPr>
              <a:t>, </a:t>
            </a:r>
            <a:r>
              <a:rPr lang="sl-SI" sz="1200" dirty="0" err="1">
                <a:latin typeface="Garamond" panose="02020404030301010803" pitchFamily="18" charset="0"/>
              </a:rPr>
              <a:t>Rampone</a:t>
            </a:r>
            <a:r>
              <a:rPr lang="sl-SI" sz="1200" dirty="0">
                <a:latin typeface="Garamond" panose="02020404030301010803" pitchFamily="18" charset="0"/>
              </a:rPr>
              <a:t>: </a:t>
            </a:r>
            <a:r>
              <a:rPr lang="sl-SI" sz="1200" dirty="0" err="1">
                <a:latin typeface="Garamond" panose="02020404030301010803" pitchFamily="18" charset="0"/>
              </a:rPr>
              <a:t>Cross</a:t>
            </a:r>
            <a:r>
              <a:rPr lang="sl-SI" sz="1200" dirty="0">
                <a:latin typeface="Garamond" panose="02020404030301010803" pitchFamily="18" charset="0"/>
              </a:rPr>
              <a:t>-</a:t>
            </a:r>
            <a:r>
              <a:rPr lang="sl-SI" sz="1200" dirty="0" err="1">
                <a:latin typeface="Garamond" panose="02020404030301010803" pitchFamily="18" charset="0"/>
              </a:rPr>
              <a:t>curricular</a:t>
            </a:r>
            <a:r>
              <a:rPr lang="sl-SI" sz="1200" dirty="0">
                <a:latin typeface="Garamond" panose="02020404030301010803" pitchFamily="18" charset="0"/>
              </a:rPr>
              <a:t> </a:t>
            </a:r>
            <a:r>
              <a:rPr lang="sl-SI" sz="1200" dirty="0" err="1">
                <a:latin typeface="Garamond" panose="02020404030301010803" pitchFamily="18" charset="0"/>
              </a:rPr>
              <a:t>resources</a:t>
            </a:r>
            <a:r>
              <a:rPr lang="sl-SI" sz="1200" dirty="0">
                <a:latin typeface="Garamond" panose="02020404030301010803" pitchFamily="18" charset="0"/>
              </a:rPr>
              <a:t>, 2007, OUP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772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3559"/>
            <a:ext cx="4968552" cy="663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/>
          <p:cNvSpPr txBox="1"/>
          <p:nvPr/>
        </p:nvSpPr>
        <p:spPr>
          <a:xfrm>
            <a:off x="7164288" y="594928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latin typeface="Garamond" panose="02020404030301010803" pitchFamily="18" charset="0"/>
              </a:rPr>
              <a:t>Calabrese</a:t>
            </a:r>
            <a:r>
              <a:rPr lang="sl-SI" sz="1200" dirty="0">
                <a:latin typeface="Garamond" panose="02020404030301010803" pitchFamily="18" charset="0"/>
              </a:rPr>
              <a:t>, </a:t>
            </a:r>
            <a:r>
              <a:rPr lang="sl-SI" sz="1200" dirty="0" err="1">
                <a:latin typeface="Garamond" panose="02020404030301010803" pitchFamily="18" charset="0"/>
              </a:rPr>
              <a:t>Rampone</a:t>
            </a:r>
            <a:r>
              <a:rPr lang="sl-SI" sz="1200" dirty="0">
                <a:latin typeface="Garamond" panose="02020404030301010803" pitchFamily="18" charset="0"/>
              </a:rPr>
              <a:t>: </a:t>
            </a:r>
            <a:r>
              <a:rPr lang="sl-SI" sz="1200" dirty="0" err="1">
                <a:latin typeface="Garamond" panose="02020404030301010803" pitchFamily="18" charset="0"/>
              </a:rPr>
              <a:t>Cross</a:t>
            </a:r>
            <a:r>
              <a:rPr lang="sl-SI" sz="1200" dirty="0">
                <a:latin typeface="Garamond" panose="02020404030301010803" pitchFamily="18" charset="0"/>
              </a:rPr>
              <a:t>-</a:t>
            </a:r>
            <a:r>
              <a:rPr lang="sl-SI" sz="1200" dirty="0" err="1">
                <a:latin typeface="Garamond" panose="02020404030301010803" pitchFamily="18" charset="0"/>
              </a:rPr>
              <a:t>curricular</a:t>
            </a:r>
            <a:r>
              <a:rPr lang="sl-SI" sz="1200" dirty="0">
                <a:latin typeface="Garamond" panose="02020404030301010803" pitchFamily="18" charset="0"/>
              </a:rPr>
              <a:t> </a:t>
            </a:r>
            <a:r>
              <a:rPr lang="sl-SI" sz="1200" dirty="0" err="1">
                <a:latin typeface="Garamond" panose="02020404030301010803" pitchFamily="18" charset="0"/>
              </a:rPr>
              <a:t>resources</a:t>
            </a:r>
            <a:r>
              <a:rPr lang="sl-SI" sz="1200" dirty="0">
                <a:latin typeface="Garamond" panose="02020404030301010803" pitchFamily="18" charset="0"/>
              </a:rPr>
              <a:t>, 2007, OUP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>
                <a:latin typeface="Garamond" panose="02020404030301010803" pitchFamily="18" charset="0"/>
              </a:rPr>
              <a:t>Animal body parts 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l-SI" dirty="0" err="1">
                <a:latin typeface="Garamond" panose="02020404030301010803" pitchFamily="18" charset="0"/>
              </a:rPr>
              <a:t>Written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by</a:t>
            </a:r>
            <a:r>
              <a:rPr lang="sl-SI" dirty="0">
                <a:latin typeface="Garamond" panose="02020404030301010803" pitchFamily="18" charset="0"/>
              </a:rPr>
              <a:t>: Julia </a:t>
            </a:r>
            <a:r>
              <a:rPr lang="sl-SI" dirty="0" err="1">
                <a:latin typeface="Garamond" panose="02020404030301010803" pitchFamily="18" charset="0"/>
              </a:rPr>
              <a:t>Donaldson</a:t>
            </a: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r>
              <a:rPr lang="sl-SI" dirty="0" err="1">
                <a:latin typeface="Garamond" panose="02020404030301010803" pitchFamily="18" charset="0"/>
              </a:rPr>
              <a:t>Narration</a:t>
            </a:r>
            <a:r>
              <a:rPr lang="sl-SI" dirty="0">
                <a:latin typeface="Garamond" panose="02020404030301010803" pitchFamily="18" charset="0"/>
              </a:rPr>
              <a:t>: </a:t>
            </a: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  <a:hlinkClick r:id="rId2"/>
              </a:rPr>
              <a:t>The Gruffalo - Narrated by Pad (the full, proper, unadulterated version) - YouTube</a:t>
            </a:r>
            <a:endParaRPr lang="sl-SI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http://upload.wikimedia.org/wikipedia/en/thumb/3/34/Fairuse_Gruffalo.jpg/200px-Fairuse_Gruffa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19200"/>
            <a:ext cx="1905000" cy="2371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009266"/>
              </p:ext>
            </p:extLst>
          </p:nvPr>
        </p:nvGraphicFramePr>
        <p:xfrm>
          <a:off x="94670" y="117641"/>
          <a:ext cx="8592130" cy="662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9681807" imgH="6691857" progId="Word.Document.12">
                  <p:embed/>
                </p:oleObj>
              </mc:Choice>
              <mc:Fallback>
                <p:oleObj name="Dokument" r:id="rId2" imgW="9681807" imgH="6691857" progId="Word.Document.12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70" y="117641"/>
                        <a:ext cx="8592130" cy="6622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52400" y="1600200"/>
            <a:ext cx="4114800" cy="4525963"/>
          </a:xfrm>
        </p:spPr>
        <p:txBody>
          <a:bodyPr>
            <a:normAutofit/>
          </a:bodyPr>
          <a:lstStyle/>
          <a:p>
            <a:r>
              <a:rPr lang="sl-SI" sz="1700" dirty="0">
                <a:latin typeface="Garamond" panose="02020404030301010803" pitchFamily="18" charset="0"/>
                <a:hlinkClick r:id="rId2"/>
              </a:rPr>
              <a:t>http://bogglesworldesl.com/animal_body_parts.htm</a:t>
            </a:r>
            <a:r>
              <a:rPr lang="sl-SI" sz="1700" dirty="0">
                <a:latin typeface="Garamond" panose="02020404030301010803" pitchFamily="18" charset="0"/>
              </a:rPr>
              <a:t> (pictures)</a:t>
            </a:r>
          </a:p>
          <a:p>
            <a:pPr>
              <a:buNone/>
            </a:pPr>
            <a:endParaRPr lang="sl-SI" sz="1700" dirty="0">
              <a:latin typeface="Garamond" panose="02020404030301010803" pitchFamily="18" charset="0"/>
            </a:endParaRPr>
          </a:p>
          <a:p>
            <a:r>
              <a:rPr lang="sl-SI" sz="1700" dirty="0">
                <a:latin typeface="Garamond" panose="02020404030301010803" pitchFamily="18" charset="0"/>
                <a:hlinkClick r:id="rId3"/>
              </a:rPr>
              <a:t>http://www.infovisual.info/02/pano_en.html</a:t>
            </a:r>
            <a:r>
              <a:rPr lang="sl-SI" sz="1700" dirty="0">
                <a:latin typeface="Garamond" panose="02020404030301010803" pitchFamily="18" charset="0"/>
              </a:rPr>
              <a:t> (visual dictionary of animal body parts)</a:t>
            </a:r>
          </a:p>
          <a:p>
            <a:pPr>
              <a:buNone/>
            </a:pPr>
            <a:endParaRPr lang="sl-SI" sz="1700" dirty="0">
              <a:latin typeface="Garamond" panose="02020404030301010803" pitchFamily="18" charset="0"/>
            </a:endParaRPr>
          </a:p>
          <a:p>
            <a:r>
              <a:rPr lang="sl-SI" sz="1700" dirty="0">
                <a:latin typeface="Garamond" panose="02020404030301010803" pitchFamily="18" charset="0"/>
                <a:hlinkClick r:id="rId4"/>
              </a:rPr>
              <a:t>http://www.englishexercises.org/makeagame/viewgame.asp?id=5591</a:t>
            </a:r>
            <a:r>
              <a:rPr lang="sl-SI" sz="1700" dirty="0">
                <a:latin typeface="Garamond" panose="02020404030301010803" pitchFamily="18" charset="0"/>
              </a:rPr>
              <a:t> (an exercise)</a:t>
            </a:r>
          </a:p>
          <a:p>
            <a:pPr>
              <a:buNone/>
            </a:pPr>
            <a:endParaRPr lang="sl-SI" sz="1700" dirty="0">
              <a:latin typeface="Garamond" panose="02020404030301010803" pitchFamily="18" charset="0"/>
            </a:endParaRPr>
          </a:p>
          <a:p>
            <a:r>
              <a:rPr lang="sl-SI" sz="1700" u="sng" dirty="0">
                <a:latin typeface="Garamond" panose="02020404030301010803" pitchFamily="18" charset="0"/>
                <a:hlinkClick r:id="rId5"/>
              </a:rPr>
              <a:t>http://www.switchzoo.com/</a:t>
            </a:r>
            <a:r>
              <a:rPr lang="sl-SI" sz="1700" dirty="0">
                <a:latin typeface="Garamond" panose="02020404030301010803" pitchFamily="18" charset="0"/>
              </a:rPr>
              <a:t>  (</a:t>
            </a:r>
            <a:r>
              <a:rPr lang="sl-SI" sz="1700" dirty="0" err="1">
                <a:latin typeface="Garamond" panose="02020404030301010803" pitchFamily="18" charset="0"/>
              </a:rPr>
              <a:t>switch</a:t>
            </a:r>
            <a:r>
              <a:rPr lang="sl-SI" sz="1700" dirty="0">
                <a:latin typeface="Garamond" panose="02020404030301010803" pitchFamily="18" charset="0"/>
              </a:rPr>
              <a:t> </a:t>
            </a:r>
            <a:r>
              <a:rPr lang="sl-SI" sz="1700" dirty="0" err="1">
                <a:latin typeface="Garamond" panose="02020404030301010803" pitchFamily="18" charset="0"/>
              </a:rPr>
              <a:t>body</a:t>
            </a:r>
            <a:r>
              <a:rPr lang="sl-SI" sz="1700" dirty="0">
                <a:latin typeface="Garamond" panose="02020404030301010803" pitchFamily="18" charset="0"/>
              </a:rPr>
              <a:t> </a:t>
            </a:r>
            <a:r>
              <a:rPr lang="sl-SI" sz="1700" dirty="0" err="1">
                <a:latin typeface="Garamond" panose="02020404030301010803" pitchFamily="18" charset="0"/>
              </a:rPr>
              <a:t>parts</a:t>
            </a:r>
            <a:r>
              <a:rPr lang="sl-SI" sz="1700" dirty="0">
                <a:latin typeface="Garamond" panose="02020404030301010803" pitchFamily="18" charset="0"/>
              </a:rPr>
              <a:t> </a:t>
            </a:r>
            <a:r>
              <a:rPr lang="sl-SI" sz="1700" dirty="0" err="1">
                <a:latin typeface="Garamond" panose="02020404030301010803" pitchFamily="18" charset="0"/>
              </a:rPr>
              <a:t>of</a:t>
            </a:r>
            <a:r>
              <a:rPr lang="sl-SI" sz="1700" dirty="0">
                <a:latin typeface="Garamond" panose="02020404030301010803" pitchFamily="18" charset="0"/>
              </a:rPr>
              <a:t> </a:t>
            </a:r>
            <a:r>
              <a:rPr lang="sl-SI" sz="1700" dirty="0" err="1">
                <a:latin typeface="Garamond" panose="02020404030301010803" pitchFamily="18" charset="0"/>
              </a:rPr>
              <a:t>animals</a:t>
            </a:r>
            <a:r>
              <a:rPr lang="sl-SI" sz="1700" dirty="0">
                <a:latin typeface="Garamond" panose="02020404030301010803" pitchFamily="18" charset="0"/>
              </a:rPr>
              <a:t>)</a:t>
            </a:r>
          </a:p>
          <a:p>
            <a:endParaRPr lang="sl-SI" sz="2400" dirty="0"/>
          </a:p>
        </p:txBody>
      </p:sp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Animals: </a:t>
            </a:r>
          </a:p>
          <a:p>
            <a:r>
              <a:rPr lang="en-US" dirty="0">
                <a:latin typeface="Garamond" panose="02020404030301010803" pitchFamily="18" charset="0"/>
              </a:rPr>
              <a:t>deer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bull, buffalo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angler fish</a:t>
            </a:r>
            <a:r>
              <a:rPr lang="sl-SI" dirty="0">
                <a:latin typeface="Garamond" panose="02020404030301010803" pitchFamily="18" charset="0"/>
              </a:rPr>
              <a:t> (morske spake ali rokoplute)</a:t>
            </a:r>
            <a:r>
              <a:rPr lang="en-US" dirty="0">
                <a:latin typeface="Garamond" panose="02020404030301010803" pitchFamily="18" charset="0"/>
              </a:rPr>
              <a:t> 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octopus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elephant 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cat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turtle 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panda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cow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tiger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dog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dolphin </a:t>
            </a:r>
            <a:endParaRPr lang="sl-SI" dirty="0">
              <a:latin typeface="Garamond" panose="02020404030301010803" pitchFamily="18" charset="0"/>
            </a:endParaRPr>
          </a:p>
          <a:p>
            <a:pPr lvl="0"/>
            <a:r>
              <a:rPr lang="en-US" dirty="0">
                <a:latin typeface="Garamond" panose="02020404030301010803" pitchFamily="18" charset="0"/>
              </a:rPr>
              <a:t>lizard </a:t>
            </a: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Rezultat iskanja slik za angler fi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410" y="1072357"/>
            <a:ext cx="2016990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ven povezovalnik 7"/>
          <p:cNvCxnSpPr/>
          <p:nvPr/>
        </p:nvCxnSpPr>
        <p:spPr>
          <a:xfrm flipV="1">
            <a:off x="1869210" y="1905001"/>
            <a:ext cx="340590" cy="68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b="1" dirty="0">
                <a:latin typeface="Garamond" panose="02020404030301010803" pitchFamily="18" charset="0"/>
              </a:rPr>
              <a:t>GAME: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000" dirty="0">
                <a:latin typeface="Garamond" panose="02020404030301010803" pitchFamily="18" charset="0"/>
              </a:rPr>
              <a:t>HUMAN KNOT GAME</a:t>
            </a:r>
          </a:p>
          <a:p>
            <a:r>
              <a:rPr lang="en-GB" sz="2000" dirty="0">
                <a:latin typeface="Garamond" panose="02020404030301010803" pitchFamily="18" charset="0"/>
              </a:rPr>
              <a:t>Make a circle. </a:t>
            </a:r>
          </a:p>
          <a:p>
            <a:r>
              <a:rPr lang="en-GB" sz="2000" dirty="0">
                <a:latin typeface="Garamond" panose="02020404030301010803" pitchFamily="18" charset="0"/>
              </a:rPr>
              <a:t>Extend your left hand and reach across the circle and grab someone else’s hand. </a:t>
            </a:r>
          </a:p>
          <a:p>
            <a:r>
              <a:rPr lang="en-GB" sz="2000" dirty="0">
                <a:latin typeface="Garamond" panose="02020404030301010803" pitchFamily="18" charset="0"/>
              </a:rPr>
              <a:t>Extend your right hand and reach across the circle and grab someone else’s hand. </a:t>
            </a:r>
          </a:p>
          <a:p>
            <a:r>
              <a:rPr lang="en-GB" sz="2000" dirty="0">
                <a:latin typeface="Garamond" panose="02020404030301010803" pitchFamily="18" charset="0"/>
              </a:rPr>
              <a:t>You must not be holding the hands of the people next to you. </a:t>
            </a:r>
          </a:p>
          <a:p>
            <a:r>
              <a:rPr lang="en-GB" sz="2000" dirty="0">
                <a:latin typeface="Garamond" panose="02020404030301010803" pitchFamily="18" charset="0"/>
              </a:rPr>
              <a:t>Try to untangle yourselves without letting go of hands. </a:t>
            </a:r>
          </a:p>
          <a:p>
            <a:r>
              <a:rPr lang="en-GB" sz="2000" dirty="0">
                <a:latin typeface="Garamond" panose="02020404030301010803" pitchFamily="18" charset="0"/>
              </a:rPr>
              <a:t>You should end up in a circle. </a:t>
            </a:r>
          </a:p>
        </p:txBody>
      </p:sp>
      <p:pic>
        <p:nvPicPr>
          <p:cNvPr id="57346" name="Picture 2" descr="Rezultat iskanja slik za gordian knot ga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572000"/>
            <a:ext cx="3302000" cy="2286000"/>
          </a:xfrm>
          <a:prstGeom prst="rect">
            <a:avLst/>
          </a:prstGeom>
          <a:noFill/>
        </p:spPr>
      </p:pic>
      <p:pic>
        <p:nvPicPr>
          <p:cNvPr id="57350" name="Picture 6" descr="Rezultat iskanja slik za human knot g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0"/>
            <a:ext cx="6172200" cy="1219200"/>
          </a:xfrm>
          <a:prstGeom prst="rect">
            <a:avLst/>
          </a:prstGeom>
          <a:noFill/>
        </p:spPr>
      </p:pic>
      <p:pic>
        <p:nvPicPr>
          <p:cNvPr id="57352" name="Picture 8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800600"/>
            <a:ext cx="2783804" cy="1857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/>
          <p:cNvSpPr txBox="1"/>
          <p:nvPr/>
        </p:nvSpPr>
        <p:spPr>
          <a:xfrm>
            <a:off x="6876256" y="573325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>
                <a:latin typeface="Garamond" panose="02020404030301010803" pitchFamily="18" charset="0"/>
              </a:rPr>
              <a:t>Calabrese</a:t>
            </a:r>
            <a:r>
              <a:rPr lang="sl-SI" sz="1200" dirty="0">
                <a:latin typeface="Garamond" panose="02020404030301010803" pitchFamily="18" charset="0"/>
              </a:rPr>
              <a:t>, </a:t>
            </a:r>
            <a:r>
              <a:rPr lang="sl-SI" sz="1200" dirty="0" err="1">
                <a:latin typeface="Garamond" panose="02020404030301010803" pitchFamily="18" charset="0"/>
              </a:rPr>
              <a:t>Rampone</a:t>
            </a:r>
            <a:r>
              <a:rPr lang="sl-SI" sz="1200" dirty="0">
                <a:latin typeface="Garamond" panose="02020404030301010803" pitchFamily="18" charset="0"/>
              </a:rPr>
              <a:t>: </a:t>
            </a:r>
            <a:r>
              <a:rPr lang="sl-SI" sz="1200" dirty="0" err="1">
                <a:latin typeface="Garamond" panose="02020404030301010803" pitchFamily="18" charset="0"/>
              </a:rPr>
              <a:t>Cross</a:t>
            </a:r>
            <a:r>
              <a:rPr lang="sl-SI" sz="1200" dirty="0">
                <a:latin typeface="Garamond" panose="02020404030301010803" pitchFamily="18" charset="0"/>
              </a:rPr>
              <a:t>-</a:t>
            </a:r>
            <a:r>
              <a:rPr lang="sl-SI" sz="1200" dirty="0" err="1">
                <a:latin typeface="Garamond" panose="02020404030301010803" pitchFamily="18" charset="0"/>
              </a:rPr>
              <a:t>curricular</a:t>
            </a:r>
            <a:r>
              <a:rPr lang="sl-SI" sz="1200" dirty="0">
                <a:latin typeface="Garamond" panose="02020404030301010803" pitchFamily="18" charset="0"/>
              </a:rPr>
              <a:t> </a:t>
            </a:r>
            <a:r>
              <a:rPr lang="sl-SI" sz="1200" dirty="0" err="1">
                <a:latin typeface="Garamond" panose="02020404030301010803" pitchFamily="18" charset="0"/>
              </a:rPr>
              <a:t>resources</a:t>
            </a:r>
            <a:r>
              <a:rPr lang="sl-SI" sz="1200" dirty="0">
                <a:latin typeface="Garamond" panose="02020404030301010803" pitchFamily="18" charset="0"/>
              </a:rPr>
              <a:t>, 2007, OUP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140" y="0"/>
            <a:ext cx="3857860" cy="521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4005"/>
          <a:stretch/>
        </p:blipFill>
        <p:spPr bwMode="auto">
          <a:xfrm>
            <a:off x="0" y="0"/>
            <a:ext cx="5181600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ovezana 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04800"/>
            <a:ext cx="3352800" cy="29718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429000"/>
            <a:ext cx="34043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sl-SI" sz="3200" b="1" dirty="0">
                <a:latin typeface="Garamond" panose="02020404030301010803" pitchFamily="18" charset="0"/>
              </a:rPr>
              <a:t>Describing animals</a:t>
            </a:r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586617"/>
              </p:ext>
            </p:extLst>
          </p:nvPr>
        </p:nvGraphicFramePr>
        <p:xfrm>
          <a:off x="228600" y="990600"/>
          <a:ext cx="42672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Animal group: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mammal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Garamond" panose="02020404030301010803" pitchFamily="18" charset="0"/>
                        </a:rPr>
                        <a:t>Food: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Grass - herbivore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Colour: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Black and white stripes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Body covering: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Number of legs: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It can: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Walk, 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It can’t: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Garamond" panose="02020404030301010803" pitchFamily="18" charset="0"/>
                        </a:rPr>
                        <a:t>Climb, swim,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190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914400"/>
            <a:ext cx="2133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343400"/>
            <a:ext cx="8534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5943600"/>
            <a:ext cx="1083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Garamond" panose="02020404030301010803" pitchFamily="18" charset="0"/>
              </a:rPr>
              <a:t>This is an elephant. It’s grey. It has got four legs and two eyes. </a:t>
            </a:r>
          </a:p>
          <a:p>
            <a:r>
              <a:rPr lang="sl-SI" sz="2400" dirty="0">
                <a:latin typeface="Garamond" panose="02020404030301010803" pitchFamily="18" charset="0"/>
              </a:rPr>
              <a:t>It’s big and dangerous. It can walk. It can’t climb.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sl-SI" sz="3200" b="1" dirty="0">
                <a:latin typeface="Garamond" panose="02020404030301010803" pitchFamily="18" charset="0"/>
              </a:rPr>
              <a:t>How do animals grow</a:t>
            </a:r>
            <a:r>
              <a:rPr lang="sl-SI" sz="3200" b="1" dirty="0">
                <a:latin typeface="Garamond" panose="02020404030301010803" pitchFamily="18" charset="0"/>
                <a:sym typeface="Symbol"/>
              </a:rPr>
              <a:t>?</a:t>
            </a:r>
            <a:br>
              <a:rPr lang="sl-SI" sz="3200" b="1" dirty="0">
                <a:latin typeface="Garamond" panose="02020404030301010803" pitchFamily="18" charset="0"/>
              </a:rPr>
            </a:br>
            <a:r>
              <a:rPr lang="sl-SI" sz="3200" b="1" dirty="0">
                <a:latin typeface="Garamond" panose="02020404030301010803" pitchFamily="18" charset="0"/>
              </a:rPr>
              <a:t>THE VERY HUNGRY CATERPILLAR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1800" dirty="0" err="1">
                <a:latin typeface="Garamond" panose="02020404030301010803" pitchFamily="18" charset="0"/>
              </a:rPr>
              <a:t>Written</a:t>
            </a:r>
            <a:r>
              <a:rPr lang="sl-SI" sz="1800" dirty="0">
                <a:latin typeface="Garamond" panose="02020404030301010803" pitchFamily="18" charset="0"/>
              </a:rPr>
              <a:t> </a:t>
            </a:r>
            <a:r>
              <a:rPr lang="sl-SI" sz="1800" dirty="0" err="1">
                <a:latin typeface="Garamond" panose="02020404030301010803" pitchFamily="18" charset="0"/>
              </a:rPr>
              <a:t>by</a:t>
            </a:r>
            <a:r>
              <a:rPr lang="sl-SI" sz="1800" dirty="0">
                <a:latin typeface="Garamond" panose="02020404030301010803" pitchFamily="18" charset="0"/>
              </a:rPr>
              <a:t> Eric Carle</a:t>
            </a:r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sz="1200" dirty="0"/>
          </a:p>
          <a:p>
            <a:pPr>
              <a:buNone/>
            </a:pPr>
            <a:r>
              <a:rPr lang="sl-SI" sz="1200" dirty="0">
                <a:latin typeface="Garamond" panose="02020404030301010803" pitchFamily="18" charset="0"/>
              </a:rPr>
              <a:t>Narration: </a:t>
            </a:r>
          </a:p>
          <a:p>
            <a:pPr>
              <a:buNone/>
            </a:pPr>
            <a:r>
              <a:rPr lang="en-US" sz="1200" dirty="0">
                <a:latin typeface="Garamond" panose="02020404030301010803" pitchFamily="18" charset="0"/>
                <a:hlinkClick r:id="rId3"/>
              </a:rPr>
              <a:t>The Very Hungry Caterpillar - Animated Film – YouTube</a:t>
            </a:r>
            <a:endParaRPr lang="sl-SI" sz="12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200" dirty="0">
              <a:latin typeface="Garamond" panose="02020404030301010803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sl-SI" sz="1200" dirty="0" err="1">
                <a:latin typeface="Garamond" panose="02020404030301010803" pitchFamily="18" charset="0"/>
              </a:rPr>
              <a:t>Activities</a:t>
            </a:r>
            <a:r>
              <a:rPr lang="sl-SI" sz="1200" dirty="0">
                <a:latin typeface="Garamond" panose="02020404030301010803" pitchFamily="18" charset="0"/>
              </a:rPr>
              <a:t> and lesson plans: </a:t>
            </a:r>
          </a:p>
          <a:p>
            <a:pPr>
              <a:lnSpc>
                <a:spcPct val="110000"/>
              </a:lnSpc>
              <a:buNone/>
            </a:pPr>
            <a:r>
              <a:rPr lang="en-US" sz="1100" dirty="0">
                <a:latin typeface="Garamond" panose="02020404030301010803" pitchFamily="18" charset="0"/>
                <a:hlinkClick r:id="rId4"/>
              </a:rPr>
              <a:t>The Very Hungry Caterpillar Activities and Lesson Plan | Woo! Jr. Kids Activities</a:t>
            </a:r>
            <a:endParaRPr lang="sl-SI" sz="1100" dirty="0">
              <a:latin typeface="Garamond" panose="02020404030301010803" pitchFamily="18" charset="0"/>
            </a:endParaRPr>
          </a:p>
        </p:txBody>
      </p:sp>
      <p:pic>
        <p:nvPicPr>
          <p:cNvPr id="7170" name="Picture 2" descr="http://mwallent.files.wordpress.com/2008/01/caterpil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981200"/>
            <a:ext cx="3810000" cy="246613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4927" y="1212980"/>
            <a:ext cx="3962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2" y="353009"/>
            <a:ext cx="3429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56" t="5224" r="3530"/>
          <a:stretch/>
        </p:blipFill>
        <p:spPr bwMode="auto">
          <a:xfrm>
            <a:off x="3581400" y="388776"/>
            <a:ext cx="5239139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sl-SI" sz="4000" b="1" dirty="0">
                <a:latin typeface="Garamond" panose="02020404030301010803" pitchFamily="18" charset="0"/>
              </a:rPr>
              <a:t>How do animals grow? </a:t>
            </a:r>
            <a:br>
              <a:rPr lang="sl-SI" dirty="0">
                <a:latin typeface="Garamond" panose="02020404030301010803" pitchFamily="18" charset="0"/>
              </a:rPr>
            </a:br>
            <a:r>
              <a:rPr lang="sl-SI" sz="2700" dirty="0">
                <a:latin typeface="Garamond" panose="02020404030301010803" pitchFamily="18" charset="0"/>
              </a:rPr>
              <a:t>Life cycle of a frog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62" name="Picture 2" descr="http://www.hometrainingtools.com/media/images/art/FrogLife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4724400" cy="4724400"/>
          </a:xfrm>
          <a:prstGeom prst="rect">
            <a:avLst/>
          </a:prstGeom>
          <a:noFill/>
        </p:spPr>
      </p:pic>
      <p:pic>
        <p:nvPicPr>
          <p:cNvPr id="5" name="Picture 2" descr="Rezultat iskanja slik za julia donaldson book tadp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200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Baby animals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/>
          </a:bodyPr>
          <a:lstStyle/>
          <a:p>
            <a:endParaRPr lang="sl-SI" dirty="0">
              <a:hlinkClick r:id="rId2"/>
            </a:endParaRPr>
          </a:p>
          <a:p>
            <a:endParaRPr lang="sl-SI" dirty="0">
              <a:hlinkClick r:id="rId2"/>
            </a:endParaRPr>
          </a:p>
          <a:p>
            <a:endParaRPr lang="sl-SI" dirty="0">
              <a:hlinkClick r:id="rId2"/>
            </a:endParaRPr>
          </a:p>
          <a:p>
            <a:endParaRPr lang="sl-SI" dirty="0">
              <a:hlinkClick r:id="rId2"/>
            </a:endParaRPr>
          </a:p>
          <a:p>
            <a:endParaRPr lang="sl-SI" dirty="0">
              <a:hlinkClick r:id="rId2"/>
            </a:endParaRPr>
          </a:p>
          <a:p>
            <a:endParaRPr lang="sl-SI" dirty="0">
              <a:hlinkClick r:id="rId2"/>
            </a:endParaRPr>
          </a:p>
          <a:p>
            <a:endParaRPr lang="sl-SI" sz="1800" dirty="0">
              <a:hlinkClick r:id="rId2"/>
            </a:endParaRPr>
          </a:p>
          <a:p>
            <a:pPr marL="0" indent="0">
              <a:buNone/>
            </a:pPr>
            <a:endParaRPr lang="sl-SI" sz="1800" dirty="0">
              <a:hlinkClick r:id="rId2"/>
            </a:endParaRPr>
          </a:p>
        </p:txBody>
      </p:sp>
      <p:pic>
        <p:nvPicPr>
          <p:cNvPr id="21506" name="Picture 2" descr="http://2.bp.blogspot.com/_RMKc_nQJGDQ/S4YGEtlrs6I/AAAAAAAAA-Q/tzDk3NVBMoA/s320/BABY+ANIMAL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1268760"/>
            <a:ext cx="3733614" cy="4392488"/>
          </a:xfrm>
          <a:prstGeom prst="rect">
            <a:avLst/>
          </a:prstGeom>
          <a:noFill/>
        </p:spPr>
      </p:pic>
      <p:pic>
        <p:nvPicPr>
          <p:cNvPr id="21508" name="Picture 4" descr="http://www.monthome.com/photo/mont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964813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http://2.bp.blogspot.com/_RMKc_nQJGDQ/S4YGEtlrs6I/AAAAAAAAA-Q/tzDk3NVBMoA/s320/BABY+ANIMAL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4" y="274638"/>
            <a:ext cx="5111825" cy="6278562"/>
          </a:xfrm>
          <a:prstGeom prst="rect">
            <a:avLst/>
          </a:prstGeom>
          <a:noFill/>
        </p:spPr>
      </p:pic>
      <p:cxnSp>
        <p:nvCxnSpPr>
          <p:cNvPr id="6" name="Raven povezovalnik 5"/>
          <p:cNvCxnSpPr/>
          <p:nvPr/>
        </p:nvCxnSpPr>
        <p:spPr>
          <a:xfrm flipV="1">
            <a:off x="2667000" y="3505200"/>
            <a:ext cx="9906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 flipV="1">
            <a:off x="1981200" y="1417638"/>
            <a:ext cx="1676400" cy="1096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ovezovalnik 9"/>
          <p:cNvCxnSpPr/>
          <p:nvPr/>
        </p:nvCxnSpPr>
        <p:spPr>
          <a:xfrm>
            <a:off x="1905000" y="2971800"/>
            <a:ext cx="17526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 flipV="1">
            <a:off x="2057400" y="2514600"/>
            <a:ext cx="16002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ovezovalnik 13"/>
          <p:cNvCxnSpPr/>
          <p:nvPr/>
        </p:nvCxnSpPr>
        <p:spPr>
          <a:xfrm>
            <a:off x="1981200" y="1981200"/>
            <a:ext cx="17526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/>
          <p:cNvCxnSpPr/>
          <p:nvPr/>
        </p:nvCxnSpPr>
        <p:spPr>
          <a:xfrm>
            <a:off x="2438400" y="4648200"/>
            <a:ext cx="1371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 flipV="1">
            <a:off x="2209800" y="4495800"/>
            <a:ext cx="1524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ovezovalnik 19"/>
          <p:cNvCxnSpPr/>
          <p:nvPr/>
        </p:nvCxnSpPr>
        <p:spPr>
          <a:xfrm>
            <a:off x="2209800" y="5638800"/>
            <a:ext cx="1600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/>
          <p:cNvCxnSpPr/>
          <p:nvPr/>
        </p:nvCxnSpPr>
        <p:spPr>
          <a:xfrm flipV="1">
            <a:off x="2895600" y="5486400"/>
            <a:ext cx="838200" cy="639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00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Animal sounds</a:t>
            </a:r>
          </a:p>
        </p:txBody>
      </p:sp>
      <p:pic>
        <p:nvPicPr>
          <p:cNvPr id="58370" name="Picture 2" descr="Rezultat iskanja slik za what the ladybird hear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590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39552" y="393305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1421526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Garamond" panose="02020404030301010803" pitchFamily="18" charset="0"/>
              </a:rPr>
              <a:t>What the ladybird heard (by Julia Donaldson)</a:t>
            </a: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  <a:hlinkClick r:id="rId3"/>
              </a:rPr>
              <a:t>Julia Donaldson reads What The Ladybird Heard – YouTube</a:t>
            </a: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1600" dirty="0">
                <a:latin typeface="Garamond" panose="02020404030301010803" pitchFamily="18" charset="0"/>
              </a:rPr>
              <a:t>Activities on the book: </a:t>
            </a: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  <a:hlinkClick r:id="rId4"/>
              </a:rPr>
              <a:t>What The Ladybird Heard | Teaching Ideas</a:t>
            </a:r>
            <a:endParaRPr lang="sl-SI" sz="1600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4256221"/>
            <a:ext cx="784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Garamond" panose="02020404030301010803" pitchFamily="18" charset="0"/>
              </a:rPr>
              <a:t>Animal sounds quiz</a:t>
            </a:r>
          </a:p>
          <a:p>
            <a:pPr>
              <a:buNone/>
            </a:pPr>
            <a:r>
              <a:rPr lang="en-US" dirty="0">
                <a:latin typeface="Garamond" panose="02020404030301010803" pitchFamily="18" charset="0"/>
                <a:hlinkClick r:id="rId5"/>
              </a:rPr>
              <a:t>Animal Sounds Picture Quiz | </a:t>
            </a:r>
            <a:r>
              <a:rPr lang="en-US" dirty="0" err="1">
                <a:latin typeface="Garamond" panose="02020404030301010803" pitchFamily="18" charset="0"/>
                <a:hlinkClick r:id="rId5"/>
              </a:rPr>
              <a:t>EnglishClub</a:t>
            </a: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The Animals On The Farm</a:t>
            </a:r>
            <a:r>
              <a:rPr lang="sl-SI" dirty="0">
                <a:latin typeface="Garamond" panose="02020404030301010803" pitchFamily="18" charset="0"/>
              </a:rPr>
              <a:t> (song)</a:t>
            </a:r>
            <a:endParaRPr lang="en-US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en-US" dirty="0">
                <a:latin typeface="Garamond" panose="02020404030301010803" pitchFamily="18" charset="0"/>
                <a:hlinkClick r:id="rId6"/>
              </a:rPr>
              <a:t>The Animals On The Farm | Super Simple Songs - YouTube</a:t>
            </a: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22675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latin typeface="Garamond" panose="02020404030301010803" pitchFamily="18" charset="0"/>
              </a:rPr>
              <a:t>SCIENCE: Content areas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4830763"/>
          </a:xfrm>
        </p:spPr>
        <p:txBody>
          <a:bodyPr>
            <a:normAutofit/>
          </a:bodyPr>
          <a:lstStyle/>
          <a:p>
            <a:r>
              <a:rPr lang="sl-SI" sz="2200" dirty="0">
                <a:latin typeface="Garamond" panose="02020404030301010803" pitchFamily="18" charset="0"/>
              </a:rPr>
              <a:t>TIME </a:t>
            </a:r>
            <a:r>
              <a:rPr lang="sl-SI" sz="2000" dirty="0">
                <a:latin typeface="Garamond" panose="02020404030301010803" pitchFamily="18" charset="0"/>
              </a:rPr>
              <a:t>(seasons, days of the week, months of the year, telling the time) 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ORIENTATION IN SPACE </a:t>
            </a:r>
            <a:r>
              <a:rPr lang="sl-SI" sz="2000" dirty="0">
                <a:latin typeface="Garamond" panose="02020404030301010803" pitchFamily="18" charset="0"/>
              </a:rPr>
              <a:t>(left, right, up, down, open, close, under, on top of ...)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WEATHER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ANIMALS 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PLANTS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PEOPLE (human body, health ...)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SOCIETY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TRAFFIC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ENVIRONMENT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PROCEDURES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... </a:t>
            </a:r>
          </a:p>
          <a:p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2667000"/>
            <a:ext cx="487679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40426"/>
            <a:ext cx="4481146" cy="64506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602494"/>
            <a:ext cx="4129454" cy="48077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latin typeface="Garamond" panose="02020404030301010803" pitchFamily="18" charset="0"/>
              </a:rPr>
              <a:t>What do animals eat?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Rezultat iskanja slik za the wide mouthed fr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3200400" cy="3429000"/>
          </a:xfrm>
          <a:prstGeom prst="rect">
            <a:avLst/>
          </a:prstGeom>
          <a:noFill/>
        </p:spPr>
      </p:pic>
      <p:pic>
        <p:nvPicPr>
          <p:cNvPr id="60418" name="Picture 2" descr="Rezultat iskanja slik za food chain anim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48200"/>
            <a:ext cx="4076700" cy="1981200"/>
          </a:xfrm>
          <a:prstGeom prst="rect">
            <a:avLst/>
          </a:prstGeom>
          <a:noFill/>
        </p:spPr>
      </p:pic>
      <p:pic>
        <p:nvPicPr>
          <p:cNvPr id="60420" name="Picture 4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219200"/>
            <a:ext cx="38100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sl-SI" b="1" dirty="0" err="1">
                <a:latin typeface="Garamond" panose="02020404030301010803" pitchFamily="18" charset="0"/>
              </a:rPr>
              <a:t>Where</a:t>
            </a:r>
            <a:r>
              <a:rPr lang="sl-SI" b="1" dirty="0">
                <a:latin typeface="Garamond" panose="02020404030301010803" pitchFamily="18" charset="0"/>
              </a:rPr>
              <a:t> do </a:t>
            </a:r>
            <a:r>
              <a:rPr lang="sl-SI" b="1" dirty="0" err="1">
                <a:latin typeface="Garamond" panose="02020404030301010803" pitchFamily="18" charset="0"/>
              </a:rPr>
              <a:t>animals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live</a:t>
            </a:r>
            <a:r>
              <a:rPr lang="sl-SI" b="1" dirty="0"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3794" name="Picture 2" descr="http://www.eltnews.com/columns/david_lisgo/animal%20habitats%20post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4953000" cy="4724400"/>
          </a:xfrm>
          <a:prstGeom prst="rect">
            <a:avLst/>
          </a:prstGeom>
          <a:noFill/>
        </p:spPr>
      </p:pic>
      <p:pic>
        <p:nvPicPr>
          <p:cNvPr id="5" name="Picture 2" descr="Rezultat iskanja slik za Walking through the Jun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2057400" cy="2590800"/>
          </a:xfrm>
          <a:prstGeom prst="rect">
            <a:avLst/>
          </a:prstGeom>
          <a:noFill/>
        </p:spPr>
      </p:pic>
      <p:pic>
        <p:nvPicPr>
          <p:cNvPr id="6" name="Picture 4" descr="Rezultat iskanja slik za How big is the wor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990600"/>
            <a:ext cx="1755654" cy="2362200"/>
          </a:xfrm>
          <a:prstGeom prst="rect">
            <a:avLst/>
          </a:prstGeom>
          <a:noFill/>
        </p:spPr>
      </p:pic>
      <p:pic>
        <p:nvPicPr>
          <p:cNvPr id="87042" name="Picture 2" descr="Povezana sli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975" y="4572000"/>
            <a:ext cx="3629025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3962400"/>
            <a:ext cx="397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  <a:hlinkClick r:id="rId6"/>
              </a:rPr>
              <a:t>Walking Through the Jungle | Barefoot Books Singalong - YouTube</a:t>
            </a:r>
            <a:endParaRPr lang="sl-SI" sz="13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105400"/>
            <a:ext cx="7772400" cy="14700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3886200" cy="46482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  <a:t>Group work: </a:t>
            </a:r>
            <a:endParaRPr lang="sl-SI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sl-SI" sz="1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0"/>
            <a:r>
              <a:rPr lang="sl-SI" sz="2000" dirty="0">
                <a:solidFill>
                  <a:schemeClr val="tx1"/>
                </a:solidFill>
                <a:latin typeface="Garamond" panose="02020404030301010803" pitchFamily="18" charset="0"/>
              </a:rPr>
              <a:t>1. </a:t>
            </a:r>
            <a:r>
              <a:rPr lang="en-GB" sz="2000" dirty="0">
                <a:solidFill>
                  <a:schemeClr val="tx1"/>
                </a:solidFill>
                <a:latin typeface="Garamond" panose="02020404030301010803" pitchFamily="18" charset="0"/>
              </a:rPr>
              <a:t>Each group gets different letters. </a:t>
            </a:r>
            <a:endParaRPr lang="sl-SI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0"/>
            <a:r>
              <a:rPr lang="sl-SI" sz="2000" dirty="0">
                <a:solidFill>
                  <a:schemeClr val="tx1"/>
                </a:solidFill>
                <a:latin typeface="Garamond" panose="02020404030301010803" pitchFamily="18" charset="0"/>
              </a:rPr>
              <a:t>2. </a:t>
            </a:r>
            <a:r>
              <a:rPr lang="en-GB" sz="2000" dirty="0">
                <a:solidFill>
                  <a:schemeClr val="tx1"/>
                </a:solidFill>
                <a:latin typeface="Garamond" panose="02020404030301010803" pitchFamily="18" charset="0"/>
              </a:rPr>
              <a:t>One student is a teacher. </a:t>
            </a:r>
            <a:endParaRPr lang="sl-SI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0"/>
            <a:r>
              <a:rPr lang="sl-SI" sz="2000" dirty="0">
                <a:solidFill>
                  <a:schemeClr val="tx1"/>
                </a:solidFill>
                <a:latin typeface="Garamond" panose="02020404030301010803" pitchFamily="18" charset="0"/>
              </a:rPr>
              <a:t>3. </a:t>
            </a:r>
            <a:r>
              <a:rPr lang="en-GB" sz="2000" dirty="0">
                <a:solidFill>
                  <a:schemeClr val="tx1"/>
                </a:solidFill>
                <a:latin typeface="Garamond" panose="02020404030301010803" pitchFamily="18" charset="0"/>
              </a:rPr>
              <a:t>The teacher says one letter, whoever says a name of the animal on a certain letter first, gets one point. </a:t>
            </a:r>
            <a:endParaRPr lang="sl-SI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sl-SI" dirty="0"/>
          </a:p>
        </p:txBody>
      </p:sp>
      <p:pic>
        <p:nvPicPr>
          <p:cNvPr id="1030" name="Picture 6" descr="Image result for letters and animals">
            <a:extLst>
              <a:ext uri="{FF2B5EF4-FFF2-40B4-BE49-F238E27FC236}">
                <a16:creationId xmlns:a16="http://schemas.microsoft.com/office/drawing/2014/main" id="{B6100B24-BF37-4603-A851-03FF3652A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07" y="487188"/>
            <a:ext cx="3562350" cy="58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4343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286000"/>
            <a:ext cx="464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3886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4038600"/>
            <a:ext cx="510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6096000"/>
            <a:ext cx="900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Group work: Fill in some </a:t>
            </a:r>
            <a:r>
              <a:rPr lang="sl-SI" sz="1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animal</a:t>
            </a:r>
            <a:r>
              <a:rPr lang="sl-SI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sl-SI" sz="1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worksheets</a:t>
            </a:r>
            <a:r>
              <a:rPr lang="sl-SI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. When you finish check the solutions – see the animal worksheets key.</a:t>
            </a:r>
          </a:p>
          <a:p>
            <a:r>
              <a:rPr lang="sl-SI" sz="1400" b="1" dirty="0">
                <a:solidFill>
                  <a:srgbClr val="FF0000"/>
                </a:solidFill>
                <a:latin typeface="Garamond" panose="02020404030301010803" pitchFamily="18" charset="0"/>
                <a:sym typeface="Symbol"/>
              </a:rPr>
              <a:t> </a:t>
            </a:r>
            <a:r>
              <a:rPr lang="sl-SI" sz="1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Aim</a:t>
            </a:r>
            <a:r>
              <a:rPr lang="sl-SI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: develop students’/teachers’ vocabulary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4.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4818" name="Picture 2" descr="Rezultat iskanja slik za the tiny s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2133600" cy="3505200"/>
          </a:xfrm>
          <a:prstGeom prst="rect">
            <a:avLst/>
          </a:prstGeom>
          <a:noFill/>
        </p:spPr>
      </p:pic>
      <p:pic>
        <p:nvPicPr>
          <p:cNvPr id="34820" name="Picture 4" descr="Rezultat iskanja slik za maisy grow a gar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19200"/>
            <a:ext cx="2419350" cy="2981326"/>
          </a:xfrm>
          <a:prstGeom prst="rect">
            <a:avLst/>
          </a:prstGeom>
          <a:noFill/>
        </p:spPr>
      </p:pic>
      <p:sp>
        <p:nvSpPr>
          <p:cNvPr id="34822" name="AutoShape 6" descr="Rezultat iskanja slik za maisy grow a garden"/>
          <p:cNvSpPr>
            <a:spLocks noChangeAspect="1" noChangeArrowheads="1"/>
          </p:cNvSpPr>
          <p:nvPr/>
        </p:nvSpPr>
        <p:spPr bwMode="auto">
          <a:xfrm>
            <a:off x="155575" y="-1851025"/>
            <a:ext cx="3810000" cy="3867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4824" name="Picture 8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267200"/>
            <a:ext cx="2476500" cy="2447926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143000"/>
            <a:ext cx="419100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9119"/>
            <a:ext cx="8229600" cy="887412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5.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6866" name="Picture 2" descr="Rezultat iskanja slik za maisy's weather b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362200" cy="2667000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051" y="109119"/>
            <a:ext cx="28194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447800"/>
            <a:ext cx="19812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810000"/>
            <a:ext cx="382306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437862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752600"/>
            <a:ext cx="1725389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E4B9486-B19A-4D59-8B2F-978B3273250B}"/>
              </a:ext>
            </a:extLst>
          </p:cNvPr>
          <p:cNvSpPr txBox="1"/>
          <p:nvPr/>
        </p:nvSpPr>
        <p:spPr>
          <a:xfrm>
            <a:off x="2364529" y="877050"/>
            <a:ext cx="3657599" cy="6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hlinkClick r:id="rId8"/>
              </a:rPr>
              <a:t>How's The Weather? | Super Simple Songs - YouTube</a:t>
            </a:r>
            <a:endParaRPr lang="sl-SI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latin typeface="Garamond" pitchFamily="18" charset="0"/>
              </a:rPr>
              <a:t>Observing and describing weather</a:t>
            </a:r>
            <a:endParaRPr lang="sl-SI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52600"/>
            <a:ext cx="380590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752600"/>
            <a:ext cx="48006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0"/>
            <a:ext cx="71628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477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ORIENTATION IN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Left, right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54864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6200" y="5334000"/>
            <a:ext cx="510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r>
              <a:rPr lang="sl-SI" dirty="0">
                <a:latin typeface="Garamond" panose="02020404030301010803" pitchFamily="18" charset="0"/>
              </a:rPr>
              <a:t>Move and freeze: </a:t>
            </a:r>
            <a:r>
              <a:rPr lang="sl-SI" dirty="0">
                <a:latin typeface="Garamond" panose="02020404030301010803" pitchFamily="18" charset="0"/>
                <a:hlinkClick r:id="rId3"/>
              </a:rPr>
              <a:t>https://www.youtube.com/watch?v=388Q44ReOWE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14800"/>
            <a:ext cx="2743200" cy="255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133600"/>
            <a:ext cx="12001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276600"/>
            <a:ext cx="2768491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6. OURSELVES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Me and society (all about me, feelings, family, school, rules, good manners, festivals ...)</a:t>
            </a:r>
          </a:p>
          <a:p>
            <a:r>
              <a:rPr lang="sl-SI" dirty="0">
                <a:latin typeface="Garamond" panose="02020404030301010803" pitchFamily="18" charset="0"/>
              </a:rPr>
              <a:t>Human body</a:t>
            </a:r>
          </a:p>
          <a:p>
            <a:r>
              <a:rPr lang="sl-SI" dirty="0">
                <a:latin typeface="Garamond" panose="02020404030301010803" pitchFamily="18" charset="0"/>
              </a:rPr>
              <a:t>Health</a:t>
            </a:r>
          </a:p>
          <a:p>
            <a:r>
              <a:rPr lang="sl-SI" dirty="0">
                <a:latin typeface="Garamond" panose="02020404030301010803" pitchFamily="18" charset="0"/>
              </a:rPr>
              <a:t>Food</a:t>
            </a:r>
          </a:p>
          <a:p>
            <a:r>
              <a:rPr lang="sl-SI" dirty="0">
                <a:latin typeface="Garamond" panose="02020404030301010803" pitchFamily="18" charset="0"/>
              </a:rPr>
              <a:t>The world around us</a:t>
            </a:r>
          </a:p>
        </p:txBody>
      </p:sp>
      <p:sp>
        <p:nvSpPr>
          <p:cNvPr id="33798" name="AutoShape 6" descr="Rezultat iskanja slik za From Head to Toe"/>
          <p:cNvSpPr>
            <a:spLocks noChangeAspect="1" noChangeArrowheads="1"/>
          </p:cNvSpPr>
          <p:nvPr/>
        </p:nvSpPr>
        <p:spPr bwMode="auto">
          <a:xfrm>
            <a:off x="155575" y="-1927225"/>
            <a:ext cx="3028950" cy="4029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3802" name="Picture 10" descr="Rezultat iskanja slik za There’s a house inside my mum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67000"/>
            <a:ext cx="2019300" cy="2554357"/>
          </a:xfrm>
          <a:prstGeom prst="rect">
            <a:avLst/>
          </a:prstGeom>
          <a:noFill/>
        </p:spPr>
      </p:pic>
      <p:sp>
        <p:nvSpPr>
          <p:cNvPr id="104450" name="AutoShape 2" descr="Povezana slika"/>
          <p:cNvSpPr>
            <a:spLocks noChangeAspect="1" noChangeArrowheads="1"/>
          </p:cNvSpPr>
          <p:nvPr/>
        </p:nvSpPr>
        <p:spPr bwMode="auto">
          <a:xfrm>
            <a:off x="155575" y="-1439863"/>
            <a:ext cx="2486025" cy="3009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4454" name="Picture 6" descr="Rezultat iskanja slik za Janan Cain: The way I fe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4846" y="4572000"/>
            <a:ext cx="2219154" cy="2286000"/>
          </a:xfrm>
          <a:prstGeom prst="rect">
            <a:avLst/>
          </a:prstGeom>
          <a:noFill/>
        </p:spPr>
      </p:pic>
      <p:pic>
        <p:nvPicPr>
          <p:cNvPr id="104456" name="Picture 8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634794"/>
            <a:ext cx="2206625" cy="222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All about me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http://www.st-bridgets-pri.cumbria.sch.uk/images/library/oursel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5029200" cy="5486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762000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233" y="46306"/>
            <a:ext cx="5365063" cy="681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3962400" cy="202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52800"/>
            <a:ext cx="3657600" cy="221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762000"/>
            <a:ext cx="4267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191000"/>
            <a:ext cx="4191000" cy="2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Human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399"/>
            <a:ext cx="4305300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90600"/>
            <a:ext cx="36195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19400"/>
            <a:ext cx="22955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5476875"/>
            <a:ext cx="39147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6137" y="3124200"/>
            <a:ext cx="194786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962400"/>
            <a:ext cx="35528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r>
              <a:rPr lang="sl-SI" sz="3000" b="1" dirty="0">
                <a:latin typeface="Garamond" panose="02020404030301010803" pitchFamily="18" charset="0"/>
              </a:rPr>
              <a:t>Human body: songs, chants and rhymes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32004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676400"/>
            <a:ext cx="289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14800"/>
            <a:ext cx="47910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447800"/>
            <a:ext cx="282086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9788" y="0"/>
            <a:ext cx="4924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75" y="196703"/>
            <a:ext cx="4979850" cy="6464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endParaRPr lang="sl-SI" dirty="0"/>
          </a:p>
        </p:txBody>
      </p:sp>
      <p:pic>
        <p:nvPicPr>
          <p:cNvPr id="33794" name="Picture 2" descr="Rezultat iskanja slik za here are my h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3124200" cy="3352800"/>
          </a:xfrm>
          <a:prstGeom prst="rect">
            <a:avLst/>
          </a:prstGeom>
          <a:noFill/>
        </p:spPr>
      </p:pic>
      <p:sp>
        <p:nvSpPr>
          <p:cNvPr id="33798" name="AutoShape 6" descr="Rezultat iskanja slik za From Head to Toe"/>
          <p:cNvSpPr>
            <a:spLocks noChangeAspect="1" noChangeArrowheads="1"/>
          </p:cNvSpPr>
          <p:nvPr/>
        </p:nvSpPr>
        <p:spPr bwMode="auto">
          <a:xfrm>
            <a:off x="155575" y="-1927225"/>
            <a:ext cx="3028950" cy="4029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3800" name="Picture 8" descr="Rezultat iskanja slik za From Head to T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505200"/>
            <a:ext cx="2951129" cy="3352800"/>
          </a:xfrm>
          <a:prstGeom prst="rect">
            <a:avLst/>
          </a:prstGeom>
          <a:noFill/>
        </p:spPr>
      </p:pic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28800"/>
            <a:ext cx="428677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>
            <a:normAutofit/>
          </a:bodyPr>
          <a:lstStyle/>
          <a:p>
            <a:endParaRPr lang="sl-SI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n pairs</a:t>
            </a:r>
            <a:r>
              <a:rPr lang="sl-SI" dirty="0">
                <a:latin typeface="Garamond" panose="02020404030301010803" pitchFamily="18" charset="0"/>
              </a:rPr>
              <a:t>: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1. </a:t>
            </a:r>
            <a:r>
              <a:rPr lang="en-US" dirty="0">
                <a:latin typeface="Garamond" panose="02020404030301010803" pitchFamily="18" charset="0"/>
              </a:rPr>
              <a:t>describe a body part in 3 sentences (e.g. shape, texture, weight, length, its function</a:t>
            </a:r>
            <a:r>
              <a:rPr lang="sl-SI" dirty="0">
                <a:latin typeface="Garamond" panose="02020404030301010803" pitchFamily="18" charset="0"/>
              </a:rPr>
              <a:t>)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2. </a:t>
            </a:r>
            <a:r>
              <a:rPr lang="en-US" dirty="0">
                <a:latin typeface="Garamond" panose="02020404030301010803" pitchFamily="18" charset="0"/>
              </a:rPr>
              <a:t>exchange </a:t>
            </a:r>
            <a:r>
              <a:rPr lang="sl-SI" dirty="0">
                <a:latin typeface="Garamond" panose="02020404030301010803" pitchFamily="18" charset="0"/>
              </a:rPr>
              <a:t>with other pairs </a:t>
            </a:r>
            <a:r>
              <a:rPr lang="en-US" dirty="0">
                <a:latin typeface="Garamond" panose="02020404030301010803" pitchFamily="18" charset="0"/>
              </a:rPr>
              <a:t>pieces of paper and write down the body part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2050" name="Picture 2" descr="Image result for body parts for children">
            <a:extLst>
              <a:ext uri="{FF2B5EF4-FFF2-40B4-BE49-F238E27FC236}">
                <a16:creationId xmlns:a16="http://schemas.microsoft.com/office/drawing/2014/main" id="{6DFA2AE6-82BE-4853-A42D-E877E22B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23" y="609600"/>
            <a:ext cx="3898626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2.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686800" cy="5440363"/>
          </a:xfrm>
        </p:spPr>
        <p:txBody>
          <a:bodyPr>
            <a:normAutofit/>
          </a:bodyPr>
          <a:lstStyle/>
          <a:p>
            <a:r>
              <a:rPr lang="sl-SI" sz="1800" dirty="0">
                <a:latin typeface="Garamond" panose="02020404030301010803" pitchFamily="18" charset="0"/>
              </a:rPr>
              <a:t>Days of the week</a:t>
            </a:r>
          </a:p>
          <a:p>
            <a:r>
              <a:rPr lang="sl-SI" sz="1800" dirty="0">
                <a:latin typeface="Garamond" panose="02020404030301010803" pitchFamily="18" charset="0"/>
              </a:rPr>
              <a:t>Months of the year</a:t>
            </a:r>
          </a:p>
          <a:p>
            <a:r>
              <a:rPr lang="sl-SI" sz="1800" dirty="0">
                <a:latin typeface="Garamond" panose="02020404030301010803" pitchFamily="18" charset="0"/>
              </a:rPr>
              <a:t>Telling the time</a:t>
            </a:r>
          </a:p>
          <a:p>
            <a:r>
              <a:rPr lang="sl-SI" sz="1800" dirty="0">
                <a:latin typeface="Garamond" panose="02020404030301010803" pitchFamily="18" charset="0"/>
              </a:rPr>
              <a:t>Seasons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097" y="789734"/>
            <a:ext cx="381242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2209800"/>
            <a:ext cx="3962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>
                <a:latin typeface="Garamond" panose="02020404030301010803" pitchFamily="18" charset="0"/>
                <a:hlinkClick r:id="rId3"/>
              </a:rPr>
              <a:t>Macarena</a:t>
            </a:r>
            <a:r>
              <a:rPr lang="sl-SI" sz="1400" dirty="0">
                <a:latin typeface="Garamond" panose="02020404030301010803" pitchFamily="18" charset="0"/>
                <a:hlinkClick r:id="rId3"/>
              </a:rPr>
              <a:t> </a:t>
            </a:r>
            <a:r>
              <a:rPr lang="sl-SI" sz="1400" dirty="0" err="1">
                <a:latin typeface="Garamond" panose="02020404030301010803" pitchFamily="18" charset="0"/>
                <a:hlinkClick r:id="rId3"/>
              </a:rPr>
              <a:t>Months</a:t>
            </a:r>
            <a:r>
              <a:rPr lang="sl-SI" sz="1400" dirty="0">
                <a:latin typeface="Garamond" panose="02020404030301010803" pitchFamily="18" charset="0"/>
                <a:hlinkClick r:id="rId3"/>
              </a:rPr>
              <a:t> – YouTube</a:t>
            </a:r>
            <a:endParaRPr lang="sl-SI" sz="1400" dirty="0">
              <a:latin typeface="Garamond" panose="02020404030301010803" pitchFamily="18" charset="0"/>
            </a:endParaRPr>
          </a:p>
          <a:p>
            <a:r>
              <a:rPr lang="en-US" sz="1400" dirty="0">
                <a:latin typeface="Garamond" panose="02020404030301010803" pitchFamily="18" charset="0"/>
                <a:hlinkClick r:id="rId4"/>
              </a:rPr>
              <a:t>Days of the Week Song | The Singing Walrus - YouTube</a:t>
            </a:r>
            <a:endParaRPr lang="sl-SI" sz="1300" dirty="0">
              <a:latin typeface="Garamond" panose="02020404030301010803" pitchFamily="18" charset="0"/>
            </a:endParaRP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581400"/>
            <a:ext cx="754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81400"/>
            <a:ext cx="1600200" cy="3276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752600"/>
            <a:ext cx="3027911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>
              <a:latin typeface="Comic Sans MS" pitchFamily="66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8768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In </a:t>
            </a:r>
            <a:r>
              <a:rPr lang="sl-SI" dirty="0" err="1">
                <a:latin typeface="Garamond" panose="02020404030301010803" pitchFamily="18" charset="0"/>
              </a:rPr>
              <a:t>groups</a:t>
            </a:r>
            <a:r>
              <a:rPr lang="sl-SI" dirty="0">
                <a:latin typeface="Garamond" panose="02020404030301010803" pitchFamily="18" charset="0"/>
              </a:rPr>
              <a:t>: </a:t>
            </a:r>
          </a:p>
          <a:p>
            <a:pPr>
              <a:buNone/>
            </a:pPr>
            <a:endParaRPr lang="sl-SI" sz="1100" dirty="0">
              <a:latin typeface="Garamond" panose="02020404030301010803" pitchFamily="18" charset="0"/>
            </a:endParaRP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Names of the body parts are 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on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the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floor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next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to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the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blackboard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. </a:t>
            </a: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Body is on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your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desk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. </a:t>
            </a:r>
            <a:endParaRPr lang="sl-SI" sz="2200" dirty="0">
              <a:latin typeface="Garamond" panose="02020404030301010803" pitchFamily="18" charset="0"/>
              <a:cs typeface="Times New Roman" pitchFamily="18" charset="0"/>
            </a:endParaRPr>
          </a:p>
          <a:p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Take a 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body part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and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place it on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the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body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.</a:t>
            </a:r>
          </a:p>
          <a:p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You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can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take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only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one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body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part a time. </a:t>
            </a: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Take 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it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 to the 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desk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and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put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it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 to the right place on the body.</a:t>
            </a:r>
            <a:endParaRPr lang="sl-SI" sz="2200" dirty="0">
              <a:latin typeface="Garamond" panose="02020404030301010803" pitchFamily="18" charset="0"/>
              <a:cs typeface="Times New Roman" pitchFamily="18" charset="0"/>
            </a:endParaRP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The group who finishes first and gets all the answers right is the winner.</a:t>
            </a:r>
            <a:endParaRPr lang="sl-SI" sz="2200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74638"/>
            <a:ext cx="3429000" cy="5973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>
              <a:latin typeface="Comic Sans MS" pitchFamily="66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5105400"/>
          </a:xfrm>
        </p:spPr>
        <p:txBody>
          <a:bodyPr/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In </a:t>
            </a:r>
            <a:r>
              <a:rPr lang="sl-SI" dirty="0" err="1">
                <a:latin typeface="Garamond" panose="02020404030301010803" pitchFamily="18" charset="0"/>
              </a:rPr>
              <a:t>groups</a:t>
            </a:r>
            <a:r>
              <a:rPr lang="sl-SI" dirty="0">
                <a:latin typeface="Garamond" panose="02020404030301010803" pitchFamily="18" charset="0"/>
              </a:rPr>
              <a:t>: </a:t>
            </a: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Names of the body parts are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hidden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in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the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classroom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. </a:t>
            </a: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Body is on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your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desk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. </a:t>
            </a:r>
            <a:endParaRPr lang="sl-SI" sz="2200" dirty="0">
              <a:latin typeface="Garamond" panose="02020404030301010803" pitchFamily="18" charset="0"/>
              <a:cs typeface="Times New Roman" pitchFamily="18" charset="0"/>
            </a:endParaRPr>
          </a:p>
          <a:p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Find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different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body part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s. </a:t>
            </a: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Take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them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 to the 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desk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and</a:t>
            </a:r>
            <a:r>
              <a:rPr lang="sl-SI" sz="2200" dirty="0">
                <a:latin typeface="Garamond" panose="02020404030301010803" pitchFamily="18" charset="0"/>
                <a:cs typeface="Times New Roman" pitchFamily="18" charset="0"/>
              </a:rPr>
              <a:t> put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  <a:cs typeface="Times New Roman" pitchFamily="18" charset="0"/>
              </a:rPr>
              <a:t>them</a:t>
            </a:r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 to the right place on the body.</a:t>
            </a:r>
            <a:endParaRPr lang="sl-SI" sz="2200" dirty="0">
              <a:latin typeface="Garamond" panose="02020404030301010803" pitchFamily="18" charset="0"/>
              <a:cs typeface="Times New Roman" pitchFamily="18" charset="0"/>
            </a:endParaRPr>
          </a:p>
          <a:p>
            <a:r>
              <a:rPr lang="en-GB" sz="2200" dirty="0">
                <a:latin typeface="Garamond" panose="02020404030301010803" pitchFamily="18" charset="0"/>
                <a:cs typeface="Times New Roman" pitchFamily="18" charset="0"/>
              </a:rPr>
              <a:t>The group who finishes first and gets all the answers right is the winner.</a:t>
            </a:r>
            <a:endParaRPr lang="sl-SI" sz="2200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74638"/>
            <a:ext cx="3429000" cy="5973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0702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752600"/>
            <a:ext cx="4038600" cy="392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04800"/>
            <a:ext cx="19812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ezultat iskanja slik za maisy goes shopp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1600200" cy="1595168"/>
          </a:xfrm>
          <a:prstGeom prst="rect">
            <a:avLst/>
          </a:prstGeom>
          <a:noFill/>
        </p:spPr>
      </p:pic>
      <p:pic>
        <p:nvPicPr>
          <p:cNvPr id="7" name="Picture 4" descr="Rezultat iskanja slik za spot goes shopp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91000"/>
            <a:ext cx="1828800" cy="1528539"/>
          </a:xfrm>
          <a:prstGeom prst="rect">
            <a:avLst/>
          </a:prstGeom>
          <a:noFill/>
        </p:spPr>
      </p:pic>
      <p:pic>
        <p:nvPicPr>
          <p:cNvPr id="8" name="Picture 6" descr="Rezultat iskanja slik za ketchup on your cornflak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143000"/>
            <a:ext cx="2314575" cy="2314575"/>
          </a:xfrm>
          <a:prstGeom prst="rect">
            <a:avLst/>
          </a:prstGeom>
          <a:noFill/>
        </p:spPr>
      </p:pic>
      <p:pic>
        <p:nvPicPr>
          <p:cNvPr id="9" name="Picture 8" descr="Rezultat iskanja slik za the very hungry caterpill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581400"/>
            <a:ext cx="2362200" cy="204787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2400" y="579120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Group work: Fill in some </a:t>
            </a:r>
            <a:r>
              <a:rPr lang="sl-SI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food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sl-SI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worksheets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. When you finish check the solutions – see the food worksheets key.</a:t>
            </a:r>
          </a:p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  <a:sym typeface="Symbol"/>
              </a:rPr>
              <a:t> </a:t>
            </a:r>
            <a:r>
              <a:rPr lang="sl-SI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Aim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: develop students’/teachers’ vocabulary </a:t>
            </a:r>
          </a:p>
        </p:txBody>
      </p:sp>
      <p:pic>
        <p:nvPicPr>
          <p:cNvPr id="90114" name="Picture 2" descr="Rezultat iskanja slik za LOIS EHLERT: EATING THE ALPHABET – Fruits &amp; Vegetables from A to Z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2860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Good manners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2098" name="Picture 2" descr="Rezultat iskanja slik za Dirty, Ber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10050"/>
            <a:ext cx="2514600" cy="2647950"/>
          </a:xfrm>
          <a:prstGeom prst="rect">
            <a:avLst/>
          </a:prstGeom>
          <a:noFill/>
        </p:spPr>
      </p:pic>
      <p:pic>
        <p:nvPicPr>
          <p:cNvPr id="132102" name="Picture 6" descr="Povezana 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14600"/>
            <a:ext cx="2819400" cy="2590801"/>
          </a:xfrm>
          <a:prstGeom prst="rect">
            <a:avLst/>
          </a:prstGeom>
          <a:noFill/>
        </p:spPr>
      </p:pic>
      <p:pic>
        <p:nvPicPr>
          <p:cNvPr id="132104" name="Picture 8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52600"/>
            <a:ext cx="2514600" cy="2232025"/>
          </a:xfrm>
          <a:prstGeom prst="rect">
            <a:avLst/>
          </a:prstGeom>
          <a:noFill/>
        </p:spPr>
      </p:pic>
      <p:pic>
        <p:nvPicPr>
          <p:cNvPr id="132106" name="Picture 10" descr="Rezultat iskanja slik za Please Mr Pan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600200"/>
            <a:ext cx="2590800" cy="2438401"/>
          </a:xfrm>
          <a:prstGeom prst="rect">
            <a:avLst/>
          </a:prstGeom>
          <a:noFill/>
        </p:spPr>
      </p:pic>
      <p:pic>
        <p:nvPicPr>
          <p:cNvPr id="13210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29112"/>
            <a:ext cx="2543057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latin typeface="Garamond" panose="02020404030301010803" pitchFamily="18" charset="0"/>
              </a:rPr>
              <a:t>HOLIDAYS AND FESTIVALS</a:t>
            </a:r>
            <a:br>
              <a:rPr lang="sl-SI" dirty="0">
                <a:latin typeface="Garamond" panose="02020404030301010803" pitchFamily="18" charset="0"/>
              </a:rPr>
            </a:br>
            <a:r>
              <a:rPr lang="sl-SI" i="1" dirty="0" err="1">
                <a:latin typeface="Garamond" panose="02020404030301010803" pitchFamily="18" charset="0"/>
              </a:rPr>
              <a:t>Halloween</a:t>
            </a:r>
            <a:endParaRPr lang="sl-SI" i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75" y="2103374"/>
            <a:ext cx="1981200" cy="169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951038"/>
            <a:ext cx="1981200" cy="169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Picture 10" descr="Rezultat iskanja slik za What’s in the witch’s kitch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951037"/>
            <a:ext cx="1943100" cy="1729581"/>
          </a:xfrm>
          <a:prstGeom prst="rect">
            <a:avLst/>
          </a:prstGeom>
          <a:noFill/>
        </p:spPr>
      </p:pic>
      <p:pic>
        <p:nvPicPr>
          <p:cNvPr id="124940" name="Picture 12" descr="Rezultat iskanja slik za Room on the Br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962400"/>
            <a:ext cx="2590800" cy="2322964"/>
          </a:xfrm>
          <a:prstGeom prst="rect">
            <a:avLst/>
          </a:prstGeom>
          <a:noFill/>
        </p:spPr>
      </p:pic>
      <p:pic>
        <p:nvPicPr>
          <p:cNvPr id="124943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962400"/>
            <a:ext cx="2050548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257800" y="5943600"/>
            <a:ext cx="3665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1300" dirty="0">
              <a:hlinkClick r:id="rId7"/>
            </a:endParaRPr>
          </a:p>
          <a:p>
            <a:endParaRPr lang="sl-SI" sz="1300" dirty="0">
              <a:hlinkClick r:id="rId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333930"/>
            <a:ext cx="5181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00" dirty="0" err="1">
                <a:latin typeface="Garamond" panose="02020404030301010803" pitchFamily="18" charset="0"/>
                <a:hlinkClick r:id="rId8"/>
              </a:rPr>
              <a:t>Room</a:t>
            </a:r>
            <a:r>
              <a:rPr lang="sl-SI" sz="1300" dirty="0">
                <a:latin typeface="Garamond" panose="02020404030301010803" pitchFamily="18" charset="0"/>
                <a:hlinkClick r:id="rId8"/>
              </a:rPr>
              <a:t> on </a:t>
            </a:r>
            <a:r>
              <a:rPr lang="sl-SI" sz="1300" dirty="0" err="1">
                <a:latin typeface="Garamond" panose="02020404030301010803" pitchFamily="18" charset="0"/>
                <a:hlinkClick r:id="rId8"/>
              </a:rPr>
              <a:t>the</a:t>
            </a:r>
            <a:r>
              <a:rPr lang="sl-SI" sz="1300" dirty="0">
                <a:latin typeface="Garamond" panose="02020404030301010803" pitchFamily="18" charset="0"/>
                <a:hlinkClick r:id="rId8"/>
              </a:rPr>
              <a:t> </a:t>
            </a:r>
            <a:r>
              <a:rPr lang="sl-SI" sz="1300" dirty="0" err="1">
                <a:latin typeface="Garamond" panose="02020404030301010803" pitchFamily="18" charset="0"/>
                <a:hlinkClick r:id="rId8"/>
              </a:rPr>
              <a:t>broom</a:t>
            </a:r>
            <a:endParaRPr lang="sl-SI" sz="1300" dirty="0">
              <a:latin typeface="Garamond" panose="02020404030301010803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1699418"/>
            <a:ext cx="2362200" cy="180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3810000"/>
            <a:ext cx="36766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l-SI" sz="4400" i="1" dirty="0">
                <a:latin typeface="Garamond" panose="02020404030301010803" pitchFamily="18" charset="0"/>
              </a:rPr>
              <a:t>Christmas</a:t>
            </a:r>
          </a:p>
        </p:txBody>
      </p:sp>
      <p:pic>
        <p:nvPicPr>
          <p:cNvPr id="125954" name="Picture 2" descr="Rezultat iskanja slik za Rod Campbell: Dear Sa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2057400" cy="1981200"/>
          </a:xfrm>
          <a:prstGeom prst="rect">
            <a:avLst/>
          </a:prstGeom>
          <a:noFill/>
        </p:spPr>
      </p:pic>
      <p:pic>
        <p:nvPicPr>
          <p:cNvPr id="125956" name="Picture 4" descr="Rezultat iskanja slik za Duck and Goose: It's time for Christm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2131343" cy="2352676"/>
          </a:xfrm>
          <a:prstGeom prst="rect">
            <a:avLst/>
          </a:prstGeom>
          <a:noFill/>
        </p:spPr>
      </p:pic>
      <p:pic>
        <p:nvPicPr>
          <p:cNvPr id="125958" name="Picture 6" descr="Rezultat iskanja slik za Maisy’s Christmas Tr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6800" y="4267200"/>
            <a:ext cx="1727200" cy="2590800"/>
          </a:xfrm>
          <a:prstGeom prst="rect">
            <a:avLst/>
          </a:prstGeom>
          <a:noFill/>
        </p:spPr>
      </p:pic>
      <p:pic>
        <p:nvPicPr>
          <p:cNvPr id="125960" name="Picture 8" descr="Rezultat iskanja slik za Peppa's Christmas Wi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209800"/>
            <a:ext cx="2073348" cy="2057400"/>
          </a:xfrm>
          <a:prstGeom prst="rect">
            <a:avLst/>
          </a:prstGeom>
          <a:noFill/>
        </p:spPr>
      </p:pic>
      <p:pic>
        <p:nvPicPr>
          <p:cNvPr id="125962" name="Picture 10" descr="Rezultat iskanja slik za Father Christmas needs a w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0"/>
            <a:ext cx="2438400" cy="2133600"/>
          </a:xfrm>
          <a:prstGeom prst="rect">
            <a:avLst/>
          </a:prstGeom>
          <a:noFill/>
        </p:spPr>
      </p:pic>
      <p:pic>
        <p:nvPicPr>
          <p:cNvPr id="125966" name="Picture 14" descr="Povezana sli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295400"/>
            <a:ext cx="2095500" cy="2590801"/>
          </a:xfrm>
          <a:prstGeom prst="rect">
            <a:avLst/>
          </a:prstGeom>
          <a:noFill/>
        </p:spPr>
      </p:pic>
      <p:pic>
        <p:nvPicPr>
          <p:cNvPr id="125968" name="Picture 16" descr="Rezultat iskanja slik za Peppa Pig and the Lost Christmas L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8500" y="2057400"/>
            <a:ext cx="2095500" cy="1990725"/>
          </a:xfrm>
          <a:prstGeom prst="rect">
            <a:avLst/>
          </a:prstGeo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648200"/>
            <a:ext cx="41910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200" y="4419600"/>
            <a:ext cx="29411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l-SI" sz="4400" i="1" dirty="0">
                <a:latin typeface="Garamond" panose="02020404030301010803" pitchFamily="18" charset="0"/>
              </a:rPr>
              <a:t>Easter</a:t>
            </a:r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1200" dirty="0"/>
          </a:p>
          <a:p>
            <a:pPr algn="ctr">
              <a:buNone/>
            </a:pPr>
            <a:r>
              <a:rPr lang="sl-SI" sz="4400" i="1" dirty="0">
                <a:latin typeface="Garamond" panose="02020404030301010803" pitchFamily="18" charset="0"/>
              </a:rPr>
              <a:t>Thanksgiving</a:t>
            </a:r>
          </a:p>
        </p:txBody>
      </p:sp>
      <p:pic>
        <p:nvPicPr>
          <p:cNvPr id="126978" name="Picture 2" descr="Rezultat iskanja slik za Spot’s Easter Surpr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1992351" cy="1676400"/>
          </a:xfrm>
          <a:prstGeom prst="rect">
            <a:avLst/>
          </a:prstGeom>
          <a:noFill/>
        </p:spPr>
      </p:pic>
      <p:pic>
        <p:nvPicPr>
          <p:cNvPr id="126980" name="Picture 4" descr="Rezultat iskanja slik za Duck and Goose – Here Comes the Easter Bun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1725784" cy="1905000"/>
          </a:xfrm>
          <a:prstGeom prst="rect">
            <a:avLst/>
          </a:prstGeom>
          <a:noFill/>
        </p:spPr>
      </p:pic>
      <p:pic>
        <p:nvPicPr>
          <p:cNvPr id="126982" name="Picture 6" descr="Rezultat iskanja slik za Laura Hughes: We’re going on an egg hu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143000"/>
            <a:ext cx="2992244" cy="2667000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447800"/>
            <a:ext cx="3124200" cy="23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Rezultat iskanja slik za There was an old lady who swallowed a turkey!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572000"/>
            <a:ext cx="21336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l-SI" sz="4400" i="1" dirty="0">
                <a:latin typeface="Garamond" panose="02020404030301010803" pitchFamily="18" charset="0"/>
              </a:rPr>
              <a:t>Valentine</a:t>
            </a:r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r>
              <a:rPr lang="sl-SI" sz="4400" i="1" dirty="0">
                <a:latin typeface="Garamond" panose="02020404030301010803" pitchFamily="18" charset="0"/>
              </a:rPr>
              <a:t>Mother’s Day</a:t>
            </a:r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4400" dirty="0"/>
          </a:p>
          <a:p>
            <a:pPr algn="ctr">
              <a:buNone/>
            </a:pPr>
            <a:endParaRPr lang="sl-SI" sz="4400" dirty="0"/>
          </a:p>
        </p:txBody>
      </p:sp>
      <p:pic>
        <p:nvPicPr>
          <p:cNvPr id="128004" name="Picture 4" descr="Rezultat iskanja slik za Lucy Cousins: Maisy's Valent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2343150" cy="2343150"/>
          </a:xfrm>
          <a:prstGeom prst="rect">
            <a:avLst/>
          </a:prstGeom>
          <a:noFill/>
        </p:spPr>
      </p:pic>
      <p:pic>
        <p:nvPicPr>
          <p:cNvPr id="128006" name="Picture 6" descr="Rezultat iskanja slik za There was an old lady who swallowed a r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143000"/>
            <a:ext cx="2400327" cy="2390775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1587" y="985684"/>
            <a:ext cx="29765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2525" y="4267200"/>
            <a:ext cx="2911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Rezultat iskanja slik za Children’s own words: Why I love my mumm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419600"/>
            <a:ext cx="2057400" cy="2094554"/>
          </a:xfrm>
          <a:prstGeom prst="rect">
            <a:avLst/>
          </a:prstGeom>
          <a:noFill/>
        </p:spPr>
      </p:pic>
      <p:pic>
        <p:nvPicPr>
          <p:cNvPr id="10" name="Picture 4" descr="Rezultat iskanja slik za Giles Andreae and Emma Dodd: I love my mumm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267200"/>
            <a:ext cx="22860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The world around us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6614"/>
            <a:ext cx="3352800" cy="548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71600"/>
            <a:ext cx="5638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03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parents-choice.org/download/ParentsChoice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370" y="3602431"/>
            <a:ext cx="6373630" cy="32555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6324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Design your ideal neighbourhood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Telling the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>
              <a:buNone/>
            </a:pPr>
            <a:endParaRPr lang="sl-SI" sz="15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050" dirty="0">
              <a:latin typeface="Garamond" panose="02020404030301010803" pitchFamily="18" charset="0"/>
              <a:hlinkClick r:id="rId2"/>
            </a:endParaRPr>
          </a:p>
          <a:p>
            <a:pPr>
              <a:buNone/>
            </a:pPr>
            <a:r>
              <a:rPr lang="en-US" sz="1050" dirty="0">
                <a:latin typeface="Garamond" panose="02020404030301010803" pitchFamily="18" charset="0"/>
                <a:hlinkClick r:id="rId2"/>
              </a:rPr>
              <a:t>Learn to Tell Time #1 | Telling the Time Practice for Children | What's the Time? | Fun Kids English - YouTube</a:t>
            </a:r>
            <a:endParaRPr lang="sl-SI" sz="1500" dirty="0">
              <a:latin typeface="Garamond" panose="02020404030301010803" pitchFamily="18" charset="0"/>
            </a:endParaRPr>
          </a:p>
        </p:txBody>
      </p:sp>
      <p:pic>
        <p:nvPicPr>
          <p:cNvPr id="121858" name="Picture 2" descr="Rezultat iskanja slik za maisy's first clo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447800"/>
            <a:ext cx="2100357" cy="1857375"/>
          </a:xfrm>
          <a:prstGeom prst="rect">
            <a:avLst/>
          </a:prstGeom>
          <a:noFill/>
        </p:spPr>
      </p:pic>
      <p:pic>
        <p:nvPicPr>
          <p:cNvPr id="5" name="Picture 7" descr="Rezultat iskanja slik za what's the time mr wo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67200"/>
            <a:ext cx="1941261" cy="1724025"/>
          </a:xfrm>
          <a:prstGeom prst="rect">
            <a:avLst/>
          </a:prstGeom>
          <a:noFill/>
        </p:spPr>
      </p:pic>
      <p:pic>
        <p:nvPicPr>
          <p:cNvPr id="6" name="Picture 5" descr="Rezultat iskanja slik za what's the time mr wo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47800"/>
            <a:ext cx="1807173" cy="2133600"/>
          </a:xfrm>
          <a:prstGeom prst="rect">
            <a:avLst/>
          </a:prstGeom>
          <a:noFill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95400"/>
            <a:ext cx="25321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4419600"/>
            <a:ext cx="32004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114800"/>
            <a:ext cx="2433637" cy="22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05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1213" y="0"/>
            <a:ext cx="498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595417" cy="632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značba mesta vsebine 2"/>
          <p:cNvSpPr txBox="1">
            <a:spLocks/>
          </p:cNvSpPr>
          <p:nvPr/>
        </p:nvSpPr>
        <p:spPr>
          <a:xfrm>
            <a:off x="5083177" y="2250171"/>
            <a:ext cx="3344463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l-SI" sz="1800" b="1" dirty="0" err="1">
                <a:latin typeface="Garamond" panose="02020404030301010803" pitchFamily="18" charset="0"/>
              </a:rPr>
              <a:t>Flags</a:t>
            </a:r>
            <a:r>
              <a:rPr lang="sl-SI" sz="1800" b="1" dirty="0">
                <a:latin typeface="Garamond" panose="02020404030301010803" pitchFamily="18" charset="0"/>
              </a:rPr>
              <a:t>:</a:t>
            </a:r>
          </a:p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Garamond" panose="02020404030301010803" pitchFamily="18" charset="0"/>
                <a:hlinkClick r:id="rId3"/>
              </a:rPr>
              <a:t>Flags | </a:t>
            </a:r>
            <a:r>
              <a:rPr lang="en-US" sz="1200" dirty="0" err="1">
                <a:latin typeface="Garamond" panose="02020404030301010803" pitchFamily="18" charset="0"/>
                <a:hlinkClick r:id="rId3"/>
              </a:rPr>
              <a:t>LearnEnglish</a:t>
            </a:r>
            <a:r>
              <a:rPr lang="en-US" sz="1200" dirty="0">
                <a:latin typeface="Garamond" panose="02020404030301010803" pitchFamily="18" charset="0"/>
                <a:hlinkClick r:id="rId3"/>
              </a:rPr>
              <a:t> Kids | British Council</a:t>
            </a:r>
            <a:endParaRPr lang="sl-SI" sz="1200" dirty="0">
              <a:latin typeface="Garamond" panose="02020404030301010803" pitchFamily="18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C2EF46B-D1B9-47C6-88CD-E04491FFBFFE}"/>
              </a:ext>
            </a:extLst>
          </p:cNvPr>
          <p:cNvSpPr txBox="1"/>
          <p:nvPr/>
        </p:nvSpPr>
        <p:spPr>
          <a:xfrm>
            <a:off x="5083177" y="3545571"/>
            <a:ext cx="3070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>
                <a:latin typeface="Garamond" panose="02020404030301010803" pitchFamily="18" charset="0"/>
              </a:rPr>
              <a:t>Quiz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European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countries</a:t>
            </a:r>
            <a:r>
              <a:rPr lang="sl-SI" b="1" dirty="0">
                <a:latin typeface="Garamond" panose="02020404030301010803" pitchFamily="18" charset="0"/>
              </a:rPr>
              <a:t>: </a:t>
            </a:r>
            <a:r>
              <a:rPr lang="en-US" dirty="0">
                <a:latin typeface="Garamond" panose="02020404030301010803" pitchFamily="18" charset="0"/>
                <a:hlinkClick r:id="rId4"/>
              </a:rPr>
              <a:t>Europe: Countries - Map Quiz Game (seterra.com)</a:t>
            </a:r>
            <a:endParaRPr lang="sl-SI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0"/>
            <a:ext cx="60864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4953000" cy="3657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800" b="1" dirty="0">
                <a:latin typeface="Garamond" panose="02020404030301010803" pitchFamily="18" charset="0"/>
              </a:rPr>
              <a:t>Group work: </a:t>
            </a:r>
            <a:endParaRPr lang="sl-SI" sz="2800" dirty="0">
              <a:latin typeface="Garamond" panose="02020404030301010803" pitchFamily="18" charset="0"/>
            </a:endParaRPr>
          </a:p>
          <a:p>
            <a:pPr lvl="0"/>
            <a:r>
              <a:rPr lang="en-GB" sz="2800" dirty="0">
                <a:latin typeface="Garamond" panose="02020404030301010803" pitchFamily="18" charset="0"/>
              </a:rPr>
              <a:t>Each group gets pieces of paper with capital cities. </a:t>
            </a:r>
            <a:endParaRPr lang="sl-SI" sz="2800" dirty="0">
              <a:latin typeface="Garamond" panose="02020404030301010803" pitchFamily="18" charset="0"/>
            </a:endParaRPr>
          </a:p>
          <a:p>
            <a:pPr lvl="0"/>
            <a:r>
              <a:rPr lang="en-GB" sz="2800" dirty="0">
                <a:latin typeface="Garamond" panose="02020404030301010803" pitchFamily="18" charset="0"/>
              </a:rPr>
              <a:t>One student is Ljubljana. </a:t>
            </a:r>
            <a:endParaRPr lang="sl-SI" sz="2800" dirty="0">
              <a:latin typeface="Garamond" panose="02020404030301010803" pitchFamily="18" charset="0"/>
            </a:endParaRPr>
          </a:p>
          <a:p>
            <a:pPr lvl="0"/>
            <a:r>
              <a:rPr lang="en-GB" sz="2800" dirty="0">
                <a:latin typeface="Garamond" panose="02020404030301010803" pitchFamily="18" charset="0"/>
              </a:rPr>
              <a:t>You have to stand where these cities are according to Ljubljana. </a:t>
            </a:r>
            <a:endParaRPr lang="sl-SI" sz="28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/>
          </a:p>
        </p:txBody>
      </p:sp>
      <p:pic>
        <p:nvPicPr>
          <p:cNvPr id="3074" name="Picture 2" descr="Image result for capital cities">
            <a:extLst>
              <a:ext uri="{FF2B5EF4-FFF2-40B4-BE49-F238E27FC236}">
                <a16:creationId xmlns:a16="http://schemas.microsoft.com/office/drawing/2014/main" id="{AD67FD32-06CB-4A6E-B0DC-2AD36774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4572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1074" name="Picture 2" descr="Rezultat iskanja slik za Topsy and Tim go to Lond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581400"/>
            <a:ext cx="2867025" cy="3076575"/>
          </a:xfrm>
          <a:prstGeom prst="rect">
            <a:avLst/>
          </a:prstGeom>
          <a:noFill/>
        </p:spPr>
      </p:pic>
      <p:pic>
        <p:nvPicPr>
          <p:cNvPr id="131076" name="Picture 4" descr="Rezultat iskanja slik za Maisy goes to 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3152775" cy="3429001"/>
          </a:xfrm>
          <a:prstGeom prst="rect">
            <a:avLst/>
          </a:prstGeom>
          <a:noFill/>
        </p:spPr>
      </p:pic>
      <p:pic>
        <p:nvPicPr>
          <p:cNvPr id="131078" name="Picture 6" descr="Rezultat iskanja slik za Charlie and Lola stories: We completely must go to Lond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04800"/>
            <a:ext cx="2882075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CLIL lesson planning -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Topic: Garden 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Grade: 2</a:t>
            </a:r>
            <a:r>
              <a:rPr lang="sl-SI" baseline="30000" dirty="0">
                <a:latin typeface="Garamond" panose="02020404030301010803" pitchFamily="18" charset="0"/>
              </a:rPr>
              <a:t>nd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Aims </a:t>
            </a:r>
          </a:p>
          <a:p>
            <a:r>
              <a:rPr lang="sl-SI" dirty="0">
                <a:latin typeface="Garamond" panose="02020404030301010803" pitchFamily="18" charset="0"/>
              </a:rPr>
              <a:t>(SPO): Spoznajo vrt kot življenjsko okolje. </a:t>
            </a:r>
          </a:p>
          <a:p>
            <a:r>
              <a:rPr lang="sl-SI" dirty="0">
                <a:latin typeface="Garamond" panose="02020404030301010803" pitchFamily="18" charset="0"/>
              </a:rPr>
              <a:t>(TJA): They name animals and plants in the garden./They understand the instructions./They recognize the main topic of the story.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Write step by step lesson plan. </a:t>
            </a:r>
            <a:r>
              <a:rPr lang="en-GB" dirty="0">
                <a:solidFill>
                  <a:srgbClr val="FF0000"/>
                </a:solidFill>
                <a:latin typeface="Garamond" panose="02020404030301010803" pitchFamily="18" charset="0"/>
              </a:rPr>
              <a:t>Include </a:t>
            </a: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a warm-up activity, </a:t>
            </a:r>
            <a:r>
              <a:rPr lang="en-GB" dirty="0">
                <a:solidFill>
                  <a:srgbClr val="FF0000"/>
                </a:solidFill>
                <a:latin typeface="Garamond" panose="02020404030301010803" pitchFamily="18" charset="0"/>
              </a:rPr>
              <a:t>different activities </a:t>
            </a: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for introduction of the topic </a:t>
            </a:r>
            <a:r>
              <a:rPr lang="sl-SI" dirty="0" err="1">
                <a:solidFill>
                  <a:srgbClr val="FF0000"/>
                </a:solidFill>
                <a:latin typeface="Garamond" panose="02020404030301010803" pitchFamily="18" charset="0"/>
              </a:rPr>
              <a:t>and</a:t>
            </a: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FF0000"/>
                </a:solidFill>
                <a:latin typeface="Garamond" panose="02020404030301010803" pitchFamily="18" charset="0"/>
              </a:rPr>
              <a:t>repetition</a:t>
            </a: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, </a:t>
            </a:r>
            <a:r>
              <a:rPr lang="sl-SI" dirty="0" err="1">
                <a:solidFill>
                  <a:srgbClr val="FF0000"/>
                </a:solidFill>
                <a:latin typeface="Garamond" panose="02020404030301010803" pitchFamily="18" charset="0"/>
              </a:rPr>
              <a:t>revision</a:t>
            </a: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! </a:t>
            </a:r>
          </a:p>
          <a:p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sl-SI" dirty="0" err="1">
                <a:latin typeface="Garamond" panose="02020404030301010803" pitchFamily="18" charset="0"/>
              </a:rPr>
              <a:t>Choose</a:t>
            </a:r>
            <a:r>
              <a:rPr lang="sl-SI" dirty="0">
                <a:latin typeface="Garamond" panose="02020404030301010803" pitchFamily="18" charset="0"/>
              </a:rPr>
              <a:t> a </a:t>
            </a:r>
            <a:r>
              <a:rPr lang="sl-SI" dirty="0" err="1">
                <a:latin typeface="Garamond" panose="02020404030301010803" pitchFamily="18" charset="0"/>
              </a:rPr>
              <a:t>story</a:t>
            </a:r>
            <a:r>
              <a:rPr lang="sl-SI" dirty="0">
                <a:latin typeface="Garamond" panose="02020404030301010803" pitchFamily="18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sl-SI" dirty="0" err="1">
                <a:latin typeface="Garamond" panose="02020404030301010803" pitchFamily="18" charset="0"/>
              </a:rPr>
              <a:t>Define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topic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and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subject</a:t>
            </a:r>
            <a:r>
              <a:rPr lang="sl-SI" dirty="0">
                <a:latin typeface="Garamond" panose="02020404030301010803" pitchFamily="18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sl-SI" dirty="0" err="1">
                <a:latin typeface="Garamond" panose="02020404030301010803" pitchFamily="18" charset="0"/>
              </a:rPr>
              <a:t>Define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aims</a:t>
            </a:r>
            <a:r>
              <a:rPr lang="sl-SI" dirty="0">
                <a:latin typeface="Garamond" panose="02020404030301010803" pitchFamily="18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sl-SI" dirty="0" err="1">
                <a:latin typeface="Garamond" panose="02020404030301010803" pitchFamily="18" charset="0"/>
              </a:rPr>
              <a:t>Define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vocabulary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and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phrases</a:t>
            </a:r>
            <a:r>
              <a:rPr lang="sl-SI" dirty="0">
                <a:latin typeface="Garamond" panose="02020404030301010803" pitchFamily="18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sl-SI" dirty="0">
                <a:latin typeface="Garamond" panose="02020404030301010803" pitchFamily="18" charset="0"/>
              </a:rPr>
              <a:t>Plan 5 </a:t>
            </a:r>
            <a:r>
              <a:rPr lang="sl-SI" dirty="0" err="1">
                <a:latin typeface="Garamond" panose="02020404030301010803" pitchFamily="18" charset="0"/>
              </a:rPr>
              <a:t>after-reading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activities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21">
            <a:off x="6516747" y="1749887"/>
            <a:ext cx="1817185" cy="11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876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724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1. Write down/draw vocabulary and facts about the chosen topic. 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2. </a:t>
            </a:r>
            <a:r>
              <a:rPr lang="sl-SI" dirty="0" err="1">
                <a:latin typeface="Garamond" panose="02020404030301010803" pitchFamily="18" charset="0"/>
              </a:rPr>
              <a:t>Create</a:t>
            </a:r>
            <a:r>
              <a:rPr lang="sl-SI" dirty="0">
                <a:latin typeface="Garamond" panose="02020404030301010803" pitchFamily="18" charset="0"/>
              </a:rPr>
              <a:t> a </a:t>
            </a:r>
            <a:r>
              <a:rPr lang="sl-SI" dirty="0" err="1">
                <a:latin typeface="Garamond" panose="02020404030301010803" pitchFamily="18" charset="0"/>
              </a:rPr>
              <a:t>crossword</a:t>
            </a:r>
            <a:r>
              <a:rPr lang="sl-SI" dirty="0">
                <a:latin typeface="Garamond" panose="02020404030301010803" pitchFamily="18" charset="0"/>
              </a:rPr>
              <a:t> on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topic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3. Create a quiz on the topic.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4. Create activities for children on the topic. Write simple instructions. </a:t>
            </a:r>
          </a:p>
          <a:p>
            <a:pPr>
              <a:buNone/>
            </a:pPr>
            <a:endParaRPr lang="sl-SI" i="1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i="1" dirty="0">
                <a:latin typeface="Garamond" panose="02020404030301010803" pitchFamily="18" charset="0"/>
              </a:rPr>
              <a:t>Afterwards, </a:t>
            </a:r>
            <a:r>
              <a:rPr lang="sl-SI" i="1" dirty="0" err="1">
                <a:latin typeface="Garamond" panose="02020404030301010803" pitchFamily="18" charset="0"/>
              </a:rPr>
              <a:t>you</a:t>
            </a:r>
            <a:r>
              <a:rPr lang="sl-SI" i="1" dirty="0">
                <a:latin typeface="Garamond" panose="02020404030301010803" pitchFamily="18" charset="0"/>
              </a:rPr>
              <a:t> </a:t>
            </a:r>
            <a:r>
              <a:rPr lang="sl-SI" i="1" dirty="0" err="1">
                <a:latin typeface="Garamond" panose="02020404030301010803" pitchFamily="18" charset="0"/>
              </a:rPr>
              <a:t>will</a:t>
            </a:r>
            <a:r>
              <a:rPr lang="sl-SI" i="1" dirty="0">
                <a:latin typeface="Garamond" panose="02020404030301010803" pitchFamily="18" charset="0"/>
              </a:rPr>
              <a:t> </a:t>
            </a:r>
            <a:r>
              <a:rPr lang="en-GB" i="1" dirty="0">
                <a:latin typeface="Garamond" panose="02020404030301010803" pitchFamily="18" charset="0"/>
              </a:rPr>
              <a:t>present your work to others + </a:t>
            </a:r>
            <a:r>
              <a:rPr lang="sl-SI" i="1" dirty="0" err="1">
                <a:latin typeface="Garamond" panose="02020404030301010803" pitchFamily="18" charset="0"/>
              </a:rPr>
              <a:t>ask</a:t>
            </a:r>
            <a:r>
              <a:rPr lang="sl-SI" i="1" dirty="0">
                <a:latin typeface="Garamond" panose="02020404030301010803" pitchFamily="18" charset="0"/>
              </a:rPr>
              <a:t> </a:t>
            </a:r>
            <a:r>
              <a:rPr lang="sl-SI" i="1" dirty="0" err="1">
                <a:latin typeface="Garamond" panose="02020404030301010803" pitchFamily="18" charset="0"/>
              </a:rPr>
              <a:t>them</a:t>
            </a:r>
            <a:r>
              <a:rPr lang="sl-SI" i="1" dirty="0">
                <a:latin typeface="Garamond" panose="02020404030301010803" pitchFamily="18" charset="0"/>
              </a:rPr>
              <a:t> one</a:t>
            </a:r>
            <a:r>
              <a:rPr lang="en-GB" i="1" dirty="0">
                <a:latin typeface="Garamond" panose="02020404030301010803" pitchFamily="18" charset="0"/>
              </a:rPr>
              <a:t> question </a:t>
            </a:r>
            <a:r>
              <a:rPr lang="sl-SI" i="1" dirty="0" err="1">
                <a:latin typeface="Garamond" panose="02020404030301010803" pitchFamily="18" charset="0"/>
              </a:rPr>
              <a:t>related</a:t>
            </a:r>
            <a:r>
              <a:rPr lang="sl-SI" i="1" dirty="0">
                <a:latin typeface="Garamond" panose="02020404030301010803" pitchFamily="18" charset="0"/>
              </a:rPr>
              <a:t> to </a:t>
            </a:r>
            <a:r>
              <a:rPr lang="sl-SI" i="1" dirty="0" err="1">
                <a:latin typeface="Garamond" panose="02020404030301010803" pitchFamily="18" charset="0"/>
              </a:rPr>
              <a:t>your</a:t>
            </a:r>
            <a:r>
              <a:rPr lang="sl-SI" i="1" dirty="0">
                <a:latin typeface="Garamond" panose="02020404030301010803" pitchFamily="18" charset="0"/>
              </a:rPr>
              <a:t> </a:t>
            </a:r>
            <a:r>
              <a:rPr lang="sl-SI" i="1" dirty="0" err="1">
                <a:latin typeface="Garamond" panose="02020404030301010803" pitchFamily="18" charset="0"/>
              </a:rPr>
              <a:t>topic</a:t>
            </a:r>
            <a:r>
              <a:rPr lang="sl-SI" i="1" dirty="0">
                <a:latin typeface="Garamond" panose="02020404030301010803" pitchFamily="18" charset="0"/>
              </a:rPr>
              <a:t>.</a:t>
            </a:r>
            <a:br>
              <a:rPr lang="sl-SI" i="1" dirty="0"/>
            </a:br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latin typeface="Garamond" panose="02020404030301010803" pitchFamily="18" charset="0"/>
              </a:rPr>
              <a:t>Group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work</a:t>
            </a:r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609600" y="1066800"/>
            <a:ext cx="7402117" cy="200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i="1" dirty="0" err="1">
                <a:latin typeface="Garamond" panose="02020404030301010803" pitchFamily="18" charset="0"/>
              </a:rPr>
              <a:t>Work</a:t>
            </a:r>
            <a:r>
              <a:rPr lang="sl-SI" sz="2800" i="1" dirty="0">
                <a:latin typeface="Garamond" panose="02020404030301010803" pitchFamily="18" charset="0"/>
              </a:rPr>
              <a:t> in 6 </a:t>
            </a:r>
            <a:r>
              <a:rPr lang="sl-SI" sz="2800" i="1" dirty="0" err="1">
                <a:latin typeface="Garamond" panose="02020404030301010803" pitchFamily="18" charset="0"/>
              </a:rPr>
              <a:t>groups</a:t>
            </a:r>
            <a:r>
              <a:rPr lang="sl-SI" sz="2800" i="1" dirty="0">
                <a:latin typeface="Garamond" panose="02020404030301010803" pitchFamily="18" charset="0"/>
              </a:rPr>
              <a:t>. </a:t>
            </a:r>
            <a:r>
              <a:rPr lang="sl-SI" sz="2800" i="1" dirty="0" err="1">
                <a:latin typeface="Garamond" panose="02020404030301010803" pitchFamily="18" charset="0"/>
              </a:rPr>
              <a:t>Each</a:t>
            </a:r>
            <a:r>
              <a:rPr lang="sl-SI" sz="2800" i="1" dirty="0">
                <a:latin typeface="Garamond" panose="02020404030301010803" pitchFamily="18" charset="0"/>
              </a:rPr>
              <a:t> </a:t>
            </a:r>
            <a:r>
              <a:rPr lang="sl-SI" sz="2800" i="1" dirty="0" err="1">
                <a:latin typeface="Garamond" panose="02020404030301010803" pitchFamily="18" charset="0"/>
              </a:rPr>
              <a:t>group</a:t>
            </a:r>
            <a:r>
              <a:rPr lang="sl-SI" sz="2800" i="1" dirty="0">
                <a:latin typeface="Garamond" panose="02020404030301010803" pitchFamily="18" charset="0"/>
              </a:rPr>
              <a:t> </a:t>
            </a:r>
            <a:r>
              <a:rPr lang="sl-SI" sz="2800" i="1" dirty="0" err="1">
                <a:latin typeface="Garamond" panose="02020404030301010803" pitchFamily="18" charset="0"/>
              </a:rPr>
              <a:t>chooses</a:t>
            </a:r>
            <a:r>
              <a:rPr lang="sl-SI" sz="2800" i="1" dirty="0">
                <a:latin typeface="Garamond" panose="02020404030301010803" pitchFamily="18" charset="0"/>
              </a:rPr>
              <a:t> one SCIENCE </a:t>
            </a:r>
            <a:r>
              <a:rPr lang="sl-SI" sz="2800" i="1" dirty="0" err="1">
                <a:latin typeface="Garamond" panose="02020404030301010803" pitchFamily="18" charset="0"/>
              </a:rPr>
              <a:t>topic</a:t>
            </a:r>
            <a:r>
              <a:rPr lang="sl-SI" sz="2800" i="1" dirty="0">
                <a:latin typeface="Garamond" panose="02020404030301010803" pitchFamily="18" charset="0"/>
              </a:rPr>
              <a:t> </a:t>
            </a:r>
            <a:r>
              <a:rPr lang="sl-SI" sz="2800" i="1" dirty="0" err="1">
                <a:latin typeface="Garamond" panose="02020404030301010803" pitchFamily="18" charset="0"/>
              </a:rPr>
              <a:t>and</a:t>
            </a:r>
            <a:r>
              <a:rPr lang="sl-SI" sz="2800" i="1" dirty="0">
                <a:latin typeface="Garamond" panose="02020404030301010803" pitchFamily="18" charset="0"/>
              </a:rPr>
              <a:t> </a:t>
            </a:r>
            <a:r>
              <a:rPr lang="sl-SI" sz="2800" b="1" i="1" dirty="0" err="1">
                <a:latin typeface="Garamond" panose="02020404030301010803" pitchFamily="18" charset="0"/>
              </a:rPr>
              <a:t>brainstorms</a:t>
            </a:r>
            <a:r>
              <a:rPr lang="sl-SI" sz="2800" b="1" i="1" dirty="0">
                <a:latin typeface="Garamond" panose="02020404030301010803" pitchFamily="18" charset="0"/>
              </a:rPr>
              <a:t> </a:t>
            </a:r>
            <a:r>
              <a:rPr lang="sl-SI" sz="2800" b="1" i="1" dirty="0" err="1">
                <a:latin typeface="Garamond" panose="02020404030301010803" pitchFamily="18" charset="0"/>
              </a:rPr>
              <a:t>vocabulary</a:t>
            </a:r>
            <a:r>
              <a:rPr lang="sl-SI" sz="2800" b="1" i="1" dirty="0">
                <a:latin typeface="Garamond" panose="02020404030301010803" pitchFamily="18" charset="0"/>
              </a:rPr>
              <a:t> </a:t>
            </a:r>
            <a:r>
              <a:rPr lang="sl-SI" sz="2800" b="1" i="1" dirty="0" err="1">
                <a:latin typeface="Garamond" panose="02020404030301010803" pitchFamily="18" charset="0"/>
              </a:rPr>
              <a:t>and</a:t>
            </a:r>
            <a:r>
              <a:rPr lang="sl-SI" sz="2800" b="1" i="1" dirty="0">
                <a:latin typeface="Garamond" panose="02020404030301010803" pitchFamily="18" charset="0"/>
              </a:rPr>
              <a:t> </a:t>
            </a:r>
            <a:r>
              <a:rPr lang="sl-SI" sz="2800" b="1" i="1" dirty="0" err="1">
                <a:latin typeface="Garamond" panose="02020404030301010803" pitchFamily="18" charset="0"/>
              </a:rPr>
              <a:t>facts</a:t>
            </a:r>
            <a:r>
              <a:rPr lang="sl-SI" sz="2800" b="1" i="1" dirty="0">
                <a:latin typeface="Garamond" panose="02020404030301010803" pitchFamily="18" charset="0"/>
              </a:rPr>
              <a:t>. </a:t>
            </a:r>
            <a:endParaRPr lang="sl-SI" sz="2800" i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402117" cy="1400530"/>
          </a:xfrm>
        </p:spPr>
        <p:txBody>
          <a:bodyPr>
            <a:normAutofit fontScale="90000"/>
          </a:bodyPr>
          <a:lstStyle/>
          <a:p>
            <a:pPr lvl="0"/>
            <a:r>
              <a:rPr lang="sl-SI" i="1" dirty="0">
                <a:latin typeface="Garamond" panose="02020404030301010803" pitchFamily="18" charset="0"/>
              </a:rPr>
              <a:t>Group work: MIND MAP</a:t>
            </a:r>
            <a:br>
              <a:rPr lang="sl-SI" i="1" dirty="0">
                <a:latin typeface="Garamond" panose="02020404030301010803" pitchFamily="18" charset="0"/>
              </a:rPr>
            </a:br>
            <a:endParaRPr lang="sl-SI" i="1" dirty="0">
              <a:latin typeface="Garamond" panose="02020404030301010803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7485" y="1371600"/>
            <a:ext cx="7752014" cy="54024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i="1" dirty="0" err="1">
                <a:latin typeface="Garamond" panose="02020404030301010803" pitchFamily="18" charset="0"/>
              </a:rPr>
              <a:t>Instructions</a:t>
            </a:r>
            <a:r>
              <a:rPr lang="sl-SI" i="1" dirty="0">
                <a:latin typeface="Garamond" panose="02020404030301010803" pitchFamily="18" charset="0"/>
              </a:rPr>
              <a:t>: </a:t>
            </a:r>
          </a:p>
          <a:p>
            <a:pPr marL="0" indent="0">
              <a:buNone/>
            </a:pPr>
            <a:r>
              <a:rPr lang="sl-SI" i="1" dirty="0">
                <a:latin typeface="Garamond" panose="02020404030301010803" pitchFamily="18" charset="0"/>
              </a:rPr>
              <a:t>1. </a:t>
            </a:r>
            <a:r>
              <a:rPr lang="sl-SI" i="1" dirty="0" err="1">
                <a:latin typeface="Garamond" panose="02020404030301010803" pitchFamily="18" charset="0"/>
              </a:rPr>
              <a:t>Work</a:t>
            </a:r>
            <a:r>
              <a:rPr lang="sl-SI" i="1" dirty="0">
                <a:latin typeface="Garamond" panose="02020404030301010803" pitchFamily="18" charset="0"/>
              </a:rPr>
              <a:t> in 6 </a:t>
            </a:r>
            <a:r>
              <a:rPr lang="sl-SI" i="1" dirty="0" err="1">
                <a:latin typeface="Garamond" panose="02020404030301010803" pitchFamily="18" charset="0"/>
              </a:rPr>
              <a:t>groups</a:t>
            </a:r>
            <a:r>
              <a:rPr lang="sl-SI" i="1" dirty="0">
                <a:latin typeface="Garamond" panose="02020404030301010803" pitchFamily="18" charset="0"/>
              </a:rPr>
              <a:t>. </a:t>
            </a:r>
          </a:p>
          <a:p>
            <a:pPr marL="0" indent="0">
              <a:buNone/>
            </a:pPr>
            <a:r>
              <a:rPr lang="sl-SI" i="1" dirty="0">
                <a:latin typeface="Garamond" panose="02020404030301010803" pitchFamily="18" charset="0"/>
              </a:rPr>
              <a:t>2. </a:t>
            </a:r>
            <a:r>
              <a:rPr lang="sl-SI" i="1" dirty="0" err="1">
                <a:latin typeface="Garamond" panose="02020404030301010803" pitchFamily="18" charset="0"/>
              </a:rPr>
              <a:t>Each</a:t>
            </a:r>
            <a:r>
              <a:rPr lang="sl-SI" i="1" dirty="0">
                <a:latin typeface="Garamond" panose="02020404030301010803" pitchFamily="18" charset="0"/>
              </a:rPr>
              <a:t> group chooses one SCIENCE topic and </a:t>
            </a:r>
            <a:r>
              <a:rPr lang="sl-SI" b="1" i="1" dirty="0">
                <a:latin typeface="Garamond" panose="02020404030301010803" pitchFamily="18" charset="0"/>
              </a:rPr>
              <a:t>brainstorms vocabulary and facts</a:t>
            </a:r>
            <a:r>
              <a:rPr lang="sl-SI" i="1" dirty="0">
                <a:latin typeface="Garamond" panose="02020404030301010803" pitchFamily="18" charset="0"/>
              </a:rPr>
              <a:t> they know.</a:t>
            </a:r>
          </a:p>
          <a:p>
            <a:pPr lvl="0">
              <a:buNone/>
            </a:pPr>
            <a:r>
              <a:rPr lang="sl-SI" i="1" dirty="0">
                <a:latin typeface="Garamond" panose="02020404030301010803" pitchFamily="18" charset="0"/>
              </a:rPr>
              <a:t>3.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en-GB" dirty="0">
                <a:latin typeface="Garamond" panose="02020404030301010803" pitchFamily="18" charset="0"/>
              </a:rPr>
              <a:t>Prepare a </a:t>
            </a:r>
            <a:r>
              <a:rPr lang="en-GB" b="1" dirty="0">
                <a:latin typeface="Garamond" panose="02020404030301010803" pitchFamily="18" charset="0"/>
              </a:rPr>
              <a:t>mind map</a:t>
            </a:r>
            <a:r>
              <a:rPr lang="en-GB" dirty="0">
                <a:latin typeface="Garamond" panose="02020404030301010803" pitchFamily="18" charset="0"/>
              </a:rPr>
              <a:t> in which you classify the vocabulary according to the 4 Cs (content, culture</a:t>
            </a:r>
            <a:r>
              <a:rPr lang="sl-SI" dirty="0">
                <a:latin typeface="Garamond" panose="02020404030301010803" pitchFamily="18" charset="0"/>
              </a:rPr>
              <a:t>,</a:t>
            </a:r>
            <a:r>
              <a:rPr lang="en-GB" dirty="0">
                <a:latin typeface="Garamond" panose="02020404030301010803" pitchFamily="18" charset="0"/>
              </a:rPr>
              <a:t> cognition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en-GB" dirty="0">
                <a:latin typeface="Garamond" panose="02020404030301010803" pitchFamily="18" charset="0"/>
              </a:rPr>
              <a:t>and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en-GB" dirty="0">
                <a:latin typeface="Garamond" panose="02020404030301010803" pitchFamily="18" charset="0"/>
              </a:rPr>
              <a:t>communication</a:t>
            </a:r>
            <a:r>
              <a:rPr lang="sl-SI" dirty="0">
                <a:latin typeface="Garamond" panose="02020404030301010803" pitchFamily="18" charset="0"/>
              </a:rPr>
              <a:t>; language of/for/through learning</a:t>
            </a:r>
            <a:r>
              <a:rPr lang="en-GB" dirty="0">
                <a:latin typeface="Garamond" panose="02020404030301010803" pitchFamily="18" charset="0"/>
              </a:rPr>
              <a:t>). Provide </a:t>
            </a:r>
            <a:r>
              <a:rPr lang="en-GB" u="sng" dirty="0">
                <a:latin typeface="Garamond" panose="02020404030301010803" pitchFamily="18" charset="0"/>
              </a:rPr>
              <a:t>example words and phrases </a:t>
            </a:r>
            <a:r>
              <a:rPr lang="en-GB" dirty="0">
                <a:latin typeface="Garamond" panose="02020404030301010803" pitchFamily="18" charset="0"/>
              </a:rPr>
              <a:t>you would practise with that topic. </a:t>
            </a:r>
            <a:endParaRPr lang="sl-SI" dirty="0">
              <a:latin typeface="Garamond" panose="02020404030301010803" pitchFamily="18" charset="0"/>
            </a:endParaRPr>
          </a:p>
          <a:p>
            <a:pPr marL="514350" indent="-514350">
              <a:buNone/>
            </a:pPr>
            <a:r>
              <a:rPr lang="sl-SI" i="1" dirty="0">
                <a:latin typeface="Garamond" panose="02020404030301010803" pitchFamily="18" charset="0"/>
              </a:rPr>
              <a:t>4. Afterwards, you will </a:t>
            </a:r>
            <a:r>
              <a:rPr lang="en-GB" i="1" dirty="0">
                <a:latin typeface="Garamond" panose="02020404030301010803" pitchFamily="18" charset="0"/>
              </a:rPr>
              <a:t>present your work to other</a:t>
            </a:r>
            <a:r>
              <a:rPr lang="sl-SI" i="1" dirty="0">
                <a:latin typeface="Garamond" panose="02020404030301010803" pitchFamily="18" charset="0"/>
              </a:rPr>
              <a:t>. </a:t>
            </a:r>
            <a:endParaRPr lang="sl-SI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86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3. SEASONS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Rezultat iskanja slik za maisy's seas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4643"/>
            <a:ext cx="2472758" cy="2445645"/>
          </a:xfrm>
          <a:prstGeom prst="rect">
            <a:avLst/>
          </a:prstGeom>
          <a:noFill/>
        </p:spPr>
      </p:pic>
      <p:sp>
        <p:nvSpPr>
          <p:cNvPr id="123906" name="AutoShape 2" descr="Rezultat iskanja slik za little tree"/>
          <p:cNvSpPr>
            <a:spLocks noChangeAspect="1" noChangeArrowheads="1"/>
          </p:cNvSpPr>
          <p:nvPr/>
        </p:nvSpPr>
        <p:spPr bwMode="auto">
          <a:xfrm>
            <a:off x="1143000" y="-2061579"/>
            <a:ext cx="3629025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123908" name="Picture 4" descr="Rezultat iskanja slik za little 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9438" y="266699"/>
            <a:ext cx="2381800" cy="2819401"/>
          </a:xfrm>
          <a:prstGeom prst="rect">
            <a:avLst/>
          </a:prstGeom>
          <a:noFill/>
        </p:spPr>
      </p:pic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352800"/>
            <a:ext cx="3889027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24200"/>
            <a:ext cx="41910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20B4C39-F10C-4644-9DC1-02C12105310A}"/>
              </a:ext>
            </a:extLst>
          </p:cNvPr>
          <p:cNvSpPr txBox="1"/>
          <p:nvPr/>
        </p:nvSpPr>
        <p:spPr>
          <a:xfrm>
            <a:off x="768634" y="248664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hlinkClick r:id="rId6"/>
              </a:rPr>
              <a:t>If You Know All the Seasons | Four Seasons Song for Kids | The </a:t>
            </a:r>
            <a:r>
              <a:rPr lang="en-US" dirty="0" err="1">
                <a:latin typeface="Garamond" panose="02020404030301010803" pitchFamily="18" charset="0"/>
                <a:hlinkClick r:id="rId6"/>
              </a:rPr>
              <a:t>Kiboomers</a:t>
            </a:r>
            <a:r>
              <a:rPr lang="en-US" dirty="0">
                <a:latin typeface="Garamond" panose="02020404030301010803" pitchFamily="18" charset="0"/>
                <a:hlinkClick r:id="rId6"/>
              </a:rPr>
              <a:t> - YouTube</a:t>
            </a:r>
            <a:endParaRPr lang="sl-SI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The 4 Cs Framework</a:t>
            </a:r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91600" cy="32766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sl-SI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CONTENT</a:t>
            </a:r>
          </a:p>
          <a:p>
            <a:pPr>
              <a:buNone/>
            </a:pPr>
            <a:r>
              <a:rPr lang="sl-SI" sz="3100" b="1" dirty="0">
                <a:latin typeface="Garamond" panose="02020404030301010803" pitchFamily="18" charset="0"/>
              </a:rPr>
              <a:t>What is the science topic?</a:t>
            </a:r>
          </a:p>
          <a:p>
            <a:pPr>
              <a:buNone/>
            </a:pPr>
            <a:r>
              <a:rPr lang="sl-SI" sz="3100" dirty="0">
                <a:latin typeface="Garamond" panose="02020404030301010803" pitchFamily="18" charset="0"/>
              </a:rPr>
              <a:t>E.g.plants, human body, animal habitats, classification of animals, the world around us ...</a:t>
            </a:r>
          </a:p>
          <a:p>
            <a:pPr>
              <a:buNone/>
            </a:pPr>
            <a:endParaRPr lang="sl-SI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COMMUNICATION</a:t>
            </a:r>
          </a:p>
          <a:p>
            <a:pPr>
              <a:buNone/>
            </a:pPr>
            <a:r>
              <a:rPr lang="sl-SI" sz="3100" b="1" dirty="0">
                <a:latin typeface="Garamond" panose="02020404030301010803" pitchFamily="18" charset="0"/>
              </a:rPr>
              <a:t>What science language will learners communicate during the lesson?</a:t>
            </a:r>
          </a:p>
          <a:p>
            <a:pPr>
              <a:buNone/>
            </a:pPr>
            <a:r>
              <a:rPr lang="sl-SI" sz="3100" dirty="0">
                <a:latin typeface="Garamond" panose="02020404030301010803" pitchFamily="18" charset="0"/>
              </a:rPr>
              <a:t>E.g. comparing and contrasting animals in order to analyse similarities and differences ...</a:t>
            </a:r>
          </a:p>
          <a:p>
            <a:pPr>
              <a:buNone/>
            </a:pPr>
            <a:endParaRPr lang="sl-SI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CULTURE</a:t>
            </a:r>
          </a:p>
          <a:p>
            <a:pPr>
              <a:buNone/>
            </a:pPr>
            <a:r>
              <a:rPr lang="sl-SI" sz="3100" b="1" dirty="0">
                <a:latin typeface="Garamond" panose="02020404030301010803" pitchFamily="18" charset="0"/>
              </a:rPr>
              <a:t>Is there a cultural focus in the lesson?</a:t>
            </a:r>
          </a:p>
          <a:p>
            <a:pPr>
              <a:buNone/>
            </a:pPr>
            <a:r>
              <a:rPr lang="sl-SI" sz="3100" dirty="0">
                <a:latin typeface="Garamond" panose="02020404030301010803" pitchFamily="18" charset="0"/>
              </a:rPr>
              <a:t>E.g.plants in your country, plants specific for certain areas, animals living in specific areas ... </a:t>
            </a:r>
          </a:p>
          <a:p>
            <a:pPr>
              <a:buNone/>
            </a:pPr>
            <a:endParaRPr lang="sl-SI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COGNITION</a:t>
            </a:r>
          </a:p>
          <a:p>
            <a:pPr>
              <a:buNone/>
            </a:pPr>
            <a:r>
              <a:rPr lang="sl-SI" sz="3100" b="1" dirty="0">
                <a:latin typeface="Garamond" panose="02020404030301010803" pitchFamily="18" charset="0"/>
              </a:rPr>
              <a:t>What thinking skills are demanded of learners in a science lesson?</a:t>
            </a:r>
          </a:p>
          <a:p>
            <a:pPr>
              <a:buNone/>
            </a:pPr>
            <a:r>
              <a:rPr lang="sl-SI" sz="3100" dirty="0">
                <a:latin typeface="Garamond" panose="02020404030301010803" pitchFamily="18" charset="0"/>
              </a:rPr>
              <a:t>E.g. classifying leaves, classifying animals, thinking about advantages and disadvantages of animal coverings ...</a:t>
            </a:r>
          </a:p>
          <a:p>
            <a:pPr>
              <a:buNone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l-SI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0520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7"/>
          <a:stretch/>
        </p:blipFill>
        <p:spPr>
          <a:xfrm>
            <a:off x="5181600" y="3657600"/>
            <a:ext cx="3962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228600"/>
          <a:ext cx="87630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rgbClr val="003399"/>
                          </a:solidFill>
                        </a:rPr>
                        <a:t>Language</a:t>
                      </a:r>
                      <a:r>
                        <a:rPr lang="en-US" sz="2400" b="1" dirty="0">
                          <a:solidFill>
                            <a:srgbClr val="003399"/>
                          </a:solidFill>
                        </a:rPr>
                        <a:t> O</a:t>
                      </a:r>
                      <a:r>
                        <a:rPr lang="sl-SI" sz="2400" b="1" dirty="0">
                          <a:solidFill>
                            <a:srgbClr val="003399"/>
                          </a:solidFill>
                        </a:rPr>
                        <a:t>F</a:t>
                      </a:r>
                      <a:r>
                        <a:rPr lang="en-US" sz="2400" b="1" dirty="0">
                          <a:solidFill>
                            <a:srgbClr val="003399"/>
                          </a:solidFill>
                        </a:rPr>
                        <a:t> learning</a:t>
                      </a:r>
                      <a:endParaRPr lang="sl-SI" sz="2400" b="1" dirty="0">
                        <a:solidFill>
                          <a:srgbClr val="003399"/>
                        </a:solidFill>
                      </a:endParaRPr>
                    </a:p>
                    <a:p>
                      <a:endParaRPr lang="sl-SI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b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1800" dirty="0"/>
                        <a:t>The language needed for learners to </a:t>
                      </a:r>
                      <a:r>
                        <a:rPr lang="en-US" sz="1800" b="1" dirty="0"/>
                        <a:t>access basic concepts</a:t>
                      </a:r>
                      <a:r>
                        <a:rPr lang="en-US" sz="1800" dirty="0"/>
                        <a:t> and </a:t>
                      </a:r>
                      <a:r>
                        <a:rPr lang="en-US" sz="1800" b="1" dirty="0"/>
                        <a:t>skills relating to the subject topic</a:t>
                      </a:r>
                      <a:r>
                        <a:rPr lang="en-US" sz="2400" dirty="0"/>
                        <a:t>. 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rgbClr val="003399"/>
                          </a:solidFill>
                        </a:rPr>
                        <a:t>Language</a:t>
                      </a:r>
                      <a:r>
                        <a:rPr lang="en-US" sz="2400" b="1" dirty="0">
                          <a:solidFill>
                            <a:srgbClr val="003399"/>
                          </a:solidFill>
                        </a:rPr>
                        <a:t> FOR learning</a:t>
                      </a:r>
                      <a:endParaRPr lang="sl-SI" sz="2400" b="1" dirty="0">
                        <a:solidFill>
                          <a:srgbClr val="003399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sz="1800" b="1" dirty="0">
                        <a:solidFill>
                          <a:srgbClr val="003399"/>
                        </a:solidFill>
                      </a:endParaRPr>
                    </a:p>
                    <a:p>
                      <a:r>
                        <a:rPr lang="en-US" dirty="0"/>
                        <a:t>The kind of language needed to operate in a foreign language environment</a:t>
                      </a:r>
                      <a:r>
                        <a:rPr lang="sl-SI" dirty="0"/>
                        <a:t>. </a:t>
                      </a:r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rgbClr val="003399"/>
                          </a:solidFill>
                        </a:rPr>
                        <a:t>Language </a:t>
                      </a:r>
                      <a:r>
                        <a:rPr lang="en-US" sz="2400" b="1" dirty="0">
                          <a:solidFill>
                            <a:srgbClr val="003399"/>
                          </a:solidFill>
                        </a:rPr>
                        <a:t>THROUGH</a:t>
                      </a:r>
                      <a:r>
                        <a:rPr lang="en-US" sz="2400" dirty="0">
                          <a:solidFill>
                            <a:srgbClr val="003399"/>
                          </a:solidFill>
                        </a:rPr>
                        <a:t> learning </a:t>
                      </a:r>
                      <a:endParaRPr lang="sl-SI" sz="2400" dirty="0">
                        <a:solidFill>
                          <a:srgbClr val="003399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sl-SI" sz="1800" dirty="0">
                        <a:solidFill>
                          <a:srgbClr val="003399"/>
                        </a:solidFill>
                      </a:endParaRPr>
                    </a:p>
                    <a:p>
                      <a:r>
                        <a:rPr lang="en-US" sz="1800" b="1" dirty="0">
                          <a:solidFill>
                            <a:srgbClr val="0033CC"/>
                          </a:solidFill>
                        </a:rPr>
                        <a:t>New language </a:t>
                      </a:r>
                      <a:r>
                        <a:rPr lang="en-US" sz="1800" dirty="0"/>
                        <a:t>will emerge through learning.</a:t>
                      </a:r>
                    </a:p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0">
                <a:tc>
                  <a:txBody>
                    <a:bodyPr/>
                    <a:lstStyle/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Ograda vseb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9756" r="33593" b="23863"/>
          <a:stretch/>
        </p:blipFill>
        <p:spPr>
          <a:xfrm>
            <a:off x="6096000" y="2514600"/>
            <a:ext cx="2819400" cy="3733800"/>
          </a:xfrm>
          <a:prstGeom prst="rect">
            <a:avLst/>
          </a:prstGeom>
        </p:spPr>
      </p:pic>
      <p:pic>
        <p:nvPicPr>
          <p:cNvPr id="7" name="Ograda vseb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3100" r="36102" b="67847"/>
          <a:stretch/>
        </p:blipFill>
        <p:spPr>
          <a:xfrm rot="10800000">
            <a:off x="3200400" y="2514600"/>
            <a:ext cx="2819400" cy="3733800"/>
          </a:xfrm>
          <a:prstGeom prst="rect">
            <a:avLst/>
          </a:prstGeom>
        </p:spPr>
      </p:pic>
      <p:pic>
        <p:nvPicPr>
          <p:cNvPr id="8" name="Ograda vseb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45473" r="24446" b="24639"/>
          <a:stretch/>
        </p:blipFill>
        <p:spPr>
          <a:xfrm>
            <a:off x="304800" y="2514600"/>
            <a:ext cx="2819399" cy="373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400800"/>
            <a:ext cx="883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The Language Triptych or how to integrate cognitively demanding content with language learning and using </a:t>
            </a:r>
            <a:endParaRPr lang="sl-SI" sz="15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7170"/>
          <a:stretch/>
        </p:blipFill>
        <p:spPr>
          <a:xfrm rot="5400000">
            <a:off x="1547662" y="-1107505"/>
            <a:ext cx="6048671" cy="8928995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7308304" y="116632"/>
            <a:ext cx="183569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rgbClr val="FFFF00"/>
                </a:solidFill>
                <a:latin typeface="Garamond" panose="02020404030301010803" pitchFamily="18" charset="0"/>
              </a:rPr>
              <a:t>CLIL </a:t>
            </a:r>
            <a:r>
              <a:rPr lang="sl-SI" sz="2800" dirty="0" err="1">
                <a:solidFill>
                  <a:srgbClr val="FFFF00"/>
                </a:solidFill>
                <a:latin typeface="Garamond" panose="02020404030301010803" pitchFamily="18" charset="0"/>
              </a:rPr>
              <a:t>mind</a:t>
            </a:r>
            <a:r>
              <a:rPr lang="sl-SI" sz="2800" dirty="0">
                <a:solidFill>
                  <a:srgbClr val="FFFF00"/>
                </a:solidFill>
                <a:latin typeface="Garamond" panose="02020404030301010803" pitchFamily="18" charset="0"/>
              </a:rPr>
              <a:t> map</a:t>
            </a:r>
            <a:endParaRPr lang="en-US" sz="28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545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9800" y="0"/>
            <a:ext cx="304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Učni načrt: Spoznavanje okolja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Garamond" panose="02020404030301010803" pitchFamily="18" charset="0"/>
              </a:rPr>
              <a:t>Autumn: 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</p:txBody>
      </p:sp>
      <p:pic>
        <p:nvPicPr>
          <p:cNvPr id="122884" name="Picture 4" descr="Rezultat iskanja slik za find a pump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1600200" cy="1997734"/>
          </a:xfrm>
          <a:prstGeom prst="rect">
            <a:avLst/>
          </a:prstGeom>
          <a:noFill/>
        </p:spPr>
      </p:pic>
      <p:pic>
        <p:nvPicPr>
          <p:cNvPr id="122888" name="Picture 8" descr="Rezultat iskanja slik za we're going on a leaf hu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990600"/>
            <a:ext cx="1828800" cy="1981200"/>
          </a:xfrm>
          <a:prstGeom prst="rect">
            <a:avLst/>
          </a:prstGeom>
          <a:noFill/>
        </p:spPr>
      </p:pic>
      <p:pic>
        <p:nvPicPr>
          <p:cNvPr id="122890" name="Picture 10" descr="Rezultat iskanja slik za there was an old lady who swallowed some lea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914400"/>
            <a:ext cx="1684421" cy="2057400"/>
          </a:xfrm>
          <a:prstGeom prst="rect">
            <a:avLst/>
          </a:prstGeom>
          <a:noFill/>
        </p:spPr>
      </p:pic>
      <p:sp>
        <p:nvSpPr>
          <p:cNvPr id="122892" name="AutoShape 12" descr="Rezultat iskanja slik za fall leaves story slegers"/>
          <p:cNvSpPr>
            <a:spLocks noChangeAspect="1" noChangeArrowheads="1"/>
          </p:cNvSpPr>
          <p:nvPr/>
        </p:nvSpPr>
        <p:spPr bwMode="auto">
          <a:xfrm>
            <a:off x="304800" y="-1514475"/>
            <a:ext cx="3028950" cy="302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122894" name="Picture 14" descr="Rezultat iskanja slik za fall leaves story sleg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914400"/>
            <a:ext cx="1524000" cy="2038350"/>
          </a:xfrm>
          <a:prstGeom prst="rect">
            <a:avLst/>
          </a:prstGeom>
          <a:noFill/>
        </p:spPr>
      </p:pic>
      <p:pic>
        <p:nvPicPr>
          <p:cNvPr id="122896" name="Picture 16" descr="Rezultat iskanja slik za fall weather rust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1" y="990600"/>
            <a:ext cx="2057399" cy="20383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363931" y="3333750"/>
            <a:ext cx="2393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latin typeface="Garamond" panose="02020404030301010803" pitchFamily="18" charset="0"/>
              </a:rPr>
              <a:t>Winter: </a:t>
            </a:r>
          </a:p>
        </p:txBody>
      </p:sp>
      <p:pic>
        <p:nvPicPr>
          <p:cNvPr id="11" name="Picture 6" descr="Rezultat iskanja slik za there was an old lady who swallowed some sn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6397" y="4121497"/>
            <a:ext cx="1617776" cy="2009775"/>
          </a:xfrm>
          <a:prstGeom prst="rect">
            <a:avLst/>
          </a:prstGeom>
          <a:noFill/>
        </p:spPr>
      </p:pic>
      <p:pic>
        <p:nvPicPr>
          <p:cNvPr id="12" name="Picture 9" descr="Rezultat iskanja slik za the cat in the hat fall into win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4120820"/>
            <a:ext cx="1752600" cy="2075453"/>
          </a:xfrm>
          <a:prstGeom prst="rect">
            <a:avLst/>
          </a:prstGeom>
          <a:noFill/>
        </p:spPr>
      </p:pic>
      <p:pic>
        <p:nvPicPr>
          <p:cNvPr id="13" name="Picture 6" descr="Rezultat iskanja slik za one snowy nigh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029" y="3402563"/>
            <a:ext cx="1230923" cy="1600200"/>
          </a:xfrm>
          <a:prstGeom prst="rect">
            <a:avLst/>
          </a:prstGeom>
          <a:noFill/>
        </p:spPr>
      </p:pic>
      <p:pic>
        <p:nvPicPr>
          <p:cNvPr id="14" name="Picture 4" descr="Rezultat iskanja slik za baby loves wint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029" y="5068886"/>
            <a:ext cx="1239756" cy="1514476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1" y="4491265"/>
            <a:ext cx="3810000" cy="11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181600" y="5715000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  <a:hlinkClick r:id="rId12"/>
              </a:rPr>
              <a:t>Peppa Pig - Snow (full episode) - YouTube</a:t>
            </a:r>
            <a:endParaRPr lang="sl-SI" sz="14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825"/>
            <a:ext cx="9144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Garamond" panose="02020404030301010803" pitchFamily="18" charset="0"/>
              </a:rPr>
              <a:t>Spring: 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</p:txBody>
      </p:sp>
      <p:pic>
        <p:nvPicPr>
          <p:cNvPr id="124932" name="Picture 4" descr="Rezultat iskanja slik za there was an old lady who swallowed a fr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2294739" cy="2428876"/>
          </a:xfrm>
          <a:prstGeom prst="rect">
            <a:avLst/>
          </a:prstGeom>
          <a:noFill/>
        </p:spPr>
      </p:pic>
      <p:pic>
        <p:nvPicPr>
          <p:cNvPr id="6" name="Picture 2" descr="Rezultat iskanja slik za the cat in the hat fall into wi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066800"/>
            <a:ext cx="2590800" cy="2362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624713" y="3657600"/>
            <a:ext cx="2111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4000" dirty="0">
                <a:latin typeface="Garamond" panose="02020404030301010803" pitchFamily="18" charset="0"/>
              </a:rPr>
              <a:t>Summer: </a:t>
            </a:r>
          </a:p>
        </p:txBody>
      </p:sp>
      <p:pic>
        <p:nvPicPr>
          <p:cNvPr id="8" name="Picture 2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419600"/>
            <a:ext cx="2247900" cy="2239254"/>
          </a:xfrm>
          <a:prstGeom prst="rect">
            <a:avLst/>
          </a:prstGeom>
          <a:noFill/>
        </p:spPr>
      </p:pic>
      <p:pic>
        <p:nvPicPr>
          <p:cNvPr id="9" name="Picture 6" descr="Rezultat iskanja slik za there was an old lady who swallowed the se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267200"/>
            <a:ext cx="267462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1583</Words>
  <Application>Microsoft Office PowerPoint</Application>
  <PresentationFormat>Diaprojekcija na zaslonu (4:3)</PresentationFormat>
  <Paragraphs>303</Paragraphs>
  <Slides>82</Slides>
  <Notes>1</Notes>
  <HiddenSlides>0</HiddenSlides>
  <MMClips>0</MMClips>
  <ScaleCrop>false</ScaleCrop>
  <HeadingPairs>
    <vt:vector size="8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82</vt:i4>
      </vt:variant>
    </vt:vector>
  </HeadingPairs>
  <TitlesOfParts>
    <vt:vector size="88" baseType="lpstr">
      <vt:lpstr>Arial</vt:lpstr>
      <vt:lpstr>Calibri</vt:lpstr>
      <vt:lpstr>Comic Sans MS</vt:lpstr>
      <vt:lpstr>Garamond</vt:lpstr>
      <vt:lpstr>Office Theme</vt:lpstr>
      <vt:lpstr>Dokument</vt:lpstr>
      <vt:lpstr>CLIL  </vt:lpstr>
      <vt:lpstr>GAME: </vt:lpstr>
      <vt:lpstr>SCIENCE: Content areas</vt:lpstr>
      <vt:lpstr>1. ORIENTATION IN SPACE</vt:lpstr>
      <vt:lpstr>2. TIME</vt:lpstr>
      <vt:lpstr>Telling the time</vt:lpstr>
      <vt:lpstr>3. SEASONS</vt:lpstr>
      <vt:lpstr>Autumn:  </vt:lpstr>
      <vt:lpstr>Spring:  </vt:lpstr>
      <vt:lpstr> 3. ANIMALS</vt:lpstr>
      <vt:lpstr>PowerPointova predstavitev</vt:lpstr>
      <vt:lpstr>Content areas  (Science: animals)</vt:lpstr>
      <vt:lpstr>Animal groups</vt:lpstr>
      <vt:lpstr>PowerPointova predstavitev</vt:lpstr>
      <vt:lpstr>PowerPointova predstavitev</vt:lpstr>
      <vt:lpstr>Animal body parts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Describing animals</vt:lpstr>
      <vt:lpstr>How do animals grow? THE VERY HUNGRY CATERPILLAR</vt:lpstr>
      <vt:lpstr>PowerPointova predstavitev</vt:lpstr>
      <vt:lpstr>How do animals grow?  Life cycle of a frog</vt:lpstr>
      <vt:lpstr>Baby animals</vt:lpstr>
      <vt:lpstr>PowerPointova predstavitev</vt:lpstr>
      <vt:lpstr>Animal sounds</vt:lpstr>
      <vt:lpstr>PowerPointova predstavitev</vt:lpstr>
      <vt:lpstr>PowerPointova predstavitev</vt:lpstr>
      <vt:lpstr>What do animals eat?</vt:lpstr>
      <vt:lpstr>Where do animals live?</vt:lpstr>
      <vt:lpstr>PowerPointova predstavitev</vt:lpstr>
      <vt:lpstr>PowerPointova predstavitev</vt:lpstr>
      <vt:lpstr>4. PLANTS</vt:lpstr>
      <vt:lpstr>5. WEATHER</vt:lpstr>
      <vt:lpstr>Observing and describing weather</vt:lpstr>
      <vt:lpstr>PowerPointova predstavitev</vt:lpstr>
      <vt:lpstr>PowerPointova predstavitev</vt:lpstr>
      <vt:lpstr>6. OURSELVES</vt:lpstr>
      <vt:lpstr>All about me</vt:lpstr>
      <vt:lpstr>PowerPointova predstavitev</vt:lpstr>
      <vt:lpstr>PowerPointova predstavitev</vt:lpstr>
      <vt:lpstr>Human body</vt:lpstr>
      <vt:lpstr>Human body: songs, chants and rhymes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Food</vt:lpstr>
      <vt:lpstr>Good manners</vt:lpstr>
      <vt:lpstr>HOLIDAYS AND FESTIVALS Halloween</vt:lpstr>
      <vt:lpstr>PowerPointova predstavitev</vt:lpstr>
      <vt:lpstr>PowerPointova predstavitev</vt:lpstr>
      <vt:lpstr>PowerPointova predstavitev</vt:lpstr>
      <vt:lpstr>The world around us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CLIL lesson planning - exercise</vt:lpstr>
      <vt:lpstr>PowerPointova predstavitev</vt:lpstr>
      <vt:lpstr>Group work</vt:lpstr>
      <vt:lpstr>Group work: MIND MAP </vt:lpstr>
      <vt:lpstr>The 4 Cs Framework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</dc:creator>
  <cp:lastModifiedBy>Rozmanič, Tina</cp:lastModifiedBy>
  <cp:revision>294</cp:revision>
  <dcterms:created xsi:type="dcterms:W3CDTF">2006-08-16T00:00:00Z</dcterms:created>
  <dcterms:modified xsi:type="dcterms:W3CDTF">2023-03-06T20:57:25Z</dcterms:modified>
</cp:coreProperties>
</file>