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660" r:id="rId2"/>
    <p:sldId id="687" r:id="rId3"/>
    <p:sldId id="688" r:id="rId4"/>
    <p:sldId id="685" r:id="rId5"/>
    <p:sldId id="664" r:id="rId6"/>
    <p:sldId id="659" r:id="rId7"/>
    <p:sldId id="670" r:id="rId8"/>
    <p:sldId id="638" r:id="rId9"/>
    <p:sldId id="636" r:id="rId10"/>
    <p:sldId id="666" r:id="rId11"/>
    <p:sldId id="667" r:id="rId12"/>
    <p:sldId id="635" r:id="rId13"/>
    <p:sldId id="680" r:id="rId14"/>
    <p:sldId id="674" r:id="rId15"/>
    <p:sldId id="678" r:id="rId16"/>
    <p:sldId id="671" r:id="rId17"/>
    <p:sldId id="409" r:id="rId18"/>
    <p:sldId id="673" r:id="rId19"/>
    <p:sldId id="651" r:id="rId20"/>
    <p:sldId id="676" r:id="rId21"/>
    <p:sldId id="668" r:id="rId22"/>
    <p:sldId id="669" r:id="rId23"/>
    <p:sldId id="683" r:id="rId24"/>
    <p:sldId id="684" r:id="rId25"/>
    <p:sldId id="66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2" autoAdjust="0"/>
    <p:restoredTop sz="94660"/>
  </p:normalViewPr>
  <p:slideViewPr>
    <p:cSldViewPr>
      <p:cViewPr varScale="1">
        <p:scale>
          <a:sx n="82" d="100"/>
          <a:sy n="82" d="100"/>
        </p:scale>
        <p:origin x="146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E4359-D322-4A41-A5C0-6ED1A654E184}" type="datetimeFigureOut">
              <a:rPr lang="sl-SI" smtClean="0"/>
              <a:pPr/>
              <a:t>17. 03. 2021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0CBF5-E11C-4A3D-8FE7-F105B957B60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374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E67A9-C724-4F3F-BA84-BAAC8525C5DD}" type="slidenum">
              <a:rPr lang="sl-SI" smtClean="0"/>
              <a:pPr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05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slov in 4 vseb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0BF278-C753-40B6-8B50-50AE17AE2635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039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88Q44ReOWE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hyperlink" Target="https://www.youtube.com/watch?v=EIxaxnageTo&amp;t=5s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4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46.jpeg"/><Relationship Id="rId2" Type="http://schemas.openxmlformats.org/officeDocument/2006/relationships/image" Target="../media/image58.jpeg"/><Relationship Id="rId16" Type="http://schemas.openxmlformats.org/officeDocument/2006/relationships/hyperlink" Target="https://www.youtube.com/watch?v=fWUcfNvdrZ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5" Type="http://schemas.openxmlformats.org/officeDocument/2006/relationships/image" Target="../media/image45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9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en.wikipedia.org/wiki/Dissection_puzz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2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5.jpe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kerlab.com/spaghetti-tower-marshmallow-challenge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porcle.com/games/Answer/speed-math-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v=SxgCA1qOW20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hyperlink" Target="https://www.youtube.com/watch?v=N0_TWQTrJ-k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sWOS575gxk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l-SI" b="1" dirty="0">
                <a:latin typeface="Garamond" panose="02020404030301010803" pitchFamily="18" charset="0"/>
              </a:rPr>
            </a:br>
            <a:br>
              <a:rPr lang="sl-SI" b="1" dirty="0">
                <a:latin typeface="Garamond" panose="02020404030301010803" pitchFamily="18" charset="0"/>
              </a:rPr>
            </a:br>
            <a:br>
              <a:rPr lang="sl-SI" b="1" dirty="0">
                <a:latin typeface="Garamond" panose="02020404030301010803" pitchFamily="18" charset="0"/>
              </a:rPr>
            </a:br>
            <a:r>
              <a:rPr lang="sl-SI" b="1" dirty="0" err="1">
                <a:latin typeface="Garamond" panose="02020404030301010803" pitchFamily="18" charset="0"/>
              </a:rPr>
              <a:t>Teaching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Maths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through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English</a:t>
            </a:r>
            <a:endParaRPr lang="sl-SI" b="1" dirty="0">
              <a:latin typeface="Garamond" panose="02020404030301010803" pitchFamily="18" charset="0"/>
            </a:endParaRPr>
          </a:p>
        </p:txBody>
      </p:sp>
      <p:pic>
        <p:nvPicPr>
          <p:cNvPr id="1032" name="Picture 8" descr="Image result for maths and english">
            <a:extLst>
              <a:ext uri="{FF2B5EF4-FFF2-40B4-BE49-F238E27FC236}">
                <a16:creationId xmlns:a16="http://schemas.microsoft.com/office/drawing/2014/main" id="{52C2A23B-F4EE-4B03-B58C-F6B72E933D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2819400"/>
            <a:ext cx="8229600" cy="3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60515C6-2A1F-4D5D-897B-F1C483EA56AC}"/>
              </a:ext>
            </a:extLst>
          </p:cNvPr>
          <p:cNvSpPr txBox="1"/>
          <p:nvPr/>
        </p:nvSpPr>
        <p:spPr>
          <a:xfrm>
            <a:off x="3733800" y="6400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Garamond" panose="02020404030301010803" pitchFamily="18" charset="0"/>
              </a:rPr>
              <a:t>Mateja Dagarin Fojkar, Ana Ilić, Tina Rozmanič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ORIENTATION IN SPACE</a:t>
            </a:r>
            <a:endParaRPr lang="sl-SI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Left, right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54864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6200" y="5334000"/>
            <a:ext cx="510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>
              <a:latin typeface="Garamond" panose="02020404030301010803" pitchFamily="18" charset="0"/>
            </a:endParaRPr>
          </a:p>
          <a:p>
            <a:r>
              <a:rPr lang="sl-SI" dirty="0">
                <a:latin typeface="Garamond" panose="02020404030301010803" pitchFamily="18" charset="0"/>
              </a:rPr>
              <a:t>Move and freeze: </a:t>
            </a:r>
            <a:r>
              <a:rPr lang="sl-SI" dirty="0">
                <a:latin typeface="Garamond" panose="02020404030301010803" pitchFamily="18" charset="0"/>
                <a:hlinkClick r:id="rId3"/>
              </a:rPr>
              <a:t>https://www.youtube.com/watch?v=388Q44ReOWE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14800"/>
            <a:ext cx="2743200" cy="255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133600"/>
            <a:ext cx="12001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276600"/>
            <a:ext cx="2768491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TELLING THE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>
              <a:buNone/>
            </a:pPr>
            <a:endParaRPr lang="sl-SI" sz="1500" dirty="0"/>
          </a:p>
        </p:txBody>
      </p:sp>
      <p:pic>
        <p:nvPicPr>
          <p:cNvPr id="121858" name="Picture 2" descr="Rezultat iskanja slik za maisy's first cl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1752600" cy="1857375"/>
          </a:xfrm>
          <a:prstGeom prst="rect">
            <a:avLst/>
          </a:prstGeom>
          <a:noFill/>
        </p:spPr>
      </p:pic>
      <p:pic>
        <p:nvPicPr>
          <p:cNvPr id="5" name="Picture 7" descr="Rezultat iskanja slik za what's the time mr wo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14" y="4681758"/>
            <a:ext cx="1941261" cy="1724025"/>
          </a:xfrm>
          <a:prstGeom prst="rect">
            <a:avLst/>
          </a:prstGeom>
          <a:noFill/>
        </p:spPr>
      </p:pic>
      <p:pic>
        <p:nvPicPr>
          <p:cNvPr id="6" name="Picture 5" descr="Rezultat iskanja slik za what's the time mr wo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47800"/>
            <a:ext cx="1807173" cy="2133600"/>
          </a:xfrm>
          <a:prstGeom prst="rect">
            <a:avLst/>
          </a:prstGeom>
          <a:noFill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143000"/>
            <a:ext cx="2215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7237" y="4608342"/>
            <a:ext cx="32004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572000"/>
            <a:ext cx="2433637" cy="21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1314" y="3403816"/>
            <a:ext cx="1946572" cy="10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Rezultat iskanja slik za Eric Carle: The bad-tempered ladybir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295400"/>
            <a:ext cx="1752600" cy="1530741"/>
          </a:xfrm>
          <a:prstGeom prst="rect">
            <a:avLst/>
          </a:prstGeom>
          <a:noFill/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84DA13F-9896-4E48-9AC1-FA4CEF9DCADB}"/>
              </a:ext>
            </a:extLst>
          </p:cNvPr>
          <p:cNvSpPr txBox="1"/>
          <p:nvPr/>
        </p:nvSpPr>
        <p:spPr>
          <a:xfrm>
            <a:off x="427757" y="362638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hlinkClick r:id="rId10"/>
              </a:rPr>
              <a:t>Learn to Tell Time #1 | Telling the Time Practice for Children | What's the Time? | Fun Kids English - YouTube</a:t>
            </a:r>
            <a:endParaRPr lang="sl-SI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WHOLE TO PART LEARNING</a:t>
            </a:r>
            <a:b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</a:br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1" name="Picture 3" descr="D:\MIRANA-JARCA\9_IZDELKI-IDEJE-ŠOLA\MATEMATIKA\daac4c7162a27b8db2884202abe2a50e--maths-fun-kids-ma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2303859" cy="45720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114800"/>
            <a:ext cx="22288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524000"/>
            <a:ext cx="487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419600"/>
            <a:ext cx="19240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sl-SI" dirty="0">
                <a:latin typeface="Garamond" panose="02020404030301010803" pitchFamily="18" charset="0"/>
              </a:rPr>
            </a:br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ORGANIZATION, ANALYSIS AND STORAGE OF DATA – HANDLING DATA</a:t>
            </a:r>
            <a:r>
              <a:rPr lang="en-US" dirty="0">
                <a:latin typeface="Garamond" panose="02020404030301010803" pitchFamily="18" charset="0"/>
              </a:rPr>
              <a:t> </a:t>
            </a:r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4818" name="AutoShape 2" descr="Rezultat iskanja slik za maths and science kids"/>
          <p:cNvSpPr>
            <a:spLocks noChangeAspect="1" noChangeArrowheads="1"/>
          </p:cNvSpPr>
          <p:nvPr/>
        </p:nvSpPr>
        <p:spPr bwMode="auto">
          <a:xfrm>
            <a:off x="155575" y="-2065338"/>
            <a:ext cx="4314825" cy="431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4820" name="Picture 4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3962399" cy="3305649"/>
          </a:xfrm>
          <a:prstGeom prst="rect">
            <a:avLst/>
          </a:prstGeom>
          <a:noFill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0767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0070C0"/>
                </a:solidFill>
                <a:latin typeface="Garamond" panose="02020404030301010803" pitchFamily="18" charset="0"/>
              </a:rPr>
              <a:t>MATHS THROUGH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144000" cy="4572000"/>
          </a:xfrm>
        </p:spPr>
        <p:txBody>
          <a:bodyPr/>
          <a:lstStyle/>
          <a:p>
            <a:pPr algn="l"/>
            <a:r>
              <a:rPr lang="sl-SI" sz="2500" b="1" dirty="0">
                <a:latin typeface="Garamond" panose="02020404030301010803" pitchFamily="18" charset="0"/>
              </a:rPr>
              <a:t>NUMBERS</a:t>
            </a:r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sz="2500" b="1" dirty="0"/>
          </a:p>
          <a:p>
            <a:pPr algn="l"/>
            <a:endParaRPr lang="sl-SI" sz="2500" b="1" dirty="0">
              <a:latin typeface="Garamond" panose="02020404030301010803" pitchFamily="18" charset="0"/>
            </a:endParaRPr>
          </a:p>
          <a:p>
            <a:pPr algn="l"/>
            <a:r>
              <a:rPr lang="sl-SI" sz="2500" b="1" dirty="0">
                <a:latin typeface="Garamond" panose="02020404030301010803" pitchFamily="18" charset="0"/>
              </a:rPr>
              <a:t>SHAPES                             TELLING THE TIME</a:t>
            </a:r>
            <a:r>
              <a:rPr lang="sl-SI" sz="2500" dirty="0">
                <a:latin typeface="Garamond" panose="02020404030301010803" pitchFamily="18" charset="0"/>
              </a:rPr>
              <a:t>                        </a:t>
            </a:r>
            <a:endParaRPr lang="sl-SI" sz="2500" b="1" dirty="0">
              <a:latin typeface="Garamond" panose="02020404030301010803" pitchFamily="18" charset="0"/>
            </a:endParaRPr>
          </a:p>
        </p:txBody>
      </p:sp>
      <p:pic>
        <p:nvPicPr>
          <p:cNvPr id="11" name="Picture 2" descr="Rezultat iskanja slik za level 1 draw sha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123825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229" y="1565031"/>
            <a:ext cx="1716632" cy="15335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219200"/>
            <a:ext cx="1819275" cy="15593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9128" y="1219200"/>
            <a:ext cx="1603188" cy="14097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914400"/>
            <a:ext cx="1372641" cy="17562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1400" y="762000"/>
            <a:ext cx="1633538" cy="1981200"/>
          </a:xfrm>
          <a:prstGeom prst="rect">
            <a:avLst/>
          </a:prstGeom>
        </p:spPr>
      </p:pic>
      <p:pic>
        <p:nvPicPr>
          <p:cNvPr id="10" name="Picture 10" descr="Rezultat iskanja slik za ten in the b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352800"/>
            <a:ext cx="1477635" cy="1286973"/>
          </a:xfrm>
          <a:prstGeom prst="rect">
            <a:avLst/>
          </a:prstGeom>
          <a:noFill/>
        </p:spPr>
      </p:pic>
      <p:pic>
        <p:nvPicPr>
          <p:cNvPr id="12" name="Picture 8" descr="Rezultat iskanja slik za 5 little duck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38600" y="2819400"/>
            <a:ext cx="1295400" cy="1524000"/>
          </a:xfrm>
          <a:prstGeom prst="rect">
            <a:avLst/>
          </a:prstGeom>
          <a:noFill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1200" y="3200400"/>
            <a:ext cx="1447800" cy="123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Rezultat iskanja slik za Lee Merrill Byrd: Johnny counts to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2895600"/>
            <a:ext cx="1447800" cy="1586630"/>
          </a:xfrm>
          <a:prstGeom prst="rect">
            <a:avLst/>
          </a:prstGeom>
          <a:noFill/>
        </p:spPr>
      </p:pic>
      <p:pic>
        <p:nvPicPr>
          <p:cNvPr id="14" name="Picture 13" descr="Rezultat iskanja slik za what's the time mr wol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5257800"/>
            <a:ext cx="1226296" cy="1447800"/>
          </a:xfrm>
          <a:prstGeom prst="rect">
            <a:avLst/>
          </a:prstGeom>
          <a:noFill/>
        </p:spPr>
      </p:pic>
      <p:pic>
        <p:nvPicPr>
          <p:cNvPr id="15" name="Picture 2" descr="Rezultat iskanja slik za maisy's first clo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5257800"/>
            <a:ext cx="1393092" cy="1476375"/>
          </a:xfrm>
          <a:prstGeom prst="rect">
            <a:avLst/>
          </a:prstGeom>
          <a:noFill/>
        </p:spPr>
      </p:pic>
      <p:pic>
        <p:nvPicPr>
          <p:cNvPr id="16" name="Picture 2" descr="Rezultat iskanja slik za Eric Carle: The bad-tempered ladybir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5181600"/>
            <a:ext cx="1524000" cy="1530741"/>
          </a:xfrm>
          <a:prstGeom prst="rect">
            <a:avLst/>
          </a:prstGeom>
          <a:noFill/>
        </p:spPr>
      </p:pic>
      <p:pic>
        <p:nvPicPr>
          <p:cNvPr id="17" name="Picture 7" descr="Rezultat iskanja slik za what's the time mr wol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43800" y="5105400"/>
            <a:ext cx="1447800" cy="15716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248400" y="2819400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latin typeface="Garamond" panose="02020404030301010803" pitchFamily="18" charset="0"/>
                <a:hlinkClick r:id="rId16"/>
              </a:rPr>
              <a:t>https://www.youtube.com/watch?v=fWUcfNvdrZs</a:t>
            </a:r>
            <a:r>
              <a:rPr lang="sl-SI" sz="1000" dirty="0">
                <a:latin typeface="Garamond" panose="020204040303010108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sl-SI" dirty="0" err="1">
                <a:solidFill>
                  <a:srgbClr val="0070C0"/>
                </a:solidFill>
                <a:latin typeface="Garamond" panose="02020404030301010803" pitchFamily="18" charset="0"/>
              </a:rPr>
              <a:t>Mathematical</a:t>
            </a:r>
            <a:r>
              <a:rPr lang="sl-SI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0070C0"/>
                </a:solidFill>
                <a:latin typeface="Garamond" panose="02020404030301010803" pitchFamily="18" charset="0"/>
              </a:rPr>
              <a:t>materials</a:t>
            </a:r>
            <a:r>
              <a:rPr lang="sl-SI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0070C0"/>
                </a:solidFill>
                <a:latin typeface="Garamond" panose="02020404030301010803" pitchFamily="18" charset="0"/>
              </a:rPr>
              <a:t>and</a:t>
            </a:r>
            <a:r>
              <a:rPr lang="sl-SI" dirty="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0070C0"/>
                </a:solidFill>
                <a:latin typeface="Garamond" panose="02020404030301010803" pitchFamily="18" charset="0"/>
              </a:rPr>
              <a:t>activities</a:t>
            </a:r>
            <a:endParaRPr lang="sl-SI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69431" y="914400"/>
            <a:ext cx="8856984" cy="5040560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NUMICON</a:t>
            </a:r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CUISENAIRE RODS                              </a:t>
            </a:r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LEGO BLOCKS</a:t>
            </a:r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PLAYING CARDS                                  </a:t>
            </a:r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       </a:t>
            </a:r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DICE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         </a:t>
            </a:r>
            <a:r>
              <a:rPr lang="sl-SI" dirty="0">
                <a:latin typeface="Garamond" panose="02020404030301010803" pitchFamily="18" charset="0"/>
              </a:rPr>
              <a:t>TANGRAM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</a:rPr>
              <a:t>           LINK BLOCKS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80728"/>
            <a:ext cx="198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734136"/>
            <a:ext cx="1504401" cy="121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051793"/>
            <a:ext cx="1752600" cy="97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337" y="912596"/>
            <a:ext cx="1743075" cy="113493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8858" y="2483441"/>
            <a:ext cx="1485000" cy="147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0800" y="5029200"/>
            <a:ext cx="1657350" cy="154305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392" y="5407684"/>
            <a:ext cx="1757363" cy="10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NUMICON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2686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:\Matematik_1_seminar\1\WP_20160409_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67000"/>
            <a:ext cx="2590800" cy="1943100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029200"/>
            <a:ext cx="2195512" cy="157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495800"/>
            <a:ext cx="22336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724400"/>
            <a:ext cx="2447925" cy="18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3124200"/>
            <a:ext cx="3486150" cy="99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Rezultat iskanja slik za odd and even numbers numic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152400"/>
            <a:ext cx="2590800" cy="2590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>
                <a:latin typeface="Garamond" panose="02020404030301010803" pitchFamily="18" charset="0"/>
              </a:rPr>
              <a:t>CUISENAIRE RODS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8434" name="Picture 2" descr="I:\Matematik_1_seminar\1\WP_20160409_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0"/>
            <a:ext cx="1828800" cy="13716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2543175" cy="2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219200"/>
            <a:ext cx="2057400" cy="156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241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6400800" y="1676400"/>
            <a:ext cx="1066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057400"/>
            <a:ext cx="1828800" cy="199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91400" y="1447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Garamond" panose="02020404030301010803" pitchFamily="18" charset="0"/>
              </a:rPr>
              <a:t>Changing cuisenaire rods </a:t>
            </a:r>
          </a:p>
          <a:p>
            <a:r>
              <a:rPr lang="sl-SI" sz="1200" dirty="0">
                <a:latin typeface="Garamond" panose="02020404030301010803" pitchFamily="18" charset="0"/>
              </a:rPr>
              <a:t>with rods for smaller numbers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86275"/>
            <a:ext cx="2871787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276600"/>
            <a:ext cx="1828800" cy="92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4495800"/>
            <a:ext cx="45481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2971800"/>
            <a:ext cx="1724025" cy="113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LEGO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7527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04800"/>
            <a:ext cx="29432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81200"/>
            <a:ext cx="2776537" cy="174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057400"/>
            <a:ext cx="4443412" cy="157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67200"/>
            <a:ext cx="3452812" cy="221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4495800"/>
            <a:ext cx="300704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3886200"/>
            <a:ext cx="1676400" cy="144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DICE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2971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752600"/>
            <a:ext cx="3124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7526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304800"/>
            <a:ext cx="2047875" cy="11349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TANGRAM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>
                <a:latin typeface="Garamond" panose="02020404030301010803" pitchFamily="18" charset="0"/>
              </a:rPr>
              <a:t>The </a:t>
            </a:r>
            <a:r>
              <a:rPr lang="en-US" sz="1600" b="1" dirty="0" err="1">
                <a:latin typeface="Garamond" panose="02020404030301010803" pitchFamily="18" charset="0"/>
              </a:rPr>
              <a:t>tangram</a:t>
            </a:r>
            <a:r>
              <a:rPr lang="en-US" sz="1600" dirty="0">
                <a:latin typeface="Garamond" panose="02020404030301010803" pitchFamily="18" charset="0"/>
              </a:rPr>
              <a:t> is a </a:t>
            </a:r>
            <a:r>
              <a:rPr lang="en-US" sz="1600" dirty="0">
                <a:latin typeface="Garamond" panose="02020404030301010803" pitchFamily="18" charset="0"/>
                <a:hlinkClick r:id="rId2" tooltip="Dissection puzzle"/>
              </a:rPr>
              <a:t>puzzle</a:t>
            </a:r>
            <a:r>
              <a:rPr lang="en-US" sz="1600" dirty="0">
                <a:latin typeface="Garamond" panose="02020404030301010803" pitchFamily="18" charset="0"/>
              </a:rPr>
              <a:t> consisting of seven flat</a:t>
            </a: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</a:rPr>
              <a:t>shapes, which are put together to form shapes.</a:t>
            </a: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</a:rPr>
              <a:t>The objective of the puzzle is to form a specific </a:t>
            </a: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</a:rPr>
              <a:t>shape using all seven pieces, which can not</a:t>
            </a: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en-US" sz="1600" dirty="0">
                <a:latin typeface="Garamond" panose="02020404030301010803" pitchFamily="18" charset="0"/>
              </a:rPr>
              <a:t>overlap.</a:t>
            </a: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0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1600" u="sng" dirty="0">
                <a:latin typeface="Garamond" panose="02020404030301010803" pitchFamily="18" charset="0"/>
              </a:rPr>
              <a:t>The seven pieces are</a:t>
            </a:r>
            <a:r>
              <a:rPr lang="sl-SI" sz="1600" dirty="0">
                <a:latin typeface="Garamond" panose="02020404030301010803" pitchFamily="18" charset="0"/>
              </a:rPr>
              <a:t>: </a:t>
            </a:r>
          </a:p>
          <a:p>
            <a:r>
              <a:rPr lang="sl-SI" sz="1600" dirty="0">
                <a:latin typeface="Garamond" panose="02020404030301010803" pitchFamily="18" charset="0"/>
              </a:rPr>
              <a:t>2 large </a:t>
            </a:r>
            <a:r>
              <a:rPr lang="sl-SI" sz="1600" u="sng" dirty="0">
                <a:latin typeface="Garamond" panose="02020404030301010803" pitchFamily="18" charset="0"/>
              </a:rPr>
              <a:t>right</a:t>
            </a:r>
            <a:r>
              <a:rPr lang="sl-SI" sz="1600" dirty="0">
                <a:latin typeface="Garamond" panose="02020404030301010803" pitchFamily="18" charset="0"/>
              </a:rPr>
              <a:t> triangles (=pravokotna trikotnika)</a:t>
            </a:r>
          </a:p>
          <a:p>
            <a:r>
              <a:rPr lang="sl-SI" sz="1600" dirty="0">
                <a:latin typeface="Garamond" panose="02020404030301010803" pitchFamily="18" charset="0"/>
              </a:rPr>
              <a:t>1 medium right triangle</a:t>
            </a:r>
          </a:p>
          <a:p>
            <a:r>
              <a:rPr lang="sl-SI" sz="1600" dirty="0">
                <a:latin typeface="Garamond" panose="02020404030301010803" pitchFamily="18" charset="0"/>
              </a:rPr>
              <a:t>2 small right triangles</a:t>
            </a:r>
          </a:p>
          <a:p>
            <a:r>
              <a:rPr lang="sl-SI" sz="1600" dirty="0">
                <a:latin typeface="Garamond" panose="02020404030301010803" pitchFamily="18" charset="0"/>
              </a:rPr>
              <a:t>1 square</a:t>
            </a:r>
          </a:p>
          <a:p>
            <a:r>
              <a:rPr lang="sl-SI" sz="1600" dirty="0">
                <a:latin typeface="Garamond" panose="02020404030301010803" pitchFamily="18" charset="0"/>
              </a:rPr>
              <a:t>1 parallelogram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143000"/>
            <a:ext cx="28860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91000"/>
            <a:ext cx="3400130" cy="255817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dirty="0">
                <a:solidFill>
                  <a:srgbClr val="0070C0"/>
                </a:solidFill>
                <a:latin typeface="Garamond" panose="02020404030301010803" pitchFamily="18" charset="0"/>
              </a:rPr>
              <a:t>MATHS AND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76400"/>
            <a:ext cx="1905000" cy="165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2133600" cy="163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76800"/>
            <a:ext cx="239116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124200"/>
            <a:ext cx="1752600" cy="155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800600"/>
            <a:ext cx="2343451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2400"/>
            <a:ext cx="2362200" cy="31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1219200"/>
            <a:ext cx="1707310" cy="32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352800"/>
            <a:ext cx="2286000" cy="20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Rezultat iskanja slik za primary colours children ar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443576"/>
            <a:ext cx="2124471" cy="1414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70C0"/>
                </a:solidFill>
                <a:latin typeface="Garamond" panose="02020404030301010803" pitchFamily="18" charset="0"/>
              </a:rPr>
              <a:t>MATHS AND MUSIC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714"/>
            <a:ext cx="3096344" cy="2540286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1258" y="1691060"/>
            <a:ext cx="3543013" cy="33181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4592" y="5114137"/>
            <a:ext cx="3096344" cy="16050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916832"/>
            <a:ext cx="2448272" cy="2158037"/>
          </a:xfrm>
          <a:prstGeom prst="rect">
            <a:avLst/>
          </a:prstGeom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132856"/>
            <a:ext cx="1578340" cy="44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643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err="1">
                <a:latin typeface="Garamond" panose="02020404030301010803" pitchFamily="18" charset="0"/>
              </a:rPr>
              <a:t>Mathematical</a:t>
            </a:r>
            <a:r>
              <a:rPr lang="sl-SI" dirty="0">
                <a:latin typeface="Garamond" panose="02020404030301010803" pitchFamily="18" charset="0"/>
              </a:rPr>
              <a:t> activities - making didactic games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543800" cy="4572001"/>
          </a:xfrm>
        </p:spPr>
        <p:txBody>
          <a:bodyPr>
            <a:normAutofit/>
          </a:bodyPr>
          <a:lstStyle/>
          <a:p>
            <a:r>
              <a:rPr lang="sl-SI" sz="2200" dirty="0">
                <a:latin typeface="Garamond" panose="02020404030301010803" pitchFamily="18" charset="0"/>
              </a:rPr>
              <a:t>Work in groups. </a:t>
            </a:r>
          </a:p>
          <a:p>
            <a:pPr lvl="0"/>
            <a:r>
              <a:rPr lang="sl-SI" sz="2200" dirty="0">
                <a:latin typeface="Garamond" panose="02020404030301010803" pitchFamily="18" charset="0"/>
              </a:rPr>
              <a:t>C</a:t>
            </a:r>
            <a:r>
              <a:rPr lang="en-US" sz="2200" dirty="0" err="1">
                <a:latin typeface="Garamond" panose="02020404030301010803" pitchFamily="18" charset="0"/>
              </a:rPr>
              <a:t>hoose</a:t>
            </a:r>
            <a:r>
              <a:rPr lang="en-US" sz="2200" dirty="0">
                <a:latin typeface="Garamond" panose="02020404030301010803" pitchFamily="18" charset="0"/>
              </a:rPr>
              <a:t> a topic</a:t>
            </a:r>
            <a:r>
              <a:rPr lang="sl-SI" sz="2200" dirty="0">
                <a:latin typeface="Garamond" panose="02020404030301010803" pitchFamily="18" charset="0"/>
              </a:rPr>
              <a:t>. </a:t>
            </a:r>
            <a:endParaRPr lang="en-US" sz="2200" dirty="0">
              <a:latin typeface="Garamond" panose="02020404030301010803" pitchFamily="18" charset="0"/>
            </a:endParaRPr>
          </a:p>
          <a:p>
            <a:r>
              <a:rPr lang="sl-SI" sz="2200" dirty="0">
                <a:latin typeface="Garamond" panose="02020404030301010803" pitchFamily="18" charset="0"/>
              </a:rPr>
              <a:t>Design a didactic game. 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Define a school subject, a topic and aims (taken from Slovene curriculum </a:t>
            </a:r>
            <a:r>
              <a:rPr lang="sl-SI" sz="2200" dirty="0">
                <a:latin typeface="Garamond" panose="02020404030301010803" pitchFamily="18" charset="0"/>
                <a:sym typeface="Symbol"/>
              </a:rPr>
              <a:t> </a:t>
            </a:r>
            <a:r>
              <a:rPr lang="sl-SI" sz="2200" dirty="0">
                <a:latin typeface="Garamond" panose="02020404030301010803" pitchFamily="18" charset="0"/>
              </a:rPr>
              <a:t>MAT + Language curriculum), describe your game. </a:t>
            </a:r>
          </a:p>
          <a:p>
            <a:r>
              <a:rPr lang="en-GB" sz="2400" dirty="0">
                <a:latin typeface="Garamond" panose="02020404030301010803" pitchFamily="18" charset="0"/>
              </a:rPr>
              <a:t>Provide </a:t>
            </a:r>
            <a:r>
              <a:rPr lang="en-GB" sz="2400" u="sng" dirty="0">
                <a:latin typeface="Garamond" panose="02020404030301010803" pitchFamily="18" charset="0"/>
              </a:rPr>
              <a:t>example words and phrases </a:t>
            </a:r>
            <a:r>
              <a:rPr lang="en-GB" sz="2400" dirty="0">
                <a:latin typeface="Garamond" panose="02020404030301010803" pitchFamily="18" charset="0"/>
              </a:rPr>
              <a:t>you would practise with that </a:t>
            </a:r>
            <a:r>
              <a:rPr lang="sl-SI" sz="2400" dirty="0">
                <a:latin typeface="Garamond" panose="02020404030301010803" pitchFamily="18" charset="0"/>
              </a:rPr>
              <a:t>game</a:t>
            </a:r>
            <a:r>
              <a:rPr lang="en-GB" sz="2400" dirty="0">
                <a:latin typeface="Garamond" panose="02020404030301010803" pitchFamily="18" charset="0"/>
              </a:rPr>
              <a:t>.</a:t>
            </a:r>
            <a:endParaRPr lang="sl-SI" sz="22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/>
          </a:p>
        </p:txBody>
      </p:sp>
      <p:pic>
        <p:nvPicPr>
          <p:cNvPr id="4098" name="Picture 2" descr="Письмо «Привет, Анастасия! Не пропустите новые Пины...» — Pinterest —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861" y="4572000"/>
            <a:ext cx="2133600" cy="1447800"/>
          </a:xfrm>
          <a:prstGeom prst="rect">
            <a:avLst/>
          </a:prstGeom>
          <a:noFill/>
        </p:spPr>
      </p:pic>
      <p:pic>
        <p:nvPicPr>
          <p:cNvPr id="4103" name="Picture 7" descr="Resultado de imagen para medios de transporte preescolar manualida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581400"/>
            <a:ext cx="1752600" cy="2336800"/>
          </a:xfrm>
          <a:prstGeom prst="rect">
            <a:avLst/>
          </a:prstGeom>
          <a:noFill/>
        </p:spPr>
      </p:pic>
      <p:pic>
        <p:nvPicPr>
          <p:cNvPr id="4105" name="Picture 9" descr="eğlenceli saat öğretimi oyunları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604" y="4446095"/>
            <a:ext cx="2133600" cy="1663430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762000"/>
            <a:ext cx="14588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Povezana sli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011104"/>
            <a:ext cx="1828800" cy="2846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PLANNING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5715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Work in 2 groups. 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Choose a story book and read it.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Define a grade, a school subject, a topic and aims (MAT+ Language curriculum).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Design 5 activities (pre-/while-/post-). Write descriptions of activities.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en-GB" dirty="0">
                <a:latin typeface="Garamond" panose="02020404030301010803" pitchFamily="18" charset="0"/>
              </a:rPr>
              <a:t>Provide </a:t>
            </a:r>
            <a:r>
              <a:rPr lang="en-GB" u="sng" dirty="0">
                <a:latin typeface="Garamond" panose="02020404030301010803" pitchFamily="18" charset="0"/>
              </a:rPr>
              <a:t>example words and phrases </a:t>
            </a:r>
            <a:r>
              <a:rPr lang="en-GB" dirty="0">
                <a:latin typeface="Garamond" panose="02020404030301010803" pitchFamily="18" charset="0"/>
              </a:rPr>
              <a:t>you would practise with that </a:t>
            </a:r>
            <a:r>
              <a:rPr lang="sl-SI" dirty="0">
                <a:latin typeface="Garamond" panose="02020404030301010803" pitchFamily="18" charset="0"/>
              </a:rPr>
              <a:t>story.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PRESENTATION </a:t>
            </a:r>
          </a:p>
          <a:p>
            <a:pPr>
              <a:buNone/>
            </a:pPr>
            <a:r>
              <a:rPr lang="sl-SI" i="1" dirty="0">
                <a:latin typeface="Garamond" panose="02020404030301010803" pitchFamily="18" charset="0"/>
              </a:rPr>
              <a:t>Afterwards, you will </a:t>
            </a:r>
            <a:r>
              <a:rPr lang="en-GB" i="1" dirty="0">
                <a:latin typeface="Garamond" panose="02020404030301010803" pitchFamily="18" charset="0"/>
              </a:rPr>
              <a:t>present your work</a:t>
            </a:r>
            <a:r>
              <a:rPr lang="sl-SI" i="1" dirty="0">
                <a:latin typeface="Garamond" panose="02020404030301010803" pitchFamily="18" charset="0"/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read the story to us;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define a grade, a school subject, a topic and aims;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define language loading;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describe 5 </a:t>
            </a:r>
            <a:r>
              <a:rPr lang="sl-SI" dirty="0" err="1">
                <a:latin typeface="Garamond" panose="02020404030301010803" pitchFamily="18" charset="0"/>
              </a:rPr>
              <a:t>activities</a:t>
            </a:r>
            <a:r>
              <a:rPr lang="sl-SI" dirty="0">
                <a:latin typeface="Garamond" panose="02020404030301010803" pitchFamily="18" charset="0"/>
              </a:rPr>
              <a:t>.  </a:t>
            </a:r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</p:txBody>
      </p:sp>
      <p:pic>
        <p:nvPicPr>
          <p:cNvPr id="9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8412" y="474695"/>
            <a:ext cx="1603188" cy="1409700"/>
          </a:xfrm>
          <a:prstGeom prst="rect">
            <a:avLst/>
          </a:prstGeom>
        </p:spPr>
      </p:pic>
      <p:pic>
        <p:nvPicPr>
          <p:cNvPr id="10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1219200" cy="860552"/>
          </a:xfrm>
          <a:prstGeom prst="rect">
            <a:avLst/>
          </a:prstGeom>
        </p:spPr>
      </p:pic>
      <p:pic>
        <p:nvPicPr>
          <p:cNvPr id="11" name="Slika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4191000"/>
            <a:ext cx="1371600" cy="1175657"/>
          </a:xfrm>
          <a:prstGeom prst="rect">
            <a:avLst/>
          </a:prstGeom>
        </p:spPr>
      </p:pic>
      <p:pic>
        <p:nvPicPr>
          <p:cNvPr id="12" name="Slika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3962400"/>
            <a:ext cx="1012023" cy="12954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5562600"/>
            <a:ext cx="1524000" cy="100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Image result for math funny quotes">
            <a:extLst>
              <a:ext uri="{FF2B5EF4-FFF2-40B4-BE49-F238E27FC236}">
                <a16:creationId xmlns:a16="http://schemas.microsoft.com/office/drawing/2014/main" id="{84BEDE4C-248F-475B-AEDF-043C46F94C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9" b="36000"/>
          <a:stretch/>
        </p:blipFill>
        <p:spPr bwMode="auto">
          <a:xfrm>
            <a:off x="3927410" y="236538"/>
            <a:ext cx="47625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ute math quotes funny">
            <a:extLst>
              <a:ext uri="{FF2B5EF4-FFF2-40B4-BE49-F238E27FC236}">
                <a16:creationId xmlns:a16="http://schemas.microsoft.com/office/drawing/2014/main" id="{D7AB10E5-A5C4-407F-A334-6D1F502A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0" y="4335462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ute math quotes funny">
            <a:extLst>
              <a:ext uri="{FF2B5EF4-FFF2-40B4-BE49-F238E27FC236}">
                <a16:creationId xmlns:a16="http://schemas.microsoft.com/office/drawing/2014/main" id="{76FA5147-EDB0-4D6C-B488-8B08851F8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2" b="14893"/>
          <a:stretch/>
        </p:blipFill>
        <p:spPr bwMode="auto">
          <a:xfrm>
            <a:off x="5257800" y="2038350"/>
            <a:ext cx="26860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ute math quotes funny">
            <a:extLst>
              <a:ext uri="{FF2B5EF4-FFF2-40B4-BE49-F238E27FC236}">
                <a16:creationId xmlns:a16="http://schemas.microsoft.com/office/drawing/2014/main" id="{93138347-87C3-4C1E-81F5-E0883DF83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5"/>
          <a:stretch/>
        </p:blipFill>
        <p:spPr bwMode="auto">
          <a:xfrm>
            <a:off x="123716" y="1550974"/>
            <a:ext cx="4448284" cy="25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cute math quotes funny">
            <a:extLst>
              <a:ext uri="{FF2B5EF4-FFF2-40B4-BE49-F238E27FC236}">
                <a16:creationId xmlns:a16="http://schemas.microsoft.com/office/drawing/2014/main" id="{3C1405A9-A718-4149-8E69-411F28A6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30125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743200"/>
            <a:ext cx="1724527" cy="3197226"/>
          </a:xfrm>
          <a:prstGeom prst="rect">
            <a:avLst/>
          </a:prstGeom>
          <a:noFill/>
        </p:spPr>
      </p:pic>
      <p:pic>
        <p:nvPicPr>
          <p:cNvPr id="6148" name="Picture 4" descr="Rezultat iskanja slik za spaghetti challe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201" y="3021822"/>
            <a:ext cx="1981200" cy="2639982"/>
          </a:xfrm>
          <a:prstGeom prst="rect">
            <a:avLst/>
          </a:prstGeom>
          <a:noFill/>
        </p:spPr>
      </p:pic>
      <p:pic>
        <p:nvPicPr>
          <p:cNvPr id="6150" name="Picture 6" descr="Rezultat iskanja slik za spaghetti challen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981200"/>
            <a:ext cx="2667000" cy="4264026"/>
          </a:xfrm>
          <a:prstGeom prst="rect">
            <a:avLst/>
          </a:prstGeom>
          <a:noFill/>
        </p:spPr>
      </p:pic>
      <p:pic>
        <p:nvPicPr>
          <p:cNvPr id="6152" name="Picture 8" descr="Rezultat iskanja slik za spaghetti challe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9327" y="2238938"/>
            <a:ext cx="2050399" cy="2740026"/>
          </a:xfrm>
          <a:prstGeom prst="rect">
            <a:avLst/>
          </a:prstGeom>
          <a:noFill/>
        </p:spPr>
      </p:pic>
      <p:sp>
        <p:nvSpPr>
          <p:cNvPr id="8" name="Cloud 7"/>
          <p:cNvSpPr/>
          <p:nvPr/>
        </p:nvSpPr>
        <p:spPr>
          <a:xfrm>
            <a:off x="152400" y="457200"/>
            <a:ext cx="2057400" cy="14995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cooperation</a:t>
            </a:r>
            <a:endParaRPr lang="sl-SI" dirty="0"/>
          </a:p>
        </p:txBody>
      </p:sp>
      <p:sp>
        <p:nvSpPr>
          <p:cNvPr id="9" name="Cloud 8"/>
          <p:cNvSpPr/>
          <p:nvPr/>
        </p:nvSpPr>
        <p:spPr>
          <a:xfrm>
            <a:off x="4419600" y="304800"/>
            <a:ext cx="2057400" cy="14995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problem solving</a:t>
            </a:r>
          </a:p>
          <a:p>
            <a:pPr algn="ctr"/>
            <a:r>
              <a:rPr lang="sl-SI" dirty="0"/>
              <a:t>(mistake </a:t>
            </a:r>
            <a:r>
              <a:rPr lang="sl-SI" dirty="0">
                <a:sym typeface="Symbol"/>
              </a:rPr>
              <a:t> try again)</a:t>
            </a:r>
            <a:endParaRPr lang="sl-SI" dirty="0"/>
          </a:p>
        </p:txBody>
      </p:sp>
      <p:sp>
        <p:nvSpPr>
          <p:cNvPr id="10" name="Cloud 9"/>
          <p:cNvSpPr/>
          <p:nvPr/>
        </p:nvSpPr>
        <p:spPr>
          <a:xfrm>
            <a:off x="6705600" y="304800"/>
            <a:ext cx="2133600" cy="14995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creativity</a:t>
            </a:r>
          </a:p>
        </p:txBody>
      </p:sp>
      <p:sp>
        <p:nvSpPr>
          <p:cNvPr id="11" name="Cloud 10"/>
          <p:cNvSpPr/>
          <p:nvPr/>
        </p:nvSpPr>
        <p:spPr>
          <a:xfrm>
            <a:off x="2286000" y="381000"/>
            <a:ext cx="2057400" cy="14995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team work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A230C4E-3BB7-4582-B8A5-396EA67713C6}"/>
              </a:ext>
            </a:extLst>
          </p:cNvPr>
          <p:cNvSpPr txBox="1"/>
          <p:nvPr/>
        </p:nvSpPr>
        <p:spPr>
          <a:xfrm>
            <a:off x="762000" y="6245226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>
                <a:latin typeface="Garamond" panose="02020404030301010803" pitchFamily="18" charset="0"/>
                <a:hlinkClick r:id="rId6"/>
              </a:rPr>
              <a:t>Spaghetti</a:t>
            </a:r>
            <a:r>
              <a:rPr lang="sl-SI" dirty="0">
                <a:latin typeface="Garamond" panose="02020404030301010803" pitchFamily="18" charset="0"/>
                <a:hlinkClick r:id="rId6"/>
              </a:rPr>
              <a:t> </a:t>
            </a:r>
            <a:r>
              <a:rPr lang="sl-SI" dirty="0" err="1">
                <a:latin typeface="Garamond" panose="02020404030301010803" pitchFamily="18" charset="0"/>
                <a:hlinkClick r:id="rId6"/>
              </a:rPr>
              <a:t>Tower</a:t>
            </a:r>
            <a:r>
              <a:rPr lang="sl-SI" dirty="0">
                <a:latin typeface="Garamond" panose="02020404030301010803" pitchFamily="18" charset="0"/>
                <a:hlinkClick r:id="rId6"/>
              </a:rPr>
              <a:t> </a:t>
            </a:r>
            <a:r>
              <a:rPr lang="sl-SI" dirty="0" err="1">
                <a:latin typeface="Garamond" panose="02020404030301010803" pitchFamily="18" charset="0"/>
                <a:hlinkClick r:id="rId6"/>
              </a:rPr>
              <a:t>Marshmallow</a:t>
            </a:r>
            <a:r>
              <a:rPr lang="sl-SI" dirty="0">
                <a:latin typeface="Garamond" panose="02020404030301010803" pitchFamily="18" charset="0"/>
                <a:hlinkClick r:id="rId6"/>
              </a:rPr>
              <a:t> </a:t>
            </a:r>
            <a:r>
              <a:rPr lang="sl-SI" dirty="0" err="1">
                <a:latin typeface="Garamond" panose="02020404030301010803" pitchFamily="18" charset="0"/>
                <a:hlinkClick r:id="rId6"/>
              </a:rPr>
              <a:t>Challenge</a:t>
            </a:r>
            <a:r>
              <a:rPr lang="sl-SI" dirty="0">
                <a:latin typeface="Garamond" panose="02020404030301010803" pitchFamily="18" charset="0"/>
                <a:hlinkClick r:id="rId6"/>
              </a:rPr>
              <a:t> | </a:t>
            </a:r>
            <a:r>
              <a:rPr lang="sl-SI" dirty="0" err="1">
                <a:latin typeface="Garamond" panose="02020404030301010803" pitchFamily="18" charset="0"/>
                <a:hlinkClick r:id="rId6"/>
              </a:rPr>
              <a:t>TinkerLab</a:t>
            </a:r>
            <a:endParaRPr lang="sl-SI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Speed math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l-SI" sz="2800" dirty="0">
                <a:latin typeface="Garamond" panose="02020404030301010803" pitchFamily="18" charset="0"/>
                <a:hlinkClick r:id="rId2"/>
              </a:rPr>
              <a:t>https://www.sporcle.com/games/Answer/speed-math-2</a:t>
            </a:r>
            <a:r>
              <a:rPr lang="sl-SI" sz="2800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438400"/>
            <a:ext cx="4724400" cy="262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81400"/>
            <a:ext cx="4062411" cy="201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70C0"/>
                </a:solidFill>
                <a:latin typeface="Garamond" panose="02020404030301010803" pitchFamily="18" charset="0"/>
              </a:rPr>
              <a:t>MATHS: Content areas</a:t>
            </a:r>
            <a:endParaRPr lang="sl-SI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572000" cy="281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963" y="3235325"/>
            <a:ext cx="4872037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28194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219200"/>
            <a:ext cx="2057400" cy="195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MJ_2\TJA\Ideje\ŠTEVILA\302e1a6c5f75998e82f735e406d9c066--bingo-for-kids-number-bingo-prescho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572000"/>
            <a:ext cx="2819400" cy="192906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362200"/>
            <a:ext cx="1981197" cy="202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28600"/>
            <a:ext cx="22383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D:\MIRANA-JARCA\9_IZDELKI-IDEJE-ŠOLA\MATEMATIKA\561972_661946390499171_14340895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457200"/>
            <a:ext cx="2057400" cy="1066800"/>
          </a:xfrm>
          <a:prstGeom prst="rect">
            <a:avLst/>
          </a:prstGeom>
          <a:noFill/>
        </p:spPr>
      </p:pic>
      <p:pic>
        <p:nvPicPr>
          <p:cNvPr id="10" name="Picture 3" descr="D:\MIRANA-JARCA\9_IZDELKI-IDEJE-ŠOLA\MATEMATIKA\7510_1712140352350673_58486947492174659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429000"/>
            <a:ext cx="2209800" cy="1295400"/>
          </a:xfrm>
          <a:prstGeom prst="rect">
            <a:avLst/>
          </a:prstGeom>
          <a:noFill/>
        </p:spPr>
      </p:pic>
      <p:pic>
        <p:nvPicPr>
          <p:cNvPr id="11" name="Picture 2" descr="D:\MIRANA-JARCA\9_IZDELKI-IDEJE-ŠOLA\MATEMATIKA\bed2759ee413eac33e1917900e87b9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830309"/>
            <a:ext cx="1523997" cy="202769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" y="6400800"/>
            <a:ext cx="37460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00" dirty="0">
                <a:latin typeface="Garamond" panose="02020404030301010803" pitchFamily="18" charset="0"/>
                <a:hlinkClick r:id="rId10"/>
              </a:rPr>
              <a:t>https://www.youtube.com/watch?v=SxgCA1qOW20</a:t>
            </a:r>
            <a:r>
              <a:rPr lang="sl-SI" sz="1300" dirty="0">
                <a:latin typeface="Garamond" panose="020204040303010108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6"/>
            <a:ext cx="8229600" cy="1143000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00B050"/>
                </a:solidFill>
                <a:latin typeface="Garamond" panose="02020404030301010803" pitchFamily="18" charset="0"/>
              </a:rPr>
              <a:t>MATHEMATICAL OPERATIONS: </a:t>
            </a:r>
            <a:br>
              <a:rPr lang="sl-SI" sz="2000" dirty="0">
                <a:solidFill>
                  <a:prstClr val="black"/>
                </a:solidFill>
                <a:latin typeface="Garamond" panose="02020404030301010803" pitchFamily="18" charset="0"/>
              </a:rPr>
            </a:br>
            <a:r>
              <a:rPr lang="sl-SI" sz="2000" dirty="0" err="1">
                <a:solidFill>
                  <a:prstClr val="black"/>
                </a:solidFill>
                <a:latin typeface="Garamond" panose="02020404030301010803" pitchFamily="18" charset="0"/>
              </a:rPr>
              <a:t>addition</a:t>
            </a:r>
            <a:r>
              <a:rPr lang="sl-SI" sz="20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sl-SI" sz="2000" dirty="0" err="1">
                <a:solidFill>
                  <a:prstClr val="black"/>
                </a:solidFill>
                <a:latin typeface="Garamond" panose="02020404030301010803" pitchFamily="18" charset="0"/>
              </a:rPr>
              <a:t>subtraction</a:t>
            </a:r>
            <a:r>
              <a:rPr lang="sl-SI" sz="20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sl-SI" sz="2000" dirty="0" err="1">
                <a:solidFill>
                  <a:prstClr val="black"/>
                </a:solidFill>
                <a:latin typeface="Garamond" panose="02020404030301010803" pitchFamily="18" charset="0"/>
              </a:rPr>
              <a:t>multiplication</a:t>
            </a:r>
            <a:r>
              <a:rPr lang="sl-SI" sz="20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sl-SI" sz="2000" dirty="0" err="1">
                <a:solidFill>
                  <a:prstClr val="black"/>
                </a:solidFill>
                <a:latin typeface="Garamond" panose="02020404030301010803" pitchFamily="18" charset="0"/>
              </a:rPr>
              <a:t>division</a:t>
            </a:r>
            <a:endParaRPr lang="sl-SI" sz="2000" dirty="0">
              <a:latin typeface="Garamond" panose="020204040303010108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556" y="372893"/>
            <a:ext cx="1683556" cy="117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444" y="1461028"/>
            <a:ext cx="3006312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MIRANA-JARCA\TJA\Ideje\WP_20180514_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706" y="4476921"/>
            <a:ext cx="2465081" cy="21336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410200"/>
            <a:ext cx="1752600" cy="126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4037" y="2970627"/>
            <a:ext cx="24574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MIRANA-JARCA\9_IZDELKI-IDEJE-ŠOLA\MATEMATIKA\59e3b89c1bb063f6e4f069a31d133bd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0555" y="1577856"/>
            <a:ext cx="844289" cy="1123334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76800"/>
            <a:ext cx="202940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533400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98733" y="3575016"/>
            <a:ext cx="2628900" cy="138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4286" y="2732053"/>
            <a:ext cx="3309936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7C769A4-E6AA-4E6F-B2F6-3F749B78C753}"/>
              </a:ext>
            </a:extLst>
          </p:cNvPr>
          <p:cNvSpPr txBox="1"/>
          <p:nvPr/>
        </p:nvSpPr>
        <p:spPr>
          <a:xfrm>
            <a:off x="457200" y="19812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  <a:hlinkClick r:id="rId12"/>
              </a:rPr>
              <a:t>Basic Math For Kids: Addition and Subtraction, Science games, Preschool and Kindergarten Activities - YouTube</a:t>
            </a:r>
            <a:endParaRPr lang="sl-SI" sz="1400" dirty="0">
              <a:latin typeface="Garamond" panose="02020404030301010803" pitchFamily="18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02AA28D7-8FAC-4AD5-9A27-4760B7777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61135" y="2985874"/>
            <a:ext cx="1752600" cy="231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SHAPES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417638"/>
            <a:ext cx="232651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175" y="0"/>
            <a:ext cx="1647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00200"/>
            <a:ext cx="408463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19400"/>
            <a:ext cx="3657600" cy="126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0885" y="4591844"/>
            <a:ext cx="3364896" cy="2147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876800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4267200"/>
            <a:ext cx="36674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00" dirty="0">
                <a:latin typeface="Garamond" panose="02020404030301010803" pitchFamily="18" charset="0"/>
                <a:hlinkClick r:id="rId8"/>
              </a:rPr>
              <a:t>https://www.youtube.com/watch?v=JsWOS575gxk</a:t>
            </a:r>
            <a:r>
              <a:rPr lang="sl-SI" sz="1300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1981200"/>
            <a:ext cx="2133600" cy="2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50"/>
                </a:solidFill>
                <a:latin typeface="Garamond" panose="02020404030301010803" pitchFamily="18" charset="0"/>
              </a:rPr>
              <a:t>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1"/>
            <a:ext cx="268651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447800"/>
            <a:ext cx="2952750" cy="18994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810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PATTERNS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00600"/>
            <a:ext cx="7162800" cy="143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459</Words>
  <Application>Microsoft Office PowerPoint</Application>
  <PresentationFormat>Diaprojekcija na zaslonu (4:3)</PresentationFormat>
  <Paragraphs>105</Paragraphs>
  <Slides>25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0" baseType="lpstr">
      <vt:lpstr>Arial</vt:lpstr>
      <vt:lpstr>Calibri</vt:lpstr>
      <vt:lpstr>Garamond</vt:lpstr>
      <vt:lpstr>Wingdings</vt:lpstr>
      <vt:lpstr>Office Theme</vt:lpstr>
      <vt:lpstr>   Teaching Maths through English</vt:lpstr>
      <vt:lpstr>PowerPointova predstavitev</vt:lpstr>
      <vt:lpstr>PowerPointova predstavitev</vt:lpstr>
      <vt:lpstr>Speed math quiz</vt:lpstr>
      <vt:lpstr>MATHS: Content areas</vt:lpstr>
      <vt:lpstr>NUMBERS</vt:lpstr>
      <vt:lpstr>MATHEMATICAL OPERATIONS:  addition, subtraction, multiplication, division</vt:lpstr>
      <vt:lpstr>SHAPES</vt:lpstr>
      <vt:lpstr>SYMMETRY</vt:lpstr>
      <vt:lpstr>ORIENTATION IN SPACE</vt:lpstr>
      <vt:lpstr>TELLING THE TIME</vt:lpstr>
      <vt:lpstr>WHOLE TO PART LEARNING FRACTIONS</vt:lpstr>
      <vt:lpstr> ORGANIZATION, ANALYSIS AND STORAGE OF DATA – HANDLING DATA </vt:lpstr>
      <vt:lpstr>MATHS THROUGH STORIES</vt:lpstr>
      <vt:lpstr>Mathematical materials and activities</vt:lpstr>
      <vt:lpstr>NUMICON</vt:lpstr>
      <vt:lpstr>CUISENAIRE RODS</vt:lpstr>
      <vt:lpstr>LEGO blocks</vt:lpstr>
      <vt:lpstr>DICE GAMES</vt:lpstr>
      <vt:lpstr>TANGRAM</vt:lpstr>
      <vt:lpstr>MATHS AND ART</vt:lpstr>
      <vt:lpstr>MATHS AND MUSIC</vt:lpstr>
      <vt:lpstr>Mathematical activities - making didactic games </vt:lpstr>
      <vt:lpstr>PLANNING LESSONS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</dc:creator>
  <cp:lastModifiedBy>Rozmanič, Tina</cp:lastModifiedBy>
  <cp:revision>70</cp:revision>
  <dcterms:created xsi:type="dcterms:W3CDTF">2006-08-16T00:00:00Z</dcterms:created>
  <dcterms:modified xsi:type="dcterms:W3CDTF">2021-03-17T19:27:43Z</dcterms:modified>
</cp:coreProperties>
</file>