
<file path=[Content_Types].xml><?xml version="1.0" encoding="utf-8"?>
<Types xmlns="http://schemas.openxmlformats.org/package/2006/content-types">
  <Default Extension="docx" ContentType="application/vnd.openxmlformats-officedocument.wordprocessingml.document"/>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51"/>
  </p:notesMasterIdLst>
  <p:handoutMasterIdLst>
    <p:handoutMasterId r:id="rId52"/>
  </p:handoutMasterIdLst>
  <p:sldIdLst>
    <p:sldId id="256" r:id="rId2"/>
    <p:sldId id="278" r:id="rId3"/>
    <p:sldId id="257" r:id="rId4"/>
    <p:sldId id="320" r:id="rId5"/>
    <p:sldId id="259" r:id="rId6"/>
    <p:sldId id="288" r:id="rId7"/>
    <p:sldId id="258" r:id="rId8"/>
    <p:sldId id="289" r:id="rId9"/>
    <p:sldId id="262" r:id="rId10"/>
    <p:sldId id="314" r:id="rId11"/>
    <p:sldId id="260" r:id="rId12"/>
    <p:sldId id="311" r:id="rId13"/>
    <p:sldId id="284" r:id="rId14"/>
    <p:sldId id="298" r:id="rId15"/>
    <p:sldId id="299" r:id="rId16"/>
    <p:sldId id="300" r:id="rId17"/>
    <p:sldId id="297" r:id="rId18"/>
    <p:sldId id="294" r:id="rId19"/>
    <p:sldId id="296" r:id="rId20"/>
    <p:sldId id="315" r:id="rId21"/>
    <p:sldId id="313" r:id="rId22"/>
    <p:sldId id="279" r:id="rId23"/>
    <p:sldId id="304" r:id="rId24"/>
    <p:sldId id="318" r:id="rId25"/>
    <p:sldId id="324" r:id="rId26"/>
    <p:sldId id="330" r:id="rId27"/>
    <p:sldId id="261" r:id="rId28"/>
    <p:sldId id="263" r:id="rId29"/>
    <p:sldId id="291" r:id="rId30"/>
    <p:sldId id="266" r:id="rId31"/>
    <p:sldId id="333" r:id="rId32"/>
    <p:sldId id="335" r:id="rId33"/>
    <p:sldId id="271" r:id="rId34"/>
    <p:sldId id="326" r:id="rId35"/>
    <p:sldId id="323" r:id="rId36"/>
    <p:sldId id="267" r:id="rId37"/>
    <p:sldId id="270" r:id="rId38"/>
    <p:sldId id="312" r:id="rId39"/>
    <p:sldId id="322" r:id="rId40"/>
    <p:sldId id="309" r:id="rId41"/>
    <p:sldId id="282" r:id="rId42"/>
    <p:sldId id="275" r:id="rId43"/>
    <p:sldId id="281" r:id="rId44"/>
    <p:sldId id="332" r:id="rId45"/>
    <p:sldId id="276" r:id="rId46"/>
    <p:sldId id="285" r:id="rId47"/>
    <p:sldId id="287" r:id="rId48"/>
    <p:sldId id="327" r:id="rId49"/>
    <p:sldId id="328" r:id="rId50"/>
  </p:sldIdLst>
  <p:sldSz cx="9144000" cy="6858000" type="screen4x3"/>
  <p:notesSz cx="6797675" cy="9926638"/>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227" autoAdjust="0"/>
    <p:restoredTop sz="93979" autoAdjust="0"/>
  </p:normalViewPr>
  <p:slideViewPr>
    <p:cSldViewPr>
      <p:cViewPr varScale="1">
        <p:scale>
          <a:sx n="81" d="100"/>
          <a:sy n="81" d="100"/>
        </p:scale>
        <p:origin x="1334" y="62"/>
      </p:cViewPr>
      <p:guideLst>
        <p:guide orient="horz" pos="2160"/>
        <p:guide pos="2880"/>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značba mesta glave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sl-SI"/>
          </a:p>
        </p:txBody>
      </p:sp>
      <p:sp>
        <p:nvSpPr>
          <p:cNvPr id="3" name="Označba mesta datuma 2"/>
          <p:cNvSpPr>
            <a:spLocks noGrp="1"/>
          </p:cNvSpPr>
          <p:nvPr>
            <p:ph type="dt" sz="quarter" idx="1"/>
          </p:nvPr>
        </p:nvSpPr>
        <p:spPr>
          <a:xfrm>
            <a:off x="3850443" y="0"/>
            <a:ext cx="2945659" cy="498056"/>
          </a:xfrm>
          <a:prstGeom prst="rect">
            <a:avLst/>
          </a:prstGeom>
        </p:spPr>
        <p:txBody>
          <a:bodyPr vert="horz" lIns="91440" tIns="45720" rIns="91440" bIns="45720" rtlCol="0"/>
          <a:lstStyle>
            <a:lvl1pPr algn="r">
              <a:defRPr sz="1200"/>
            </a:lvl1pPr>
          </a:lstStyle>
          <a:p>
            <a:fld id="{839EB6B5-F015-48C8-ABE9-3E8631AF3533}" type="datetimeFigureOut">
              <a:rPr lang="sl-SI" smtClean="0"/>
              <a:pPr/>
              <a:t>28. 03. 2023</a:t>
            </a:fld>
            <a:endParaRPr lang="sl-SI"/>
          </a:p>
        </p:txBody>
      </p:sp>
      <p:sp>
        <p:nvSpPr>
          <p:cNvPr id="4" name="Označba mesta noge 3"/>
          <p:cNvSpPr>
            <a:spLocks noGrp="1"/>
          </p:cNvSpPr>
          <p:nvPr>
            <p:ph type="ftr" sz="quarter" idx="2"/>
          </p:nvPr>
        </p:nvSpPr>
        <p:spPr>
          <a:xfrm>
            <a:off x="0" y="9428584"/>
            <a:ext cx="2945659" cy="498055"/>
          </a:xfrm>
          <a:prstGeom prst="rect">
            <a:avLst/>
          </a:prstGeom>
        </p:spPr>
        <p:txBody>
          <a:bodyPr vert="horz" lIns="91440" tIns="45720" rIns="91440" bIns="45720" rtlCol="0" anchor="b"/>
          <a:lstStyle>
            <a:lvl1pPr algn="l">
              <a:defRPr sz="1200"/>
            </a:lvl1pPr>
          </a:lstStyle>
          <a:p>
            <a:endParaRPr lang="sl-SI"/>
          </a:p>
        </p:txBody>
      </p:sp>
      <p:sp>
        <p:nvSpPr>
          <p:cNvPr id="5" name="Označba mesta številke diapozitiva 4"/>
          <p:cNvSpPr>
            <a:spLocks noGrp="1"/>
          </p:cNvSpPr>
          <p:nvPr>
            <p:ph type="sldNum" sz="quarter" idx="3"/>
          </p:nvPr>
        </p:nvSpPr>
        <p:spPr>
          <a:xfrm>
            <a:off x="3850443" y="9428584"/>
            <a:ext cx="2945659" cy="498055"/>
          </a:xfrm>
          <a:prstGeom prst="rect">
            <a:avLst/>
          </a:prstGeom>
        </p:spPr>
        <p:txBody>
          <a:bodyPr vert="horz" lIns="91440" tIns="45720" rIns="91440" bIns="45720" rtlCol="0" anchor="b"/>
          <a:lstStyle>
            <a:lvl1pPr algn="r">
              <a:defRPr sz="1200"/>
            </a:lvl1pPr>
          </a:lstStyle>
          <a:p>
            <a:fld id="{B66C4A50-FE83-407A-A40B-F3193F41A4A1}" type="slidenum">
              <a:rPr lang="sl-SI" smtClean="0"/>
              <a:pPr/>
              <a:t>‹#›</a:t>
            </a:fld>
            <a:endParaRPr lang="sl-SI"/>
          </a:p>
        </p:txBody>
      </p:sp>
    </p:spTree>
    <p:extLst>
      <p:ext uri="{BB962C8B-B14F-4D97-AF65-F5344CB8AC3E}">
        <p14:creationId xmlns:p14="http://schemas.microsoft.com/office/powerpoint/2010/main" val="13689360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grada glave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l-SI"/>
          </a:p>
        </p:txBody>
      </p:sp>
      <p:sp>
        <p:nvSpPr>
          <p:cNvPr id="3" name="Ograda datuma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8294A9C9-78D7-4FAF-A6A4-3A26C106898F}" type="datetimeFigureOut">
              <a:rPr lang="sl-SI" smtClean="0"/>
              <a:pPr/>
              <a:t>28. 03. 2023</a:t>
            </a:fld>
            <a:endParaRPr lang="sl-SI"/>
          </a:p>
        </p:txBody>
      </p:sp>
      <p:sp>
        <p:nvSpPr>
          <p:cNvPr id="4" name="Ograda stranske slike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l-SI"/>
          </a:p>
        </p:txBody>
      </p:sp>
      <p:sp>
        <p:nvSpPr>
          <p:cNvPr id="5" name="Ograda opomb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sl-SI"/>
              <a:t>Kliknite, če želite urediti sloge besedila matrice</a:t>
            </a:r>
          </a:p>
          <a:p>
            <a:pPr lvl="1"/>
            <a:r>
              <a:rPr lang="sl-SI"/>
              <a:t>Druga raven</a:t>
            </a:r>
          </a:p>
          <a:p>
            <a:pPr lvl="2"/>
            <a:r>
              <a:rPr lang="sl-SI"/>
              <a:t>Tretja raven</a:t>
            </a:r>
          </a:p>
          <a:p>
            <a:pPr lvl="3"/>
            <a:r>
              <a:rPr lang="sl-SI"/>
              <a:t>Četrta raven</a:t>
            </a:r>
          </a:p>
          <a:p>
            <a:pPr lvl="4"/>
            <a:r>
              <a:rPr lang="sl-SI"/>
              <a:t>Peta raven</a:t>
            </a:r>
          </a:p>
        </p:txBody>
      </p:sp>
      <p:sp>
        <p:nvSpPr>
          <p:cNvPr id="6" name="Ograda noge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l-SI"/>
          </a:p>
        </p:txBody>
      </p:sp>
      <p:sp>
        <p:nvSpPr>
          <p:cNvPr id="7" name="Ograda številke diapozitiva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DC3E692F-E77E-49F5-9F64-470E0584914D}" type="slidenum">
              <a:rPr lang="sl-SI" smtClean="0"/>
              <a:pPr/>
              <a:t>‹#›</a:t>
            </a:fld>
            <a:endParaRPr lang="sl-SI"/>
          </a:p>
        </p:txBody>
      </p:sp>
    </p:spTree>
    <p:extLst>
      <p:ext uri="{BB962C8B-B14F-4D97-AF65-F5344CB8AC3E}">
        <p14:creationId xmlns:p14="http://schemas.microsoft.com/office/powerpoint/2010/main" val="4139520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endParaRPr lang="sl-SI" dirty="0"/>
          </a:p>
        </p:txBody>
      </p:sp>
      <p:sp>
        <p:nvSpPr>
          <p:cNvPr id="4" name="Označba mesta številke diapozitiva 3"/>
          <p:cNvSpPr>
            <a:spLocks noGrp="1"/>
          </p:cNvSpPr>
          <p:nvPr>
            <p:ph type="sldNum" sz="quarter" idx="10"/>
          </p:nvPr>
        </p:nvSpPr>
        <p:spPr/>
        <p:txBody>
          <a:bodyPr/>
          <a:lstStyle/>
          <a:p>
            <a:fld id="{DC3E692F-E77E-49F5-9F64-470E0584914D}" type="slidenum">
              <a:rPr lang="sl-SI" smtClean="0"/>
              <a:pPr/>
              <a:t>20</a:t>
            </a:fld>
            <a:endParaRPr lang="sl-SI"/>
          </a:p>
        </p:txBody>
      </p:sp>
    </p:spTree>
    <p:extLst>
      <p:ext uri="{BB962C8B-B14F-4D97-AF65-F5344CB8AC3E}">
        <p14:creationId xmlns:p14="http://schemas.microsoft.com/office/powerpoint/2010/main" val="164429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0E95A07-40A7-4A43-BC87-670D4E9B07C1}" type="slidenum">
              <a:rPr lang="en-GB" smtClean="0"/>
              <a:pPr/>
              <a:t>22</a:t>
            </a:fld>
            <a:endParaRPr lang="en-GB"/>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06357" y="4715153"/>
            <a:ext cx="4984962" cy="4466987"/>
          </a:xfrm>
          <a:noFill/>
          <a:ln/>
        </p:spPr>
        <p:txBody>
          <a:bodyPr/>
          <a:lstStyle/>
          <a:p>
            <a:pPr marL="228600" indent="-228600" eaLnBrk="1" hangingPunct="1"/>
            <a:r>
              <a:rPr lang="sl-SI" b="1" dirty="0" err="1"/>
              <a:t>Creating</a:t>
            </a:r>
            <a:r>
              <a:rPr lang="sl-SI" b="1" dirty="0"/>
              <a:t> </a:t>
            </a:r>
            <a:r>
              <a:rPr lang="sl-SI" b="1" dirty="0" err="1"/>
              <a:t>your</a:t>
            </a:r>
            <a:r>
              <a:rPr lang="sl-SI" b="1" dirty="0"/>
              <a:t> </a:t>
            </a:r>
            <a:r>
              <a:rPr lang="sl-SI" b="1" dirty="0" err="1"/>
              <a:t>own</a:t>
            </a:r>
            <a:r>
              <a:rPr lang="sl-SI" b="1" dirty="0"/>
              <a:t> </a:t>
            </a:r>
            <a:r>
              <a:rPr lang="sl-SI" b="1" dirty="0" err="1"/>
              <a:t>rhymes</a:t>
            </a:r>
            <a:r>
              <a:rPr lang="sl-SI" b="1" dirty="0"/>
              <a:t> – </a:t>
            </a:r>
          </a:p>
          <a:p>
            <a:pPr marL="228600" indent="-228600" eaLnBrk="1" hangingPunct="1"/>
            <a:r>
              <a:rPr lang="sl-SI" b="1" dirty="0" err="1"/>
              <a:t>e</a:t>
            </a:r>
            <a:r>
              <a:rPr lang="sl-SI" dirty="0" err="1"/>
              <a:t>.g</a:t>
            </a:r>
            <a:r>
              <a:rPr lang="sl-SI" dirty="0"/>
              <a:t>. </a:t>
            </a:r>
            <a:r>
              <a:rPr lang="sl-SI" dirty="0" err="1"/>
              <a:t>what’s</a:t>
            </a:r>
            <a:r>
              <a:rPr lang="sl-SI" dirty="0"/>
              <a:t> </a:t>
            </a:r>
            <a:r>
              <a:rPr lang="sl-SI" dirty="0" err="1"/>
              <a:t>this</a:t>
            </a:r>
            <a:r>
              <a:rPr lang="sl-SI" dirty="0"/>
              <a:t>? </a:t>
            </a:r>
            <a:r>
              <a:rPr lang="sl-SI" dirty="0" err="1"/>
              <a:t>What’s</a:t>
            </a:r>
            <a:r>
              <a:rPr lang="sl-SI" dirty="0"/>
              <a:t> </a:t>
            </a:r>
            <a:r>
              <a:rPr lang="sl-SI" dirty="0" err="1"/>
              <a:t>this</a:t>
            </a:r>
            <a:r>
              <a:rPr lang="sl-SI" dirty="0"/>
              <a:t>? A </a:t>
            </a:r>
            <a:r>
              <a:rPr lang="sl-SI" dirty="0" err="1"/>
              <a:t>cat</a:t>
            </a:r>
            <a:r>
              <a:rPr lang="sl-SI" dirty="0"/>
              <a:t>, a </a:t>
            </a:r>
            <a:r>
              <a:rPr lang="sl-SI" dirty="0" err="1"/>
              <a:t>cat</a:t>
            </a:r>
            <a:endParaRPr lang="sl-SI" dirty="0"/>
          </a:p>
          <a:p>
            <a:pPr marL="228600" indent="-228600" eaLnBrk="1" hangingPunct="1">
              <a:buFontTx/>
              <a:buAutoNum type="arabicPeriod"/>
            </a:pPr>
            <a:endParaRPr lang="sl-SI" b="1" dirty="0"/>
          </a:p>
          <a:p>
            <a:pPr marL="228600" indent="-228600" eaLnBrk="1" hangingPunct="1">
              <a:buFontTx/>
              <a:buAutoNum type="arabicPeriod"/>
            </a:pPr>
            <a:endParaRPr lang="sl-SI" b="1" dirty="0"/>
          </a:p>
          <a:p>
            <a:pPr marL="228600" indent="-228600" eaLnBrk="1" hangingPunct="1">
              <a:buFontTx/>
              <a:buAutoNum type="arabicPeriod"/>
            </a:pPr>
            <a:r>
              <a:rPr lang="sl-SI" b="1" dirty="0"/>
              <a:t>((</a:t>
            </a:r>
            <a:r>
              <a:rPr lang="sl-SI" b="1" dirty="0" err="1"/>
              <a:t>Combining</a:t>
            </a:r>
            <a:r>
              <a:rPr lang="sl-SI" b="1" dirty="0"/>
              <a:t> </a:t>
            </a:r>
            <a:r>
              <a:rPr lang="sl-SI" b="1" dirty="0" err="1"/>
              <a:t>items</a:t>
            </a:r>
            <a:r>
              <a:rPr lang="sl-SI" b="1" dirty="0"/>
              <a:t> </a:t>
            </a:r>
            <a:r>
              <a:rPr lang="sl-SI" b="1" dirty="0" err="1"/>
              <a:t>into</a:t>
            </a:r>
            <a:r>
              <a:rPr lang="sl-SI" b="1" dirty="0"/>
              <a:t> a </a:t>
            </a:r>
            <a:r>
              <a:rPr lang="sl-SI" b="1" dirty="0" err="1"/>
              <a:t>chant</a:t>
            </a:r>
            <a:r>
              <a:rPr lang="sl-SI" b="1" dirty="0"/>
              <a:t>, </a:t>
            </a:r>
            <a:r>
              <a:rPr lang="sl-SI" b="1" dirty="0" err="1"/>
              <a:t>adding</a:t>
            </a:r>
            <a:r>
              <a:rPr lang="sl-SI" b="1" dirty="0"/>
              <a:t> </a:t>
            </a:r>
            <a:r>
              <a:rPr lang="sl-SI" b="1" dirty="0" err="1"/>
              <a:t>lang</a:t>
            </a:r>
            <a:r>
              <a:rPr lang="sl-SI" b="1" dirty="0"/>
              <a:t>.</a:t>
            </a:r>
          </a:p>
          <a:p>
            <a:pPr marL="228600" indent="-228600" eaLnBrk="1" hangingPunct="1"/>
            <a:r>
              <a:rPr lang="sl-SI" b="1" dirty="0" err="1"/>
              <a:t>Vocabulary</a:t>
            </a:r>
            <a:r>
              <a:rPr lang="sl-SI" b="1" dirty="0"/>
              <a:t> </a:t>
            </a:r>
            <a:r>
              <a:rPr lang="sl-SI" b="1" dirty="0" err="1"/>
              <a:t>topic</a:t>
            </a:r>
            <a:r>
              <a:rPr lang="sl-SI" b="1" dirty="0"/>
              <a:t>: 2/3/1</a:t>
            </a:r>
          </a:p>
          <a:p>
            <a:pPr marL="228600" indent="-228600" eaLnBrk="1" hangingPunct="1"/>
            <a:r>
              <a:rPr lang="sl-SI" dirty="0" err="1"/>
              <a:t>Fruit</a:t>
            </a:r>
            <a:r>
              <a:rPr lang="sl-SI" dirty="0"/>
              <a:t>: </a:t>
            </a:r>
            <a:r>
              <a:rPr lang="sl-SI" dirty="0" err="1"/>
              <a:t>apple</a:t>
            </a:r>
            <a:r>
              <a:rPr lang="sl-SI" dirty="0"/>
              <a:t>/banana/</a:t>
            </a:r>
            <a:r>
              <a:rPr lang="sl-SI" dirty="0" err="1"/>
              <a:t>pear</a:t>
            </a:r>
            <a:endParaRPr lang="sl-SI" dirty="0"/>
          </a:p>
          <a:p>
            <a:pPr marL="228600" indent="-228600" eaLnBrk="1" hangingPunct="1"/>
            <a:r>
              <a:rPr lang="sl-SI" dirty="0" err="1"/>
              <a:t>Animasl</a:t>
            </a:r>
            <a:r>
              <a:rPr lang="sl-SI" dirty="0"/>
              <a:t>: tiger/</a:t>
            </a:r>
            <a:r>
              <a:rPr lang="sl-SI" dirty="0" err="1"/>
              <a:t>elephant</a:t>
            </a:r>
            <a:r>
              <a:rPr lang="sl-SI" dirty="0"/>
              <a:t>/</a:t>
            </a:r>
            <a:r>
              <a:rPr lang="sl-SI" dirty="0" err="1"/>
              <a:t>cat</a:t>
            </a:r>
            <a:endParaRPr lang="sl-SI" dirty="0"/>
          </a:p>
          <a:p>
            <a:pPr marL="228600" indent="-228600" eaLnBrk="1" hangingPunct="1"/>
            <a:r>
              <a:rPr lang="sl-SI" dirty="0" err="1"/>
              <a:t>Ruler</a:t>
            </a:r>
            <a:r>
              <a:rPr lang="sl-SI" dirty="0"/>
              <a:t>, </a:t>
            </a:r>
            <a:r>
              <a:rPr lang="sl-SI" dirty="0" err="1"/>
              <a:t>eraser</a:t>
            </a:r>
            <a:r>
              <a:rPr lang="sl-SI" dirty="0"/>
              <a:t>, </a:t>
            </a:r>
            <a:r>
              <a:rPr lang="sl-SI" dirty="0" err="1"/>
              <a:t>chair</a:t>
            </a:r>
            <a:r>
              <a:rPr lang="sl-SI" dirty="0"/>
              <a:t>:</a:t>
            </a:r>
          </a:p>
          <a:p>
            <a:pPr marL="228600" indent="-228600" eaLnBrk="1" hangingPunct="1"/>
            <a:r>
              <a:rPr lang="sl-SI" dirty="0" err="1"/>
              <a:t>Purple</a:t>
            </a:r>
            <a:r>
              <a:rPr lang="sl-SI" dirty="0"/>
              <a:t> </a:t>
            </a:r>
            <a:r>
              <a:rPr lang="sl-SI" dirty="0" err="1"/>
              <a:t>ruler</a:t>
            </a:r>
            <a:r>
              <a:rPr lang="sl-SI" dirty="0"/>
              <a:t>, pink </a:t>
            </a:r>
            <a:r>
              <a:rPr lang="sl-SI" dirty="0" err="1"/>
              <a:t>eraser</a:t>
            </a:r>
            <a:endParaRPr lang="sl-SI" dirty="0"/>
          </a:p>
          <a:p>
            <a:pPr marL="228600" indent="-228600" eaLnBrk="1" hangingPunct="1"/>
            <a:r>
              <a:rPr lang="sl-SI" dirty="0" err="1"/>
              <a:t>Yellow</a:t>
            </a:r>
            <a:r>
              <a:rPr lang="sl-SI" dirty="0"/>
              <a:t> </a:t>
            </a:r>
            <a:r>
              <a:rPr lang="sl-SI" dirty="0" err="1"/>
              <a:t>chair</a:t>
            </a:r>
            <a:r>
              <a:rPr lang="sl-SI" dirty="0"/>
              <a:t>, </a:t>
            </a:r>
            <a:r>
              <a:rPr lang="sl-SI" dirty="0" err="1"/>
              <a:t>yellow</a:t>
            </a:r>
            <a:r>
              <a:rPr lang="sl-SI" dirty="0"/>
              <a:t> </a:t>
            </a:r>
            <a:r>
              <a:rPr lang="sl-SI" dirty="0" err="1"/>
              <a:t>char</a:t>
            </a:r>
            <a:endParaRPr lang="sl-SI" dirty="0"/>
          </a:p>
          <a:p>
            <a:pPr marL="228600" indent="-228600" eaLnBrk="1" hangingPunct="1">
              <a:buFontTx/>
              <a:buChar char="-"/>
            </a:pPr>
            <a:r>
              <a:rPr lang="sl-SI" b="1" dirty="0" err="1"/>
              <a:t>lots</a:t>
            </a:r>
            <a:r>
              <a:rPr lang="sl-SI" b="1" dirty="0"/>
              <a:t> </a:t>
            </a:r>
            <a:r>
              <a:rPr lang="sl-SI" b="1" dirty="0" err="1"/>
              <a:t>of</a:t>
            </a:r>
            <a:r>
              <a:rPr lang="sl-SI" b="1" dirty="0"/>
              <a:t> </a:t>
            </a:r>
            <a:r>
              <a:rPr lang="sl-SI" b="1" dirty="0" err="1"/>
              <a:t>repetition</a:t>
            </a:r>
            <a:r>
              <a:rPr lang="sl-SI" b="1" dirty="0"/>
              <a:t>! ))            </a:t>
            </a:r>
          </a:p>
          <a:p>
            <a:pPr marL="228600" indent="-228600" eaLnBrk="1" hangingPunct="1"/>
            <a:endParaRPr lang="sl-SI" b="1" dirty="0"/>
          </a:p>
          <a:p>
            <a:pPr marL="228600" indent="-228600" eaLnBrk="1" hangingPunct="1"/>
            <a:r>
              <a:rPr lang="sl-SI" b="1" dirty="0"/>
              <a:t>  </a:t>
            </a:r>
            <a:r>
              <a:rPr lang="sl-SI" b="1" dirty="0" err="1"/>
              <a:t>Making</a:t>
            </a:r>
            <a:r>
              <a:rPr lang="sl-SI" b="1" dirty="0"/>
              <a:t> up a </a:t>
            </a:r>
            <a:r>
              <a:rPr lang="sl-SI" b="1" dirty="0" err="1"/>
              <a:t>chant</a:t>
            </a:r>
            <a:r>
              <a:rPr lang="sl-SI" b="1" dirty="0"/>
              <a:t> - </a:t>
            </a:r>
            <a:r>
              <a:rPr lang="sl-SI" b="1" dirty="0" err="1"/>
              <a:t>topic</a:t>
            </a:r>
            <a:r>
              <a:rPr lang="sl-SI" b="1" dirty="0"/>
              <a:t> – </a:t>
            </a:r>
            <a:r>
              <a:rPr lang="sl-SI" b="1" dirty="0" err="1"/>
              <a:t>weather</a:t>
            </a:r>
            <a:endParaRPr lang="sl-SI" b="1" dirty="0"/>
          </a:p>
          <a:p>
            <a:pPr marL="228600" indent="-228600" eaLnBrk="1" hangingPunct="1"/>
            <a:endParaRPr lang="sl-SI" b="1" dirty="0"/>
          </a:p>
          <a:p>
            <a:pPr marL="228600" indent="-228600" eaLnBrk="1" hangingPunct="1"/>
            <a:r>
              <a:rPr lang="sl-SI" b="1" dirty="0" err="1"/>
              <a:t>Pattern</a:t>
            </a:r>
            <a:r>
              <a:rPr lang="sl-SI" b="1" dirty="0"/>
              <a:t>: </a:t>
            </a:r>
            <a:r>
              <a:rPr lang="sl-SI" b="1" dirty="0" err="1"/>
              <a:t>the</a:t>
            </a:r>
            <a:r>
              <a:rPr lang="sl-SI" b="1" dirty="0"/>
              <a:t> same  </a:t>
            </a:r>
            <a:r>
              <a:rPr lang="sl-SI" b="1" dirty="0" err="1"/>
              <a:t>number</a:t>
            </a:r>
            <a:r>
              <a:rPr lang="sl-SI" b="1" dirty="0"/>
              <a:t> </a:t>
            </a:r>
            <a:r>
              <a:rPr lang="sl-SI" b="1" dirty="0" err="1"/>
              <a:t>of</a:t>
            </a:r>
            <a:r>
              <a:rPr lang="sl-SI" b="1" dirty="0"/>
              <a:t> </a:t>
            </a:r>
            <a:r>
              <a:rPr lang="sl-SI" b="1" dirty="0" err="1"/>
              <a:t>syllables</a:t>
            </a:r>
            <a:r>
              <a:rPr lang="sl-SI" b="1" dirty="0"/>
              <a:t> in a line, </a:t>
            </a:r>
            <a:r>
              <a:rPr lang="sl-SI" b="1" dirty="0" err="1"/>
              <a:t>otherwise</a:t>
            </a:r>
            <a:r>
              <a:rPr lang="sl-SI" b="1" dirty="0"/>
              <a:t> a </a:t>
            </a:r>
            <a:r>
              <a:rPr lang="sl-SI" b="1" dirty="0" err="1"/>
              <a:t>break</a:t>
            </a:r>
            <a:endParaRPr lang="en-GB" b="1" dirty="0"/>
          </a:p>
        </p:txBody>
      </p:sp>
    </p:spTree>
    <p:extLst>
      <p:ext uri="{BB962C8B-B14F-4D97-AF65-F5344CB8AC3E}">
        <p14:creationId xmlns:p14="http://schemas.microsoft.com/office/powerpoint/2010/main" val="3961550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0E95A07-40A7-4A43-BC87-670D4E9B07C1}" type="slidenum">
              <a:rPr lang="en-GB" smtClean="0"/>
              <a:pPr/>
              <a:t>24</a:t>
            </a:fld>
            <a:endParaRPr lang="en-GB"/>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06357" y="4715153"/>
            <a:ext cx="4984962" cy="4466987"/>
          </a:xfrm>
          <a:noFill/>
          <a:ln/>
        </p:spPr>
        <p:txBody>
          <a:bodyPr/>
          <a:lstStyle/>
          <a:p>
            <a:pPr marL="228600" indent="-228600" eaLnBrk="1" hangingPunct="1"/>
            <a:endParaRPr lang="en-GB" b="1" dirty="0"/>
          </a:p>
        </p:txBody>
      </p:sp>
    </p:spTree>
    <p:extLst>
      <p:ext uri="{BB962C8B-B14F-4D97-AF65-F5344CB8AC3E}">
        <p14:creationId xmlns:p14="http://schemas.microsoft.com/office/powerpoint/2010/main" val="14210783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4B964232-AE69-4FF0-9DAA-06BD240FBF2F}" type="slidenum">
              <a:rPr lang="en-GB" smtClean="0"/>
              <a:pPr/>
              <a:t>43</a:t>
            </a:fld>
            <a:endParaRPr lang="en-GB"/>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xfrm>
            <a:off x="906357" y="4715153"/>
            <a:ext cx="4984962" cy="4466987"/>
          </a:xfrm>
          <a:noFill/>
          <a:ln/>
        </p:spPr>
        <p:txBody>
          <a:bodyPr/>
          <a:lstStyle/>
          <a:p>
            <a:pPr eaLnBrk="1" hangingPunct="1"/>
            <a:endParaRPr lang="sl-SI"/>
          </a:p>
        </p:txBody>
      </p:sp>
    </p:spTree>
    <p:extLst>
      <p:ext uri="{BB962C8B-B14F-4D97-AF65-F5344CB8AC3E}">
        <p14:creationId xmlns:p14="http://schemas.microsoft.com/office/powerpoint/2010/main" val="40851052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diapozitiv">
    <p:bg>
      <p:bgRef idx="1002">
        <a:schemeClr val="bg2"/>
      </p:bgRef>
    </p:bg>
    <p:spTree>
      <p:nvGrpSpPr>
        <p:cNvPr id="1" name=""/>
        <p:cNvGrpSpPr/>
        <p:nvPr/>
      </p:nvGrpSpPr>
      <p:grpSpPr>
        <a:xfrm>
          <a:off x="0" y="0"/>
          <a:ext cx="0" cy="0"/>
          <a:chOff x="0" y="0"/>
          <a:chExt cx="0" cy="0"/>
        </a:xfrm>
      </p:grpSpPr>
      <p:sp>
        <p:nvSpPr>
          <p:cNvPr id="9" name="Naslov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sl-SI"/>
              <a:t>Kliknite, če želite urediti slog naslova matrice</a:t>
            </a:r>
            <a:endParaRPr kumimoji="0" lang="en-US"/>
          </a:p>
        </p:txBody>
      </p:sp>
      <p:sp>
        <p:nvSpPr>
          <p:cNvPr id="17" name="Podnaslov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sl-SI"/>
              <a:t>Kliknite, če želite urediti slog podnaslova matrice</a:t>
            </a:r>
            <a:endParaRPr kumimoji="0" lang="en-US"/>
          </a:p>
        </p:txBody>
      </p:sp>
      <p:sp>
        <p:nvSpPr>
          <p:cNvPr id="30" name="Ograda datuma 29"/>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19" name="Ograda noge 18"/>
          <p:cNvSpPr>
            <a:spLocks noGrp="1"/>
          </p:cNvSpPr>
          <p:nvPr>
            <p:ph type="ftr" sz="quarter" idx="11"/>
          </p:nvPr>
        </p:nvSpPr>
        <p:spPr/>
        <p:txBody>
          <a:bodyPr/>
          <a:lstStyle/>
          <a:p>
            <a:endParaRPr lang="sl-SI"/>
          </a:p>
        </p:txBody>
      </p:sp>
      <p:sp>
        <p:nvSpPr>
          <p:cNvPr id="27" name="Ograda številke diapozitiva 26"/>
          <p:cNvSpPr>
            <a:spLocks noGrp="1"/>
          </p:cNvSpPr>
          <p:nvPr>
            <p:ph type="sldNum" sz="quarter" idx="12"/>
          </p:nvPr>
        </p:nvSpPr>
        <p:spPr/>
        <p:txBody>
          <a:bodyPr/>
          <a:lstStyle/>
          <a:p>
            <a:fld id="{2DDD8C8C-A7AF-4D99-AFA9-AE56181CCFF7}" type="slidenum">
              <a:rPr lang="sl-SI" smtClean="0"/>
              <a:pPr/>
              <a:t>‹#›</a:t>
            </a:fld>
            <a:endParaRPr lang="sl-SI"/>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n navpično besedilo">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a:t>Kliknite, če želite urediti slog naslova matrice</a:t>
            </a:r>
            <a:endParaRPr kumimoji="0" lang="en-US"/>
          </a:p>
        </p:txBody>
      </p:sp>
      <p:sp>
        <p:nvSpPr>
          <p:cNvPr id="3" name="Ograda navpičnega besedila 2"/>
          <p:cNvSpPr>
            <a:spLocks noGrp="1"/>
          </p:cNvSpPr>
          <p:nvPr>
            <p:ph type="body" orient="vert" idx="1"/>
          </p:nvPr>
        </p:nvSpPr>
        <p:spPr/>
        <p:txBody>
          <a:bodyPr vert="eaVert"/>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Navpični naslov in besedilo">
    <p:spTree>
      <p:nvGrpSpPr>
        <p:cNvPr id="1" name=""/>
        <p:cNvGrpSpPr/>
        <p:nvPr/>
      </p:nvGrpSpPr>
      <p:grpSpPr>
        <a:xfrm>
          <a:off x="0" y="0"/>
          <a:ext cx="0" cy="0"/>
          <a:chOff x="0" y="0"/>
          <a:chExt cx="0" cy="0"/>
        </a:xfrm>
      </p:grpSpPr>
      <p:sp>
        <p:nvSpPr>
          <p:cNvPr id="2" name="Navpični naslov 1"/>
          <p:cNvSpPr>
            <a:spLocks noGrp="1"/>
          </p:cNvSpPr>
          <p:nvPr>
            <p:ph type="title" orient="vert"/>
          </p:nvPr>
        </p:nvSpPr>
        <p:spPr>
          <a:xfrm>
            <a:off x="6629400" y="914401"/>
            <a:ext cx="2057400" cy="5211763"/>
          </a:xfrm>
        </p:spPr>
        <p:txBody>
          <a:bodyPr vert="eaVert"/>
          <a:lstStyle/>
          <a:p>
            <a:r>
              <a:rPr kumimoji="0" lang="sl-SI"/>
              <a:t>Kliknite, če želite urediti slog naslova matrice</a:t>
            </a:r>
            <a:endParaRPr kumimoji="0" lang="en-US"/>
          </a:p>
        </p:txBody>
      </p:sp>
      <p:sp>
        <p:nvSpPr>
          <p:cNvPr id="3" name="Ograda navpičnega besedila 2"/>
          <p:cNvSpPr>
            <a:spLocks noGrp="1"/>
          </p:cNvSpPr>
          <p:nvPr>
            <p:ph type="body" orient="vert" idx="1"/>
          </p:nvPr>
        </p:nvSpPr>
        <p:spPr>
          <a:xfrm>
            <a:off x="457200" y="914401"/>
            <a:ext cx="6019800" cy="5211763"/>
          </a:xfrm>
        </p:spPr>
        <p:txBody>
          <a:bodyPr vert="eaVert"/>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n vsebin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sl-SI"/>
              <a:t>Kliknite, če želite urediti slog naslova matrice</a:t>
            </a:r>
            <a:endParaRPr kumimoji="0" lang="en-US"/>
          </a:p>
        </p:txBody>
      </p:sp>
      <p:sp>
        <p:nvSpPr>
          <p:cNvPr id="3" name="Ograda vsebine 2"/>
          <p:cNvSpPr>
            <a:spLocks noGrp="1"/>
          </p:cNvSpPr>
          <p:nvPr>
            <p:ph idx="1"/>
          </p:nvPr>
        </p:nvSpPr>
        <p:spPr/>
        <p:txBody>
          <a:bodyPr/>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datuma 3"/>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Glava odseka">
    <p:bg>
      <p:bgRef idx="1002">
        <a:schemeClr val="bg2"/>
      </p:bgRef>
    </p:bg>
    <p:spTree>
      <p:nvGrpSpPr>
        <p:cNvPr id="1" name=""/>
        <p:cNvGrpSpPr/>
        <p:nvPr/>
      </p:nvGrpSpPr>
      <p:grpSpPr>
        <a:xfrm>
          <a:off x="0" y="0"/>
          <a:ext cx="0" cy="0"/>
          <a:chOff x="0" y="0"/>
          <a:chExt cx="0" cy="0"/>
        </a:xfrm>
      </p:grpSpPr>
      <p:sp>
        <p:nvSpPr>
          <p:cNvPr id="2" name="Naslov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sl-SI"/>
              <a:t>Kliknite, če želite urediti slog naslova matrice</a:t>
            </a:r>
            <a:endParaRPr kumimoji="0" lang="en-US"/>
          </a:p>
        </p:txBody>
      </p:sp>
      <p:sp>
        <p:nvSpPr>
          <p:cNvPr id="3" name="Ograda besedila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sl-SI"/>
              <a:t>Kliknite, če želite urediti sloge besedila matrice</a:t>
            </a:r>
          </a:p>
        </p:txBody>
      </p:sp>
      <p:sp>
        <p:nvSpPr>
          <p:cNvPr id="4" name="Ograda datuma 3"/>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5" name="Ograda noge 4"/>
          <p:cNvSpPr>
            <a:spLocks noGrp="1"/>
          </p:cNvSpPr>
          <p:nvPr>
            <p:ph type="ftr" sz="quarter" idx="11"/>
          </p:nvPr>
        </p:nvSpPr>
        <p:spPr/>
        <p:txBody>
          <a:bodyPr/>
          <a:lstStyle/>
          <a:p>
            <a:endParaRPr lang="sl-SI"/>
          </a:p>
        </p:txBody>
      </p:sp>
      <p:sp>
        <p:nvSpPr>
          <p:cNvPr id="6" name="Ograda številke diapozitiva 5"/>
          <p:cNvSpPr>
            <a:spLocks noGrp="1"/>
          </p:cNvSpPr>
          <p:nvPr>
            <p:ph type="sldNum" sz="quarter" idx="12"/>
          </p:nvPr>
        </p:nvSpPr>
        <p:spPr/>
        <p:txBody>
          <a:bodyPr/>
          <a:lstStyle/>
          <a:p>
            <a:fld id="{2DDD8C8C-A7AF-4D99-AFA9-AE56181CCFF7}" type="slidenum">
              <a:rPr lang="sl-SI" smtClean="0"/>
              <a:pPr/>
              <a:t>‹#›</a:t>
            </a:fld>
            <a:endParaRPr lang="sl-SI"/>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a:lstStyle/>
          <a:p>
            <a:r>
              <a:rPr kumimoji="0" lang="sl-SI"/>
              <a:t>Kliknite, če želite urediti slog naslova matrice</a:t>
            </a:r>
            <a:endParaRPr kumimoji="0" lang="en-US"/>
          </a:p>
        </p:txBody>
      </p:sp>
      <p:sp>
        <p:nvSpPr>
          <p:cNvPr id="3" name="Ograda vsebine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4" name="Ograda vsebine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5" name="Ograda datuma 4"/>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rimerjava">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229600" cy="1143000"/>
          </a:xfrm>
        </p:spPr>
        <p:txBody>
          <a:bodyPr tIns="45720" anchor="b"/>
          <a:lstStyle>
            <a:lvl1pPr>
              <a:defRPr/>
            </a:lvl1pPr>
          </a:lstStyle>
          <a:p>
            <a:r>
              <a:rPr kumimoji="0" lang="sl-SI"/>
              <a:t>Kliknite, če želite urediti slog naslova matrice</a:t>
            </a:r>
            <a:endParaRPr kumimoji="0" lang="en-US"/>
          </a:p>
        </p:txBody>
      </p:sp>
      <p:sp>
        <p:nvSpPr>
          <p:cNvPr id="3" name="Ograda besedila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l-SI"/>
              <a:t>Kliknite, če želite urediti sloge besedila matrice</a:t>
            </a:r>
          </a:p>
        </p:txBody>
      </p:sp>
      <p:sp>
        <p:nvSpPr>
          <p:cNvPr id="4" name="Ograda besedila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sl-SI"/>
              <a:t>Kliknite, če želite urediti sloge besedila matrice</a:t>
            </a:r>
          </a:p>
        </p:txBody>
      </p:sp>
      <p:sp>
        <p:nvSpPr>
          <p:cNvPr id="5" name="Ograda vsebine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6" name="Ograda vsebine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7" name="Ograda datuma 6"/>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8" name="Ograda noge 7"/>
          <p:cNvSpPr>
            <a:spLocks noGrp="1"/>
          </p:cNvSpPr>
          <p:nvPr>
            <p:ph type="ftr" sz="quarter" idx="11"/>
          </p:nvPr>
        </p:nvSpPr>
        <p:spPr/>
        <p:txBody>
          <a:bodyPr/>
          <a:lstStyle/>
          <a:p>
            <a:endParaRPr lang="sl-SI"/>
          </a:p>
        </p:txBody>
      </p:sp>
      <p:sp>
        <p:nvSpPr>
          <p:cNvPr id="9" name="Ograda številke diapozitiva 8"/>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sl-SI"/>
              <a:t>Kliknite, če želite urediti slog naslova matrice</a:t>
            </a:r>
            <a:endParaRPr kumimoji="0" lang="en-US"/>
          </a:p>
        </p:txBody>
      </p:sp>
      <p:sp>
        <p:nvSpPr>
          <p:cNvPr id="3" name="Ograda datuma 2"/>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4" name="Ograda noge 3"/>
          <p:cNvSpPr>
            <a:spLocks noGrp="1"/>
          </p:cNvSpPr>
          <p:nvPr>
            <p:ph type="ftr" sz="quarter" idx="11"/>
          </p:nvPr>
        </p:nvSpPr>
        <p:spPr/>
        <p:txBody>
          <a:bodyPr/>
          <a:lstStyle/>
          <a:p>
            <a:endParaRPr lang="sl-SI"/>
          </a:p>
        </p:txBody>
      </p:sp>
      <p:sp>
        <p:nvSpPr>
          <p:cNvPr id="5" name="Ograda številke diapozitiva 4"/>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2" name="Ograda datuma 1"/>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3" name="Ograda noge 2"/>
          <p:cNvSpPr>
            <a:spLocks noGrp="1"/>
          </p:cNvSpPr>
          <p:nvPr>
            <p:ph type="ftr" sz="quarter" idx="11"/>
          </p:nvPr>
        </p:nvSpPr>
        <p:spPr/>
        <p:txBody>
          <a:bodyPr/>
          <a:lstStyle/>
          <a:p>
            <a:endParaRPr lang="sl-SI"/>
          </a:p>
        </p:txBody>
      </p:sp>
      <p:sp>
        <p:nvSpPr>
          <p:cNvPr id="4" name="Ograda številke diapozitiva 3"/>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1_Naslov in vsebina">
    <p:spTree>
      <p:nvGrpSpPr>
        <p:cNvPr id="1" name=""/>
        <p:cNvGrpSpPr/>
        <p:nvPr/>
      </p:nvGrpSpPr>
      <p:grpSpPr>
        <a:xfrm>
          <a:off x="0" y="0"/>
          <a:ext cx="0" cy="0"/>
          <a:chOff x="0" y="0"/>
          <a:chExt cx="0" cy="0"/>
        </a:xfrm>
      </p:grpSpPr>
      <p:sp>
        <p:nvSpPr>
          <p:cNvPr id="2" name="Naslov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sl-SI"/>
              <a:t>Kliknite, če želite urediti slog naslova matrice</a:t>
            </a:r>
            <a:endParaRPr kumimoji="0" lang="en-US"/>
          </a:p>
        </p:txBody>
      </p:sp>
      <p:sp>
        <p:nvSpPr>
          <p:cNvPr id="3" name="Ograda besedila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sl-SI"/>
              <a:t>Kliknite, če želite urediti sloge besedila matrice</a:t>
            </a:r>
          </a:p>
        </p:txBody>
      </p:sp>
      <p:sp>
        <p:nvSpPr>
          <p:cNvPr id="4" name="Ograda vsebine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sl-SI"/>
              <a:t>Kliknite, če želite urediti sloge besedila matrice</a:t>
            </a:r>
          </a:p>
          <a:p>
            <a:pPr lvl="1" eaLnBrk="1" latinLnBrk="0" hangingPunct="1"/>
            <a:r>
              <a:rPr lang="sl-SI"/>
              <a:t>Druga raven</a:t>
            </a:r>
          </a:p>
          <a:p>
            <a:pPr lvl="2" eaLnBrk="1" latinLnBrk="0" hangingPunct="1"/>
            <a:r>
              <a:rPr lang="sl-SI"/>
              <a:t>Tretja raven</a:t>
            </a:r>
          </a:p>
          <a:p>
            <a:pPr lvl="3" eaLnBrk="1" latinLnBrk="0" hangingPunct="1"/>
            <a:r>
              <a:rPr lang="sl-SI"/>
              <a:t>Četrta raven</a:t>
            </a:r>
          </a:p>
          <a:p>
            <a:pPr lvl="4" eaLnBrk="1" latinLnBrk="0" hangingPunct="1"/>
            <a:r>
              <a:rPr lang="sl-SI"/>
              <a:t>Peta raven</a:t>
            </a:r>
            <a:endParaRPr kumimoji="0" lang="en-US"/>
          </a:p>
        </p:txBody>
      </p:sp>
      <p:sp>
        <p:nvSpPr>
          <p:cNvPr id="5" name="Ograda datuma 4"/>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p:txBody>
          <a:bodyPr/>
          <a:lstStyle/>
          <a:p>
            <a:fld id="{2DDD8C8C-A7AF-4D99-AFA9-AE56181CCFF7}" type="slidenum">
              <a:rPr lang="sl-SI" smtClean="0"/>
              <a:pPr/>
              <a:t>‹#›</a:t>
            </a:fld>
            <a:endParaRPr lang="sl-S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Naslov in slika">
    <p:spTree>
      <p:nvGrpSpPr>
        <p:cNvPr id="1" name=""/>
        <p:cNvGrpSpPr/>
        <p:nvPr/>
      </p:nvGrpSpPr>
      <p:grpSpPr>
        <a:xfrm>
          <a:off x="0" y="0"/>
          <a:ext cx="0" cy="0"/>
          <a:chOff x="0" y="0"/>
          <a:chExt cx="0" cy="0"/>
        </a:xfrm>
      </p:grpSpPr>
      <p:sp>
        <p:nvSpPr>
          <p:cNvPr id="9" name="Odreži in zaokroži en kot pravokotnika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Pravokotni trikotnik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Naslov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sl-SI"/>
              <a:t>Kliknite, če želite urediti slog naslova matrice</a:t>
            </a:r>
            <a:endParaRPr kumimoji="0" lang="en-US"/>
          </a:p>
        </p:txBody>
      </p:sp>
      <p:sp>
        <p:nvSpPr>
          <p:cNvPr id="4" name="Ograda besedila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sl-SI"/>
              <a:t>Kliknite, če želite urediti sloge besedila matrice</a:t>
            </a:r>
          </a:p>
        </p:txBody>
      </p:sp>
      <p:sp>
        <p:nvSpPr>
          <p:cNvPr id="5" name="Ograda datuma 4"/>
          <p:cNvSpPr>
            <a:spLocks noGrp="1"/>
          </p:cNvSpPr>
          <p:nvPr>
            <p:ph type="dt" sz="half" idx="10"/>
          </p:nvPr>
        </p:nvSpPr>
        <p:spPr/>
        <p:txBody>
          <a:bodyPr/>
          <a:lstStyle/>
          <a:p>
            <a:fld id="{D045CB64-4F4B-470F-B834-4061A14F39AD}" type="datetimeFigureOut">
              <a:rPr lang="sl-SI" smtClean="0"/>
              <a:pPr/>
              <a:t>28. 03. 2023</a:t>
            </a:fld>
            <a:endParaRPr lang="sl-SI"/>
          </a:p>
        </p:txBody>
      </p:sp>
      <p:sp>
        <p:nvSpPr>
          <p:cNvPr id="6" name="Ograda noge 5"/>
          <p:cNvSpPr>
            <a:spLocks noGrp="1"/>
          </p:cNvSpPr>
          <p:nvPr>
            <p:ph type="ftr" sz="quarter" idx="11"/>
          </p:nvPr>
        </p:nvSpPr>
        <p:spPr/>
        <p:txBody>
          <a:bodyPr/>
          <a:lstStyle/>
          <a:p>
            <a:endParaRPr lang="sl-SI"/>
          </a:p>
        </p:txBody>
      </p:sp>
      <p:sp>
        <p:nvSpPr>
          <p:cNvPr id="7" name="Ograda številke diapozitiva 6"/>
          <p:cNvSpPr>
            <a:spLocks noGrp="1"/>
          </p:cNvSpPr>
          <p:nvPr>
            <p:ph type="sldNum" sz="quarter" idx="12"/>
          </p:nvPr>
        </p:nvSpPr>
        <p:spPr>
          <a:xfrm>
            <a:off x="8077200" y="6356350"/>
            <a:ext cx="609600" cy="365125"/>
          </a:xfrm>
        </p:spPr>
        <p:txBody>
          <a:bodyPr/>
          <a:lstStyle/>
          <a:p>
            <a:fld id="{2DDD8C8C-A7AF-4D99-AFA9-AE56181CCFF7}" type="slidenum">
              <a:rPr lang="sl-SI" smtClean="0"/>
              <a:pPr/>
              <a:t>‹#›</a:t>
            </a:fld>
            <a:endParaRPr lang="sl-SI"/>
          </a:p>
        </p:txBody>
      </p:sp>
      <p:sp>
        <p:nvSpPr>
          <p:cNvPr id="3" name="Ograda slik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sl-SI"/>
              <a:t>Kliknite ikono, če želite dodati sliko</a:t>
            </a:r>
            <a:endParaRPr kumimoji="0" lang="en-US" dirty="0"/>
          </a:p>
        </p:txBody>
      </p:sp>
      <p:sp>
        <p:nvSpPr>
          <p:cNvPr id="10" name="Prostoročno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Prostoročno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Prostoročno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Prostoročno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Ograda naslova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sl-SI"/>
              <a:t>Kliknite, če želite urediti slog naslova matrice</a:t>
            </a:r>
            <a:endParaRPr kumimoji="0" lang="en-US"/>
          </a:p>
        </p:txBody>
      </p:sp>
      <p:sp>
        <p:nvSpPr>
          <p:cNvPr id="30" name="Ograda besedila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sl-SI"/>
              <a:t>Kliknite, če želite urediti sloge besedila matrice</a:t>
            </a:r>
          </a:p>
          <a:p>
            <a:pPr lvl="1" eaLnBrk="1" latinLnBrk="0" hangingPunct="1"/>
            <a:r>
              <a:rPr kumimoji="0" lang="sl-SI"/>
              <a:t>Druga raven</a:t>
            </a:r>
          </a:p>
          <a:p>
            <a:pPr lvl="2" eaLnBrk="1" latinLnBrk="0" hangingPunct="1"/>
            <a:r>
              <a:rPr kumimoji="0" lang="sl-SI"/>
              <a:t>Tretja raven</a:t>
            </a:r>
          </a:p>
          <a:p>
            <a:pPr lvl="3" eaLnBrk="1" latinLnBrk="0" hangingPunct="1"/>
            <a:r>
              <a:rPr kumimoji="0" lang="sl-SI"/>
              <a:t>Četrta raven</a:t>
            </a:r>
          </a:p>
          <a:p>
            <a:pPr lvl="4" eaLnBrk="1" latinLnBrk="0" hangingPunct="1"/>
            <a:r>
              <a:rPr kumimoji="0" lang="sl-SI"/>
              <a:t>Peta raven</a:t>
            </a:r>
            <a:endParaRPr kumimoji="0" lang="en-US"/>
          </a:p>
        </p:txBody>
      </p:sp>
      <p:sp>
        <p:nvSpPr>
          <p:cNvPr id="10" name="Ograda datum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D045CB64-4F4B-470F-B834-4061A14F39AD}" type="datetimeFigureOut">
              <a:rPr lang="sl-SI" smtClean="0"/>
              <a:pPr/>
              <a:t>28. 03. 2023</a:t>
            </a:fld>
            <a:endParaRPr lang="sl-SI"/>
          </a:p>
        </p:txBody>
      </p:sp>
      <p:sp>
        <p:nvSpPr>
          <p:cNvPr id="22" name="Ograda noge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sl-SI"/>
          </a:p>
        </p:txBody>
      </p:sp>
      <p:sp>
        <p:nvSpPr>
          <p:cNvPr id="18" name="Ograda številke diapoz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DDD8C8C-A7AF-4D99-AFA9-AE56181CCFF7}" type="slidenum">
              <a:rPr lang="sl-SI" smtClean="0"/>
              <a:pPr/>
              <a:t>‹#›</a:t>
            </a:fld>
            <a:endParaRPr lang="sl-SI"/>
          </a:p>
        </p:txBody>
      </p:sp>
      <p:grpSp>
        <p:nvGrpSpPr>
          <p:cNvPr id="2" name="Skupina 1"/>
          <p:cNvGrpSpPr/>
          <p:nvPr/>
        </p:nvGrpSpPr>
        <p:grpSpPr>
          <a:xfrm>
            <a:off x="-19017" y="202408"/>
            <a:ext cx="9180548" cy="649224"/>
            <a:chOff x="-19045" y="216550"/>
            <a:chExt cx="9180548" cy="649224"/>
          </a:xfrm>
        </p:grpSpPr>
        <p:sp>
          <p:nvSpPr>
            <p:cNvPr id="12" name="Prostoročno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Prostoročno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quizlet.com/20061355/4th-grade-music-vocabulary-quiz-flash-cards/"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hyperlink" Target="http://www.dltk-kids.com/crafts/music/index.htm" TargetMode="External"/><Relationship Id="rId2" Type="http://schemas.openxmlformats.org/officeDocument/2006/relationships/hyperlink" Target="http://pinterest.com/debchitwood/kids-music-activities/" TargetMode="External"/><Relationship Id="rId1" Type="http://schemas.openxmlformats.org/officeDocument/2006/relationships/slideLayout" Target="../slideLayouts/slideLayout2.xml"/><Relationship Id="rId5" Type="http://schemas.openxmlformats.org/officeDocument/2006/relationships/hyperlink" Target="http://www.biglearning.org/treasure-music.htm" TargetMode="External"/><Relationship Id="rId4" Type="http://schemas.openxmlformats.org/officeDocument/2006/relationships/hyperlink" Target="http://www.teachervision.fen.com/music/lesson-plan/54321.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6JGc6TstxZY"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hyperlink" Target="https://www.youtube.com/watch?v=oLGZnSBP_Bo"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www.macmillandictionary.com/dictionary/british/word_1"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www.youtube.com/watch?v=-9g2v6E9wtg" TargetMode="External"/><Relationship Id="rId4" Type="http://schemas.openxmlformats.org/officeDocument/2006/relationships/hyperlink" Target="https://www.macmillandictionary.com/dictionary/british/phrase_1" TargetMode="External"/></Relationships>
</file>

<file path=ppt/slides/_rels/slide23.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hyperlink" Target="https://www.youtube.com/watch?v=9xxyZSdYEmM" TargetMode="External"/><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18" Type="http://schemas.openxmlformats.org/officeDocument/2006/relationships/image" Target="../media/image7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image" Target="../media/image54.png"/><Relationship Id="rId16"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19" Type="http://schemas.openxmlformats.org/officeDocument/2006/relationships/image" Target="../media/image71.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18" Type="http://schemas.openxmlformats.org/officeDocument/2006/relationships/image" Target="../media/image72.png"/><Relationship Id="rId3" Type="http://schemas.openxmlformats.org/officeDocument/2006/relationships/image" Target="../media/image55.png"/><Relationship Id="rId7" Type="http://schemas.openxmlformats.org/officeDocument/2006/relationships/image" Target="../media/image60.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image" Target="../media/image54.png"/><Relationship Id="rId16"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7.png"/><Relationship Id="rId15" Type="http://schemas.openxmlformats.org/officeDocument/2006/relationships/image" Target="../media/image68.png"/><Relationship Id="rId10" Type="http://schemas.openxmlformats.org/officeDocument/2006/relationships/image" Target="../media/image63.png"/><Relationship Id="rId19" Type="http://schemas.openxmlformats.org/officeDocument/2006/relationships/image" Target="../media/image73.png"/><Relationship Id="rId4" Type="http://schemas.openxmlformats.org/officeDocument/2006/relationships/image" Target="../media/image56.png"/><Relationship Id="rId9" Type="http://schemas.openxmlformats.org/officeDocument/2006/relationships/image" Target="../media/image62.png"/><Relationship Id="rId14" Type="http://schemas.openxmlformats.org/officeDocument/2006/relationships/image" Target="../media/image67.png"/></Relationships>
</file>

<file path=ppt/slides/_rels/slide27.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gif"/><Relationship Id="rId2" Type="http://schemas.openxmlformats.org/officeDocument/2006/relationships/hyperlink" Target="http://www.eflnet.com/vocab/music_vocabulary.php"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hyperlink" Target="https://www.youtube.com/watch?v=-I2HfoWY-Cc"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funtrivia.com/playquiz/quiz17977314961a0.html" TargetMode="Externa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5qxPie5_cEU" TargetMode="External"/><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hyperlink" Target="https://www.youtube.com/watch?v=Vz_P6qQF-Y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www.sporcle.com/games/Scarpia/sound-of-musical-intruments" TargetMode="External"/><Relationship Id="rId2" Type="http://schemas.openxmlformats.org/officeDocument/2006/relationships/hyperlink" Target="https://www.musictechteacher.com/music_quizzes/music_quizzes.htm" TargetMode="Externa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2.xml.rels><?xml version="1.0" encoding="UTF-8" standalone="yes"?>
<Relationships xmlns="http://schemas.openxmlformats.org/package/2006/relationships"><Relationship Id="rId3" Type="http://schemas.openxmlformats.org/officeDocument/2006/relationships/hyperlink" Target="http://www.learninggamesforkids.com/music_and_art_games/orchestra-jigsaw.html" TargetMode="External"/><Relationship Id="rId2" Type="http://schemas.openxmlformats.org/officeDocument/2006/relationships/hyperlink" Target="http://www.brighthubeducation.com/teaching-elementary-school/108616-best-online-music-games/" TargetMode="External"/><Relationship Id="rId1" Type="http://schemas.openxmlformats.org/officeDocument/2006/relationships/slideLayout" Target="../slideLayouts/slideLayout2.xml"/><Relationship Id="rId5" Type="http://schemas.openxmlformats.org/officeDocument/2006/relationships/hyperlink" Target="http://lyricstraining.com/" TargetMode="External"/><Relationship Id="rId4" Type="http://schemas.openxmlformats.org/officeDocument/2006/relationships/hyperlink" Target="http://www.incredibox.com/"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cRvMB9zJvs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hyperlink" Target="http://www.youtube.com/watch?v=yihq8BIhL9c" TargetMode="External"/></Relationships>
</file>

<file path=ppt/slides/_rels/slide44.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package" Target="../embeddings/Microsoft_Word_Document.docx"/><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s://www.youtube.com/watch?v=DN-hso_voeI" TargetMode="External"/><Relationship Id="rId2" Type="http://schemas.openxmlformats.org/officeDocument/2006/relationships/hyperlink" Target="http://ezinearticles.com/?Classroom-Thunder-Storm-(Or-Rain-Dance)---Another-Great-Game-For-Music-Lessons&amp;id=1858591"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ctrTitle"/>
          </p:nvPr>
        </p:nvSpPr>
        <p:spPr/>
        <p:txBody>
          <a:bodyPr>
            <a:normAutofit fontScale="90000"/>
          </a:bodyPr>
          <a:lstStyle/>
          <a:p>
            <a:pPr algn="ctr"/>
            <a:r>
              <a:rPr lang="sl-SI" dirty="0">
                <a:latin typeface="Garamond" panose="02020404030301010803" pitchFamily="18" charset="0"/>
              </a:rPr>
              <a:t>ENGLISH ACROSS THE CURRICULUM</a:t>
            </a:r>
            <a:br>
              <a:rPr lang="sl-SI" dirty="0"/>
            </a:br>
            <a:endParaRPr lang="sl-SI" sz="6700" i="1" dirty="0"/>
          </a:p>
        </p:txBody>
      </p:sp>
      <p:sp>
        <p:nvSpPr>
          <p:cNvPr id="3" name="Podnaslov 2"/>
          <p:cNvSpPr>
            <a:spLocks noGrp="1"/>
          </p:cNvSpPr>
          <p:nvPr>
            <p:ph type="subTitle" idx="1"/>
          </p:nvPr>
        </p:nvSpPr>
        <p:spPr>
          <a:xfrm>
            <a:off x="1259632" y="5589240"/>
            <a:ext cx="7632848" cy="1752600"/>
          </a:xfrm>
        </p:spPr>
        <p:txBody>
          <a:bodyPr>
            <a:normAutofit/>
          </a:bodyPr>
          <a:lstStyle/>
          <a:p>
            <a:endParaRPr lang="sl-SI" sz="1400" dirty="0"/>
          </a:p>
          <a:p>
            <a:endParaRPr lang="sl-SI" sz="1400" dirty="0"/>
          </a:p>
        </p:txBody>
      </p:sp>
      <p:pic>
        <p:nvPicPr>
          <p:cNvPr id="4" name="Slika 3"/>
          <p:cNvPicPr>
            <a:picLocks noChangeAspect="1"/>
          </p:cNvPicPr>
          <p:nvPr/>
        </p:nvPicPr>
        <p:blipFill>
          <a:blip r:embed="rId2" cstate="print"/>
          <a:stretch>
            <a:fillRect/>
          </a:stretch>
        </p:blipFill>
        <p:spPr>
          <a:xfrm>
            <a:off x="0" y="2348880"/>
            <a:ext cx="9144000" cy="3528392"/>
          </a:xfrm>
          <a:prstGeom prst="rect">
            <a:avLst/>
          </a:prstGeom>
        </p:spPr>
      </p:pic>
      <p:sp>
        <p:nvSpPr>
          <p:cNvPr id="5" name="PoljeZBesedilom 4">
            <a:extLst>
              <a:ext uri="{FF2B5EF4-FFF2-40B4-BE49-F238E27FC236}">
                <a16:creationId xmlns:a16="http://schemas.microsoft.com/office/drawing/2014/main" id="{C5A71D11-F056-4A63-87E3-40832FABFF4D}"/>
              </a:ext>
            </a:extLst>
          </p:cNvPr>
          <p:cNvSpPr txBox="1"/>
          <p:nvPr/>
        </p:nvSpPr>
        <p:spPr>
          <a:xfrm>
            <a:off x="4932040" y="6237312"/>
            <a:ext cx="3816424" cy="646331"/>
          </a:xfrm>
          <a:prstGeom prst="rect">
            <a:avLst/>
          </a:prstGeom>
          <a:noFill/>
        </p:spPr>
        <p:txBody>
          <a:bodyPr wrap="square" rtlCol="0">
            <a:spAutoFit/>
          </a:bodyPr>
          <a:lstStyle/>
          <a:p>
            <a:r>
              <a:rPr lang="sl-SI" dirty="0"/>
              <a:t>Mateja Dagarin Fojkar, Ana Ilić, Tina Rozmanič</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636680"/>
          </a:xfrm>
        </p:spPr>
        <p:txBody>
          <a:bodyPr>
            <a:normAutofit/>
          </a:bodyPr>
          <a:lstStyle/>
          <a:p>
            <a:r>
              <a:rPr lang="sl-SI" sz="3200" b="1" dirty="0">
                <a:latin typeface="Garamond" panose="02020404030301010803" pitchFamily="18" charset="0"/>
              </a:rPr>
              <a:t>MUSIC VOCABULARY 3 - KEY</a:t>
            </a:r>
          </a:p>
        </p:txBody>
      </p:sp>
      <p:sp>
        <p:nvSpPr>
          <p:cNvPr id="3" name="Content Placeholder 2"/>
          <p:cNvSpPr>
            <a:spLocks noGrp="1"/>
          </p:cNvSpPr>
          <p:nvPr>
            <p:ph idx="1"/>
          </p:nvPr>
        </p:nvSpPr>
        <p:spPr>
          <a:xfrm>
            <a:off x="0" y="1935480"/>
            <a:ext cx="8686800" cy="4922520"/>
          </a:xfrm>
        </p:spPr>
        <p:txBody>
          <a:bodyPr>
            <a:normAutofit fontScale="62500" lnSpcReduction="20000"/>
          </a:bodyPr>
          <a:lstStyle/>
          <a:p>
            <a:r>
              <a:rPr lang="en-US" sz="2800" b="1" i="1" dirty="0">
                <a:latin typeface="Garamond" panose="02020404030301010803" pitchFamily="18" charset="0"/>
              </a:rPr>
              <a:t>a public performance </a:t>
            </a:r>
            <a:r>
              <a:rPr lang="sl-SI" sz="2800" b="1" i="1" dirty="0">
                <a:latin typeface="Garamond" panose="02020404030301010803" pitchFamily="18" charset="0"/>
              </a:rPr>
              <a:t> = CONCERT</a:t>
            </a:r>
            <a:endParaRPr lang="en-US" sz="2800" b="1" i="1" dirty="0">
              <a:latin typeface="Garamond" panose="02020404030301010803" pitchFamily="18" charset="0"/>
            </a:endParaRPr>
          </a:p>
          <a:p>
            <a:r>
              <a:rPr lang="en-US" sz="2800" b="1" i="1" dirty="0">
                <a:latin typeface="Garamond" panose="02020404030301010803" pitchFamily="18" charset="0"/>
              </a:rPr>
              <a:t>a collection of songs </a:t>
            </a:r>
            <a:r>
              <a:rPr lang="sl-SI" sz="2800" b="1" i="1" dirty="0">
                <a:latin typeface="Garamond" panose="02020404030301010803" pitchFamily="18" charset="0"/>
              </a:rPr>
              <a:t>= ALBUM</a:t>
            </a:r>
            <a:endParaRPr lang="en-US" sz="2800" b="1" i="1" dirty="0">
              <a:latin typeface="Garamond" panose="02020404030301010803" pitchFamily="18" charset="0"/>
            </a:endParaRPr>
          </a:p>
          <a:p>
            <a:r>
              <a:rPr lang="en-US" sz="2800" b="1" i="1" dirty="0">
                <a:latin typeface="Garamond" panose="02020404030301010803" pitchFamily="18" charset="0"/>
              </a:rPr>
              <a:t>the words of a song </a:t>
            </a:r>
            <a:r>
              <a:rPr lang="sl-SI" sz="2800" b="1" i="1" dirty="0">
                <a:latin typeface="Garamond" panose="02020404030301010803" pitchFamily="18" charset="0"/>
              </a:rPr>
              <a:t>= LYRICS </a:t>
            </a:r>
            <a:endParaRPr lang="en-US" sz="2800" b="1" i="1" dirty="0">
              <a:latin typeface="Garamond" panose="02020404030301010803" pitchFamily="18" charset="0"/>
            </a:endParaRPr>
          </a:p>
          <a:p>
            <a:r>
              <a:rPr lang="en-US" sz="2800" b="1" i="1" dirty="0">
                <a:latin typeface="Garamond" panose="02020404030301010803" pitchFamily="18" charset="0"/>
              </a:rPr>
              <a:t>one song from a collection </a:t>
            </a:r>
            <a:r>
              <a:rPr lang="sl-SI" sz="2800" b="1" i="1" dirty="0">
                <a:latin typeface="Garamond" panose="02020404030301010803" pitchFamily="18" charset="0"/>
              </a:rPr>
              <a:t>= SINGLE</a:t>
            </a:r>
            <a:endParaRPr lang="en-US" sz="2800" b="1" i="1" dirty="0">
              <a:latin typeface="Garamond" panose="02020404030301010803" pitchFamily="18" charset="0"/>
            </a:endParaRPr>
          </a:p>
          <a:p>
            <a:r>
              <a:rPr lang="en-US" sz="2800" b="1" i="1" dirty="0">
                <a:latin typeface="Garamond" panose="02020404030301010803" pitchFamily="18" charset="0"/>
              </a:rPr>
              <a:t>a classification of the most popular songs </a:t>
            </a:r>
            <a:r>
              <a:rPr lang="sl-SI" sz="2800" b="1" i="1" dirty="0">
                <a:latin typeface="Garamond" panose="02020404030301010803" pitchFamily="18" charset="0"/>
              </a:rPr>
              <a:t>= TOP TEN</a:t>
            </a:r>
            <a:endParaRPr lang="en-US" sz="2800" b="1" i="1" dirty="0">
              <a:latin typeface="Garamond" panose="02020404030301010803" pitchFamily="18" charset="0"/>
            </a:endParaRPr>
          </a:p>
          <a:p>
            <a:r>
              <a:rPr lang="en-US" sz="2800" b="1" i="1" dirty="0">
                <a:latin typeface="Garamond" panose="02020404030301010803" pitchFamily="18" charset="0"/>
              </a:rPr>
              <a:t>work on a project </a:t>
            </a:r>
            <a:r>
              <a:rPr lang="sl-SI" sz="2800" b="1" i="1" dirty="0">
                <a:latin typeface="Garamond" panose="02020404030301010803" pitchFamily="18" charset="0"/>
              </a:rPr>
              <a:t>= COLLABORATE</a:t>
            </a:r>
            <a:endParaRPr lang="en-US" sz="2800" b="1" i="1" dirty="0">
              <a:latin typeface="Garamond" panose="02020404030301010803" pitchFamily="18" charset="0"/>
            </a:endParaRPr>
          </a:p>
          <a:p>
            <a:r>
              <a:rPr lang="en-US" sz="2800" b="1" i="1" dirty="0">
                <a:latin typeface="Garamond" panose="02020404030301010803" pitchFamily="18" charset="0"/>
              </a:rPr>
              <a:t>not recorded </a:t>
            </a:r>
            <a:r>
              <a:rPr lang="sl-SI" sz="2800" b="1" i="1" dirty="0">
                <a:latin typeface="Garamond" panose="02020404030301010803" pitchFamily="18" charset="0"/>
              </a:rPr>
              <a:t>= LIVE</a:t>
            </a:r>
            <a:endParaRPr lang="en-US" sz="2800" b="1" i="1" dirty="0">
              <a:latin typeface="Garamond" panose="02020404030301010803" pitchFamily="18" charset="0"/>
            </a:endParaRPr>
          </a:p>
          <a:p>
            <a:r>
              <a:rPr lang="en-US" sz="2800" b="1" i="1" dirty="0">
                <a:latin typeface="Garamond" panose="02020404030301010803" pitchFamily="18" charset="0"/>
              </a:rPr>
              <a:t>a song with no words </a:t>
            </a:r>
            <a:r>
              <a:rPr lang="sl-SI" sz="2800" b="1" i="1" dirty="0">
                <a:latin typeface="Garamond" panose="02020404030301010803" pitchFamily="18" charset="0"/>
              </a:rPr>
              <a:t>= INSTRUMENTAL</a:t>
            </a:r>
            <a:endParaRPr lang="en-US" sz="2800" b="1" i="1" dirty="0">
              <a:latin typeface="Garamond" panose="02020404030301010803" pitchFamily="18" charset="0"/>
            </a:endParaRPr>
          </a:p>
          <a:p>
            <a:r>
              <a:rPr lang="en-US" sz="2800" b="1" i="1" dirty="0">
                <a:latin typeface="Garamond" panose="02020404030301010803" pitchFamily="18" charset="0"/>
              </a:rPr>
              <a:t>number of times a radio station plays a song </a:t>
            </a:r>
            <a:r>
              <a:rPr lang="sl-SI" sz="2800" b="1" i="1" dirty="0">
                <a:latin typeface="Garamond" panose="02020404030301010803" pitchFamily="18" charset="0"/>
              </a:rPr>
              <a:t>= AIRPLAY</a:t>
            </a:r>
            <a:endParaRPr lang="en-US" sz="2800" b="1" i="1" dirty="0">
              <a:latin typeface="Garamond" panose="02020404030301010803" pitchFamily="18" charset="0"/>
            </a:endParaRPr>
          </a:p>
          <a:p>
            <a:r>
              <a:rPr lang="en-US" sz="2800" b="1" i="1" dirty="0">
                <a:latin typeface="Garamond" panose="02020404030301010803" pitchFamily="18" charset="0"/>
              </a:rPr>
              <a:t>most recent </a:t>
            </a:r>
            <a:r>
              <a:rPr lang="sl-SI" sz="2800" b="1" i="1" dirty="0">
                <a:latin typeface="Garamond" panose="02020404030301010803" pitchFamily="18" charset="0"/>
              </a:rPr>
              <a:t>= LATEST</a:t>
            </a:r>
            <a:endParaRPr lang="en-US" sz="2800" b="1" i="1" dirty="0">
              <a:latin typeface="Garamond" panose="02020404030301010803" pitchFamily="18" charset="0"/>
            </a:endParaRPr>
          </a:p>
          <a:p>
            <a:r>
              <a:rPr lang="en-US" sz="2800" b="1" i="1" dirty="0">
                <a:latin typeface="Garamond" panose="02020404030301010803" pitchFamily="18" charset="0"/>
              </a:rPr>
              <a:t>the singing in a song </a:t>
            </a:r>
            <a:r>
              <a:rPr lang="sl-SI" sz="2800" b="1" i="1" dirty="0">
                <a:latin typeface="Garamond" panose="02020404030301010803" pitchFamily="18" charset="0"/>
              </a:rPr>
              <a:t>= VOCALS</a:t>
            </a:r>
            <a:endParaRPr lang="en-US" sz="2800" b="1" i="1" dirty="0">
              <a:latin typeface="Garamond" panose="02020404030301010803" pitchFamily="18" charset="0"/>
            </a:endParaRPr>
          </a:p>
          <a:p>
            <a:r>
              <a:rPr lang="en-US" sz="2800" b="1" i="1" dirty="0">
                <a:latin typeface="Garamond" panose="02020404030301010803" pitchFamily="18" charset="0"/>
              </a:rPr>
              <a:t>easy to remember and sing </a:t>
            </a:r>
            <a:r>
              <a:rPr lang="sl-SI" sz="2800" b="1" i="1" dirty="0">
                <a:latin typeface="Garamond" panose="02020404030301010803" pitchFamily="18" charset="0"/>
              </a:rPr>
              <a:t>= CATCHY</a:t>
            </a:r>
            <a:endParaRPr lang="en-US" sz="2800" b="1" i="1" dirty="0">
              <a:latin typeface="Garamond" panose="02020404030301010803" pitchFamily="18" charset="0"/>
            </a:endParaRPr>
          </a:p>
          <a:p>
            <a:r>
              <a:rPr lang="en-US" sz="2800" b="1" i="1" dirty="0">
                <a:latin typeface="Garamond" panose="02020404030301010803" pitchFamily="18" charset="0"/>
              </a:rPr>
              <a:t>the music of a song </a:t>
            </a:r>
            <a:r>
              <a:rPr lang="sl-SI" sz="2800" b="1" i="1" dirty="0">
                <a:latin typeface="Garamond" panose="02020404030301010803" pitchFamily="18" charset="0"/>
              </a:rPr>
              <a:t>= MELODY</a:t>
            </a:r>
            <a:endParaRPr lang="en-US" sz="2800" b="1" i="1" dirty="0">
              <a:latin typeface="Garamond" panose="02020404030301010803" pitchFamily="18" charset="0"/>
            </a:endParaRPr>
          </a:p>
          <a:p>
            <a:r>
              <a:rPr lang="en-US" sz="2800" b="1" i="1" dirty="0">
                <a:latin typeface="Garamond" panose="02020404030301010803" pitchFamily="18" charset="0"/>
              </a:rPr>
              <a:t>recorded music at a concert </a:t>
            </a:r>
            <a:r>
              <a:rPr lang="sl-SI" sz="2800" b="1" i="1" dirty="0">
                <a:latin typeface="Garamond" panose="02020404030301010803" pitchFamily="18" charset="0"/>
              </a:rPr>
              <a:t>= BACKING TRACK</a:t>
            </a:r>
            <a:endParaRPr lang="en-US" sz="2800" b="1" i="1" dirty="0">
              <a:latin typeface="Garamond" panose="02020404030301010803" pitchFamily="18" charset="0"/>
            </a:endParaRPr>
          </a:p>
          <a:p>
            <a:r>
              <a:rPr lang="en-US" sz="2800" b="1" i="1" dirty="0">
                <a:latin typeface="Garamond" panose="02020404030301010803" pitchFamily="18" charset="0"/>
              </a:rPr>
              <a:t>the music for a film </a:t>
            </a:r>
            <a:r>
              <a:rPr lang="sl-SI" sz="2800" b="1" i="1" dirty="0">
                <a:latin typeface="Garamond" panose="02020404030301010803" pitchFamily="18" charset="0"/>
              </a:rPr>
              <a:t>= SOUNDTRACK</a:t>
            </a:r>
            <a:endParaRPr lang="en-US" sz="2800" b="1" i="1" dirty="0">
              <a:latin typeface="Garamond" panose="02020404030301010803" pitchFamily="18" charset="0"/>
            </a:endParaRPr>
          </a:p>
          <a:p>
            <a:r>
              <a:rPr lang="en-US" sz="2800" b="1" i="1" dirty="0">
                <a:latin typeface="Garamond" panose="02020404030301010803" pitchFamily="18" charset="0"/>
              </a:rPr>
              <a:t>copy music to disc or cassette </a:t>
            </a:r>
            <a:r>
              <a:rPr lang="sl-SI" sz="2800" b="1" i="1" dirty="0">
                <a:latin typeface="Garamond" panose="02020404030301010803" pitchFamily="18" charset="0"/>
              </a:rPr>
              <a:t>= RECORD</a:t>
            </a:r>
            <a:endParaRPr lang="en-US" sz="2800" b="1" i="1" dirty="0">
              <a:latin typeface="Garamond" panose="02020404030301010803" pitchFamily="18" charset="0"/>
            </a:endParaRPr>
          </a:p>
          <a:p>
            <a:r>
              <a:rPr lang="en-US" sz="2800" b="1" i="1" dirty="0">
                <a:latin typeface="Garamond" panose="02020404030301010803" pitchFamily="18" charset="0"/>
              </a:rPr>
              <a:t>the most popular song in a classification </a:t>
            </a:r>
            <a:r>
              <a:rPr lang="sl-SI" sz="2800" b="1" i="1" dirty="0">
                <a:latin typeface="Garamond" panose="02020404030301010803" pitchFamily="18" charset="0"/>
              </a:rPr>
              <a:t>= NUMBER ONE</a:t>
            </a:r>
            <a:endParaRPr lang="en-US" sz="2800" b="1" i="1" dirty="0">
              <a:latin typeface="Garamond" panose="02020404030301010803" pitchFamily="18" charset="0"/>
            </a:endParaRPr>
          </a:p>
          <a:p>
            <a:endParaRPr lang="sl-SI" i="1"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332656"/>
            <a:ext cx="8229600" cy="1143000"/>
          </a:xfrm>
        </p:spPr>
        <p:txBody>
          <a:bodyPr>
            <a:normAutofit/>
          </a:bodyPr>
          <a:lstStyle/>
          <a:p>
            <a:r>
              <a:rPr lang="sl-SI" sz="3200" b="1" dirty="0">
                <a:latin typeface="Garamond" panose="02020404030301010803" pitchFamily="18" charset="0"/>
              </a:rPr>
              <a:t>MUSIC VOCABULARY</a:t>
            </a:r>
          </a:p>
        </p:txBody>
      </p:sp>
      <p:sp>
        <p:nvSpPr>
          <p:cNvPr id="3" name="Ograda vsebine 2"/>
          <p:cNvSpPr>
            <a:spLocks noGrp="1"/>
          </p:cNvSpPr>
          <p:nvPr>
            <p:ph idx="1"/>
          </p:nvPr>
        </p:nvSpPr>
        <p:spPr/>
        <p:txBody>
          <a:bodyPr/>
          <a:lstStyle/>
          <a:p>
            <a:r>
              <a:rPr lang="sl-SI" dirty="0">
                <a:latin typeface="Garamond" panose="02020404030301010803" pitchFamily="18" charset="0"/>
                <a:hlinkClick r:id="rId2"/>
              </a:rPr>
              <a:t>http://quizlet.com/20061355/4th-grade-music-vocabulary-quiz-flash-cards</a:t>
            </a:r>
            <a:r>
              <a:rPr lang="sl-SI" dirty="0">
                <a:hlinkClick r:id="rId2"/>
              </a:rPr>
              <a:t>/</a:t>
            </a:r>
            <a:r>
              <a:rPr lang="sl-SI" dirty="0"/>
              <a:t> </a:t>
            </a:r>
          </a:p>
        </p:txBody>
      </p:sp>
      <p:pic>
        <p:nvPicPr>
          <p:cNvPr id="4098" name="Picture 2" descr="http://theworldunplugged.files.wordpress.com/2010/12/music.jpg"/>
          <p:cNvPicPr>
            <a:picLocks noChangeAspect="1" noChangeArrowheads="1"/>
          </p:cNvPicPr>
          <p:nvPr/>
        </p:nvPicPr>
        <p:blipFill>
          <a:blip r:embed="rId3" cstate="print"/>
          <a:srcRect/>
          <a:stretch>
            <a:fillRect/>
          </a:stretch>
        </p:blipFill>
        <p:spPr bwMode="auto">
          <a:xfrm>
            <a:off x="2746140" y="3356992"/>
            <a:ext cx="3672408" cy="2484139"/>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sl-SI" sz="3200" b="1" dirty="0">
                <a:latin typeface="Garamond" panose="02020404030301010803" pitchFamily="18" charset="0"/>
              </a:rPr>
              <a:t>CLASSROOM LANGUAGE – MUSIC EXPRESSIONS </a:t>
            </a:r>
          </a:p>
        </p:txBody>
      </p:sp>
      <p:sp>
        <p:nvSpPr>
          <p:cNvPr id="3" name="Content Placeholder 2"/>
          <p:cNvSpPr>
            <a:spLocks noGrp="1"/>
          </p:cNvSpPr>
          <p:nvPr>
            <p:ph idx="1"/>
          </p:nvPr>
        </p:nvSpPr>
        <p:spPr/>
        <p:txBody>
          <a:bodyPr/>
          <a:lstStyle/>
          <a:p>
            <a:endParaRPr lang="sl-SI" dirty="0"/>
          </a:p>
        </p:txBody>
      </p:sp>
      <p:pic>
        <p:nvPicPr>
          <p:cNvPr id="74754" name="Picture 2"/>
          <p:cNvPicPr>
            <a:picLocks noChangeAspect="1" noChangeArrowheads="1"/>
          </p:cNvPicPr>
          <p:nvPr/>
        </p:nvPicPr>
        <p:blipFill>
          <a:blip r:embed="rId2" cstate="print"/>
          <a:srcRect/>
          <a:stretch>
            <a:fillRect/>
          </a:stretch>
        </p:blipFill>
        <p:spPr bwMode="auto">
          <a:xfrm>
            <a:off x="611560" y="1916832"/>
            <a:ext cx="2637830" cy="4419401"/>
          </a:xfrm>
          <a:prstGeom prst="rect">
            <a:avLst/>
          </a:prstGeom>
          <a:noFill/>
          <a:ln w="9525">
            <a:noFill/>
            <a:miter lim="800000"/>
            <a:headEnd/>
            <a:tailEnd/>
          </a:ln>
        </p:spPr>
      </p:pic>
      <p:pic>
        <p:nvPicPr>
          <p:cNvPr id="5" name="Slika 5"/>
          <p:cNvPicPr/>
          <p:nvPr/>
        </p:nvPicPr>
        <p:blipFill>
          <a:blip r:embed="rId3" cstate="print"/>
          <a:srcRect/>
          <a:stretch>
            <a:fillRect/>
          </a:stretch>
        </p:blipFill>
        <p:spPr bwMode="auto">
          <a:xfrm>
            <a:off x="2987824" y="2204864"/>
            <a:ext cx="1315199" cy="1575990"/>
          </a:xfrm>
          <a:prstGeom prst="rect">
            <a:avLst/>
          </a:prstGeom>
          <a:noFill/>
          <a:ln w="9525">
            <a:noFill/>
            <a:miter lim="800000"/>
            <a:headEnd/>
            <a:tailEnd/>
          </a:ln>
        </p:spPr>
      </p:pic>
      <p:pic>
        <p:nvPicPr>
          <p:cNvPr id="74756" name="Picture 4"/>
          <p:cNvPicPr>
            <a:picLocks noChangeAspect="1" noChangeArrowheads="1"/>
          </p:cNvPicPr>
          <p:nvPr/>
        </p:nvPicPr>
        <p:blipFill>
          <a:blip r:embed="rId4" cstate="print"/>
          <a:srcRect/>
          <a:stretch>
            <a:fillRect/>
          </a:stretch>
        </p:blipFill>
        <p:spPr bwMode="auto">
          <a:xfrm>
            <a:off x="4601297" y="3780854"/>
            <a:ext cx="3792946" cy="2301602"/>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16632"/>
            <a:ext cx="8229600" cy="1143000"/>
          </a:xfrm>
        </p:spPr>
        <p:txBody>
          <a:bodyPr>
            <a:normAutofit/>
          </a:bodyPr>
          <a:lstStyle/>
          <a:p>
            <a:r>
              <a:rPr lang="sl-SI" sz="3200" b="1" dirty="0">
                <a:latin typeface="Garamond" panose="02020404030301010803" pitchFamily="18" charset="0"/>
              </a:rPr>
              <a:t>MUSIC ACTIVITIES IN PRIMARY CURRICULUM</a:t>
            </a:r>
          </a:p>
        </p:txBody>
      </p:sp>
      <p:sp>
        <p:nvSpPr>
          <p:cNvPr id="3" name="Ograda vsebine 2"/>
          <p:cNvSpPr>
            <a:spLocks noGrp="1"/>
          </p:cNvSpPr>
          <p:nvPr>
            <p:ph idx="1"/>
          </p:nvPr>
        </p:nvSpPr>
        <p:spPr>
          <a:xfrm>
            <a:off x="395536" y="1484784"/>
            <a:ext cx="8229600" cy="5256584"/>
          </a:xfrm>
        </p:spPr>
        <p:txBody>
          <a:bodyPr>
            <a:normAutofit fontScale="70000" lnSpcReduction="20000"/>
          </a:bodyPr>
          <a:lstStyle/>
          <a:p>
            <a:r>
              <a:rPr lang="en-US" dirty="0">
                <a:latin typeface="Garamond" panose="02020404030301010803" pitchFamily="18" charset="0"/>
              </a:rPr>
              <a:t>Listen to different genres of music or music from different cultures</a:t>
            </a:r>
          </a:p>
          <a:p>
            <a:r>
              <a:rPr lang="en-US" dirty="0">
                <a:latin typeface="Garamond" panose="02020404030301010803" pitchFamily="18" charset="0"/>
              </a:rPr>
              <a:t>Learn about musical instruments </a:t>
            </a:r>
          </a:p>
          <a:p>
            <a:r>
              <a:rPr lang="en-US" dirty="0">
                <a:latin typeface="Garamond" panose="02020404030301010803" pitchFamily="18" charset="0"/>
              </a:rPr>
              <a:t>Learn about characteristics of different music genres</a:t>
            </a:r>
          </a:p>
          <a:p>
            <a:r>
              <a:rPr lang="en-US" dirty="0">
                <a:latin typeface="Garamond" panose="02020404030301010803" pitchFamily="18" charset="0"/>
              </a:rPr>
              <a:t>Make your own music instruments (e.g. shakers, drums, a guitar…)</a:t>
            </a:r>
          </a:p>
          <a:p>
            <a:r>
              <a:rPr lang="en-US" dirty="0">
                <a:latin typeface="Garamond" panose="02020404030301010803" pitchFamily="18" charset="0"/>
              </a:rPr>
              <a:t>Create your own music</a:t>
            </a:r>
          </a:p>
          <a:p>
            <a:r>
              <a:rPr lang="en-US" dirty="0">
                <a:latin typeface="Garamond" panose="02020404030301010803" pitchFamily="18" charset="0"/>
              </a:rPr>
              <a:t>Play different instruments and record yourself</a:t>
            </a:r>
          </a:p>
          <a:p>
            <a:r>
              <a:rPr lang="en-US" dirty="0" err="1">
                <a:latin typeface="Garamond" panose="02020404030301010803" pitchFamily="18" charset="0"/>
              </a:rPr>
              <a:t>Organise</a:t>
            </a:r>
            <a:r>
              <a:rPr lang="en-US" dirty="0">
                <a:latin typeface="Garamond" panose="02020404030301010803" pitchFamily="18" charset="0"/>
              </a:rPr>
              <a:t> and perform in a school musical</a:t>
            </a:r>
          </a:p>
          <a:p>
            <a:r>
              <a:rPr lang="en-US" dirty="0">
                <a:latin typeface="Garamond" panose="02020404030301010803" pitchFamily="18" charset="0"/>
              </a:rPr>
              <a:t>Learn about the rhythm with tapping, clapping, clicking fingers…</a:t>
            </a:r>
          </a:p>
          <a:p>
            <a:r>
              <a:rPr lang="en-US" dirty="0">
                <a:latin typeface="Garamond" panose="02020404030301010803" pitchFamily="18" charset="0"/>
              </a:rPr>
              <a:t>Dance and move to the music</a:t>
            </a:r>
          </a:p>
          <a:p>
            <a:r>
              <a:rPr lang="en-US" dirty="0">
                <a:latin typeface="Garamond" panose="02020404030301010803" pitchFamily="18" charset="0"/>
              </a:rPr>
              <a:t>Observe (and imitate) the sounds in the nature (e.g. waves, stream…)</a:t>
            </a:r>
          </a:p>
          <a:p>
            <a:r>
              <a:rPr lang="en-US" dirty="0">
                <a:latin typeface="Garamond" panose="02020404030301010803" pitchFamily="18" charset="0"/>
              </a:rPr>
              <a:t>Musical chairs</a:t>
            </a:r>
          </a:p>
          <a:p>
            <a:r>
              <a:rPr lang="en-US" dirty="0">
                <a:latin typeface="Garamond" panose="02020404030301010803" pitchFamily="18" charset="0"/>
              </a:rPr>
              <a:t>Role play a story with instruments (e.g. a triangle for a mouse, a drum for a bear…)</a:t>
            </a:r>
          </a:p>
          <a:p>
            <a:r>
              <a:rPr lang="en-US" dirty="0">
                <a:latin typeface="Garamond" panose="02020404030301010803" pitchFamily="18" charset="0"/>
              </a:rPr>
              <a:t>…</a:t>
            </a:r>
          </a:p>
          <a:p>
            <a:r>
              <a:rPr lang="sl-SI" dirty="0">
                <a:latin typeface="Garamond" panose="02020404030301010803" pitchFamily="18" charset="0"/>
                <a:hlinkClick r:id="rId2"/>
              </a:rPr>
              <a:t>http://pinterest.com/debchitwood/kids-music-activities/</a:t>
            </a:r>
            <a:r>
              <a:rPr lang="sl-SI" dirty="0">
                <a:latin typeface="Garamond" panose="02020404030301010803" pitchFamily="18" charset="0"/>
              </a:rPr>
              <a:t> </a:t>
            </a:r>
          </a:p>
          <a:p>
            <a:r>
              <a:rPr lang="sl-SI" dirty="0">
                <a:latin typeface="Garamond" panose="02020404030301010803" pitchFamily="18" charset="0"/>
                <a:hlinkClick r:id="rId3"/>
              </a:rPr>
              <a:t>http://www.dltk-kids.com/crafts/music/index.htm</a:t>
            </a:r>
            <a:r>
              <a:rPr lang="sl-SI" dirty="0">
                <a:latin typeface="Garamond" panose="02020404030301010803" pitchFamily="18" charset="0"/>
              </a:rPr>
              <a:t> </a:t>
            </a:r>
          </a:p>
          <a:p>
            <a:r>
              <a:rPr lang="sl-SI" dirty="0">
                <a:latin typeface="Garamond" panose="02020404030301010803" pitchFamily="18" charset="0"/>
                <a:hlinkClick r:id="rId4"/>
              </a:rPr>
              <a:t>http://www.teachervision.fen.com/music/lesson-plan/54321.html</a:t>
            </a:r>
            <a:r>
              <a:rPr lang="sl-SI" dirty="0">
                <a:latin typeface="Garamond" panose="02020404030301010803" pitchFamily="18" charset="0"/>
              </a:rPr>
              <a:t> </a:t>
            </a:r>
          </a:p>
          <a:p>
            <a:r>
              <a:rPr lang="sl-SI" dirty="0">
                <a:latin typeface="Garamond" panose="02020404030301010803" pitchFamily="18" charset="0"/>
                <a:hlinkClick r:id="rId5"/>
              </a:rPr>
              <a:t>http://www.biglearning.org/treasure-music.htm</a:t>
            </a:r>
            <a:r>
              <a:rPr lang="sl-SI" dirty="0">
                <a:latin typeface="Garamond" panose="02020404030301010803" pitchFamily="18" charset="0"/>
              </a:rPr>
              <a:t>  </a:t>
            </a:r>
          </a:p>
          <a:p>
            <a:pPr>
              <a:buNone/>
            </a:pPr>
            <a:endParaRPr lang="sl-SI"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80537" y="109137"/>
            <a:ext cx="8229600" cy="1143000"/>
          </a:xfrm>
        </p:spPr>
        <p:txBody>
          <a:bodyPr/>
          <a:lstStyle/>
          <a:p>
            <a:r>
              <a:rPr lang="sl-SI" dirty="0">
                <a:latin typeface="Garamond" panose="02020404030301010803" pitchFamily="18" charset="0"/>
              </a:rPr>
              <a:t>MUSIC AND SCIENCE</a:t>
            </a:r>
          </a:p>
        </p:txBody>
      </p:sp>
      <p:sp>
        <p:nvSpPr>
          <p:cNvPr id="3" name="Označba mesta vsebine 2"/>
          <p:cNvSpPr>
            <a:spLocks noGrp="1"/>
          </p:cNvSpPr>
          <p:nvPr>
            <p:ph idx="1"/>
          </p:nvPr>
        </p:nvSpPr>
        <p:spPr/>
        <p:txBody>
          <a:bodyPr/>
          <a:lstStyle/>
          <a:p>
            <a:endParaRPr lang="sl-SI" dirty="0"/>
          </a:p>
        </p:txBody>
      </p:sp>
      <p:pic>
        <p:nvPicPr>
          <p:cNvPr id="34818" name="Picture 2" descr="Rezultat iskanja slik za musicSCIENCE ki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18099" y="3780904"/>
            <a:ext cx="3417014" cy="2904238"/>
          </a:xfrm>
          <a:prstGeom prst="rect">
            <a:avLst/>
          </a:prstGeom>
          <a:noFill/>
          <a:extLst>
            <a:ext uri="{909E8E84-426E-40DD-AFC4-6F175D3DCCD1}">
              <a14:hiddenFill xmlns:a14="http://schemas.microsoft.com/office/drawing/2010/main">
                <a:solidFill>
                  <a:srgbClr val="FFFFFF"/>
                </a:solidFill>
              </a14:hiddenFill>
            </a:ext>
          </a:extLst>
        </p:spPr>
      </p:pic>
      <p:pic>
        <p:nvPicPr>
          <p:cNvPr id="34820" name="Picture 4" descr="Povezana slik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48585" y="1225699"/>
            <a:ext cx="2361552" cy="2988464"/>
          </a:xfrm>
          <a:prstGeom prst="rect">
            <a:avLst/>
          </a:prstGeom>
          <a:noFill/>
          <a:extLst>
            <a:ext uri="{909E8E84-426E-40DD-AFC4-6F175D3DCCD1}">
              <a14:hiddenFill xmlns:a14="http://schemas.microsoft.com/office/drawing/2010/main">
                <a:solidFill>
                  <a:srgbClr val="FFFFFF"/>
                </a:solidFill>
              </a14:hiddenFill>
            </a:ext>
          </a:extLst>
        </p:spPr>
      </p:pic>
      <p:pic>
        <p:nvPicPr>
          <p:cNvPr id="4" name="Slika 3"/>
          <p:cNvPicPr>
            <a:picLocks noChangeAspect="1"/>
          </p:cNvPicPr>
          <p:nvPr/>
        </p:nvPicPr>
        <p:blipFill>
          <a:blip r:embed="rId4" cstate="print"/>
          <a:stretch>
            <a:fillRect/>
          </a:stretch>
        </p:blipFill>
        <p:spPr>
          <a:xfrm>
            <a:off x="196095" y="1570946"/>
            <a:ext cx="3151769" cy="4753653"/>
          </a:xfrm>
          <a:prstGeom prst="rect">
            <a:avLst/>
          </a:prstGeom>
        </p:spPr>
      </p:pic>
      <p:pic>
        <p:nvPicPr>
          <p:cNvPr id="5" name="Slika 4"/>
          <p:cNvPicPr>
            <a:picLocks noChangeAspect="1"/>
          </p:cNvPicPr>
          <p:nvPr/>
        </p:nvPicPr>
        <p:blipFill>
          <a:blip r:embed="rId5" cstate="print"/>
          <a:stretch>
            <a:fillRect/>
          </a:stretch>
        </p:blipFill>
        <p:spPr>
          <a:xfrm>
            <a:off x="3584180" y="1892387"/>
            <a:ext cx="2190335" cy="3777034"/>
          </a:xfrm>
          <a:prstGeom prst="rect">
            <a:avLst/>
          </a:prstGeom>
        </p:spPr>
      </p:pic>
    </p:spTree>
    <p:extLst>
      <p:ext uri="{BB962C8B-B14F-4D97-AF65-F5344CB8AC3E}">
        <p14:creationId xmlns:p14="http://schemas.microsoft.com/office/powerpoint/2010/main" val="4176001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a:latin typeface="Garamond" panose="02020404030301010803" pitchFamily="18" charset="0"/>
              </a:rPr>
              <a:t>MUSIC AND P. E. </a:t>
            </a:r>
          </a:p>
        </p:txBody>
      </p:sp>
      <p:sp>
        <p:nvSpPr>
          <p:cNvPr id="3" name="Označba mesta vsebine 2"/>
          <p:cNvSpPr>
            <a:spLocks noGrp="1"/>
          </p:cNvSpPr>
          <p:nvPr>
            <p:ph idx="1"/>
          </p:nvPr>
        </p:nvSpPr>
        <p:spPr/>
        <p:txBody>
          <a:bodyPr/>
          <a:lstStyle/>
          <a:p>
            <a:endParaRPr lang="sl-SI" dirty="0"/>
          </a:p>
        </p:txBody>
      </p:sp>
      <p:pic>
        <p:nvPicPr>
          <p:cNvPr id="35842" name="Picture 2" descr="Rezultat iskanja slik za dance kid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988840"/>
            <a:ext cx="2664296" cy="264029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Rezultat iskanja slik za movement activities ki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12160" y="2564904"/>
            <a:ext cx="2689155" cy="4033732"/>
          </a:xfrm>
          <a:prstGeom prst="rect">
            <a:avLst/>
          </a:prstGeom>
          <a:noFill/>
          <a:extLst>
            <a:ext uri="{909E8E84-426E-40DD-AFC4-6F175D3DCCD1}">
              <a14:hiddenFill xmlns:a14="http://schemas.microsoft.com/office/drawing/2010/main">
                <a:solidFill>
                  <a:srgbClr val="FFFFFF"/>
                </a:solidFill>
              </a14:hiddenFill>
            </a:ext>
          </a:extLst>
        </p:spPr>
      </p:pic>
      <p:pic>
        <p:nvPicPr>
          <p:cNvPr id="72706" name="Picture 2"/>
          <p:cNvPicPr>
            <a:picLocks noChangeAspect="1" noChangeArrowheads="1"/>
          </p:cNvPicPr>
          <p:nvPr/>
        </p:nvPicPr>
        <p:blipFill>
          <a:blip r:embed="rId4" cstate="print"/>
          <a:srcRect/>
          <a:stretch>
            <a:fillRect/>
          </a:stretch>
        </p:blipFill>
        <p:spPr bwMode="auto">
          <a:xfrm>
            <a:off x="6300192" y="188640"/>
            <a:ext cx="2371725" cy="2133600"/>
          </a:xfrm>
          <a:prstGeom prst="rect">
            <a:avLst/>
          </a:prstGeom>
          <a:noFill/>
          <a:ln w="9525">
            <a:noFill/>
            <a:miter lim="800000"/>
            <a:headEnd/>
            <a:tailEnd/>
          </a:ln>
        </p:spPr>
      </p:pic>
      <p:pic>
        <p:nvPicPr>
          <p:cNvPr id="7" name="Slika 4"/>
          <p:cNvPicPr>
            <a:picLocks noChangeAspect="1"/>
          </p:cNvPicPr>
          <p:nvPr/>
        </p:nvPicPr>
        <p:blipFill>
          <a:blip r:embed="rId5" cstate="print"/>
          <a:stretch>
            <a:fillRect/>
          </a:stretch>
        </p:blipFill>
        <p:spPr>
          <a:xfrm>
            <a:off x="3203848" y="2132856"/>
            <a:ext cx="2675278" cy="3803030"/>
          </a:xfrm>
          <a:prstGeom prst="rect">
            <a:avLst/>
          </a:prstGeom>
        </p:spPr>
      </p:pic>
      <p:pic>
        <p:nvPicPr>
          <p:cNvPr id="78849" name="Picture 1"/>
          <p:cNvPicPr>
            <a:picLocks noChangeAspect="1" noChangeArrowheads="1"/>
          </p:cNvPicPr>
          <p:nvPr/>
        </p:nvPicPr>
        <p:blipFill>
          <a:blip r:embed="rId6" cstate="print"/>
          <a:srcRect/>
          <a:stretch>
            <a:fillRect/>
          </a:stretch>
        </p:blipFill>
        <p:spPr bwMode="auto">
          <a:xfrm>
            <a:off x="251520" y="4616514"/>
            <a:ext cx="2664296" cy="2241486"/>
          </a:xfrm>
          <a:prstGeom prst="rect">
            <a:avLst/>
          </a:prstGeom>
          <a:noFill/>
          <a:ln w="9525">
            <a:noFill/>
            <a:miter lim="800000"/>
            <a:headEnd/>
            <a:tailEnd/>
          </a:ln>
        </p:spPr>
      </p:pic>
    </p:spTree>
    <p:extLst>
      <p:ext uri="{BB962C8B-B14F-4D97-AF65-F5344CB8AC3E}">
        <p14:creationId xmlns:p14="http://schemas.microsoft.com/office/powerpoint/2010/main" val="4784532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a:latin typeface="Garamond" panose="02020404030301010803" pitchFamily="18" charset="0"/>
              </a:rPr>
              <a:t>MUSIC AND MATHS</a:t>
            </a:r>
          </a:p>
        </p:txBody>
      </p:sp>
      <p:pic>
        <p:nvPicPr>
          <p:cNvPr id="7" name="Označba mesta vsebine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317714"/>
            <a:ext cx="3096344" cy="2540286"/>
          </a:xfrm>
        </p:spPr>
      </p:pic>
      <p:pic>
        <p:nvPicPr>
          <p:cNvPr id="4" name="Slika 3"/>
          <p:cNvPicPr>
            <a:picLocks noChangeAspect="1"/>
          </p:cNvPicPr>
          <p:nvPr/>
        </p:nvPicPr>
        <p:blipFill>
          <a:blip r:embed="rId3" cstate="print"/>
          <a:stretch>
            <a:fillRect/>
          </a:stretch>
        </p:blipFill>
        <p:spPr>
          <a:xfrm>
            <a:off x="5131258" y="1691060"/>
            <a:ext cx="3543013" cy="3318109"/>
          </a:xfrm>
          <a:prstGeom prst="rect">
            <a:avLst/>
          </a:prstGeom>
        </p:spPr>
      </p:pic>
      <p:pic>
        <p:nvPicPr>
          <p:cNvPr id="5" name="Slika 4"/>
          <p:cNvPicPr>
            <a:picLocks noChangeAspect="1"/>
          </p:cNvPicPr>
          <p:nvPr/>
        </p:nvPicPr>
        <p:blipFill>
          <a:blip r:embed="rId4" cstate="print"/>
          <a:stretch>
            <a:fillRect/>
          </a:stretch>
        </p:blipFill>
        <p:spPr>
          <a:xfrm>
            <a:off x="5354592" y="5114137"/>
            <a:ext cx="3096344" cy="1605087"/>
          </a:xfrm>
          <a:prstGeom prst="rect">
            <a:avLst/>
          </a:prstGeom>
        </p:spPr>
      </p:pic>
      <p:pic>
        <p:nvPicPr>
          <p:cNvPr id="6" name="Slika 5"/>
          <p:cNvPicPr>
            <a:picLocks noChangeAspect="1"/>
          </p:cNvPicPr>
          <p:nvPr/>
        </p:nvPicPr>
        <p:blipFill>
          <a:blip r:embed="rId5" cstate="print"/>
          <a:stretch>
            <a:fillRect/>
          </a:stretch>
        </p:blipFill>
        <p:spPr>
          <a:xfrm>
            <a:off x="323528" y="1916832"/>
            <a:ext cx="2448272" cy="2158037"/>
          </a:xfrm>
          <a:prstGeom prst="rect">
            <a:avLst/>
          </a:prstGeom>
        </p:spPr>
      </p:pic>
      <p:pic>
        <p:nvPicPr>
          <p:cNvPr id="76802" name="Picture 2"/>
          <p:cNvPicPr>
            <a:picLocks noChangeAspect="1" noChangeArrowheads="1"/>
          </p:cNvPicPr>
          <p:nvPr/>
        </p:nvPicPr>
        <p:blipFill>
          <a:blip r:embed="rId6" cstate="print"/>
          <a:srcRect/>
          <a:stretch>
            <a:fillRect/>
          </a:stretch>
        </p:blipFill>
        <p:spPr bwMode="auto">
          <a:xfrm>
            <a:off x="3203848" y="2132856"/>
            <a:ext cx="1578340" cy="4471963"/>
          </a:xfrm>
          <a:prstGeom prst="rect">
            <a:avLst/>
          </a:prstGeom>
          <a:noFill/>
          <a:ln w="9525">
            <a:noFill/>
            <a:miter lim="800000"/>
            <a:headEnd/>
            <a:tailEnd/>
          </a:ln>
        </p:spPr>
      </p:pic>
    </p:spTree>
    <p:extLst>
      <p:ext uri="{BB962C8B-B14F-4D97-AF65-F5344CB8AC3E}">
        <p14:creationId xmlns:p14="http://schemas.microsoft.com/office/powerpoint/2010/main" val="13436430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a:latin typeface="Garamond" panose="02020404030301010803" pitchFamily="18" charset="0"/>
              </a:rPr>
              <a:t>MUSIC AND ART</a:t>
            </a:r>
          </a:p>
        </p:txBody>
      </p:sp>
      <p:pic>
        <p:nvPicPr>
          <p:cNvPr id="4" name="Označba mesta vsebine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514128" y="2121640"/>
            <a:ext cx="2857500" cy="2143125"/>
          </a:xfrm>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4437112"/>
            <a:ext cx="3024336" cy="2268252"/>
          </a:xfrm>
          <a:prstGeom prst="rect">
            <a:avLst/>
          </a:prstGeom>
        </p:spPr>
      </p:pic>
      <p:pic>
        <p:nvPicPr>
          <p:cNvPr id="6" name="Slika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44208" y="523131"/>
            <a:ext cx="2345661" cy="3127548"/>
          </a:xfrm>
          <a:prstGeom prst="rect">
            <a:avLst/>
          </a:prstGeom>
        </p:spPr>
      </p:pic>
      <p:pic>
        <p:nvPicPr>
          <p:cNvPr id="7" name="Slika 6"/>
          <p:cNvPicPr>
            <a:picLocks noChangeAspect="1"/>
          </p:cNvPicPr>
          <p:nvPr/>
        </p:nvPicPr>
        <p:blipFill>
          <a:blip r:embed="rId5" cstate="print"/>
          <a:stretch>
            <a:fillRect/>
          </a:stretch>
        </p:blipFill>
        <p:spPr>
          <a:xfrm>
            <a:off x="5807" y="2049450"/>
            <a:ext cx="3327847" cy="2684189"/>
          </a:xfrm>
          <a:prstGeom prst="rect">
            <a:avLst/>
          </a:prstGeom>
        </p:spPr>
      </p:pic>
      <p:pic>
        <p:nvPicPr>
          <p:cNvPr id="33794" name="Picture 2" descr="Povezana slik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592" y="4800599"/>
            <a:ext cx="2857500" cy="205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0685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dirty="0"/>
          </a:p>
        </p:txBody>
      </p:sp>
      <p:pic>
        <p:nvPicPr>
          <p:cNvPr id="4" name="Slika 3"/>
          <p:cNvPicPr>
            <a:picLocks noChangeAspect="1"/>
          </p:cNvPicPr>
          <p:nvPr/>
        </p:nvPicPr>
        <p:blipFill>
          <a:blip r:embed="rId2" cstate="print"/>
          <a:stretch>
            <a:fillRect/>
          </a:stretch>
        </p:blipFill>
        <p:spPr>
          <a:xfrm>
            <a:off x="263517" y="198885"/>
            <a:ext cx="2821647" cy="2818407"/>
          </a:xfrm>
          <a:prstGeom prst="rect">
            <a:avLst/>
          </a:prstGeom>
        </p:spPr>
      </p:pic>
      <p:pic>
        <p:nvPicPr>
          <p:cNvPr id="5" name="Slika 4"/>
          <p:cNvPicPr>
            <a:picLocks noChangeAspect="1"/>
          </p:cNvPicPr>
          <p:nvPr/>
        </p:nvPicPr>
        <p:blipFill>
          <a:blip r:embed="rId3" cstate="print"/>
          <a:stretch>
            <a:fillRect/>
          </a:stretch>
        </p:blipFill>
        <p:spPr>
          <a:xfrm>
            <a:off x="3262460" y="333141"/>
            <a:ext cx="2823047" cy="1988260"/>
          </a:xfrm>
          <a:prstGeom prst="rect">
            <a:avLst/>
          </a:prstGeom>
        </p:spPr>
      </p:pic>
      <p:pic>
        <p:nvPicPr>
          <p:cNvPr id="6" name="Slika 5"/>
          <p:cNvPicPr>
            <a:picLocks noChangeAspect="1"/>
          </p:cNvPicPr>
          <p:nvPr/>
        </p:nvPicPr>
        <p:blipFill>
          <a:blip r:embed="rId4" cstate="print"/>
          <a:stretch>
            <a:fillRect/>
          </a:stretch>
        </p:blipFill>
        <p:spPr>
          <a:xfrm>
            <a:off x="6473196" y="240782"/>
            <a:ext cx="2390900" cy="2451565"/>
          </a:xfrm>
          <a:prstGeom prst="rect">
            <a:avLst/>
          </a:prstGeom>
        </p:spPr>
      </p:pic>
      <p:pic>
        <p:nvPicPr>
          <p:cNvPr id="7" name="Slika 6"/>
          <p:cNvPicPr>
            <a:picLocks noChangeAspect="1"/>
          </p:cNvPicPr>
          <p:nvPr/>
        </p:nvPicPr>
        <p:blipFill>
          <a:blip r:embed="rId5" cstate="print"/>
          <a:stretch>
            <a:fillRect/>
          </a:stretch>
        </p:blipFill>
        <p:spPr>
          <a:xfrm>
            <a:off x="310192" y="3212976"/>
            <a:ext cx="2676953" cy="3536908"/>
          </a:xfrm>
          <a:prstGeom prst="rect">
            <a:avLst/>
          </a:prstGeom>
        </p:spPr>
      </p:pic>
      <p:pic>
        <p:nvPicPr>
          <p:cNvPr id="8" name="Slika 7"/>
          <p:cNvPicPr>
            <a:picLocks noChangeAspect="1"/>
          </p:cNvPicPr>
          <p:nvPr/>
        </p:nvPicPr>
        <p:blipFill>
          <a:blip r:embed="rId6" cstate="print"/>
          <a:stretch>
            <a:fillRect/>
          </a:stretch>
        </p:blipFill>
        <p:spPr>
          <a:xfrm>
            <a:off x="3296686" y="2692348"/>
            <a:ext cx="2964988" cy="2204818"/>
          </a:xfrm>
          <a:prstGeom prst="rect">
            <a:avLst/>
          </a:prstGeom>
        </p:spPr>
      </p:pic>
      <p:pic>
        <p:nvPicPr>
          <p:cNvPr id="9" name="Slika 8"/>
          <p:cNvPicPr>
            <a:picLocks noChangeAspect="1"/>
          </p:cNvPicPr>
          <p:nvPr/>
        </p:nvPicPr>
        <p:blipFill>
          <a:blip r:embed="rId7" cstate="print"/>
          <a:stretch>
            <a:fillRect/>
          </a:stretch>
        </p:blipFill>
        <p:spPr>
          <a:xfrm>
            <a:off x="6505708" y="3017292"/>
            <a:ext cx="2490633" cy="3665662"/>
          </a:xfrm>
          <a:prstGeom prst="rect">
            <a:avLst/>
          </a:prstGeom>
        </p:spPr>
      </p:pic>
      <p:pic>
        <p:nvPicPr>
          <p:cNvPr id="10" name="Slika 9"/>
          <p:cNvPicPr>
            <a:picLocks noChangeAspect="1"/>
          </p:cNvPicPr>
          <p:nvPr/>
        </p:nvPicPr>
        <p:blipFill>
          <a:blip r:embed="rId8" cstate="print"/>
          <a:stretch>
            <a:fillRect/>
          </a:stretch>
        </p:blipFill>
        <p:spPr>
          <a:xfrm>
            <a:off x="3262460" y="5175755"/>
            <a:ext cx="3118297" cy="1574129"/>
          </a:xfrm>
          <a:prstGeom prst="rect">
            <a:avLst/>
          </a:prstGeom>
        </p:spPr>
      </p:pic>
    </p:spTree>
    <p:extLst>
      <p:ext uri="{BB962C8B-B14F-4D97-AF65-F5344CB8AC3E}">
        <p14:creationId xmlns:p14="http://schemas.microsoft.com/office/powerpoint/2010/main" val="22259239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značba mesta vsebine 2"/>
          <p:cNvSpPr>
            <a:spLocks noGrp="1"/>
          </p:cNvSpPr>
          <p:nvPr>
            <p:ph idx="1"/>
          </p:nvPr>
        </p:nvSpPr>
        <p:spPr/>
        <p:txBody>
          <a:bodyPr/>
          <a:lstStyle/>
          <a:p>
            <a:endParaRPr lang="sl-SI"/>
          </a:p>
        </p:txBody>
      </p:sp>
      <p:pic>
        <p:nvPicPr>
          <p:cNvPr id="6" name="Slika 5"/>
          <p:cNvPicPr>
            <a:picLocks noChangeAspect="1"/>
          </p:cNvPicPr>
          <p:nvPr/>
        </p:nvPicPr>
        <p:blipFill>
          <a:blip r:embed="rId2" cstate="print"/>
          <a:stretch>
            <a:fillRect/>
          </a:stretch>
        </p:blipFill>
        <p:spPr>
          <a:xfrm>
            <a:off x="-11306" y="28780"/>
            <a:ext cx="9155306" cy="3328211"/>
          </a:xfrm>
          <a:prstGeom prst="rect">
            <a:avLst/>
          </a:prstGeom>
        </p:spPr>
      </p:pic>
      <p:pic>
        <p:nvPicPr>
          <p:cNvPr id="7" name="Slika 6"/>
          <p:cNvPicPr>
            <a:picLocks noChangeAspect="1"/>
          </p:cNvPicPr>
          <p:nvPr/>
        </p:nvPicPr>
        <p:blipFill>
          <a:blip r:embed="rId3" cstate="print"/>
          <a:stretch>
            <a:fillRect/>
          </a:stretch>
        </p:blipFill>
        <p:spPr>
          <a:xfrm>
            <a:off x="1" y="3573016"/>
            <a:ext cx="4636566" cy="3269323"/>
          </a:xfrm>
          <a:prstGeom prst="rect">
            <a:avLst/>
          </a:prstGeom>
        </p:spPr>
      </p:pic>
      <p:pic>
        <p:nvPicPr>
          <p:cNvPr id="8" name="Slika 7"/>
          <p:cNvPicPr>
            <a:picLocks noChangeAspect="1"/>
          </p:cNvPicPr>
          <p:nvPr/>
        </p:nvPicPr>
        <p:blipFill>
          <a:blip r:embed="rId4" cstate="print"/>
          <a:stretch>
            <a:fillRect/>
          </a:stretch>
        </p:blipFill>
        <p:spPr>
          <a:xfrm>
            <a:off x="5024413" y="3604392"/>
            <a:ext cx="3890987" cy="3028950"/>
          </a:xfrm>
          <a:prstGeom prst="rect">
            <a:avLst/>
          </a:prstGeom>
        </p:spPr>
      </p:pic>
    </p:spTree>
    <p:extLst>
      <p:ext uri="{BB962C8B-B14F-4D97-AF65-F5344CB8AC3E}">
        <p14:creationId xmlns:p14="http://schemas.microsoft.com/office/powerpoint/2010/main" val="22635224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grada vsebine 2"/>
          <p:cNvSpPr>
            <a:spLocks noGrp="1"/>
          </p:cNvSpPr>
          <p:nvPr>
            <p:ph idx="1"/>
          </p:nvPr>
        </p:nvSpPr>
        <p:spPr>
          <a:xfrm>
            <a:off x="0" y="1124744"/>
            <a:ext cx="6804248" cy="5733256"/>
          </a:xfrm>
        </p:spPr>
        <p:txBody>
          <a:bodyPr>
            <a:normAutofit/>
          </a:bodyPr>
          <a:lstStyle/>
          <a:p>
            <a:r>
              <a:rPr lang="sl-SI" sz="2200" i="1" dirty="0" err="1">
                <a:effectLst>
                  <a:outerShdw blurRad="38100" dist="38100" dir="2700000" algn="tl">
                    <a:srgbClr val="000000">
                      <a:alpha val="43137"/>
                    </a:srgbClr>
                  </a:outerShdw>
                </a:effectLst>
                <a:latin typeface="Garamond" panose="02020404030301010803" pitchFamily="18" charset="0"/>
              </a:rPr>
              <a:t>Music</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produces</a:t>
            </a:r>
            <a:r>
              <a:rPr lang="sl-SI" sz="2200" i="1" dirty="0">
                <a:effectLst>
                  <a:outerShdw blurRad="38100" dist="38100" dir="2700000" algn="tl">
                    <a:srgbClr val="000000">
                      <a:alpha val="43137"/>
                    </a:srgbClr>
                  </a:outerShdw>
                </a:effectLst>
                <a:latin typeface="Garamond" panose="02020404030301010803" pitchFamily="18" charset="0"/>
              </a:rPr>
              <a:t> a </a:t>
            </a:r>
            <a:r>
              <a:rPr lang="sl-SI" sz="2200" i="1" dirty="0" err="1">
                <a:effectLst>
                  <a:outerShdw blurRad="38100" dist="38100" dir="2700000" algn="tl">
                    <a:srgbClr val="000000">
                      <a:alpha val="43137"/>
                    </a:srgbClr>
                  </a:outerShdw>
                </a:effectLst>
                <a:latin typeface="Garamond" panose="02020404030301010803" pitchFamily="18" charset="0"/>
              </a:rPr>
              <a:t>kind</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of</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pleasure</a:t>
            </a:r>
            <a:endParaRPr lang="sl-SI" sz="2200" i="1" dirty="0">
              <a:effectLst>
                <a:outerShdw blurRad="38100" dist="38100" dir="2700000" algn="tl">
                  <a:srgbClr val="000000">
                    <a:alpha val="43137"/>
                  </a:srgbClr>
                </a:outerShdw>
              </a:effectLst>
              <a:latin typeface="Garamond" panose="02020404030301010803" pitchFamily="18" charset="0"/>
            </a:endParaRPr>
          </a:p>
          <a:p>
            <a:pPr>
              <a:buNone/>
            </a:pP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which</a:t>
            </a:r>
            <a:r>
              <a:rPr lang="sl-SI" sz="2200" i="1" dirty="0">
                <a:effectLst>
                  <a:outerShdw blurRad="38100" dist="38100" dir="2700000" algn="tl">
                    <a:srgbClr val="000000">
                      <a:alpha val="43137"/>
                    </a:srgbClr>
                  </a:outerShdw>
                </a:effectLst>
                <a:latin typeface="Garamond" panose="02020404030301010803" pitchFamily="18" charset="0"/>
              </a:rPr>
              <a:t> human nature </a:t>
            </a:r>
            <a:r>
              <a:rPr lang="sl-SI" sz="2200" i="1" dirty="0" err="1">
                <a:effectLst>
                  <a:outerShdw blurRad="38100" dist="38100" dir="2700000" algn="tl">
                    <a:srgbClr val="000000">
                      <a:alpha val="43137"/>
                    </a:srgbClr>
                  </a:outerShdw>
                </a:effectLst>
                <a:latin typeface="Garamond" panose="02020404030301010803" pitchFamily="18" charset="0"/>
              </a:rPr>
              <a:t>cannot</a:t>
            </a:r>
            <a:r>
              <a:rPr lang="sl-SI" sz="2200" i="1" dirty="0">
                <a:effectLst>
                  <a:outerShdw blurRad="38100" dist="38100" dir="2700000" algn="tl">
                    <a:srgbClr val="000000">
                      <a:alpha val="43137"/>
                    </a:srgbClr>
                  </a:outerShdw>
                </a:effectLst>
                <a:latin typeface="Garamond" panose="02020404030301010803" pitchFamily="18" charset="0"/>
              </a:rPr>
              <a:t> do </a:t>
            </a:r>
            <a:r>
              <a:rPr lang="sl-SI" sz="2200" i="1" dirty="0" err="1">
                <a:effectLst>
                  <a:outerShdw blurRad="38100" dist="38100" dir="2700000" algn="tl">
                    <a:srgbClr val="000000">
                      <a:alpha val="43137"/>
                    </a:srgbClr>
                  </a:outerShdw>
                </a:effectLst>
                <a:latin typeface="Garamond" panose="02020404030301010803" pitchFamily="18" charset="0"/>
              </a:rPr>
              <a:t>without</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dirty="0">
                <a:latin typeface="Garamond" panose="02020404030301010803" pitchFamily="18" charset="0"/>
              </a:rPr>
              <a:t>(Confucius 551-479 BC)</a:t>
            </a:r>
          </a:p>
          <a:p>
            <a:pPr>
              <a:buNone/>
            </a:pPr>
            <a:endParaRPr lang="sl-SI" sz="2200" dirty="0">
              <a:latin typeface="Garamond" panose="02020404030301010803" pitchFamily="18" charset="0"/>
            </a:endParaRPr>
          </a:p>
          <a:p>
            <a:r>
              <a:rPr lang="sl-SI" sz="2200" i="1" dirty="0" err="1">
                <a:effectLst>
                  <a:outerShdw blurRad="38100" dist="38100" dir="2700000" algn="tl">
                    <a:srgbClr val="000000">
                      <a:alpha val="43137"/>
                    </a:srgbClr>
                  </a:outerShdw>
                </a:effectLst>
                <a:latin typeface="Garamond" panose="02020404030301010803" pitchFamily="18" charset="0"/>
              </a:rPr>
              <a:t>Without</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music</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life</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would</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be</a:t>
            </a:r>
            <a:r>
              <a:rPr lang="sl-SI" sz="2200" i="1" dirty="0">
                <a:effectLst>
                  <a:outerShdw blurRad="38100" dist="38100" dir="2700000" algn="tl">
                    <a:srgbClr val="000000">
                      <a:alpha val="43137"/>
                    </a:srgbClr>
                  </a:outerShdw>
                </a:effectLst>
                <a:latin typeface="Garamond" panose="02020404030301010803" pitchFamily="18" charset="0"/>
              </a:rPr>
              <a:t> a </a:t>
            </a:r>
            <a:r>
              <a:rPr lang="sl-SI" sz="2200" i="1" dirty="0" err="1">
                <a:effectLst>
                  <a:outerShdw blurRad="38100" dist="38100" dir="2700000" algn="tl">
                    <a:srgbClr val="000000">
                      <a:alpha val="43137"/>
                    </a:srgbClr>
                  </a:outerShdw>
                </a:effectLst>
                <a:latin typeface="Garamond" panose="02020404030301010803" pitchFamily="18" charset="0"/>
              </a:rPr>
              <a:t>mistake</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dirty="0">
                <a:latin typeface="Garamond" panose="02020404030301010803" pitchFamily="18" charset="0"/>
              </a:rPr>
              <a:t>(Nietzsche 1889)</a:t>
            </a:r>
          </a:p>
          <a:p>
            <a:pPr>
              <a:buNone/>
            </a:pPr>
            <a:endParaRPr lang="sl-SI" sz="2200" dirty="0">
              <a:latin typeface="Garamond" panose="02020404030301010803" pitchFamily="18" charset="0"/>
            </a:endParaRPr>
          </a:p>
          <a:p>
            <a:r>
              <a:rPr lang="sl-SI" sz="2200" i="1" dirty="0" err="1">
                <a:effectLst>
                  <a:outerShdw blurRad="38100" dist="38100" dir="2700000" algn="tl">
                    <a:srgbClr val="000000">
                      <a:alpha val="43137"/>
                    </a:srgbClr>
                  </a:outerShdw>
                </a:effectLst>
                <a:latin typeface="Garamond" panose="02020404030301010803" pitchFamily="18" charset="0"/>
              </a:rPr>
              <a:t>Music</a:t>
            </a:r>
            <a:r>
              <a:rPr lang="sl-SI" sz="2200" i="1" dirty="0">
                <a:effectLst>
                  <a:outerShdw blurRad="38100" dist="38100" dir="2700000" algn="tl">
                    <a:srgbClr val="000000">
                      <a:alpha val="43137"/>
                    </a:srgbClr>
                  </a:outerShdw>
                </a:effectLst>
                <a:latin typeface="Garamond" panose="02020404030301010803" pitchFamily="18" charset="0"/>
              </a:rPr>
              <a:t> is </a:t>
            </a:r>
            <a:r>
              <a:rPr lang="sl-SI" sz="2200" i="1" dirty="0" err="1">
                <a:effectLst>
                  <a:outerShdw blurRad="38100" dist="38100" dir="2700000" algn="tl">
                    <a:srgbClr val="000000">
                      <a:alpha val="43137"/>
                    </a:srgbClr>
                  </a:outerShdw>
                </a:effectLst>
                <a:latin typeface="Garamond" panose="02020404030301010803" pitchFamily="18" charset="0"/>
              </a:rPr>
              <a:t>the</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stuff</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dreams</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grow</a:t>
            </a:r>
            <a:r>
              <a:rPr lang="sl-SI" sz="2200" i="1" dirty="0">
                <a:effectLst>
                  <a:outerShdw blurRad="38100" dist="38100" dir="2700000" algn="tl">
                    <a:srgbClr val="000000">
                      <a:alpha val="43137"/>
                    </a:srgbClr>
                  </a:outerShdw>
                </a:effectLst>
                <a:latin typeface="Garamond" panose="02020404030301010803" pitchFamily="18" charset="0"/>
              </a:rPr>
              <a:t> on. </a:t>
            </a:r>
          </a:p>
          <a:p>
            <a:pPr>
              <a:buNone/>
            </a:pPr>
            <a:r>
              <a:rPr lang="sl-SI" sz="2200" dirty="0">
                <a:latin typeface="Garamond" panose="02020404030301010803" pitchFamily="18" charset="0"/>
              </a:rPr>
              <a:t>      (Tanak Akay 1900)</a:t>
            </a:r>
          </a:p>
          <a:p>
            <a:pPr>
              <a:buNone/>
            </a:pPr>
            <a:endParaRPr lang="sl-SI" sz="2200" dirty="0">
              <a:latin typeface="Garamond" panose="02020404030301010803" pitchFamily="18" charset="0"/>
            </a:endParaRPr>
          </a:p>
          <a:p>
            <a:r>
              <a:rPr lang="sl-SI" sz="2200" i="1" dirty="0" err="1">
                <a:effectLst>
                  <a:outerShdw blurRad="38100" dist="38100" dir="2700000" algn="tl">
                    <a:srgbClr val="000000">
                      <a:alpha val="43137"/>
                    </a:srgbClr>
                  </a:outerShdw>
                </a:effectLst>
                <a:latin typeface="Garamond" panose="02020404030301010803" pitchFamily="18" charset="0"/>
              </a:rPr>
              <a:t>We</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learnt</a:t>
            </a:r>
            <a:r>
              <a:rPr lang="sl-SI" sz="2200" i="1" dirty="0">
                <a:effectLst>
                  <a:outerShdw blurRad="38100" dist="38100" dir="2700000" algn="tl">
                    <a:srgbClr val="000000">
                      <a:alpha val="43137"/>
                    </a:srgbClr>
                  </a:outerShdw>
                </a:effectLst>
                <a:latin typeface="Garamond" panose="02020404030301010803" pitchFamily="18" charset="0"/>
              </a:rPr>
              <a:t> more </a:t>
            </a:r>
            <a:r>
              <a:rPr lang="sl-SI" sz="2200" i="1" dirty="0" err="1">
                <a:effectLst>
                  <a:outerShdw blurRad="38100" dist="38100" dir="2700000" algn="tl">
                    <a:srgbClr val="000000">
                      <a:alpha val="43137"/>
                    </a:srgbClr>
                  </a:outerShdw>
                </a:effectLst>
                <a:latin typeface="Garamond" panose="02020404030301010803" pitchFamily="18" charset="0"/>
              </a:rPr>
              <a:t>from</a:t>
            </a:r>
            <a:r>
              <a:rPr lang="sl-SI" sz="2200" i="1" dirty="0">
                <a:effectLst>
                  <a:outerShdw blurRad="38100" dist="38100" dir="2700000" algn="tl">
                    <a:srgbClr val="000000">
                      <a:alpha val="43137"/>
                    </a:srgbClr>
                  </a:outerShdw>
                </a:effectLst>
                <a:latin typeface="Garamond" panose="02020404030301010803" pitchFamily="18" charset="0"/>
              </a:rPr>
              <a:t> a </a:t>
            </a:r>
            <a:r>
              <a:rPr lang="sl-SI" sz="2200" i="1" dirty="0" err="1">
                <a:effectLst>
                  <a:outerShdw blurRad="38100" dist="38100" dir="2700000" algn="tl">
                    <a:srgbClr val="000000">
                      <a:alpha val="43137"/>
                    </a:srgbClr>
                  </a:outerShdw>
                </a:effectLst>
                <a:latin typeface="Garamond" panose="02020404030301010803" pitchFamily="18" charset="0"/>
              </a:rPr>
              <a:t>three</a:t>
            </a:r>
            <a:r>
              <a:rPr lang="sl-SI" sz="2200" i="1" dirty="0">
                <a:effectLst>
                  <a:outerShdw blurRad="38100" dist="38100" dir="2700000" algn="tl">
                    <a:srgbClr val="000000">
                      <a:alpha val="43137"/>
                    </a:srgbClr>
                  </a:outerShdw>
                </a:effectLst>
                <a:latin typeface="Garamond" panose="02020404030301010803" pitchFamily="18" charset="0"/>
              </a:rPr>
              <a:t>-minute </a:t>
            </a:r>
            <a:r>
              <a:rPr lang="sl-SI" sz="2200" i="1" dirty="0" err="1">
                <a:effectLst>
                  <a:outerShdw blurRad="38100" dist="38100" dir="2700000" algn="tl">
                    <a:srgbClr val="000000">
                      <a:alpha val="43137"/>
                    </a:srgbClr>
                  </a:outerShdw>
                </a:effectLst>
                <a:latin typeface="Garamond" panose="02020404030301010803" pitchFamily="18" charset="0"/>
              </a:rPr>
              <a:t>record</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than</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we</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ever</a:t>
            </a:r>
            <a:r>
              <a:rPr lang="sl-SI" sz="2200" i="1" dirty="0">
                <a:effectLst>
                  <a:outerShdw blurRad="38100" dist="38100" dir="2700000" algn="tl">
                    <a:srgbClr val="000000">
                      <a:alpha val="43137"/>
                    </a:srgbClr>
                  </a:outerShdw>
                </a:effectLst>
                <a:latin typeface="Garamond" panose="02020404030301010803" pitchFamily="18" charset="0"/>
              </a:rPr>
              <a:t> </a:t>
            </a:r>
            <a:r>
              <a:rPr lang="sl-SI" sz="2200" i="1" dirty="0" err="1">
                <a:effectLst>
                  <a:outerShdw blurRad="38100" dist="38100" dir="2700000" algn="tl">
                    <a:srgbClr val="000000">
                      <a:alpha val="43137"/>
                    </a:srgbClr>
                  </a:outerShdw>
                </a:effectLst>
                <a:latin typeface="Garamond" panose="02020404030301010803" pitchFamily="18" charset="0"/>
              </a:rPr>
              <a:t>learnt</a:t>
            </a:r>
            <a:r>
              <a:rPr lang="sl-SI" sz="2200" i="1" dirty="0">
                <a:effectLst>
                  <a:outerShdw blurRad="38100" dist="38100" dir="2700000" algn="tl">
                    <a:srgbClr val="000000">
                      <a:alpha val="43137"/>
                    </a:srgbClr>
                  </a:outerShdw>
                </a:effectLst>
                <a:latin typeface="Garamond" panose="02020404030301010803" pitchFamily="18" charset="0"/>
              </a:rPr>
              <a:t> in </a:t>
            </a:r>
            <a:r>
              <a:rPr lang="sl-SI" sz="2200" i="1" dirty="0" err="1">
                <a:effectLst>
                  <a:outerShdw blurRad="38100" dist="38100" dir="2700000" algn="tl">
                    <a:srgbClr val="000000">
                      <a:alpha val="43137"/>
                    </a:srgbClr>
                  </a:outerShdw>
                </a:effectLst>
                <a:latin typeface="Garamond" panose="02020404030301010803" pitchFamily="18" charset="0"/>
              </a:rPr>
              <a:t>school</a:t>
            </a:r>
            <a:r>
              <a:rPr lang="sl-SI" sz="2200" i="1" dirty="0">
                <a:effectLst>
                  <a:outerShdw blurRad="38100" dist="38100" dir="2700000" algn="tl">
                    <a:srgbClr val="000000">
                      <a:alpha val="43137"/>
                    </a:srgbClr>
                  </a:outerShdw>
                </a:effectLst>
                <a:latin typeface="Garamond" panose="02020404030301010803" pitchFamily="18" charset="0"/>
              </a:rPr>
              <a:t>. </a:t>
            </a:r>
          </a:p>
          <a:p>
            <a:pPr>
              <a:buNone/>
            </a:pPr>
            <a:r>
              <a:rPr lang="sl-SI" sz="2200" dirty="0">
                <a:latin typeface="Garamond" panose="02020404030301010803" pitchFamily="18" charset="0"/>
              </a:rPr>
              <a:t>      (Bruce </a:t>
            </a:r>
            <a:r>
              <a:rPr lang="sl-SI" sz="2200" dirty="0" err="1">
                <a:latin typeface="Garamond" panose="02020404030301010803" pitchFamily="18" charset="0"/>
              </a:rPr>
              <a:t>Springsteen</a:t>
            </a:r>
            <a:r>
              <a:rPr lang="sl-SI" sz="2200" dirty="0">
                <a:latin typeface="Garamond" panose="02020404030301010803" pitchFamily="18" charset="0"/>
              </a:rPr>
              <a:t> 1983)</a:t>
            </a:r>
          </a:p>
        </p:txBody>
      </p:sp>
      <p:pic>
        <p:nvPicPr>
          <p:cNvPr id="6" name="Picture 5" descr="C:\Users\Ana\Desktop\ed687b6dd83c677219bbc88927c6f2f3.jpg"/>
          <p:cNvPicPr>
            <a:picLocks noChangeAspect="1" noChangeArrowheads="1"/>
          </p:cNvPicPr>
          <p:nvPr/>
        </p:nvPicPr>
        <p:blipFill>
          <a:blip r:embed="rId2" cstate="print"/>
          <a:srcRect/>
          <a:stretch>
            <a:fillRect/>
          </a:stretch>
        </p:blipFill>
        <p:spPr bwMode="auto">
          <a:xfrm>
            <a:off x="6660232" y="1988840"/>
            <a:ext cx="1907704" cy="4018723"/>
          </a:xfrm>
          <a:prstGeom prst="rect">
            <a:avLst/>
          </a:prstGeom>
          <a:noFill/>
          <a:ln w="9525">
            <a:noFill/>
            <a:miter lim="800000"/>
            <a:headEnd/>
            <a:tailEnd/>
          </a:ln>
        </p:spPr>
      </p:pic>
      <p:pic>
        <p:nvPicPr>
          <p:cNvPr id="7" name="Picture 2" descr="http://blis.fm/wp-content/uploads/2013/02/No-Lyf-Without-Music-no-music-3D-no-life-24455532-1632-1224.jpg"/>
          <p:cNvPicPr>
            <a:picLocks noChangeAspect="1" noChangeArrowheads="1"/>
          </p:cNvPicPr>
          <p:nvPr/>
        </p:nvPicPr>
        <p:blipFill>
          <a:blip r:embed="rId3" cstate="print"/>
          <a:srcRect/>
          <a:stretch>
            <a:fillRect/>
          </a:stretch>
        </p:blipFill>
        <p:spPr bwMode="auto">
          <a:xfrm>
            <a:off x="3569059" y="4797152"/>
            <a:ext cx="2400267" cy="155679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a:latin typeface="Garamond" panose="02020404030301010803" pitchFamily="18" charset="0"/>
              </a:rPr>
              <a:t>MUSIC THROUGH STORIES</a:t>
            </a:r>
          </a:p>
        </p:txBody>
      </p:sp>
      <p:sp>
        <p:nvSpPr>
          <p:cNvPr id="3" name="Označba mesta vsebine 2"/>
          <p:cNvSpPr>
            <a:spLocks noGrp="1"/>
          </p:cNvSpPr>
          <p:nvPr>
            <p:ph idx="1"/>
          </p:nvPr>
        </p:nvSpPr>
        <p:spPr/>
        <p:txBody>
          <a:bodyPr>
            <a:normAutofit/>
          </a:bodyPr>
          <a:lstStyle/>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p>
          <a:p>
            <a:pPr marL="0" indent="0">
              <a:buNone/>
            </a:pPr>
            <a:endParaRPr lang="sl-SI" dirty="0">
              <a:latin typeface="Garamond" panose="02020404030301010803" pitchFamily="18" charset="0"/>
            </a:endParaRPr>
          </a:p>
          <a:p>
            <a:pPr marL="0" indent="0">
              <a:buNone/>
            </a:pPr>
            <a:endParaRPr lang="sl-SI" sz="1600" dirty="0">
              <a:latin typeface="Garamond" panose="02020404030301010803" pitchFamily="18" charset="0"/>
              <a:hlinkClick r:id="rId3"/>
            </a:endParaRPr>
          </a:p>
          <a:p>
            <a:pPr marL="0" indent="0">
              <a:buNone/>
            </a:pPr>
            <a:r>
              <a:rPr lang="en-US" sz="1600" dirty="0">
                <a:hlinkClick r:id="rId3"/>
              </a:rPr>
              <a:t>Baby Loves To Rock by Wednesday Kirwan, book read aloud. </a:t>
            </a:r>
            <a:r>
              <a:rPr lang="en-US" sz="1600" dirty="0">
                <a:hlinkClick r:id="rId4"/>
              </a:rPr>
              <a:t>–</a:t>
            </a:r>
            <a:r>
              <a:rPr lang="en-US" sz="1600" dirty="0">
                <a:hlinkClick r:id="rId3"/>
              </a:rPr>
              <a:t> YouTube</a:t>
            </a:r>
            <a:endParaRPr lang="sl-SI" sz="1600" dirty="0"/>
          </a:p>
          <a:p>
            <a:pPr marL="0" indent="0">
              <a:buNone/>
            </a:pPr>
            <a:r>
              <a:rPr lang="en-US" sz="1600" dirty="0">
                <a:hlinkClick r:id="rId4"/>
              </a:rPr>
              <a:t>Dogs Don't Do Ballet - Bedtime Story Read Aloud - YouTube</a:t>
            </a:r>
            <a:endParaRPr lang="sl-SI" sz="1600" dirty="0">
              <a:latin typeface="Garamond" panose="02020404030301010803" pitchFamily="18" charset="0"/>
            </a:endParaRPr>
          </a:p>
        </p:txBody>
      </p:sp>
      <p:pic>
        <p:nvPicPr>
          <p:cNvPr id="33794" name="Picture 2" descr="Rezultat iskanja slik za baby loves to roc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586" y="1935480"/>
            <a:ext cx="3314700" cy="3333750"/>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Rezultat iskanja slik za dogs don't do balle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21172" y="1925082"/>
            <a:ext cx="4474212" cy="321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52911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46312"/>
          </a:xfrm>
        </p:spPr>
        <p:txBody>
          <a:bodyPr>
            <a:normAutofit/>
          </a:bodyPr>
          <a:lstStyle/>
          <a:p>
            <a:r>
              <a:rPr lang="sl-SI" sz="3200" b="1" dirty="0">
                <a:latin typeface="Garamond" panose="02020404030301010803" pitchFamily="18" charset="0"/>
              </a:rPr>
              <a:t>RHYTHMIC GAMES</a:t>
            </a:r>
          </a:p>
        </p:txBody>
      </p:sp>
      <p:sp>
        <p:nvSpPr>
          <p:cNvPr id="3" name="Content Placeholder 2"/>
          <p:cNvSpPr>
            <a:spLocks noGrp="1"/>
          </p:cNvSpPr>
          <p:nvPr>
            <p:ph idx="1"/>
          </p:nvPr>
        </p:nvSpPr>
        <p:spPr>
          <a:xfrm>
            <a:off x="457200" y="1412776"/>
            <a:ext cx="4906888" cy="4911824"/>
          </a:xfrm>
        </p:spPr>
        <p:txBody>
          <a:bodyPr/>
          <a:lstStyle/>
          <a:p>
            <a:r>
              <a:rPr lang="sl-SI" dirty="0">
                <a:latin typeface="Garamond" panose="02020404030301010803" pitchFamily="18" charset="0"/>
              </a:rPr>
              <a:t>I </a:t>
            </a:r>
            <a:r>
              <a:rPr lang="sl-SI" dirty="0" err="1">
                <a:latin typeface="Garamond" panose="02020404030301010803" pitchFamily="18" charset="0"/>
              </a:rPr>
              <a:t>am</a:t>
            </a:r>
            <a:r>
              <a:rPr lang="sl-SI" dirty="0">
                <a:latin typeface="Garamond" panose="02020404030301010803" pitchFamily="18" charset="0"/>
              </a:rPr>
              <a:t> Jane. </a:t>
            </a:r>
            <a:r>
              <a:rPr lang="sl-SI" dirty="0" err="1">
                <a:latin typeface="Garamond" panose="02020404030301010803" pitchFamily="18" charset="0"/>
              </a:rPr>
              <a:t>What‘s</a:t>
            </a:r>
            <a:r>
              <a:rPr lang="sl-SI" dirty="0">
                <a:latin typeface="Garamond" panose="02020404030301010803" pitchFamily="18" charset="0"/>
              </a:rPr>
              <a:t> </a:t>
            </a:r>
            <a:r>
              <a:rPr lang="sl-SI" dirty="0" err="1">
                <a:latin typeface="Garamond" panose="02020404030301010803" pitchFamily="18" charset="0"/>
              </a:rPr>
              <a:t>your</a:t>
            </a:r>
            <a:r>
              <a:rPr lang="sl-SI" dirty="0">
                <a:latin typeface="Garamond" panose="02020404030301010803" pitchFamily="18" charset="0"/>
              </a:rPr>
              <a:t> name? </a:t>
            </a:r>
          </a:p>
          <a:p>
            <a:pPr marL="0" indent="0">
              <a:buNone/>
            </a:pPr>
            <a:r>
              <a:rPr lang="sl-SI" dirty="0">
                <a:latin typeface="Garamond" panose="02020404030301010803" pitchFamily="18" charset="0"/>
              </a:rPr>
              <a:t>   L </a:t>
            </a:r>
            <a:r>
              <a:rPr lang="sl-SI" dirty="0" err="1">
                <a:latin typeface="Garamond" panose="02020404030301010803" pitchFamily="18" charset="0"/>
              </a:rPr>
              <a:t>knee</a:t>
            </a:r>
            <a:r>
              <a:rPr lang="sl-SI" dirty="0">
                <a:latin typeface="Garamond" panose="02020404030301010803" pitchFamily="18" charset="0"/>
              </a:rPr>
              <a:t>, R </a:t>
            </a:r>
            <a:r>
              <a:rPr lang="sl-SI" dirty="0" err="1">
                <a:latin typeface="Garamond" panose="02020404030301010803" pitchFamily="18" charset="0"/>
              </a:rPr>
              <a:t>knee</a:t>
            </a:r>
            <a:r>
              <a:rPr lang="sl-SI" dirty="0">
                <a:latin typeface="Garamond" panose="02020404030301010803" pitchFamily="18" charset="0"/>
              </a:rPr>
              <a:t>, </a:t>
            </a:r>
            <a:r>
              <a:rPr lang="sl-SI" dirty="0" err="1">
                <a:latin typeface="Garamond" panose="02020404030301010803" pitchFamily="18" charset="0"/>
              </a:rPr>
              <a:t>snap</a:t>
            </a:r>
            <a:r>
              <a:rPr lang="sl-SI" dirty="0">
                <a:latin typeface="Garamond" panose="02020404030301010803" pitchFamily="18" charset="0"/>
              </a:rPr>
              <a:t> (2x) </a:t>
            </a:r>
          </a:p>
        </p:txBody>
      </p:sp>
      <p:pic>
        <p:nvPicPr>
          <p:cNvPr id="77826" name="Picture 2"/>
          <p:cNvPicPr>
            <a:picLocks noChangeAspect="1" noChangeArrowheads="1"/>
          </p:cNvPicPr>
          <p:nvPr/>
        </p:nvPicPr>
        <p:blipFill>
          <a:blip r:embed="rId2" cstate="print"/>
          <a:srcRect/>
          <a:stretch>
            <a:fillRect/>
          </a:stretch>
        </p:blipFill>
        <p:spPr bwMode="auto">
          <a:xfrm>
            <a:off x="827585" y="2616001"/>
            <a:ext cx="7932210" cy="2397175"/>
          </a:xfrm>
          <a:prstGeom prst="rect">
            <a:avLst/>
          </a:prstGeom>
          <a:noFill/>
          <a:ln w="9525">
            <a:noFill/>
            <a:miter lim="800000"/>
            <a:headEnd/>
            <a:tailEnd/>
          </a:ln>
        </p:spPr>
      </p:pic>
      <p:pic>
        <p:nvPicPr>
          <p:cNvPr id="4" name="Slika 3"/>
          <p:cNvPicPr>
            <a:picLocks noChangeAspect="1"/>
          </p:cNvPicPr>
          <p:nvPr/>
        </p:nvPicPr>
        <p:blipFill>
          <a:blip r:embed="rId3" cstate="print"/>
          <a:stretch>
            <a:fillRect/>
          </a:stretch>
        </p:blipFill>
        <p:spPr>
          <a:xfrm>
            <a:off x="444128" y="5013176"/>
            <a:ext cx="6877050" cy="1728515"/>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normAutofit/>
          </a:bodyPr>
          <a:lstStyle/>
          <a:p>
            <a:r>
              <a:rPr lang="sl-SI" sz="3200" b="1" dirty="0">
                <a:latin typeface="Garamond" pitchFamily="18" charset="0"/>
              </a:rPr>
              <a:t>CREATING A CHANT</a:t>
            </a:r>
            <a:br>
              <a:rPr lang="sl-SI" b="1" dirty="0">
                <a:latin typeface="Garamond" pitchFamily="18" charset="0"/>
              </a:rPr>
            </a:br>
            <a:r>
              <a:rPr lang="sl-SI" sz="2200" b="1" dirty="0">
                <a:latin typeface="Garamond" pitchFamily="18" charset="0"/>
              </a:rPr>
              <a:t>CHANT = </a:t>
            </a:r>
            <a:r>
              <a:rPr lang="en-US" sz="2200" dirty="0">
                <a:latin typeface="Garamond" panose="02020404030301010803" pitchFamily="18" charset="0"/>
              </a:rPr>
              <a:t>to keep s</a:t>
            </a:r>
            <a:r>
              <a:rPr lang="sl-SI" sz="2200" dirty="0" err="1">
                <a:latin typeface="Garamond" panose="02020404030301010803" pitchFamily="18" charset="0"/>
              </a:rPr>
              <a:t>aying</a:t>
            </a:r>
            <a:r>
              <a:rPr lang="en-US" sz="2200" dirty="0">
                <a:latin typeface="Garamond" panose="02020404030301010803" pitchFamily="18" charset="0"/>
              </a:rPr>
              <a:t> or </a:t>
            </a:r>
            <a:r>
              <a:rPr lang="en-US" sz="2200" dirty="0" err="1">
                <a:latin typeface="Garamond" panose="02020404030301010803" pitchFamily="18" charset="0"/>
              </a:rPr>
              <a:t>singi</a:t>
            </a:r>
            <a:r>
              <a:rPr lang="sl-SI" sz="2200" dirty="0" err="1">
                <a:latin typeface="Garamond" panose="02020404030301010803" pitchFamily="18" charset="0"/>
              </a:rPr>
              <a:t>ng</a:t>
            </a:r>
            <a:r>
              <a:rPr lang="en-US" sz="2200" dirty="0">
                <a:latin typeface="Garamond" panose="02020404030301010803" pitchFamily="18" charset="0"/>
              </a:rPr>
              <a:t> a </a:t>
            </a:r>
            <a:r>
              <a:rPr lang="en-US" sz="2200" dirty="0">
                <a:latin typeface="Garamond" panose="02020404030301010803" pitchFamily="18" charset="0"/>
                <a:hlinkClick r:id="rId3" tooltip="word"/>
              </a:rPr>
              <a:t>word</a:t>
            </a:r>
            <a:r>
              <a:rPr lang="en-US" sz="2200" dirty="0">
                <a:latin typeface="Garamond" panose="02020404030301010803" pitchFamily="18" charset="0"/>
              </a:rPr>
              <a:t> or </a:t>
            </a:r>
            <a:r>
              <a:rPr lang="en-US" sz="2200" dirty="0">
                <a:latin typeface="Garamond" panose="02020404030301010803" pitchFamily="18" charset="0"/>
                <a:hlinkClick r:id="rId4" tooltip="phrase"/>
              </a:rPr>
              <a:t>phrase</a:t>
            </a:r>
            <a:r>
              <a:rPr lang="en-US" sz="2200" dirty="0">
                <a:latin typeface="Garamond" panose="02020404030301010803" pitchFamily="18" charset="0"/>
              </a:rPr>
              <a:t> many times</a:t>
            </a:r>
            <a:endParaRPr lang="en-GB" sz="2200" b="1" dirty="0">
              <a:latin typeface="Garamond" pitchFamily="18" charset="0"/>
            </a:endParaRPr>
          </a:p>
        </p:txBody>
      </p:sp>
      <p:sp>
        <p:nvSpPr>
          <p:cNvPr id="84995" name="Rectangle 3"/>
          <p:cNvSpPr>
            <a:spLocks noGrp="1" noChangeArrowheads="1"/>
          </p:cNvSpPr>
          <p:nvPr>
            <p:ph type="body" idx="1"/>
          </p:nvPr>
        </p:nvSpPr>
        <p:spPr/>
        <p:txBody>
          <a:bodyPr>
            <a:normAutofit fontScale="85000" lnSpcReduction="20000"/>
          </a:bodyPr>
          <a:lstStyle/>
          <a:p>
            <a:pPr marL="609600" indent="-609600" eaLnBrk="1" hangingPunct="1">
              <a:buFont typeface="Wingdings" pitchFamily="2" charset="2"/>
              <a:buAutoNum type="arabicPeriod"/>
            </a:pPr>
            <a:endParaRPr lang="sl-SI" dirty="0">
              <a:latin typeface="Garamond" pitchFamily="18" charset="0"/>
            </a:endParaRPr>
          </a:p>
          <a:p>
            <a:pPr marL="609600" indent="-609600" eaLnBrk="1" hangingPunct="1">
              <a:buFont typeface="Wingdings" pitchFamily="2" charset="2"/>
              <a:buAutoNum type="arabicPeriod"/>
            </a:pPr>
            <a:r>
              <a:rPr lang="sl-SI" dirty="0" err="1">
                <a:latin typeface="Garamond" pitchFamily="18" charset="0"/>
              </a:rPr>
              <a:t>Work</a:t>
            </a:r>
            <a:r>
              <a:rPr lang="sl-SI" dirty="0">
                <a:latin typeface="Garamond" pitchFamily="18" charset="0"/>
              </a:rPr>
              <a:t> in 5 groups. </a:t>
            </a:r>
          </a:p>
          <a:p>
            <a:pPr marL="609600" indent="-609600" eaLnBrk="1" hangingPunct="1">
              <a:buFont typeface="Wingdings" pitchFamily="2" charset="2"/>
              <a:buAutoNum type="arabicPeriod"/>
            </a:pPr>
            <a:r>
              <a:rPr lang="sl-SI" dirty="0">
                <a:latin typeface="Garamond" pitchFamily="18" charset="0"/>
              </a:rPr>
              <a:t>Select a </a:t>
            </a:r>
            <a:r>
              <a:rPr lang="sl-SI" dirty="0" err="1">
                <a:latin typeface="Garamond" pitchFamily="18" charset="0"/>
              </a:rPr>
              <a:t>topic</a:t>
            </a:r>
            <a:r>
              <a:rPr lang="sl-SI" dirty="0">
                <a:latin typeface="Garamond" pitchFamily="18" charset="0"/>
              </a:rPr>
              <a:t>. </a:t>
            </a:r>
          </a:p>
          <a:p>
            <a:pPr marL="609600" indent="-609600" eaLnBrk="1" hangingPunct="1">
              <a:buFont typeface="Wingdings" pitchFamily="2" charset="2"/>
              <a:buAutoNum type="arabicPeriod"/>
            </a:pPr>
            <a:r>
              <a:rPr lang="sl-SI" dirty="0" err="1">
                <a:latin typeface="Garamond" pitchFamily="18" charset="0"/>
              </a:rPr>
              <a:t>Write</a:t>
            </a:r>
            <a:r>
              <a:rPr lang="sl-SI" dirty="0">
                <a:latin typeface="Garamond" pitchFamily="18" charset="0"/>
              </a:rPr>
              <a:t> </a:t>
            </a:r>
            <a:r>
              <a:rPr lang="sl-SI" dirty="0" err="1">
                <a:latin typeface="Garamond" pitchFamily="18" charset="0"/>
              </a:rPr>
              <a:t>down</a:t>
            </a:r>
            <a:r>
              <a:rPr lang="sl-SI" dirty="0">
                <a:latin typeface="Garamond" pitchFamily="18" charset="0"/>
              </a:rPr>
              <a:t> </a:t>
            </a:r>
            <a:r>
              <a:rPr lang="sl-SI" dirty="0" err="1">
                <a:latin typeface="Garamond" pitchFamily="18" charset="0"/>
              </a:rPr>
              <a:t>words</a:t>
            </a:r>
            <a:r>
              <a:rPr lang="sl-SI" dirty="0">
                <a:latin typeface="Garamond" pitchFamily="18" charset="0"/>
              </a:rPr>
              <a:t> </a:t>
            </a:r>
            <a:r>
              <a:rPr lang="sl-SI" dirty="0" err="1">
                <a:latin typeface="Garamond" pitchFamily="18" charset="0"/>
              </a:rPr>
              <a:t>associated</a:t>
            </a:r>
            <a:r>
              <a:rPr lang="sl-SI" dirty="0">
                <a:latin typeface="Garamond" pitchFamily="18" charset="0"/>
              </a:rPr>
              <a:t> </a:t>
            </a:r>
            <a:r>
              <a:rPr lang="sl-SI" dirty="0" err="1">
                <a:latin typeface="Garamond" pitchFamily="18" charset="0"/>
              </a:rPr>
              <a:t>with</a:t>
            </a:r>
            <a:r>
              <a:rPr lang="sl-SI" dirty="0">
                <a:latin typeface="Garamond" pitchFamily="18" charset="0"/>
              </a:rPr>
              <a:t> </a:t>
            </a:r>
            <a:r>
              <a:rPr lang="sl-SI" dirty="0" err="1">
                <a:latin typeface="Garamond" pitchFamily="18" charset="0"/>
              </a:rPr>
              <a:t>the</a:t>
            </a:r>
            <a:r>
              <a:rPr lang="sl-SI" dirty="0">
                <a:latin typeface="Garamond" pitchFamily="18" charset="0"/>
              </a:rPr>
              <a:t> </a:t>
            </a:r>
            <a:r>
              <a:rPr lang="sl-SI" dirty="0" err="1">
                <a:latin typeface="Garamond" pitchFamily="18" charset="0"/>
              </a:rPr>
              <a:t>topic</a:t>
            </a:r>
            <a:r>
              <a:rPr lang="sl-SI" dirty="0">
                <a:latin typeface="Garamond" pitchFamily="18" charset="0"/>
              </a:rPr>
              <a:t>. </a:t>
            </a:r>
          </a:p>
          <a:p>
            <a:pPr marL="609600" indent="-609600">
              <a:buFont typeface="Wingdings" pitchFamily="2" charset="2"/>
              <a:buAutoNum type="arabicPeriod"/>
            </a:pPr>
            <a:r>
              <a:rPr lang="sl-SI" dirty="0">
                <a:latin typeface="Garamond" pitchFamily="18" charset="0"/>
              </a:rPr>
              <a:t>No. </a:t>
            </a:r>
            <a:r>
              <a:rPr lang="sl-SI" dirty="0" err="1">
                <a:latin typeface="Garamond" pitchFamily="18" charset="0"/>
              </a:rPr>
              <a:t>of</a:t>
            </a:r>
            <a:r>
              <a:rPr lang="sl-SI" dirty="0">
                <a:latin typeface="Garamond" pitchFamily="18" charset="0"/>
              </a:rPr>
              <a:t> </a:t>
            </a:r>
            <a:r>
              <a:rPr lang="sl-SI" dirty="0" err="1">
                <a:latin typeface="Garamond" pitchFamily="18" charset="0"/>
              </a:rPr>
              <a:t>syllables</a:t>
            </a:r>
            <a:r>
              <a:rPr lang="sl-SI" dirty="0">
                <a:latin typeface="Garamond" pitchFamily="18" charset="0"/>
              </a:rPr>
              <a:t>: </a:t>
            </a:r>
            <a:r>
              <a:rPr lang="sl-SI" dirty="0" err="1">
                <a:latin typeface="Garamond" pitchFamily="18" charset="0"/>
              </a:rPr>
              <a:t>the</a:t>
            </a:r>
            <a:r>
              <a:rPr lang="sl-SI" dirty="0">
                <a:latin typeface="Garamond" pitchFamily="18" charset="0"/>
              </a:rPr>
              <a:t> same </a:t>
            </a:r>
            <a:r>
              <a:rPr lang="sl-SI" dirty="0" err="1">
                <a:latin typeface="Garamond" pitchFamily="18" charset="0"/>
              </a:rPr>
              <a:t>number</a:t>
            </a:r>
            <a:r>
              <a:rPr lang="sl-SI" dirty="0">
                <a:latin typeface="Garamond" pitchFamily="18" charset="0"/>
              </a:rPr>
              <a:t> </a:t>
            </a:r>
            <a:r>
              <a:rPr lang="sl-SI" dirty="0" err="1">
                <a:latin typeface="Garamond" pitchFamily="18" charset="0"/>
              </a:rPr>
              <a:t>of</a:t>
            </a:r>
            <a:r>
              <a:rPr lang="sl-SI" dirty="0">
                <a:latin typeface="Garamond" pitchFamily="18" charset="0"/>
              </a:rPr>
              <a:t> </a:t>
            </a:r>
            <a:r>
              <a:rPr lang="sl-SI" dirty="0" err="1">
                <a:latin typeface="Garamond" pitchFamily="18" charset="0"/>
              </a:rPr>
              <a:t>syllables</a:t>
            </a:r>
            <a:r>
              <a:rPr lang="sl-SI" dirty="0">
                <a:latin typeface="Garamond" pitchFamily="18" charset="0"/>
              </a:rPr>
              <a:t> in a line, </a:t>
            </a:r>
            <a:r>
              <a:rPr lang="sl-SI" dirty="0" err="1">
                <a:latin typeface="Garamond" pitchFamily="18" charset="0"/>
              </a:rPr>
              <a:t>otherwise</a:t>
            </a:r>
            <a:r>
              <a:rPr lang="sl-SI" dirty="0">
                <a:latin typeface="Garamond" pitchFamily="18" charset="0"/>
              </a:rPr>
              <a:t> a </a:t>
            </a:r>
            <a:r>
              <a:rPr lang="sl-SI" dirty="0" err="1">
                <a:latin typeface="Garamond" pitchFamily="18" charset="0"/>
              </a:rPr>
              <a:t>break</a:t>
            </a:r>
            <a:r>
              <a:rPr lang="sl-SI" dirty="0">
                <a:latin typeface="Garamond" pitchFamily="18" charset="0"/>
              </a:rPr>
              <a:t>. </a:t>
            </a:r>
          </a:p>
          <a:p>
            <a:pPr marL="609600" indent="-609600" eaLnBrk="1" hangingPunct="1">
              <a:buFont typeface="Wingdings" pitchFamily="2" charset="2"/>
              <a:buAutoNum type="arabicPeriod"/>
            </a:pPr>
            <a:r>
              <a:rPr lang="sl-SI" dirty="0" err="1">
                <a:latin typeface="Garamond" pitchFamily="18" charset="0"/>
              </a:rPr>
              <a:t>Write</a:t>
            </a:r>
            <a:r>
              <a:rPr lang="sl-SI" dirty="0">
                <a:latin typeface="Garamond" pitchFamily="18" charset="0"/>
              </a:rPr>
              <a:t> </a:t>
            </a:r>
            <a:r>
              <a:rPr lang="sl-SI" dirty="0" err="1">
                <a:latin typeface="Garamond" pitchFamily="18" charset="0"/>
              </a:rPr>
              <a:t>down</a:t>
            </a:r>
            <a:r>
              <a:rPr lang="sl-SI" dirty="0">
                <a:latin typeface="Garamond" pitchFamily="18" charset="0"/>
              </a:rPr>
              <a:t> </a:t>
            </a:r>
            <a:r>
              <a:rPr lang="sl-SI" dirty="0" err="1">
                <a:latin typeface="Garamond" pitchFamily="18" charset="0"/>
              </a:rPr>
              <a:t>rhyming</a:t>
            </a:r>
            <a:r>
              <a:rPr lang="sl-SI" dirty="0">
                <a:latin typeface="Garamond" pitchFamily="18" charset="0"/>
              </a:rPr>
              <a:t> </a:t>
            </a:r>
            <a:r>
              <a:rPr lang="sl-SI" dirty="0" err="1">
                <a:latin typeface="Garamond" pitchFamily="18" charset="0"/>
              </a:rPr>
              <a:t>words</a:t>
            </a:r>
            <a:r>
              <a:rPr lang="sl-SI" dirty="0">
                <a:latin typeface="Garamond" pitchFamily="18" charset="0"/>
              </a:rPr>
              <a:t>. </a:t>
            </a:r>
          </a:p>
          <a:p>
            <a:pPr marL="609600" indent="-609600" eaLnBrk="1" hangingPunct="1">
              <a:buFont typeface="Wingdings" pitchFamily="2" charset="2"/>
              <a:buAutoNum type="arabicPeriod"/>
            </a:pPr>
            <a:r>
              <a:rPr lang="sl-SI" dirty="0" err="1">
                <a:latin typeface="Garamond" pitchFamily="18" charset="0"/>
              </a:rPr>
              <a:t>Write</a:t>
            </a:r>
            <a:r>
              <a:rPr lang="sl-SI" dirty="0">
                <a:latin typeface="Garamond" pitchFamily="18" charset="0"/>
              </a:rPr>
              <a:t> </a:t>
            </a:r>
            <a:r>
              <a:rPr lang="sl-SI" dirty="0" err="1">
                <a:latin typeface="Garamond" pitchFamily="18" charset="0"/>
              </a:rPr>
              <a:t>down</a:t>
            </a:r>
            <a:r>
              <a:rPr lang="sl-SI" dirty="0">
                <a:latin typeface="Garamond" pitchFamily="18" charset="0"/>
              </a:rPr>
              <a:t> </a:t>
            </a:r>
            <a:r>
              <a:rPr lang="sl-SI" dirty="0" err="1">
                <a:latin typeface="Garamond" pitchFamily="18" charset="0"/>
              </a:rPr>
              <a:t>adjectives</a:t>
            </a:r>
            <a:r>
              <a:rPr lang="sl-SI" dirty="0">
                <a:latin typeface="Garamond" pitchFamily="18" charset="0"/>
              </a:rPr>
              <a:t> – no. </a:t>
            </a:r>
            <a:r>
              <a:rPr lang="sl-SI" dirty="0" err="1">
                <a:latin typeface="Garamond" pitchFamily="18" charset="0"/>
              </a:rPr>
              <a:t>of</a:t>
            </a:r>
            <a:r>
              <a:rPr lang="sl-SI" dirty="0">
                <a:latin typeface="Garamond" pitchFamily="18" charset="0"/>
              </a:rPr>
              <a:t> </a:t>
            </a:r>
            <a:r>
              <a:rPr lang="sl-SI" dirty="0" err="1">
                <a:latin typeface="Garamond" pitchFamily="18" charset="0"/>
              </a:rPr>
              <a:t>syllables</a:t>
            </a:r>
            <a:r>
              <a:rPr lang="sl-SI" dirty="0">
                <a:latin typeface="Garamond" pitchFamily="18" charset="0"/>
              </a:rPr>
              <a:t>. </a:t>
            </a:r>
          </a:p>
          <a:p>
            <a:pPr marL="609600" indent="-609600" eaLnBrk="1" hangingPunct="1">
              <a:buFont typeface="Wingdings" pitchFamily="2" charset="2"/>
              <a:buAutoNum type="arabicPeriod"/>
            </a:pPr>
            <a:r>
              <a:rPr lang="sl-SI" dirty="0" err="1">
                <a:latin typeface="Garamond" pitchFamily="18" charset="0"/>
              </a:rPr>
              <a:t>Create</a:t>
            </a:r>
            <a:r>
              <a:rPr lang="sl-SI" dirty="0">
                <a:latin typeface="Garamond" pitchFamily="18" charset="0"/>
              </a:rPr>
              <a:t> a </a:t>
            </a:r>
            <a:r>
              <a:rPr lang="sl-SI" dirty="0" err="1">
                <a:latin typeface="Garamond" pitchFamily="18" charset="0"/>
              </a:rPr>
              <a:t>chant</a:t>
            </a:r>
            <a:r>
              <a:rPr lang="sl-SI" dirty="0">
                <a:latin typeface="Garamond" pitchFamily="18" charset="0"/>
              </a:rPr>
              <a:t>. </a:t>
            </a:r>
          </a:p>
          <a:p>
            <a:pPr marL="609600" indent="-609600">
              <a:buFont typeface="Wingdings" pitchFamily="2" charset="2"/>
              <a:buAutoNum type="arabicPeriod"/>
            </a:pPr>
            <a:r>
              <a:rPr lang="sl-SI" dirty="0" err="1">
                <a:latin typeface="Garamond" panose="02020404030301010803" pitchFamily="18" charset="0"/>
              </a:rPr>
              <a:t>Create</a:t>
            </a:r>
            <a:r>
              <a:rPr lang="sl-SI" dirty="0">
                <a:latin typeface="Garamond" panose="02020404030301010803" pitchFamily="18" charset="0"/>
              </a:rPr>
              <a:t> </a:t>
            </a:r>
            <a:r>
              <a:rPr lang="en-US" dirty="0">
                <a:latin typeface="Garamond" panose="02020404030301010803" pitchFamily="18" charset="0"/>
              </a:rPr>
              <a:t>the rhythm with tapping, clapping, clicking fingers</a:t>
            </a:r>
            <a:r>
              <a:rPr lang="sl-SI" dirty="0">
                <a:latin typeface="Garamond" panose="02020404030301010803" pitchFamily="18" charset="0"/>
              </a:rPr>
              <a:t> </a:t>
            </a:r>
            <a:r>
              <a:rPr lang="en-US" dirty="0">
                <a:latin typeface="Garamond" panose="02020404030301010803" pitchFamily="18" charset="0"/>
              </a:rPr>
              <a:t>…</a:t>
            </a:r>
            <a:endParaRPr lang="sl-SI" dirty="0">
              <a:latin typeface="Garamond" panose="02020404030301010803" pitchFamily="18" charset="0"/>
            </a:endParaRPr>
          </a:p>
          <a:p>
            <a:pPr marL="0" indent="0">
              <a:buNone/>
            </a:pPr>
            <a:endParaRPr lang="sl-SI" dirty="0">
              <a:latin typeface="Garamond" panose="02020404030301010803" pitchFamily="18" charset="0"/>
            </a:endParaRPr>
          </a:p>
          <a:p>
            <a:pPr marL="0" indent="0">
              <a:buNone/>
            </a:pPr>
            <a:r>
              <a:rPr lang="en-US" sz="2100" dirty="0">
                <a:hlinkClick r:id="rId5"/>
              </a:rPr>
              <a:t>Chants - </a:t>
            </a:r>
            <a:r>
              <a:rPr lang="en-US" sz="2100" dirty="0" err="1">
                <a:hlinkClick r:id="rId5"/>
              </a:rPr>
              <a:t>Playway</a:t>
            </a:r>
            <a:r>
              <a:rPr lang="en-US" sz="2100" dirty="0">
                <a:hlinkClick r:id="rId5"/>
              </a:rPr>
              <a:t> teacher training film no.5 – YouTube</a:t>
            </a:r>
            <a:endParaRPr lang="sl-SI" sz="2100" dirty="0"/>
          </a:p>
          <a:p>
            <a:pPr marL="0" indent="0">
              <a:buNone/>
            </a:pPr>
            <a:r>
              <a:rPr lang="sl-SI" dirty="0">
                <a:latin typeface="Garamond" pitchFamily="18" charset="0"/>
              </a:rPr>
              <a:t>(Herbert </a:t>
            </a:r>
            <a:r>
              <a:rPr lang="sl-SI" dirty="0" err="1">
                <a:latin typeface="Garamond" pitchFamily="18" charset="0"/>
              </a:rPr>
              <a:t>Puchta</a:t>
            </a:r>
            <a:r>
              <a:rPr lang="sl-SI" dirty="0">
                <a:latin typeface="Garamond" pitchFamily="18" charset="0"/>
              </a:rPr>
              <a:t> – </a:t>
            </a:r>
            <a:r>
              <a:rPr lang="sl-SI" dirty="0" err="1">
                <a:latin typeface="Garamond" pitchFamily="18" charset="0"/>
              </a:rPr>
              <a:t>chants</a:t>
            </a:r>
            <a:r>
              <a:rPr lang="sl-SI" dirty="0">
                <a:latin typeface="Garamond" pitchFamily="18" charset="0"/>
              </a:rPr>
              <a:t>)</a:t>
            </a:r>
            <a:endParaRPr lang="en-GB" dirty="0">
              <a:latin typeface="Garamond"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dirty="0"/>
          </a:p>
        </p:txBody>
      </p:sp>
      <p:pic>
        <p:nvPicPr>
          <p:cNvPr id="73730" name="Picture 2"/>
          <p:cNvPicPr>
            <a:picLocks noChangeAspect="1" noChangeArrowheads="1"/>
          </p:cNvPicPr>
          <p:nvPr/>
        </p:nvPicPr>
        <p:blipFill>
          <a:blip r:embed="rId2" cstate="print"/>
          <a:srcRect/>
          <a:stretch>
            <a:fillRect/>
          </a:stretch>
        </p:blipFill>
        <p:spPr bwMode="auto">
          <a:xfrm>
            <a:off x="0" y="0"/>
            <a:ext cx="9144000" cy="1484784"/>
          </a:xfrm>
          <a:prstGeom prst="rect">
            <a:avLst/>
          </a:prstGeom>
          <a:noFill/>
          <a:ln w="9525">
            <a:noFill/>
            <a:miter lim="800000"/>
            <a:headEnd/>
            <a:tailEnd/>
          </a:ln>
        </p:spPr>
      </p:pic>
      <p:pic>
        <p:nvPicPr>
          <p:cNvPr id="7" name="Picture 6" descr="Rezultat iskanja slik za what's the time mr wolf"/>
          <p:cNvPicPr>
            <a:picLocks noChangeAspect="1" noChangeArrowheads="1"/>
          </p:cNvPicPr>
          <p:nvPr/>
        </p:nvPicPr>
        <p:blipFill>
          <a:blip r:embed="rId3" cstate="print"/>
          <a:srcRect/>
          <a:stretch>
            <a:fillRect/>
          </a:stretch>
        </p:blipFill>
        <p:spPr bwMode="auto">
          <a:xfrm>
            <a:off x="393499" y="1700808"/>
            <a:ext cx="1807173" cy="2133600"/>
          </a:xfrm>
          <a:prstGeom prst="rect">
            <a:avLst/>
          </a:prstGeom>
          <a:noFill/>
        </p:spPr>
      </p:pic>
      <p:pic>
        <p:nvPicPr>
          <p:cNvPr id="8" name="Picture 6" descr="Rezultat iskanja slik za there was an old lady who swallowed a fly"/>
          <p:cNvPicPr>
            <a:picLocks noChangeAspect="1" noChangeArrowheads="1"/>
          </p:cNvPicPr>
          <p:nvPr/>
        </p:nvPicPr>
        <p:blipFill>
          <a:blip r:embed="rId4" cstate="print"/>
          <a:srcRect/>
          <a:stretch>
            <a:fillRect/>
          </a:stretch>
        </p:blipFill>
        <p:spPr bwMode="auto">
          <a:xfrm>
            <a:off x="0" y="4540795"/>
            <a:ext cx="2232248" cy="2317205"/>
          </a:xfrm>
          <a:prstGeom prst="rect">
            <a:avLst/>
          </a:prstGeom>
          <a:noFill/>
        </p:spPr>
      </p:pic>
      <p:pic>
        <p:nvPicPr>
          <p:cNvPr id="9" name="Picture 2" descr="Rezultat iskanja slik za Walking through the Jungle"/>
          <p:cNvPicPr>
            <a:picLocks noChangeAspect="1" noChangeArrowheads="1"/>
          </p:cNvPicPr>
          <p:nvPr/>
        </p:nvPicPr>
        <p:blipFill>
          <a:blip r:embed="rId5" cstate="print"/>
          <a:srcRect/>
          <a:stretch>
            <a:fillRect/>
          </a:stretch>
        </p:blipFill>
        <p:spPr bwMode="auto">
          <a:xfrm>
            <a:off x="2329107" y="1539240"/>
            <a:ext cx="2057400" cy="2590800"/>
          </a:xfrm>
          <a:prstGeom prst="rect">
            <a:avLst/>
          </a:prstGeom>
          <a:noFill/>
        </p:spPr>
      </p:pic>
      <p:pic>
        <p:nvPicPr>
          <p:cNvPr id="10" name="Picture 8" descr="Rezultat iskanja slik za From Head to Toe"/>
          <p:cNvPicPr>
            <a:picLocks noChangeAspect="1" noChangeArrowheads="1"/>
          </p:cNvPicPr>
          <p:nvPr/>
        </p:nvPicPr>
        <p:blipFill>
          <a:blip r:embed="rId6" cstate="print"/>
          <a:srcRect/>
          <a:stretch>
            <a:fillRect/>
          </a:stretch>
        </p:blipFill>
        <p:spPr bwMode="auto">
          <a:xfrm>
            <a:off x="7020766" y="4127137"/>
            <a:ext cx="1750573" cy="1988840"/>
          </a:xfrm>
          <a:prstGeom prst="rect">
            <a:avLst/>
          </a:prstGeom>
          <a:noFill/>
        </p:spPr>
      </p:pic>
      <p:pic>
        <p:nvPicPr>
          <p:cNvPr id="73734" name="Picture 6" descr="Rezultat iskanja slik za we're going on a bear hunt"/>
          <p:cNvPicPr>
            <a:picLocks noChangeAspect="1" noChangeArrowheads="1"/>
          </p:cNvPicPr>
          <p:nvPr/>
        </p:nvPicPr>
        <p:blipFill>
          <a:blip r:embed="rId7" cstate="print"/>
          <a:srcRect/>
          <a:stretch>
            <a:fillRect/>
          </a:stretch>
        </p:blipFill>
        <p:spPr bwMode="auto">
          <a:xfrm>
            <a:off x="7018377" y="1564977"/>
            <a:ext cx="1997981" cy="2405262"/>
          </a:xfrm>
          <a:prstGeom prst="rect">
            <a:avLst/>
          </a:prstGeom>
          <a:noFill/>
        </p:spPr>
      </p:pic>
      <p:pic>
        <p:nvPicPr>
          <p:cNvPr id="73736" name="Picture 8" descr="Rezultat iskanja slik za 5 little ducks"/>
          <p:cNvPicPr>
            <a:picLocks noChangeAspect="1" noChangeArrowheads="1"/>
          </p:cNvPicPr>
          <p:nvPr/>
        </p:nvPicPr>
        <p:blipFill>
          <a:blip r:embed="rId8" cstate="print"/>
          <a:srcRect/>
          <a:stretch>
            <a:fillRect/>
          </a:stretch>
        </p:blipFill>
        <p:spPr bwMode="auto">
          <a:xfrm>
            <a:off x="4807664" y="1525209"/>
            <a:ext cx="2016224" cy="2486026"/>
          </a:xfrm>
          <a:prstGeom prst="rect">
            <a:avLst/>
          </a:prstGeom>
          <a:noFill/>
        </p:spPr>
      </p:pic>
      <p:pic>
        <p:nvPicPr>
          <p:cNvPr id="73738" name="Picture 10" descr="Rezultat iskanja slik za ten in the bed"/>
          <p:cNvPicPr>
            <a:picLocks noChangeAspect="1" noChangeArrowheads="1"/>
          </p:cNvPicPr>
          <p:nvPr/>
        </p:nvPicPr>
        <p:blipFill>
          <a:blip r:embed="rId9" cstate="print"/>
          <a:srcRect/>
          <a:stretch>
            <a:fillRect/>
          </a:stretch>
        </p:blipFill>
        <p:spPr bwMode="auto">
          <a:xfrm>
            <a:off x="4703440" y="4179106"/>
            <a:ext cx="2016224" cy="1756067"/>
          </a:xfrm>
          <a:prstGeom prst="rect">
            <a:avLst/>
          </a:prstGeom>
          <a:noFill/>
        </p:spPr>
      </p:pic>
      <p:pic>
        <p:nvPicPr>
          <p:cNvPr id="73740" name="Picture 12" descr="Rezultat iskanja slik za hooray for fish"/>
          <p:cNvPicPr>
            <a:picLocks noChangeAspect="1" noChangeArrowheads="1"/>
          </p:cNvPicPr>
          <p:nvPr/>
        </p:nvPicPr>
        <p:blipFill>
          <a:blip r:embed="rId10" cstate="print"/>
          <a:srcRect/>
          <a:stretch>
            <a:fillRect/>
          </a:stretch>
        </p:blipFill>
        <p:spPr bwMode="auto">
          <a:xfrm>
            <a:off x="2411760" y="4437112"/>
            <a:ext cx="2103482" cy="2420888"/>
          </a:xfrm>
          <a:prstGeom prst="rect">
            <a:avLst/>
          </a:prstGeom>
          <a:noFill/>
        </p:spPr>
      </p:pic>
      <p:sp>
        <p:nvSpPr>
          <p:cNvPr id="4" name="PoljeZBesedilom 3"/>
          <p:cNvSpPr txBox="1"/>
          <p:nvPr/>
        </p:nvSpPr>
        <p:spPr>
          <a:xfrm>
            <a:off x="4572000" y="6425275"/>
            <a:ext cx="4563314" cy="461665"/>
          </a:xfrm>
          <a:prstGeom prst="rect">
            <a:avLst/>
          </a:prstGeom>
          <a:noFill/>
        </p:spPr>
        <p:txBody>
          <a:bodyPr wrap="square" rtlCol="0">
            <a:spAutoFit/>
          </a:bodyPr>
          <a:lstStyle/>
          <a:p>
            <a:r>
              <a:rPr lang="en-US" sz="1200" dirty="0">
                <a:hlinkClick r:id="rId11"/>
              </a:rPr>
              <a:t>Let's Sing with Eric Carle's Book ~ : "From Head To Toe Song" - YouTube</a:t>
            </a:r>
            <a:endParaRPr lang="sl-SI" sz="1200" dirty="0">
              <a:latin typeface="Garamond" panose="02020404030301010803"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683568" y="786924"/>
            <a:ext cx="8280920" cy="1143000"/>
          </a:xfrm>
        </p:spPr>
        <p:txBody>
          <a:bodyPr>
            <a:normAutofit/>
          </a:bodyPr>
          <a:lstStyle/>
          <a:p>
            <a:pPr eaLnBrk="1" hangingPunct="1"/>
            <a:r>
              <a:rPr lang="sl-SI" sz="3200" b="1" dirty="0">
                <a:latin typeface="Garamond" pitchFamily="18" charset="0"/>
              </a:rPr>
              <a:t>CREATING A SONG</a:t>
            </a:r>
            <a:endParaRPr lang="en-GB" sz="3200" b="1" dirty="0">
              <a:latin typeface="Garamond" pitchFamily="18" charset="0"/>
            </a:endParaRPr>
          </a:p>
        </p:txBody>
      </p:sp>
      <p:sp>
        <p:nvSpPr>
          <p:cNvPr id="84995" name="Rectangle 3"/>
          <p:cNvSpPr>
            <a:spLocks noGrp="1" noChangeArrowheads="1"/>
          </p:cNvSpPr>
          <p:nvPr>
            <p:ph type="body" idx="1"/>
          </p:nvPr>
        </p:nvSpPr>
        <p:spPr/>
        <p:txBody>
          <a:bodyPr>
            <a:normAutofit/>
          </a:bodyPr>
          <a:lstStyle/>
          <a:p>
            <a:pPr marL="609600" indent="-609600" eaLnBrk="1" hangingPunct="1">
              <a:buFont typeface="Wingdings" pitchFamily="2" charset="2"/>
              <a:buAutoNum type="arabicPeriod"/>
            </a:pPr>
            <a:r>
              <a:rPr lang="sl-SI" dirty="0">
                <a:latin typeface="Garamond" pitchFamily="18" charset="0"/>
              </a:rPr>
              <a:t>Work in 5 groups. </a:t>
            </a:r>
          </a:p>
          <a:p>
            <a:pPr marL="609600" indent="-609600" eaLnBrk="1" hangingPunct="1">
              <a:buFont typeface="Wingdings" pitchFamily="2" charset="2"/>
              <a:buAutoNum type="arabicPeriod"/>
            </a:pPr>
            <a:r>
              <a:rPr lang="sl-SI" dirty="0">
                <a:latin typeface="Garamond" pitchFamily="18" charset="0"/>
              </a:rPr>
              <a:t>Select a story book and read it. </a:t>
            </a:r>
          </a:p>
          <a:p>
            <a:pPr marL="609600" indent="-609600">
              <a:buFont typeface="Wingdings" pitchFamily="2" charset="2"/>
              <a:buAutoNum type="arabicPeriod"/>
            </a:pPr>
            <a:r>
              <a:rPr lang="sl-SI" dirty="0">
                <a:latin typeface="Garamond" pitchFamily="18" charset="0"/>
              </a:rPr>
              <a:t>Create a song (on a well known tune) - summarize the story or read the whole story.</a:t>
            </a:r>
          </a:p>
          <a:p>
            <a:pPr marL="609600" indent="-609600">
              <a:buFont typeface="Wingdings" pitchFamily="2" charset="2"/>
              <a:buAutoNum type="arabicPeriod"/>
            </a:pPr>
            <a:r>
              <a:rPr lang="sl-SI" dirty="0">
                <a:latin typeface="Garamond" pitchFamily="18" charset="0"/>
              </a:rPr>
              <a:t>Define aims (MUSIC + </a:t>
            </a:r>
            <a:r>
              <a:rPr lang="sl-SI" dirty="0" err="1">
                <a:latin typeface="Garamond" pitchFamily="18" charset="0"/>
              </a:rPr>
              <a:t>Language</a:t>
            </a:r>
            <a:r>
              <a:rPr lang="sl-SI" dirty="0">
                <a:latin typeface="Garamond" pitchFamily="18" charset="0"/>
              </a:rPr>
              <a:t>).  </a:t>
            </a:r>
          </a:p>
          <a:p>
            <a:pPr marL="609600" indent="-609600">
              <a:buFont typeface="Wingdings" pitchFamily="2" charset="2"/>
              <a:buAutoNum type="arabicPeriod"/>
            </a:pPr>
            <a:endParaRPr lang="sl-SI" dirty="0">
              <a:latin typeface="Garamond" pitchFamily="18" charset="0"/>
            </a:endParaRPr>
          </a:p>
          <a:p>
            <a:pPr marL="609600" indent="-609600">
              <a:buNone/>
            </a:pPr>
            <a:endParaRPr lang="sl-SI" dirty="0">
              <a:latin typeface="Garamond" pitchFamily="18" charset="0"/>
            </a:endParaRPr>
          </a:p>
          <a:p>
            <a:pPr marL="609600" indent="-609600">
              <a:buFont typeface="Wingdings" pitchFamily="2" charset="2"/>
              <a:buAutoNum type="arabicPeriod"/>
            </a:pPr>
            <a:endParaRPr lang="sl-SI" dirty="0">
              <a:latin typeface="Garamond" pitchFamily="18" charset="0"/>
            </a:endParaRPr>
          </a:p>
          <a:p>
            <a:pPr marL="609600" indent="-609600">
              <a:buNone/>
            </a:pPr>
            <a:endParaRPr lang="sl-SI" dirty="0">
              <a:latin typeface="Garamond" pitchFamily="18" charset="0"/>
            </a:endParaRPr>
          </a:p>
          <a:p>
            <a:pPr marL="609600" indent="-609600" eaLnBrk="1" hangingPunct="1">
              <a:buFont typeface="Wingdings" pitchFamily="2" charset="2"/>
              <a:buAutoNum type="arabicPeriod"/>
            </a:pPr>
            <a:endParaRPr lang="sl-SI" dirty="0">
              <a:latin typeface="Garamond" pitchFamily="18" charset="0"/>
            </a:endParaRPr>
          </a:p>
        </p:txBody>
      </p:sp>
      <p:pic>
        <p:nvPicPr>
          <p:cNvPr id="2" name="Slika 1"/>
          <p:cNvPicPr>
            <a:picLocks noChangeAspect="1"/>
          </p:cNvPicPr>
          <p:nvPr/>
        </p:nvPicPr>
        <p:blipFill>
          <a:blip r:embed="rId3" cstate="print"/>
          <a:stretch>
            <a:fillRect/>
          </a:stretch>
        </p:blipFill>
        <p:spPr>
          <a:xfrm>
            <a:off x="6012160" y="4221088"/>
            <a:ext cx="2416473" cy="2275021"/>
          </a:xfrm>
          <a:prstGeom prst="rect">
            <a:avLst/>
          </a:prstGeom>
        </p:spPr>
      </p:pic>
    </p:spTree>
    <p:extLst>
      <p:ext uri="{BB962C8B-B14F-4D97-AF65-F5344CB8AC3E}">
        <p14:creationId xmlns:p14="http://schemas.microsoft.com/office/powerpoint/2010/main" val="1431574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404664"/>
            <a:ext cx="8229600" cy="720080"/>
          </a:xfrm>
        </p:spPr>
        <p:txBody>
          <a:bodyPr>
            <a:normAutofit/>
          </a:bodyPr>
          <a:lstStyle/>
          <a:p>
            <a:r>
              <a:rPr lang="sl-SI" sz="3200" b="1" dirty="0">
                <a:latin typeface="Garamond" panose="02020404030301010803" pitchFamily="18" charset="0"/>
              </a:rPr>
              <a:t>MATCH THE WORD WITH THE SYMBOL. </a:t>
            </a:r>
          </a:p>
        </p:txBody>
      </p:sp>
      <p:sp>
        <p:nvSpPr>
          <p:cNvPr id="3" name="Označba mesta vsebine 2"/>
          <p:cNvSpPr>
            <a:spLocks noGrp="1"/>
          </p:cNvSpPr>
          <p:nvPr>
            <p:ph idx="1"/>
          </p:nvPr>
        </p:nvSpPr>
        <p:spPr>
          <a:xfrm>
            <a:off x="251520" y="1556792"/>
            <a:ext cx="8712968" cy="4767808"/>
          </a:xfrm>
        </p:spPr>
        <p:txBody>
          <a:bodyPr numCol="2">
            <a:normAutofit/>
          </a:bodyPr>
          <a:lstStyle/>
          <a:p>
            <a:pPr marL="0" indent="0">
              <a:buNone/>
            </a:pPr>
            <a:r>
              <a:rPr lang="sl-SI" sz="2000" dirty="0"/>
              <a:t>TREBLE CLEF</a:t>
            </a:r>
          </a:p>
          <a:p>
            <a:pPr marL="0" indent="0">
              <a:buNone/>
            </a:pPr>
            <a:r>
              <a:rPr lang="sl-SI" sz="2000" dirty="0"/>
              <a:t>BASS CLEF</a:t>
            </a:r>
          </a:p>
          <a:p>
            <a:pPr marL="0" indent="0">
              <a:buNone/>
            </a:pPr>
            <a:r>
              <a:rPr lang="sl-SI" sz="2000" dirty="0"/>
              <a:t>TIME SIGNATURE</a:t>
            </a:r>
          </a:p>
          <a:p>
            <a:pPr marL="0" indent="0">
              <a:buNone/>
            </a:pPr>
            <a:r>
              <a:rPr lang="sl-SI" sz="2000" dirty="0"/>
              <a:t>REPEAT SIGN</a:t>
            </a:r>
          </a:p>
          <a:p>
            <a:pPr marL="0" indent="0">
              <a:buNone/>
            </a:pPr>
            <a:r>
              <a:rPr lang="sl-SI" sz="2000" dirty="0"/>
              <a:t>BAR LINE</a:t>
            </a:r>
          </a:p>
          <a:p>
            <a:pPr marL="0" indent="0">
              <a:buNone/>
            </a:pPr>
            <a:r>
              <a:rPr lang="sl-SI" sz="2000" dirty="0"/>
              <a:t>BAR</a:t>
            </a:r>
          </a:p>
          <a:p>
            <a:pPr marL="0" indent="0">
              <a:buNone/>
            </a:pPr>
            <a:r>
              <a:rPr lang="sl-SI" sz="2000" dirty="0"/>
              <a:t>END</a:t>
            </a:r>
          </a:p>
          <a:p>
            <a:pPr marL="0" indent="0">
              <a:buNone/>
            </a:pPr>
            <a:r>
              <a:rPr lang="sl-SI" sz="2000" dirty="0"/>
              <a:t>PLAY MUSIC LOUDLY</a:t>
            </a:r>
          </a:p>
          <a:p>
            <a:pPr marL="0" indent="0">
              <a:buNone/>
            </a:pPr>
            <a:r>
              <a:rPr lang="sl-SI" sz="2000" dirty="0"/>
              <a:t>PLAY MUSIC SOFTLY</a:t>
            </a:r>
          </a:p>
          <a:p>
            <a:pPr marL="0" indent="0">
              <a:buNone/>
            </a:pPr>
            <a:r>
              <a:rPr lang="sl-SI" sz="2000" dirty="0"/>
              <a:t>HALF NOTE</a:t>
            </a:r>
          </a:p>
          <a:p>
            <a:pPr marL="0" indent="0">
              <a:buNone/>
            </a:pPr>
            <a:r>
              <a:rPr lang="sl-SI" sz="2000" dirty="0"/>
              <a:t>	</a:t>
            </a:r>
          </a:p>
          <a:p>
            <a:pPr marL="0" indent="0">
              <a:buNone/>
            </a:pPr>
            <a:endParaRPr lang="sl-SI" sz="2000" dirty="0"/>
          </a:p>
          <a:p>
            <a:pPr marL="0" indent="0">
              <a:buNone/>
            </a:pPr>
            <a:endParaRPr lang="sl-SI" sz="2000" dirty="0"/>
          </a:p>
          <a:p>
            <a:pPr marL="0" indent="0">
              <a:buNone/>
            </a:pPr>
            <a:r>
              <a:rPr lang="sl-SI" sz="2000" dirty="0"/>
              <a:t>	QUARTER NOTE</a:t>
            </a:r>
          </a:p>
          <a:p>
            <a:pPr marL="0" indent="0">
              <a:buNone/>
            </a:pPr>
            <a:r>
              <a:rPr lang="sl-SI" sz="2000" dirty="0"/>
              <a:t>	WHOLE NOTE</a:t>
            </a:r>
          </a:p>
          <a:p>
            <a:pPr marL="0" indent="0">
              <a:buNone/>
            </a:pPr>
            <a:r>
              <a:rPr lang="sl-SI" sz="2000" dirty="0"/>
              <a:t>	EIGHTH NOTE</a:t>
            </a:r>
          </a:p>
          <a:p>
            <a:pPr marL="0" indent="0">
              <a:buNone/>
            </a:pPr>
            <a:r>
              <a:rPr lang="sl-SI" sz="2000" dirty="0"/>
              <a:t>	DOTTED HALF NOTE</a:t>
            </a:r>
          </a:p>
          <a:p>
            <a:pPr marL="0" indent="0">
              <a:buNone/>
            </a:pPr>
            <a:r>
              <a:rPr lang="sl-SI" sz="2000" dirty="0"/>
              <a:t>	STAFF</a:t>
            </a:r>
          </a:p>
          <a:p>
            <a:pPr marL="0" indent="0">
              <a:buNone/>
            </a:pPr>
            <a:r>
              <a:rPr lang="sl-SI" sz="2000" dirty="0"/>
              <a:t>	FIRST LINE</a:t>
            </a:r>
          </a:p>
          <a:p>
            <a:pPr marL="0" indent="0">
              <a:buNone/>
            </a:pPr>
            <a:r>
              <a:rPr lang="sl-SI" sz="2000" dirty="0"/>
              <a:t>	FOURTH SPACE</a:t>
            </a:r>
          </a:p>
          <a:p>
            <a:pPr marL="0" indent="0">
              <a:buNone/>
            </a:pPr>
            <a:endParaRPr lang="sl-SI" dirty="0"/>
          </a:p>
          <a:p>
            <a:pPr marL="0" indent="0">
              <a:buNone/>
            </a:pPr>
            <a:endParaRPr lang="sl-SI" dirty="0"/>
          </a:p>
        </p:txBody>
      </p:sp>
      <p:pic>
        <p:nvPicPr>
          <p:cNvPr id="52225" name="Picture 1"/>
          <p:cNvPicPr>
            <a:picLocks noChangeAspect="1" noChangeArrowheads="1"/>
          </p:cNvPicPr>
          <p:nvPr/>
        </p:nvPicPr>
        <p:blipFill>
          <a:blip r:embed="rId2" cstate="print"/>
          <a:srcRect/>
          <a:stretch>
            <a:fillRect/>
          </a:stretch>
        </p:blipFill>
        <p:spPr bwMode="auto">
          <a:xfrm>
            <a:off x="3491880" y="1268760"/>
            <a:ext cx="378861" cy="880294"/>
          </a:xfrm>
          <a:prstGeom prst="rect">
            <a:avLst/>
          </a:prstGeom>
          <a:noFill/>
          <a:ln w="9525">
            <a:noFill/>
            <a:miter lim="800000"/>
            <a:headEnd/>
            <a:tailEnd/>
          </a:ln>
        </p:spPr>
      </p:pic>
      <p:pic>
        <p:nvPicPr>
          <p:cNvPr id="52226" name="Picture 2"/>
          <p:cNvPicPr>
            <a:picLocks noChangeAspect="1" noChangeArrowheads="1"/>
          </p:cNvPicPr>
          <p:nvPr/>
        </p:nvPicPr>
        <p:blipFill>
          <a:blip r:embed="rId3" cstate="print"/>
          <a:srcRect/>
          <a:stretch>
            <a:fillRect/>
          </a:stretch>
        </p:blipFill>
        <p:spPr bwMode="auto">
          <a:xfrm>
            <a:off x="3635896" y="4293096"/>
            <a:ext cx="580349" cy="723132"/>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3635896" y="2420888"/>
            <a:ext cx="421382" cy="918011"/>
          </a:xfrm>
          <a:prstGeom prst="rect">
            <a:avLst/>
          </a:prstGeom>
          <a:noFill/>
          <a:ln w="9525">
            <a:noFill/>
            <a:miter lim="800000"/>
            <a:headEnd/>
            <a:tailEnd/>
          </a:ln>
        </p:spPr>
      </p:pic>
      <p:pic>
        <p:nvPicPr>
          <p:cNvPr id="52229" name="Picture 5"/>
          <p:cNvPicPr>
            <a:picLocks noChangeAspect="1" noChangeArrowheads="1"/>
          </p:cNvPicPr>
          <p:nvPr/>
        </p:nvPicPr>
        <p:blipFill>
          <a:blip r:embed="rId5" cstate="print"/>
          <a:srcRect/>
          <a:stretch>
            <a:fillRect/>
          </a:stretch>
        </p:blipFill>
        <p:spPr bwMode="auto">
          <a:xfrm>
            <a:off x="4211960" y="5373216"/>
            <a:ext cx="611068" cy="492249"/>
          </a:xfrm>
          <a:prstGeom prst="rect">
            <a:avLst/>
          </a:prstGeom>
          <a:noFill/>
          <a:ln w="9525">
            <a:noFill/>
            <a:miter lim="800000"/>
            <a:headEnd/>
            <a:tailEnd/>
          </a:ln>
        </p:spPr>
      </p:pic>
      <p:pic>
        <p:nvPicPr>
          <p:cNvPr id="52230" name="Picture 6"/>
          <p:cNvPicPr>
            <a:picLocks noChangeAspect="1" noChangeArrowheads="1"/>
          </p:cNvPicPr>
          <p:nvPr/>
        </p:nvPicPr>
        <p:blipFill>
          <a:blip r:embed="rId6" cstate="print"/>
          <a:srcRect/>
          <a:stretch>
            <a:fillRect/>
          </a:stretch>
        </p:blipFill>
        <p:spPr bwMode="auto">
          <a:xfrm>
            <a:off x="5724128" y="5661248"/>
            <a:ext cx="409575" cy="647700"/>
          </a:xfrm>
          <a:prstGeom prst="rect">
            <a:avLst/>
          </a:prstGeom>
          <a:noFill/>
          <a:ln w="9525">
            <a:noFill/>
            <a:miter lim="800000"/>
            <a:headEnd/>
            <a:tailEnd/>
          </a:ln>
        </p:spPr>
      </p:pic>
      <p:pic>
        <p:nvPicPr>
          <p:cNvPr id="52231" name="Picture 7"/>
          <p:cNvPicPr>
            <a:picLocks noChangeAspect="1" noChangeArrowheads="1"/>
          </p:cNvPicPr>
          <p:nvPr/>
        </p:nvPicPr>
        <p:blipFill>
          <a:blip r:embed="rId7" cstate="print"/>
          <a:srcRect/>
          <a:stretch>
            <a:fillRect/>
          </a:stretch>
        </p:blipFill>
        <p:spPr bwMode="auto">
          <a:xfrm>
            <a:off x="3635896" y="5902018"/>
            <a:ext cx="432048" cy="730012"/>
          </a:xfrm>
          <a:prstGeom prst="rect">
            <a:avLst/>
          </a:prstGeom>
          <a:noFill/>
          <a:ln w="9525">
            <a:noFill/>
            <a:miter lim="800000"/>
            <a:headEnd/>
            <a:tailEnd/>
          </a:ln>
        </p:spPr>
      </p:pic>
      <p:pic>
        <p:nvPicPr>
          <p:cNvPr id="52232" name="Picture 8"/>
          <p:cNvPicPr>
            <a:picLocks noChangeAspect="1" noChangeArrowheads="1"/>
          </p:cNvPicPr>
          <p:nvPr/>
        </p:nvPicPr>
        <p:blipFill>
          <a:blip r:embed="rId8" cstate="print"/>
          <a:srcRect/>
          <a:stretch>
            <a:fillRect/>
          </a:stretch>
        </p:blipFill>
        <p:spPr bwMode="auto">
          <a:xfrm>
            <a:off x="4499992" y="1772816"/>
            <a:ext cx="560780" cy="511299"/>
          </a:xfrm>
          <a:prstGeom prst="rect">
            <a:avLst/>
          </a:prstGeom>
          <a:noFill/>
          <a:ln w="9525">
            <a:noFill/>
            <a:miter lim="800000"/>
            <a:headEnd/>
            <a:tailEnd/>
          </a:ln>
        </p:spPr>
      </p:pic>
      <p:pic>
        <p:nvPicPr>
          <p:cNvPr id="52233" name="Picture 9"/>
          <p:cNvPicPr>
            <a:picLocks noChangeAspect="1" noChangeArrowheads="1"/>
          </p:cNvPicPr>
          <p:nvPr/>
        </p:nvPicPr>
        <p:blipFill>
          <a:blip r:embed="rId9" cstate="print"/>
          <a:srcRect/>
          <a:stretch>
            <a:fillRect/>
          </a:stretch>
        </p:blipFill>
        <p:spPr bwMode="auto">
          <a:xfrm>
            <a:off x="1763688" y="5589240"/>
            <a:ext cx="1571625" cy="628650"/>
          </a:xfrm>
          <a:prstGeom prst="rect">
            <a:avLst/>
          </a:prstGeom>
          <a:noFill/>
          <a:ln w="9525">
            <a:noFill/>
            <a:miter lim="800000"/>
            <a:headEnd/>
            <a:tailEnd/>
          </a:ln>
        </p:spPr>
      </p:pic>
      <p:pic>
        <p:nvPicPr>
          <p:cNvPr id="52234" name="Picture 10"/>
          <p:cNvPicPr>
            <a:picLocks noChangeAspect="1" noChangeArrowheads="1"/>
          </p:cNvPicPr>
          <p:nvPr/>
        </p:nvPicPr>
        <p:blipFill>
          <a:blip r:embed="rId10" cstate="print"/>
          <a:srcRect/>
          <a:stretch>
            <a:fillRect/>
          </a:stretch>
        </p:blipFill>
        <p:spPr bwMode="auto">
          <a:xfrm>
            <a:off x="3851920" y="3501008"/>
            <a:ext cx="85725" cy="485775"/>
          </a:xfrm>
          <a:prstGeom prst="rect">
            <a:avLst/>
          </a:prstGeom>
          <a:noFill/>
          <a:ln w="9525">
            <a:noFill/>
            <a:miter lim="800000"/>
            <a:headEnd/>
            <a:tailEnd/>
          </a:ln>
        </p:spPr>
      </p:pic>
      <p:pic>
        <p:nvPicPr>
          <p:cNvPr id="52236" name="Picture 12"/>
          <p:cNvPicPr>
            <a:picLocks noChangeAspect="1" noChangeArrowheads="1"/>
          </p:cNvPicPr>
          <p:nvPr/>
        </p:nvPicPr>
        <p:blipFill>
          <a:blip r:embed="rId11" cstate="print"/>
          <a:srcRect/>
          <a:stretch>
            <a:fillRect/>
          </a:stretch>
        </p:blipFill>
        <p:spPr bwMode="auto">
          <a:xfrm>
            <a:off x="7668344" y="5733256"/>
            <a:ext cx="847725" cy="523875"/>
          </a:xfrm>
          <a:prstGeom prst="rect">
            <a:avLst/>
          </a:prstGeom>
          <a:noFill/>
          <a:ln w="9525">
            <a:noFill/>
            <a:miter lim="800000"/>
            <a:headEnd/>
            <a:tailEnd/>
          </a:ln>
        </p:spPr>
      </p:pic>
      <p:pic>
        <p:nvPicPr>
          <p:cNvPr id="52237" name="Picture 13"/>
          <p:cNvPicPr>
            <a:picLocks noChangeAspect="1" noChangeArrowheads="1"/>
          </p:cNvPicPr>
          <p:nvPr/>
        </p:nvPicPr>
        <p:blipFill>
          <a:blip r:embed="rId12" cstate="print"/>
          <a:srcRect/>
          <a:stretch>
            <a:fillRect/>
          </a:stretch>
        </p:blipFill>
        <p:spPr bwMode="auto">
          <a:xfrm>
            <a:off x="5004048" y="5877272"/>
            <a:ext cx="288032" cy="753244"/>
          </a:xfrm>
          <a:prstGeom prst="rect">
            <a:avLst/>
          </a:prstGeom>
          <a:noFill/>
          <a:ln w="9525">
            <a:noFill/>
            <a:miter lim="800000"/>
            <a:headEnd/>
            <a:tailEnd/>
          </a:ln>
        </p:spPr>
      </p:pic>
      <p:pic>
        <p:nvPicPr>
          <p:cNvPr id="52238" name="Picture 14"/>
          <p:cNvPicPr>
            <a:picLocks noChangeAspect="1" noChangeArrowheads="1"/>
          </p:cNvPicPr>
          <p:nvPr/>
        </p:nvPicPr>
        <p:blipFill>
          <a:blip r:embed="rId13" cstate="print"/>
          <a:srcRect/>
          <a:stretch>
            <a:fillRect/>
          </a:stretch>
        </p:blipFill>
        <p:spPr bwMode="auto">
          <a:xfrm>
            <a:off x="6588224" y="5661248"/>
            <a:ext cx="463265" cy="764704"/>
          </a:xfrm>
          <a:prstGeom prst="rect">
            <a:avLst/>
          </a:prstGeom>
          <a:noFill/>
          <a:ln w="9525">
            <a:noFill/>
            <a:miter lim="800000"/>
            <a:headEnd/>
            <a:tailEnd/>
          </a:ln>
        </p:spPr>
      </p:pic>
      <p:pic>
        <p:nvPicPr>
          <p:cNvPr id="52239" name="Picture 15"/>
          <p:cNvPicPr>
            <a:picLocks noChangeAspect="1" noChangeArrowheads="1"/>
          </p:cNvPicPr>
          <p:nvPr/>
        </p:nvPicPr>
        <p:blipFill>
          <a:blip r:embed="rId14" cstate="print"/>
          <a:srcRect/>
          <a:stretch>
            <a:fillRect/>
          </a:stretch>
        </p:blipFill>
        <p:spPr bwMode="auto">
          <a:xfrm flipH="1">
            <a:off x="899592" y="5661248"/>
            <a:ext cx="442714" cy="542925"/>
          </a:xfrm>
          <a:prstGeom prst="rect">
            <a:avLst/>
          </a:prstGeom>
          <a:noFill/>
          <a:ln w="9525">
            <a:noFill/>
            <a:miter lim="800000"/>
            <a:headEnd/>
            <a:tailEnd/>
          </a:ln>
        </p:spPr>
      </p:pic>
      <p:pic>
        <p:nvPicPr>
          <p:cNvPr id="52240" name="Picture 16"/>
          <p:cNvPicPr>
            <a:picLocks noChangeAspect="1" noChangeArrowheads="1"/>
          </p:cNvPicPr>
          <p:nvPr/>
        </p:nvPicPr>
        <p:blipFill>
          <a:blip r:embed="rId15" cstate="print"/>
          <a:srcRect/>
          <a:stretch>
            <a:fillRect/>
          </a:stretch>
        </p:blipFill>
        <p:spPr bwMode="auto">
          <a:xfrm>
            <a:off x="4716016" y="2924944"/>
            <a:ext cx="561975" cy="495300"/>
          </a:xfrm>
          <a:prstGeom prst="rect">
            <a:avLst/>
          </a:prstGeom>
          <a:noFill/>
          <a:ln w="9525">
            <a:noFill/>
            <a:miter lim="800000"/>
            <a:headEnd/>
            <a:tailEnd/>
          </a:ln>
        </p:spPr>
      </p:pic>
      <p:pic>
        <p:nvPicPr>
          <p:cNvPr id="52241" name="Picture 17"/>
          <p:cNvPicPr>
            <a:picLocks noChangeAspect="1" noChangeArrowheads="1"/>
          </p:cNvPicPr>
          <p:nvPr/>
        </p:nvPicPr>
        <p:blipFill>
          <a:blip r:embed="rId16" cstate="print"/>
          <a:srcRect/>
          <a:stretch>
            <a:fillRect/>
          </a:stretch>
        </p:blipFill>
        <p:spPr bwMode="auto">
          <a:xfrm>
            <a:off x="4716016" y="4293096"/>
            <a:ext cx="314325" cy="590550"/>
          </a:xfrm>
          <a:prstGeom prst="rect">
            <a:avLst/>
          </a:prstGeom>
          <a:noFill/>
          <a:ln w="9525">
            <a:noFill/>
            <a:miter lim="800000"/>
            <a:headEnd/>
            <a:tailEnd/>
          </a:ln>
        </p:spPr>
      </p:pic>
      <p:pic>
        <p:nvPicPr>
          <p:cNvPr id="52242" name="Picture 18"/>
          <p:cNvPicPr>
            <a:picLocks noChangeAspect="1" noChangeArrowheads="1"/>
          </p:cNvPicPr>
          <p:nvPr/>
        </p:nvPicPr>
        <p:blipFill>
          <a:blip r:embed="rId17" cstate="print"/>
          <a:srcRect/>
          <a:stretch>
            <a:fillRect/>
          </a:stretch>
        </p:blipFill>
        <p:spPr bwMode="auto">
          <a:xfrm>
            <a:off x="8316416" y="4581128"/>
            <a:ext cx="419100" cy="590550"/>
          </a:xfrm>
          <a:prstGeom prst="rect">
            <a:avLst/>
          </a:prstGeom>
          <a:noFill/>
          <a:ln w="9525">
            <a:noFill/>
            <a:miter lim="800000"/>
            <a:headEnd/>
            <a:tailEnd/>
          </a:ln>
        </p:spPr>
      </p:pic>
      <p:pic>
        <p:nvPicPr>
          <p:cNvPr id="52243" name="Picture 19"/>
          <p:cNvPicPr>
            <a:picLocks noChangeAspect="1" noChangeArrowheads="1"/>
          </p:cNvPicPr>
          <p:nvPr/>
        </p:nvPicPr>
        <p:blipFill>
          <a:blip r:embed="rId18" cstate="print"/>
          <a:srcRect/>
          <a:stretch>
            <a:fillRect/>
          </a:stretch>
        </p:blipFill>
        <p:spPr bwMode="auto">
          <a:xfrm>
            <a:off x="8460432" y="1124744"/>
            <a:ext cx="400050" cy="609600"/>
          </a:xfrm>
          <a:prstGeom prst="rect">
            <a:avLst/>
          </a:prstGeom>
          <a:noFill/>
          <a:ln w="9525">
            <a:noFill/>
            <a:miter lim="800000"/>
            <a:headEnd/>
            <a:tailEnd/>
          </a:ln>
        </p:spPr>
      </p:pic>
      <p:pic>
        <p:nvPicPr>
          <p:cNvPr id="52246" name="Picture 22"/>
          <p:cNvPicPr>
            <a:picLocks noChangeAspect="1" noChangeArrowheads="1"/>
          </p:cNvPicPr>
          <p:nvPr/>
        </p:nvPicPr>
        <p:blipFill>
          <a:blip r:embed="rId19" cstate="print"/>
          <a:srcRect/>
          <a:stretch>
            <a:fillRect/>
          </a:stretch>
        </p:blipFill>
        <p:spPr bwMode="auto">
          <a:xfrm>
            <a:off x="8460432" y="2708920"/>
            <a:ext cx="475465" cy="889447"/>
          </a:xfrm>
          <a:prstGeom prst="rect">
            <a:avLst/>
          </a:prstGeom>
          <a:noFill/>
          <a:ln w="9525">
            <a:noFill/>
            <a:miter lim="800000"/>
            <a:headEnd/>
            <a:tailEnd/>
          </a:ln>
        </p:spPr>
      </p:pic>
    </p:spTree>
    <p:extLst>
      <p:ext uri="{BB962C8B-B14F-4D97-AF65-F5344CB8AC3E}">
        <p14:creationId xmlns:p14="http://schemas.microsoft.com/office/powerpoint/2010/main" val="25157834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8229600" cy="648072"/>
          </a:xfrm>
        </p:spPr>
        <p:txBody>
          <a:bodyPr>
            <a:normAutofit/>
          </a:bodyPr>
          <a:lstStyle/>
          <a:p>
            <a:r>
              <a:rPr lang="sl-SI" sz="2800" b="1" dirty="0">
                <a:latin typeface="Garamond" panose="02020404030301010803" pitchFamily="18" charset="0"/>
              </a:rPr>
              <a:t>MATCH THE WORD WITH THE SYMBOL – KEY.  </a:t>
            </a:r>
          </a:p>
        </p:txBody>
      </p:sp>
      <p:sp>
        <p:nvSpPr>
          <p:cNvPr id="3" name="Označba mesta vsebine 2"/>
          <p:cNvSpPr>
            <a:spLocks noGrp="1"/>
          </p:cNvSpPr>
          <p:nvPr>
            <p:ph idx="1"/>
          </p:nvPr>
        </p:nvSpPr>
        <p:spPr>
          <a:xfrm>
            <a:off x="251520" y="836712"/>
            <a:ext cx="8712968" cy="6021288"/>
          </a:xfrm>
        </p:spPr>
        <p:txBody>
          <a:bodyPr numCol="2">
            <a:normAutofit fontScale="85000" lnSpcReduction="10000"/>
          </a:bodyPr>
          <a:lstStyle/>
          <a:p>
            <a:pPr marL="0" indent="0">
              <a:lnSpc>
                <a:spcPct val="170000"/>
              </a:lnSpc>
              <a:buNone/>
            </a:pPr>
            <a:r>
              <a:rPr lang="sl-SI" dirty="0"/>
              <a:t>TREBLE CLEF</a:t>
            </a:r>
          </a:p>
          <a:p>
            <a:pPr marL="0" indent="0">
              <a:lnSpc>
                <a:spcPct val="170000"/>
              </a:lnSpc>
              <a:buNone/>
            </a:pPr>
            <a:r>
              <a:rPr lang="sl-SI" dirty="0"/>
              <a:t>BASS CLEF</a:t>
            </a:r>
          </a:p>
          <a:p>
            <a:pPr marL="0" indent="0">
              <a:lnSpc>
                <a:spcPct val="170000"/>
              </a:lnSpc>
              <a:buNone/>
            </a:pPr>
            <a:r>
              <a:rPr lang="sl-SI" dirty="0"/>
              <a:t>TIME SIGNATURE</a:t>
            </a:r>
          </a:p>
          <a:p>
            <a:pPr marL="0" indent="0">
              <a:lnSpc>
                <a:spcPct val="170000"/>
              </a:lnSpc>
              <a:buNone/>
            </a:pPr>
            <a:r>
              <a:rPr lang="sl-SI" dirty="0"/>
              <a:t>REPEAT SIGN</a:t>
            </a:r>
          </a:p>
          <a:p>
            <a:pPr marL="0" indent="0">
              <a:lnSpc>
                <a:spcPct val="170000"/>
              </a:lnSpc>
              <a:buNone/>
            </a:pPr>
            <a:r>
              <a:rPr lang="sl-SI" dirty="0"/>
              <a:t>BAR LINE = taktnica</a:t>
            </a:r>
          </a:p>
          <a:p>
            <a:pPr marL="0" indent="0">
              <a:lnSpc>
                <a:spcPct val="170000"/>
              </a:lnSpc>
              <a:buNone/>
            </a:pPr>
            <a:r>
              <a:rPr lang="sl-SI" dirty="0"/>
              <a:t>BAR = takt </a:t>
            </a:r>
          </a:p>
          <a:p>
            <a:pPr marL="0" indent="0">
              <a:lnSpc>
                <a:spcPct val="170000"/>
              </a:lnSpc>
              <a:buNone/>
            </a:pPr>
            <a:r>
              <a:rPr lang="sl-SI" dirty="0"/>
              <a:t>END = končaj </a:t>
            </a:r>
          </a:p>
          <a:p>
            <a:pPr marL="0" indent="0">
              <a:lnSpc>
                <a:spcPct val="170000"/>
              </a:lnSpc>
              <a:buNone/>
            </a:pPr>
            <a:r>
              <a:rPr lang="sl-SI" dirty="0"/>
              <a:t>PLAY MUSIC LOUDLY</a:t>
            </a:r>
          </a:p>
          <a:p>
            <a:pPr marL="0" indent="0">
              <a:lnSpc>
                <a:spcPct val="170000"/>
              </a:lnSpc>
              <a:buNone/>
            </a:pPr>
            <a:r>
              <a:rPr lang="sl-SI" dirty="0"/>
              <a:t>PLAY MUSIC SOFTLY</a:t>
            </a:r>
          </a:p>
          <a:p>
            <a:pPr marL="0" indent="0">
              <a:lnSpc>
                <a:spcPct val="170000"/>
              </a:lnSpc>
              <a:buNone/>
            </a:pPr>
            <a:endParaRPr lang="sl-SI" dirty="0"/>
          </a:p>
          <a:p>
            <a:pPr marL="0" indent="0">
              <a:lnSpc>
                <a:spcPct val="170000"/>
              </a:lnSpc>
              <a:buNone/>
            </a:pPr>
            <a:r>
              <a:rPr lang="sl-SI" dirty="0"/>
              <a:t>	HALF NOTE</a:t>
            </a:r>
          </a:p>
          <a:p>
            <a:pPr marL="0" indent="0">
              <a:lnSpc>
                <a:spcPct val="170000"/>
              </a:lnSpc>
              <a:buNone/>
            </a:pPr>
            <a:r>
              <a:rPr lang="sl-SI" dirty="0"/>
              <a:t>	QUARTER NOTE</a:t>
            </a:r>
          </a:p>
          <a:p>
            <a:pPr marL="0" indent="0">
              <a:lnSpc>
                <a:spcPct val="170000"/>
              </a:lnSpc>
              <a:buNone/>
            </a:pPr>
            <a:r>
              <a:rPr lang="sl-SI" dirty="0"/>
              <a:t>	WHOLE NOTE</a:t>
            </a:r>
          </a:p>
          <a:p>
            <a:pPr marL="0" indent="0">
              <a:lnSpc>
                <a:spcPct val="170000"/>
              </a:lnSpc>
              <a:buNone/>
            </a:pPr>
            <a:r>
              <a:rPr lang="sl-SI" dirty="0"/>
              <a:t>	EIGHTH NOTE</a:t>
            </a:r>
          </a:p>
          <a:p>
            <a:pPr marL="0" indent="0">
              <a:lnSpc>
                <a:spcPct val="170000"/>
              </a:lnSpc>
              <a:buNone/>
            </a:pPr>
            <a:r>
              <a:rPr lang="sl-SI" dirty="0"/>
              <a:t>	DOTTED HALF NOTE</a:t>
            </a:r>
          </a:p>
          <a:p>
            <a:pPr marL="0" indent="0">
              <a:lnSpc>
                <a:spcPct val="170000"/>
              </a:lnSpc>
              <a:buNone/>
            </a:pPr>
            <a:r>
              <a:rPr lang="sl-SI" dirty="0"/>
              <a:t>	STAFF</a:t>
            </a:r>
          </a:p>
          <a:p>
            <a:pPr marL="0" indent="0">
              <a:lnSpc>
                <a:spcPct val="170000"/>
              </a:lnSpc>
              <a:buNone/>
            </a:pPr>
            <a:r>
              <a:rPr lang="sl-SI" dirty="0"/>
              <a:t>	FIRST LINE</a:t>
            </a:r>
          </a:p>
          <a:p>
            <a:pPr marL="0" indent="0">
              <a:lnSpc>
                <a:spcPct val="170000"/>
              </a:lnSpc>
              <a:buNone/>
            </a:pPr>
            <a:r>
              <a:rPr lang="sl-SI" dirty="0"/>
              <a:t>	FOURTH SPACE</a:t>
            </a:r>
          </a:p>
          <a:p>
            <a:pPr marL="0" indent="0">
              <a:buNone/>
            </a:pPr>
            <a:endParaRPr lang="sl-SI" dirty="0"/>
          </a:p>
          <a:p>
            <a:pPr marL="0" indent="0">
              <a:buNone/>
            </a:pPr>
            <a:endParaRPr lang="sl-SI" dirty="0"/>
          </a:p>
        </p:txBody>
      </p:sp>
      <p:pic>
        <p:nvPicPr>
          <p:cNvPr id="52225" name="Picture 1"/>
          <p:cNvPicPr>
            <a:picLocks noChangeAspect="1" noChangeArrowheads="1"/>
          </p:cNvPicPr>
          <p:nvPr/>
        </p:nvPicPr>
        <p:blipFill>
          <a:blip r:embed="rId2" cstate="print"/>
          <a:srcRect/>
          <a:stretch>
            <a:fillRect/>
          </a:stretch>
        </p:blipFill>
        <p:spPr bwMode="auto">
          <a:xfrm>
            <a:off x="2195736" y="764704"/>
            <a:ext cx="378861" cy="664270"/>
          </a:xfrm>
          <a:prstGeom prst="rect">
            <a:avLst/>
          </a:prstGeom>
          <a:noFill/>
          <a:ln w="9525">
            <a:noFill/>
            <a:miter lim="800000"/>
            <a:headEnd/>
            <a:tailEnd/>
          </a:ln>
        </p:spPr>
      </p:pic>
      <p:pic>
        <p:nvPicPr>
          <p:cNvPr id="52226" name="Picture 2"/>
          <p:cNvPicPr>
            <a:picLocks noChangeAspect="1" noChangeArrowheads="1"/>
          </p:cNvPicPr>
          <p:nvPr/>
        </p:nvPicPr>
        <p:blipFill>
          <a:blip r:embed="rId3" cstate="print"/>
          <a:srcRect/>
          <a:stretch>
            <a:fillRect/>
          </a:stretch>
        </p:blipFill>
        <p:spPr bwMode="auto">
          <a:xfrm>
            <a:off x="1835696" y="1484784"/>
            <a:ext cx="504056" cy="628069"/>
          </a:xfrm>
          <a:prstGeom prst="rect">
            <a:avLst/>
          </a:prstGeom>
          <a:noFill/>
          <a:ln w="9525">
            <a:noFill/>
            <a:miter lim="800000"/>
            <a:headEnd/>
            <a:tailEnd/>
          </a:ln>
        </p:spPr>
      </p:pic>
      <p:pic>
        <p:nvPicPr>
          <p:cNvPr id="52227" name="Picture 3"/>
          <p:cNvPicPr>
            <a:picLocks noChangeAspect="1" noChangeArrowheads="1"/>
          </p:cNvPicPr>
          <p:nvPr/>
        </p:nvPicPr>
        <p:blipFill>
          <a:blip r:embed="rId4" cstate="print"/>
          <a:srcRect/>
          <a:stretch>
            <a:fillRect/>
          </a:stretch>
        </p:blipFill>
        <p:spPr bwMode="auto">
          <a:xfrm>
            <a:off x="7164288" y="836712"/>
            <a:ext cx="421382" cy="629979"/>
          </a:xfrm>
          <a:prstGeom prst="rect">
            <a:avLst/>
          </a:prstGeom>
          <a:noFill/>
          <a:ln w="9525">
            <a:noFill/>
            <a:miter lim="800000"/>
            <a:headEnd/>
            <a:tailEnd/>
          </a:ln>
        </p:spPr>
      </p:pic>
      <p:pic>
        <p:nvPicPr>
          <p:cNvPr id="52229" name="Picture 5"/>
          <p:cNvPicPr>
            <a:picLocks noChangeAspect="1" noChangeArrowheads="1"/>
          </p:cNvPicPr>
          <p:nvPr/>
        </p:nvPicPr>
        <p:blipFill>
          <a:blip r:embed="rId5" cstate="print"/>
          <a:srcRect/>
          <a:stretch>
            <a:fillRect/>
          </a:stretch>
        </p:blipFill>
        <p:spPr bwMode="auto">
          <a:xfrm>
            <a:off x="3059832" y="5733256"/>
            <a:ext cx="611068" cy="492249"/>
          </a:xfrm>
          <a:prstGeom prst="rect">
            <a:avLst/>
          </a:prstGeom>
          <a:noFill/>
          <a:ln w="9525">
            <a:noFill/>
            <a:miter lim="800000"/>
            <a:headEnd/>
            <a:tailEnd/>
          </a:ln>
        </p:spPr>
      </p:pic>
      <p:pic>
        <p:nvPicPr>
          <p:cNvPr id="52231" name="Picture 7"/>
          <p:cNvPicPr>
            <a:picLocks noChangeAspect="1" noChangeArrowheads="1"/>
          </p:cNvPicPr>
          <p:nvPr/>
        </p:nvPicPr>
        <p:blipFill>
          <a:blip r:embed="rId6" cstate="print"/>
          <a:srcRect/>
          <a:stretch>
            <a:fillRect/>
          </a:stretch>
        </p:blipFill>
        <p:spPr bwMode="auto">
          <a:xfrm>
            <a:off x="2771800" y="1916832"/>
            <a:ext cx="432048" cy="730012"/>
          </a:xfrm>
          <a:prstGeom prst="rect">
            <a:avLst/>
          </a:prstGeom>
          <a:noFill/>
          <a:ln w="9525">
            <a:noFill/>
            <a:miter lim="800000"/>
            <a:headEnd/>
            <a:tailEnd/>
          </a:ln>
        </p:spPr>
      </p:pic>
      <p:pic>
        <p:nvPicPr>
          <p:cNvPr id="52232" name="Picture 8"/>
          <p:cNvPicPr>
            <a:picLocks noChangeAspect="1" noChangeArrowheads="1"/>
          </p:cNvPicPr>
          <p:nvPr/>
        </p:nvPicPr>
        <p:blipFill>
          <a:blip r:embed="rId7" cstate="print"/>
          <a:srcRect/>
          <a:stretch>
            <a:fillRect/>
          </a:stretch>
        </p:blipFill>
        <p:spPr bwMode="auto">
          <a:xfrm>
            <a:off x="3131840" y="5157192"/>
            <a:ext cx="560780" cy="511299"/>
          </a:xfrm>
          <a:prstGeom prst="rect">
            <a:avLst/>
          </a:prstGeom>
          <a:noFill/>
          <a:ln w="9525">
            <a:noFill/>
            <a:miter lim="800000"/>
            <a:headEnd/>
            <a:tailEnd/>
          </a:ln>
        </p:spPr>
      </p:pic>
      <p:pic>
        <p:nvPicPr>
          <p:cNvPr id="52233" name="Picture 9"/>
          <p:cNvPicPr>
            <a:picLocks noChangeAspect="1" noChangeArrowheads="1"/>
          </p:cNvPicPr>
          <p:nvPr/>
        </p:nvPicPr>
        <p:blipFill>
          <a:blip r:embed="rId8" cstate="print"/>
          <a:srcRect/>
          <a:stretch>
            <a:fillRect/>
          </a:stretch>
        </p:blipFill>
        <p:spPr bwMode="auto">
          <a:xfrm>
            <a:off x="1835696" y="4005064"/>
            <a:ext cx="1571625" cy="412626"/>
          </a:xfrm>
          <a:prstGeom prst="rect">
            <a:avLst/>
          </a:prstGeom>
          <a:noFill/>
          <a:ln w="9525">
            <a:noFill/>
            <a:miter lim="800000"/>
            <a:headEnd/>
            <a:tailEnd/>
          </a:ln>
        </p:spPr>
      </p:pic>
      <p:pic>
        <p:nvPicPr>
          <p:cNvPr id="52234" name="Picture 10"/>
          <p:cNvPicPr>
            <a:picLocks noChangeAspect="1" noChangeArrowheads="1"/>
          </p:cNvPicPr>
          <p:nvPr/>
        </p:nvPicPr>
        <p:blipFill>
          <a:blip r:embed="rId9" cstate="print"/>
          <a:srcRect/>
          <a:stretch>
            <a:fillRect/>
          </a:stretch>
        </p:blipFill>
        <p:spPr bwMode="auto">
          <a:xfrm>
            <a:off x="2987824" y="3356992"/>
            <a:ext cx="85725" cy="485775"/>
          </a:xfrm>
          <a:prstGeom prst="rect">
            <a:avLst/>
          </a:prstGeom>
          <a:noFill/>
          <a:ln w="9525">
            <a:noFill/>
            <a:miter lim="800000"/>
            <a:headEnd/>
            <a:tailEnd/>
          </a:ln>
        </p:spPr>
      </p:pic>
      <p:pic>
        <p:nvPicPr>
          <p:cNvPr id="52236" name="Picture 12"/>
          <p:cNvPicPr>
            <a:picLocks noChangeAspect="1" noChangeArrowheads="1"/>
          </p:cNvPicPr>
          <p:nvPr/>
        </p:nvPicPr>
        <p:blipFill>
          <a:blip r:embed="rId10" cstate="print"/>
          <a:srcRect/>
          <a:stretch>
            <a:fillRect/>
          </a:stretch>
        </p:blipFill>
        <p:spPr bwMode="auto">
          <a:xfrm>
            <a:off x="7164288" y="4581128"/>
            <a:ext cx="847725" cy="523875"/>
          </a:xfrm>
          <a:prstGeom prst="rect">
            <a:avLst/>
          </a:prstGeom>
          <a:noFill/>
          <a:ln w="9525">
            <a:noFill/>
            <a:miter lim="800000"/>
            <a:headEnd/>
            <a:tailEnd/>
          </a:ln>
        </p:spPr>
      </p:pic>
      <p:pic>
        <p:nvPicPr>
          <p:cNvPr id="52237" name="Picture 13"/>
          <p:cNvPicPr>
            <a:picLocks noChangeAspect="1" noChangeArrowheads="1"/>
          </p:cNvPicPr>
          <p:nvPr/>
        </p:nvPicPr>
        <p:blipFill>
          <a:blip r:embed="rId11" cstate="print"/>
          <a:srcRect/>
          <a:stretch>
            <a:fillRect/>
          </a:stretch>
        </p:blipFill>
        <p:spPr bwMode="auto">
          <a:xfrm>
            <a:off x="2123728" y="4581128"/>
            <a:ext cx="205427" cy="537220"/>
          </a:xfrm>
          <a:prstGeom prst="rect">
            <a:avLst/>
          </a:prstGeom>
          <a:noFill/>
          <a:ln w="9525">
            <a:noFill/>
            <a:miter lim="800000"/>
            <a:headEnd/>
            <a:tailEnd/>
          </a:ln>
        </p:spPr>
      </p:pic>
      <p:pic>
        <p:nvPicPr>
          <p:cNvPr id="52238" name="Picture 14"/>
          <p:cNvPicPr>
            <a:picLocks noChangeAspect="1" noChangeArrowheads="1"/>
          </p:cNvPicPr>
          <p:nvPr/>
        </p:nvPicPr>
        <p:blipFill>
          <a:blip r:embed="rId12" cstate="print"/>
          <a:srcRect/>
          <a:stretch>
            <a:fillRect/>
          </a:stretch>
        </p:blipFill>
        <p:spPr bwMode="auto">
          <a:xfrm>
            <a:off x="2195736" y="2708920"/>
            <a:ext cx="463265" cy="620688"/>
          </a:xfrm>
          <a:prstGeom prst="rect">
            <a:avLst/>
          </a:prstGeom>
          <a:noFill/>
          <a:ln w="9525">
            <a:noFill/>
            <a:miter lim="800000"/>
            <a:headEnd/>
            <a:tailEnd/>
          </a:ln>
        </p:spPr>
      </p:pic>
      <p:pic>
        <p:nvPicPr>
          <p:cNvPr id="52239" name="Picture 15"/>
          <p:cNvPicPr>
            <a:picLocks noChangeAspect="1" noChangeArrowheads="1"/>
          </p:cNvPicPr>
          <p:nvPr/>
        </p:nvPicPr>
        <p:blipFill>
          <a:blip r:embed="rId13" cstate="print"/>
          <a:srcRect/>
          <a:stretch>
            <a:fillRect/>
          </a:stretch>
        </p:blipFill>
        <p:spPr bwMode="auto">
          <a:xfrm flipH="1">
            <a:off x="6550315" y="3934732"/>
            <a:ext cx="442714" cy="542925"/>
          </a:xfrm>
          <a:prstGeom prst="rect">
            <a:avLst/>
          </a:prstGeom>
          <a:noFill/>
          <a:ln w="9525">
            <a:noFill/>
            <a:miter lim="800000"/>
            <a:headEnd/>
            <a:tailEnd/>
          </a:ln>
        </p:spPr>
      </p:pic>
      <p:pic>
        <p:nvPicPr>
          <p:cNvPr id="52240" name="Picture 16"/>
          <p:cNvPicPr>
            <a:picLocks noChangeAspect="1" noChangeArrowheads="1"/>
          </p:cNvPicPr>
          <p:nvPr/>
        </p:nvPicPr>
        <p:blipFill>
          <a:blip r:embed="rId14" cstate="print"/>
          <a:srcRect/>
          <a:stretch>
            <a:fillRect/>
          </a:stretch>
        </p:blipFill>
        <p:spPr bwMode="auto">
          <a:xfrm>
            <a:off x="7596336" y="5301208"/>
            <a:ext cx="561975" cy="495300"/>
          </a:xfrm>
          <a:prstGeom prst="rect">
            <a:avLst/>
          </a:prstGeom>
          <a:noFill/>
          <a:ln w="9525">
            <a:noFill/>
            <a:miter lim="800000"/>
            <a:headEnd/>
            <a:tailEnd/>
          </a:ln>
        </p:spPr>
      </p:pic>
      <p:pic>
        <p:nvPicPr>
          <p:cNvPr id="52241" name="Picture 17"/>
          <p:cNvPicPr>
            <a:picLocks noChangeAspect="1" noChangeArrowheads="1"/>
          </p:cNvPicPr>
          <p:nvPr/>
        </p:nvPicPr>
        <p:blipFill>
          <a:blip r:embed="rId15" cstate="print"/>
          <a:srcRect/>
          <a:stretch>
            <a:fillRect/>
          </a:stretch>
        </p:blipFill>
        <p:spPr bwMode="auto">
          <a:xfrm>
            <a:off x="7812360" y="1484784"/>
            <a:ext cx="314325" cy="590550"/>
          </a:xfrm>
          <a:prstGeom prst="rect">
            <a:avLst/>
          </a:prstGeom>
          <a:noFill/>
          <a:ln w="9525">
            <a:noFill/>
            <a:miter lim="800000"/>
            <a:headEnd/>
            <a:tailEnd/>
          </a:ln>
        </p:spPr>
      </p:pic>
      <p:pic>
        <p:nvPicPr>
          <p:cNvPr id="52242" name="Picture 18"/>
          <p:cNvPicPr>
            <a:picLocks noChangeAspect="1" noChangeArrowheads="1"/>
          </p:cNvPicPr>
          <p:nvPr/>
        </p:nvPicPr>
        <p:blipFill>
          <a:blip r:embed="rId16" cstate="print"/>
          <a:srcRect/>
          <a:stretch>
            <a:fillRect/>
          </a:stretch>
        </p:blipFill>
        <p:spPr bwMode="auto">
          <a:xfrm>
            <a:off x="7524328" y="2060848"/>
            <a:ext cx="419100" cy="590550"/>
          </a:xfrm>
          <a:prstGeom prst="rect">
            <a:avLst/>
          </a:prstGeom>
          <a:noFill/>
          <a:ln w="9525">
            <a:noFill/>
            <a:miter lim="800000"/>
            <a:headEnd/>
            <a:tailEnd/>
          </a:ln>
        </p:spPr>
      </p:pic>
      <p:pic>
        <p:nvPicPr>
          <p:cNvPr id="52243" name="Picture 19"/>
          <p:cNvPicPr>
            <a:picLocks noChangeAspect="1" noChangeArrowheads="1"/>
          </p:cNvPicPr>
          <p:nvPr/>
        </p:nvPicPr>
        <p:blipFill>
          <a:blip r:embed="rId17" cstate="print"/>
          <a:srcRect/>
          <a:stretch>
            <a:fillRect/>
          </a:stretch>
        </p:blipFill>
        <p:spPr bwMode="auto">
          <a:xfrm>
            <a:off x="8460432" y="3284984"/>
            <a:ext cx="400050" cy="609600"/>
          </a:xfrm>
          <a:prstGeom prst="rect">
            <a:avLst/>
          </a:prstGeom>
          <a:noFill/>
          <a:ln w="9525">
            <a:noFill/>
            <a:miter lim="800000"/>
            <a:headEnd/>
            <a:tailEnd/>
          </a:ln>
        </p:spPr>
      </p:pic>
      <p:pic>
        <p:nvPicPr>
          <p:cNvPr id="52246" name="Picture 22"/>
          <p:cNvPicPr>
            <a:picLocks noChangeAspect="1" noChangeArrowheads="1"/>
          </p:cNvPicPr>
          <p:nvPr/>
        </p:nvPicPr>
        <p:blipFill>
          <a:blip r:embed="rId18" cstate="print"/>
          <a:srcRect/>
          <a:stretch>
            <a:fillRect/>
          </a:stretch>
        </p:blipFill>
        <p:spPr bwMode="auto">
          <a:xfrm>
            <a:off x="7524328" y="2780928"/>
            <a:ext cx="475465" cy="457399"/>
          </a:xfrm>
          <a:prstGeom prst="rect">
            <a:avLst/>
          </a:prstGeom>
          <a:noFill/>
          <a:ln w="9525">
            <a:noFill/>
            <a:miter lim="800000"/>
            <a:headEnd/>
            <a:tailEnd/>
          </a:ln>
        </p:spPr>
      </p:pic>
      <p:pic>
        <p:nvPicPr>
          <p:cNvPr id="103425" name="Picture 1"/>
          <p:cNvPicPr>
            <a:picLocks noChangeAspect="1" noChangeArrowheads="1"/>
          </p:cNvPicPr>
          <p:nvPr/>
        </p:nvPicPr>
        <p:blipFill>
          <a:blip r:embed="rId19" cstate="print"/>
          <a:srcRect/>
          <a:stretch>
            <a:fillRect/>
          </a:stretch>
        </p:blipFill>
        <p:spPr bwMode="auto">
          <a:xfrm>
            <a:off x="4572000" y="5829300"/>
            <a:ext cx="1485900" cy="1028700"/>
          </a:xfrm>
          <a:prstGeom prst="rect">
            <a:avLst/>
          </a:prstGeom>
          <a:noFill/>
          <a:ln w="9525">
            <a:noFill/>
            <a:miter lim="800000"/>
            <a:headEnd/>
            <a:tailEnd/>
          </a:ln>
        </p:spPr>
      </p:pic>
    </p:spTree>
    <p:extLst>
      <p:ext uri="{BB962C8B-B14F-4D97-AF65-F5344CB8AC3E}">
        <p14:creationId xmlns:p14="http://schemas.microsoft.com/office/powerpoint/2010/main" val="25157834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dirty="0"/>
          </a:p>
        </p:txBody>
      </p:sp>
      <p:pic>
        <p:nvPicPr>
          <p:cNvPr id="20482" name="Picture 2" descr="symbol search from Pianimation.com"/>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188640"/>
            <a:ext cx="8229600" cy="1143000"/>
          </a:xfrm>
        </p:spPr>
        <p:txBody>
          <a:bodyPr>
            <a:normAutofit/>
          </a:bodyPr>
          <a:lstStyle/>
          <a:p>
            <a:r>
              <a:rPr lang="sl-SI" sz="3200" b="1" dirty="0">
                <a:latin typeface="Garamond" panose="02020404030301010803" pitchFamily="18" charset="0"/>
              </a:rPr>
              <a:t>MUSICAL INSTRUMENTS</a:t>
            </a:r>
          </a:p>
        </p:txBody>
      </p:sp>
      <p:sp>
        <p:nvSpPr>
          <p:cNvPr id="3" name="Ograda vsebine 2"/>
          <p:cNvSpPr>
            <a:spLocks noGrp="1"/>
          </p:cNvSpPr>
          <p:nvPr>
            <p:ph idx="1"/>
          </p:nvPr>
        </p:nvSpPr>
        <p:spPr>
          <a:xfrm>
            <a:off x="323528" y="1412776"/>
            <a:ext cx="8229600" cy="4389120"/>
          </a:xfrm>
        </p:spPr>
        <p:txBody>
          <a:bodyPr>
            <a:normAutofit/>
          </a:bodyPr>
          <a:lstStyle/>
          <a:p>
            <a:r>
              <a:rPr lang="sl-SI" sz="2000" dirty="0">
                <a:latin typeface="Garamond" panose="02020404030301010803" pitchFamily="18" charset="0"/>
                <a:hlinkClick r:id="rId2"/>
              </a:rPr>
              <a:t>http://www.eflnet.com/vocab/music_vocabulary.php</a:t>
            </a:r>
            <a:endParaRPr lang="sl-SI" sz="2000" dirty="0">
              <a:latin typeface="Garamond" panose="02020404030301010803" pitchFamily="18" charset="0"/>
            </a:endParaRPr>
          </a:p>
          <a:p>
            <a:pPr>
              <a:buNone/>
            </a:pPr>
            <a:r>
              <a:rPr lang="sl-SI" sz="2000" dirty="0"/>
              <a:t> </a:t>
            </a:r>
          </a:p>
        </p:txBody>
      </p:sp>
      <p:pic>
        <p:nvPicPr>
          <p:cNvPr id="5" name="Picture 2" descr="http://www.loving2learn.com/Portals/0/Super_Subjects/It%20is%20Easy%20to%20Read%20and%20Write/Words%20Words%20Words/Bingo%20Word%20Games%20THE%20GAMES/Musical%20Instruments/Musical%20Instruments.GIF"/>
          <p:cNvPicPr>
            <a:picLocks noChangeAspect="1" noChangeArrowheads="1"/>
          </p:cNvPicPr>
          <p:nvPr/>
        </p:nvPicPr>
        <p:blipFill>
          <a:blip r:embed="rId3" cstate="print"/>
          <a:srcRect/>
          <a:stretch>
            <a:fillRect/>
          </a:stretch>
        </p:blipFill>
        <p:spPr bwMode="auto">
          <a:xfrm>
            <a:off x="1467947" y="1844824"/>
            <a:ext cx="6020059" cy="4824536"/>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a:latin typeface="Garamond" panose="02020404030301010803" pitchFamily="18" charset="0"/>
              </a:rPr>
              <a:t>LITTLE EINSTEINS</a:t>
            </a:r>
          </a:p>
        </p:txBody>
      </p:sp>
      <p:sp>
        <p:nvSpPr>
          <p:cNvPr id="3" name="Označba mesta vsebine 2"/>
          <p:cNvSpPr>
            <a:spLocks noGrp="1"/>
          </p:cNvSpPr>
          <p:nvPr>
            <p:ph idx="1"/>
          </p:nvPr>
        </p:nvSpPr>
        <p:spPr>
          <a:xfrm>
            <a:off x="457200" y="1935480"/>
            <a:ext cx="8229600" cy="1493520"/>
          </a:xfrm>
        </p:spPr>
        <p:txBody>
          <a:bodyPr>
            <a:normAutofit/>
          </a:bodyPr>
          <a:lstStyle/>
          <a:p>
            <a:pPr marL="0" indent="0">
              <a:buNone/>
            </a:pPr>
            <a:r>
              <a:rPr lang="sl-SI" b="1" i="1" dirty="0" err="1">
                <a:latin typeface="Garamond" panose="02020404030301010803" pitchFamily="18" charset="0"/>
              </a:rPr>
              <a:t>Quincy</a:t>
            </a:r>
            <a:r>
              <a:rPr lang="sl-SI" b="1" i="1" dirty="0">
                <a:latin typeface="Garamond" panose="02020404030301010803" pitchFamily="18" charset="0"/>
              </a:rPr>
              <a:t> </a:t>
            </a:r>
            <a:r>
              <a:rPr lang="sl-SI" b="1" i="1" dirty="0" err="1">
                <a:latin typeface="Garamond" panose="02020404030301010803" pitchFamily="18" charset="0"/>
              </a:rPr>
              <a:t>and</a:t>
            </a:r>
            <a:r>
              <a:rPr lang="sl-SI" b="1" i="1" dirty="0">
                <a:latin typeface="Garamond" panose="02020404030301010803" pitchFamily="18" charset="0"/>
              </a:rPr>
              <a:t> </a:t>
            </a:r>
            <a:r>
              <a:rPr lang="sl-SI" b="1" i="1" dirty="0" err="1">
                <a:latin typeface="Garamond" panose="02020404030301010803" pitchFamily="18" charset="0"/>
              </a:rPr>
              <a:t>the</a:t>
            </a:r>
            <a:r>
              <a:rPr lang="sl-SI" b="1" i="1" dirty="0">
                <a:latin typeface="Garamond" panose="02020404030301010803" pitchFamily="18" charset="0"/>
              </a:rPr>
              <a:t> </a:t>
            </a:r>
            <a:r>
              <a:rPr lang="sl-SI" b="1" i="1" dirty="0" err="1">
                <a:latin typeface="Garamond" panose="02020404030301010803" pitchFamily="18" charset="0"/>
              </a:rPr>
              <a:t>magic</a:t>
            </a:r>
            <a:r>
              <a:rPr lang="sl-SI" b="1" i="1" dirty="0">
                <a:latin typeface="Garamond" panose="02020404030301010803" pitchFamily="18" charset="0"/>
              </a:rPr>
              <a:t> </a:t>
            </a:r>
            <a:r>
              <a:rPr lang="sl-SI" b="1" i="1" dirty="0" err="1">
                <a:latin typeface="Garamond" panose="02020404030301010803" pitchFamily="18" charset="0"/>
              </a:rPr>
              <a:t>instruments</a:t>
            </a:r>
            <a:endParaRPr lang="sl-SI" b="1" i="1" dirty="0">
              <a:latin typeface="Garamond" panose="02020404030301010803" pitchFamily="18" charset="0"/>
            </a:endParaRPr>
          </a:p>
          <a:p>
            <a:pPr marL="0" indent="0">
              <a:buNone/>
            </a:pPr>
            <a:r>
              <a:rPr lang="sl-SI" dirty="0">
                <a:latin typeface="Garamond" panose="02020404030301010803" pitchFamily="18" charset="0"/>
              </a:rPr>
              <a:t>(</a:t>
            </a:r>
            <a:r>
              <a:rPr lang="sl-SI" dirty="0" err="1">
                <a:latin typeface="Garamond" panose="02020404030301010803" pitchFamily="18" charset="0"/>
              </a:rPr>
              <a:t>Which</a:t>
            </a:r>
            <a:r>
              <a:rPr lang="sl-SI" dirty="0">
                <a:latin typeface="Garamond" panose="02020404030301010803" pitchFamily="18" charset="0"/>
              </a:rPr>
              <a:t> </a:t>
            </a:r>
            <a:r>
              <a:rPr lang="sl-SI" dirty="0" err="1">
                <a:latin typeface="Garamond" panose="02020404030301010803" pitchFamily="18" charset="0"/>
              </a:rPr>
              <a:t>instruments</a:t>
            </a:r>
            <a:r>
              <a:rPr lang="sl-SI" dirty="0">
                <a:latin typeface="Garamond" panose="02020404030301010803" pitchFamily="18" charset="0"/>
              </a:rPr>
              <a:t> </a:t>
            </a:r>
            <a:r>
              <a:rPr lang="sl-SI" dirty="0" err="1">
                <a:latin typeface="Garamond" panose="02020404030301010803" pitchFamily="18" charset="0"/>
              </a:rPr>
              <a:t>did</a:t>
            </a:r>
            <a:r>
              <a:rPr lang="sl-SI" dirty="0">
                <a:latin typeface="Garamond" panose="02020404030301010803" pitchFamily="18" charset="0"/>
              </a:rPr>
              <a:t> </a:t>
            </a:r>
            <a:r>
              <a:rPr lang="sl-SI" dirty="0" err="1">
                <a:latin typeface="Garamond" panose="02020404030301010803" pitchFamily="18" charset="0"/>
              </a:rPr>
              <a:t>you</a:t>
            </a:r>
            <a:r>
              <a:rPr lang="sl-SI" dirty="0">
                <a:latin typeface="Garamond" panose="02020404030301010803" pitchFamily="18" charset="0"/>
              </a:rPr>
              <a:t> </a:t>
            </a:r>
            <a:r>
              <a:rPr lang="sl-SI" dirty="0" err="1">
                <a:latin typeface="Garamond" panose="02020404030301010803" pitchFamily="18" charset="0"/>
              </a:rPr>
              <a:t>hear</a:t>
            </a:r>
            <a:r>
              <a:rPr lang="sl-SI" dirty="0">
                <a:latin typeface="Garamond" panose="02020404030301010803" pitchFamily="18" charset="0"/>
              </a:rPr>
              <a:t>?)</a:t>
            </a:r>
          </a:p>
          <a:p>
            <a:pPr marL="0" indent="0">
              <a:buNone/>
            </a:pPr>
            <a:r>
              <a:rPr lang="en-US" sz="2200" dirty="0">
                <a:hlinkClick r:id="rId2"/>
              </a:rPr>
              <a:t>HD Version - Quincy and the Magic Instruments - YouTube</a:t>
            </a:r>
            <a:endParaRPr lang="sl-SI" sz="2200" dirty="0">
              <a:latin typeface="Garamond" panose="02020404030301010803" pitchFamily="18" charset="0"/>
            </a:endParaRPr>
          </a:p>
        </p:txBody>
      </p:sp>
      <p:pic>
        <p:nvPicPr>
          <p:cNvPr id="1026" name="Picture 2" descr="Image result for quincy and the magic instruments">
            <a:extLst>
              <a:ext uri="{FF2B5EF4-FFF2-40B4-BE49-F238E27FC236}">
                <a16:creationId xmlns:a16="http://schemas.microsoft.com/office/drawing/2014/main" id="{ACE365EE-4C6D-4141-BA87-0AEF9566D3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17392"/>
            <a:ext cx="5468100" cy="3075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4588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600" b="1" dirty="0">
                <a:latin typeface="Garamond" panose="02020404030301010803" pitchFamily="18" charset="0"/>
              </a:rPr>
              <a:t>Test </a:t>
            </a:r>
            <a:r>
              <a:rPr lang="sl-SI" sz="3600" b="1" dirty="0" err="1">
                <a:latin typeface="Garamond" panose="02020404030301010803" pitchFamily="18" charset="0"/>
              </a:rPr>
              <a:t>your</a:t>
            </a:r>
            <a:r>
              <a:rPr lang="sl-SI" sz="3600" b="1" dirty="0">
                <a:latin typeface="Garamond" panose="02020404030301010803" pitchFamily="18" charset="0"/>
              </a:rPr>
              <a:t> </a:t>
            </a:r>
            <a:r>
              <a:rPr lang="sl-SI" sz="3600" b="1" dirty="0" err="1">
                <a:latin typeface="Garamond" panose="02020404030301010803" pitchFamily="18" charset="0"/>
              </a:rPr>
              <a:t>musical</a:t>
            </a:r>
            <a:r>
              <a:rPr lang="sl-SI" sz="3600" b="1" dirty="0">
                <a:latin typeface="Garamond" panose="02020404030301010803" pitchFamily="18" charset="0"/>
              </a:rPr>
              <a:t> </a:t>
            </a:r>
            <a:r>
              <a:rPr lang="sl-SI" sz="3600" b="1" dirty="0" err="1">
                <a:latin typeface="Garamond" panose="02020404030301010803" pitchFamily="18" charset="0"/>
              </a:rPr>
              <a:t>knowledge</a:t>
            </a:r>
            <a:endParaRPr lang="sl-SI" sz="3600" b="1" dirty="0">
              <a:latin typeface="Garamond" panose="02020404030301010803" pitchFamily="18" charset="0"/>
            </a:endParaRPr>
          </a:p>
        </p:txBody>
      </p:sp>
      <p:sp>
        <p:nvSpPr>
          <p:cNvPr id="3" name="Ograda vsebine 2"/>
          <p:cNvSpPr>
            <a:spLocks noGrp="1"/>
          </p:cNvSpPr>
          <p:nvPr>
            <p:ph idx="1"/>
          </p:nvPr>
        </p:nvSpPr>
        <p:spPr>
          <a:xfrm>
            <a:off x="395536" y="2132856"/>
            <a:ext cx="8229600" cy="4389120"/>
          </a:xfrm>
        </p:spPr>
        <p:txBody>
          <a:bodyPr/>
          <a:lstStyle/>
          <a:p>
            <a:r>
              <a:rPr lang="sl-SI" dirty="0">
                <a:latin typeface="Garamond" panose="02020404030301010803" pitchFamily="18" charset="0"/>
                <a:hlinkClick r:id="rId2"/>
              </a:rPr>
              <a:t>http://www.funtrivia.com/playquiz/quiz17977314961a0.html</a:t>
            </a:r>
            <a:r>
              <a:rPr lang="sl-SI" dirty="0">
                <a:latin typeface="Garamond" panose="02020404030301010803" pitchFamily="18" charset="0"/>
              </a:rPr>
              <a:t> </a:t>
            </a:r>
          </a:p>
          <a:p>
            <a:endParaRPr lang="sl-SI" dirty="0"/>
          </a:p>
          <a:p>
            <a:pPr>
              <a:buNone/>
            </a:pPr>
            <a:endParaRPr lang="sl-SI" sz="2800" dirty="0">
              <a:solidFill>
                <a:srgbClr val="FF0000"/>
              </a:solidFill>
            </a:endParaRPr>
          </a:p>
          <a:p>
            <a:pPr>
              <a:buNone/>
            </a:pPr>
            <a:r>
              <a:rPr lang="sl-SI" sz="2800" dirty="0">
                <a:solidFill>
                  <a:srgbClr val="FF0000"/>
                </a:solidFill>
                <a:latin typeface="Garamond" panose="02020404030301010803" pitchFamily="18" charset="0"/>
              </a:rPr>
              <a:t>In </a:t>
            </a:r>
            <a:r>
              <a:rPr lang="sl-SI" sz="2800" dirty="0" err="1">
                <a:solidFill>
                  <a:srgbClr val="FF0000"/>
                </a:solidFill>
                <a:latin typeface="Garamond" panose="02020404030301010803" pitchFamily="18" charset="0"/>
              </a:rPr>
              <a:t>groups</a:t>
            </a:r>
            <a:r>
              <a:rPr lang="sl-SI" sz="2800" dirty="0">
                <a:solidFill>
                  <a:srgbClr val="FF0000"/>
                </a:solidFill>
                <a:latin typeface="Garamond" panose="02020404030301010803" pitchFamily="18" charset="0"/>
              </a:rPr>
              <a:t> brainstorm 4 Cs </a:t>
            </a:r>
            <a:r>
              <a:rPr lang="sl-SI" sz="2800" dirty="0" err="1">
                <a:solidFill>
                  <a:srgbClr val="FF0000"/>
                </a:solidFill>
                <a:latin typeface="Garamond" panose="02020404030301010803" pitchFamily="18" charset="0"/>
              </a:rPr>
              <a:t>for</a:t>
            </a:r>
            <a:r>
              <a:rPr lang="sl-SI" sz="2800" dirty="0">
                <a:solidFill>
                  <a:srgbClr val="FF0000"/>
                </a:solidFill>
                <a:latin typeface="Garamond" panose="02020404030301010803" pitchFamily="18" charset="0"/>
              </a:rPr>
              <a:t> </a:t>
            </a:r>
            <a:r>
              <a:rPr lang="sl-SI" sz="2800" dirty="0" err="1">
                <a:solidFill>
                  <a:srgbClr val="FF0000"/>
                </a:solidFill>
                <a:latin typeface="Garamond" panose="02020404030301010803" pitchFamily="18" charset="0"/>
              </a:rPr>
              <a:t>music</a:t>
            </a:r>
            <a:r>
              <a:rPr lang="sl-SI" sz="2800" dirty="0">
                <a:solidFill>
                  <a:srgbClr val="FF0000"/>
                </a:solidFill>
                <a:latin typeface="Garamond" panose="02020404030301010803" pitchFamily="18" charset="0"/>
              </a:rPr>
              <a:t>.</a:t>
            </a:r>
          </a:p>
          <a:p>
            <a:pPr>
              <a:buNone/>
            </a:pPr>
            <a:endParaRPr lang="sl-SI" sz="1400" dirty="0"/>
          </a:p>
          <a:p>
            <a:pPr>
              <a:buNone/>
            </a:pPr>
            <a:endParaRPr lang="sl-SI" dirty="0"/>
          </a:p>
          <a:p>
            <a:endParaRPr lang="sl-SI" dirty="0"/>
          </a:p>
        </p:txBody>
      </p:sp>
      <p:pic>
        <p:nvPicPr>
          <p:cNvPr id="7170" name="Picture 2" descr="http://www.alzcareblog.com/wp-content/uploads/2012/06/music.jpg"/>
          <p:cNvPicPr>
            <a:picLocks noChangeAspect="1" noChangeArrowheads="1"/>
          </p:cNvPicPr>
          <p:nvPr/>
        </p:nvPicPr>
        <p:blipFill>
          <a:blip r:embed="rId3" cstate="print"/>
          <a:srcRect/>
          <a:stretch>
            <a:fillRect/>
          </a:stretch>
        </p:blipFill>
        <p:spPr bwMode="auto">
          <a:xfrm>
            <a:off x="5796136" y="3501008"/>
            <a:ext cx="3024336" cy="2476005"/>
          </a:xfrm>
          <a:prstGeom prst="rect">
            <a:avLst/>
          </a:prstGeom>
          <a:noFill/>
        </p:spPr>
      </p:pic>
      <p:pic>
        <p:nvPicPr>
          <p:cNvPr id="5" name="Picture 2"/>
          <p:cNvPicPr>
            <a:picLocks noChangeAspect="1" noChangeArrowheads="1"/>
          </p:cNvPicPr>
          <p:nvPr/>
        </p:nvPicPr>
        <p:blipFill>
          <a:blip r:embed="rId4" cstate="print"/>
          <a:srcRect/>
          <a:stretch>
            <a:fillRect/>
          </a:stretch>
        </p:blipFill>
        <p:spPr bwMode="auto">
          <a:xfrm>
            <a:off x="2051720" y="4581128"/>
            <a:ext cx="1800200" cy="2016224"/>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grada vsebine 2"/>
          <p:cNvSpPr>
            <a:spLocks noGrp="1"/>
          </p:cNvSpPr>
          <p:nvPr>
            <p:ph idx="1"/>
          </p:nvPr>
        </p:nvSpPr>
        <p:spPr/>
        <p:txBody>
          <a:bodyPr/>
          <a:lstStyle/>
          <a:p>
            <a:endParaRPr lang="sl-SI" dirty="0"/>
          </a:p>
        </p:txBody>
      </p:sp>
      <p:pic>
        <p:nvPicPr>
          <p:cNvPr id="25602" name="Picture 2" descr="http://functionofarubberduck.files.wordpress.com/2013/01/musical-instruments-1024x790.png"/>
          <p:cNvPicPr>
            <a:picLocks noChangeAspect="1" noChangeArrowheads="1"/>
          </p:cNvPicPr>
          <p:nvPr/>
        </p:nvPicPr>
        <p:blipFill>
          <a:blip r:embed="rId2" cstate="print"/>
          <a:srcRect/>
          <a:stretch>
            <a:fillRect/>
          </a:stretch>
        </p:blipFill>
        <p:spPr bwMode="auto">
          <a:xfrm>
            <a:off x="87" y="0"/>
            <a:ext cx="9143913"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a:xfrm>
            <a:off x="0" y="5589240"/>
            <a:ext cx="9144000" cy="1268760"/>
          </a:xfrm>
        </p:spPr>
        <p:txBody>
          <a:bodyPr>
            <a:noAutofit/>
          </a:bodyPr>
          <a:lstStyle/>
          <a:p>
            <a:pPr>
              <a:buNone/>
            </a:pPr>
            <a:r>
              <a:rPr lang="sl-SI" sz="2000" dirty="0">
                <a:latin typeface="Garamond" panose="02020404030301010803" pitchFamily="18" charset="0"/>
              </a:rPr>
              <a:t>HORN, HARP, FLUTE, ORGAN, TRUMPET, XYLOPHONE, ACCORDION, TUBA, GUITAR,  DRUM, CONGAS, VIOLIN, CLARINET, OBOE,  TRIANGLE, TROMBONE, BASSOON, CELLO, MARACAS, BASS, PIANO, CASTANETS, TAMBOURINE</a:t>
            </a:r>
          </a:p>
        </p:txBody>
      </p:sp>
      <p:pic>
        <p:nvPicPr>
          <p:cNvPr id="104450" name="Picture 2"/>
          <p:cNvPicPr>
            <a:picLocks noChangeAspect="1" noChangeArrowheads="1"/>
          </p:cNvPicPr>
          <p:nvPr/>
        </p:nvPicPr>
        <p:blipFill>
          <a:blip r:embed="rId2" cstate="print"/>
          <a:srcRect/>
          <a:stretch>
            <a:fillRect/>
          </a:stretch>
        </p:blipFill>
        <p:spPr bwMode="auto">
          <a:xfrm>
            <a:off x="0" y="0"/>
            <a:ext cx="9144000" cy="5373216"/>
          </a:xfrm>
          <a:prstGeom prst="rect">
            <a:avLst/>
          </a:prstGeom>
          <a:noFill/>
          <a:ln w="9525">
            <a:noFill/>
            <a:miter lim="800000"/>
            <a:headEnd/>
            <a:tailEnd/>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a:p>
        </p:txBody>
      </p:sp>
      <p:pic>
        <p:nvPicPr>
          <p:cNvPr id="1054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404664"/>
            <a:ext cx="8229600" cy="1728192"/>
          </a:xfrm>
        </p:spPr>
        <p:txBody>
          <a:bodyPr>
            <a:normAutofit fontScale="90000"/>
          </a:bodyPr>
          <a:lstStyle/>
          <a:p>
            <a:br>
              <a:rPr lang="sl-SI" sz="3600" dirty="0"/>
            </a:br>
            <a:br>
              <a:rPr lang="sl-SI" sz="3600" dirty="0"/>
            </a:br>
            <a:br>
              <a:rPr lang="sl-SI" sz="3600" dirty="0"/>
            </a:br>
            <a:br>
              <a:rPr lang="sl-SI" sz="3600" dirty="0"/>
            </a:br>
            <a:br>
              <a:rPr lang="sl-SI" sz="3600" dirty="0"/>
            </a:br>
            <a:br>
              <a:rPr lang="sl-SI" sz="3600" dirty="0"/>
            </a:br>
            <a:br>
              <a:rPr lang="sl-SI" sz="3600" dirty="0"/>
            </a:br>
            <a:br>
              <a:rPr lang="sl-SI" sz="3600" dirty="0"/>
            </a:br>
            <a:br>
              <a:rPr lang="sl-SI" sz="3600" dirty="0"/>
            </a:br>
            <a:br>
              <a:rPr lang="sl-SI" sz="3600" dirty="0"/>
            </a:br>
            <a:br>
              <a:rPr lang="sl-SI" sz="3600" dirty="0"/>
            </a:br>
            <a:br>
              <a:rPr lang="sl-SI" sz="3600" dirty="0"/>
            </a:br>
            <a:r>
              <a:rPr lang="sl-SI" sz="3600" b="1" dirty="0">
                <a:latin typeface="Garamond" panose="02020404030301010803" pitchFamily="18" charset="0"/>
              </a:rPr>
              <a:t>BRASS INSTRUMENTS</a:t>
            </a:r>
            <a:br>
              <a:rPr lang="sl-SI" sz="3600" dirty="0"/>
            </a:br>
            <a:r>
              <a:rPr lang="sl-SI" sz="3600" dirty="0"/>
              <a:t> </a:t>
            </a:r>
            <a:br>
              <a:rPr lang="sl-SI" sz="3600" dirty="0"/>
            </a:br>
            <a:endParaRPr lang="sl-SI" sz="3600" dirty="0"/>
          </a:p>
        </p:txBody>
      </p:sp>
      <p:sp>
        <p:nvSpPr>
          <p:cNvPr id="3" name="Ograda vsebine 2"/>
          <p:cNvSpPr>
            <a:spLocks noGrp="1"/>
          </p:cNvSpPr>
          <p:nvPr>
            <p:ph idx="1"/>
          </p:nvPr>
        </p:nvSpPr>
        <p:spPr/>
        <p:txBody>
          <a:bodyPr/>
          <a:lstStyle/>
          <a:p>
            <a:endParaRPr lang="sl-SI"/>
          </a:p>
        </p:txBody>
      </p:sp>
      <p:pic>
        <p:nvPicPr>
          <p:cNvPr id="4" name="Slika 3"/>
          <p:cNvPicPr>
            <a:picLocks noChangeAspect="1"/>
          </p:cNvPicPr>
          <p:nvPr/>
        </p:nvPicPr>
        <p:blipFill>
          <a:blip r:embed="rId2" cstate="print"/>
          <a:stretch>
            <a:fillRect/>
          </a:stretch>
        </p:blipFill>
        <p:spPr>
          <a:xfrm>
            <a:off x="395536" y="1327719"/>
            <a:ext cx="8291263" cy="5184576"/>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endParaRPr lang="sl-SI"/>
          </a:p>
        </p:txBody>
      </p:sp>
      <p:sp>
        <p:nvSpPr>
          <p:cNvPr id="3" name="Označba mesta vsebine 2"/>
          <p:cNvSpPr>
            <a:spLocks noGrp="1"/>
          </p:cNvSpPr>
          <p:nvPr>
            <p:ph idx="1"/>
          </p:nvPr>
        </p:nvSpPr>
        <p:spPr/>
        <p:txBody>
          <a:bodyPr/>
          <a:lstStyle/>
          <a:p>
            <a:endParaRPr lang="sl-SI"/>
          </a:p>
        </p:txBody>
      </p:sp>
      <p:pic>
        <p:nvPicPr>
          <p:cNvPr id="4" name="Slika 3"/>
          <p:cNvPicPr>
            <a:picLocks noChangeAspect="1"/>
          </p:cNvPicPr>
          <p:nvPr/>
        </p:nvPicPr>
        <p:blipFill>
          <a:blip r:embed="rId2" cstate="print"/>
          <a:stretch>
            <a:fillRect/>
          </a:stretch>
        </p:blipFill>
        <p:spPr>
          <a:xfrm>
            <a:off x="179512" y="-54768"/>
            <a:ext cx="8856984" cy="6912768"/>
          </a:xfrm>
          <a:prstGeom prst="rect">
            <a:avLst/>
          </a:prstGeom>
        </p:spPr>
      </p:pic>
    </p:spTree>
    <p:extLst>
      <p:ext uri="{BB962C8B-B14F-4D97-AF65-F5344CB8AC3E}">
        <p14:creationId xmlns:p14="http://schemas.microsoft.com/office/powerpoint/2010/main" val="28052250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88640"/>
            <a:ext cx="8229600" cy="936104"/>
          </a:xfrm>
        </p:spPr>
        <p:txBody>
          <a:bodyPr>
            <a:normAutofit/>
          </a:bodyPr>
          <a:lstStyle/>
          <a:p>
            <a:r>
              <a:rPr lang="sl-SI" sz="3200" b="1" dirty="0">
                <a:latin typeface="Garamond" panose="02020404030301010803" pitchFamily="18" charset="0"/>
              </a:rPr>
              <a:t>KEYBOARD INSTRUMENTS</a:t>
            </a:r>
          </a:p>
        </p:txBody>
      </p:sp>
      <p:sp>
        <p:nvSpPr>
          <p:cNvPr id="3" name="Označba mesta vsebine 2"/>
          <p:cNvSpPr>
            <a:spLocks noGrp="1"/>
          </p:cNvSpPr>
          <p:nvPr>
            <p:ph idx="1"/>
          </p:nvPr>
        </p:nvSpPr>
        <p:spPr/>
        <p:txBody>
          <a:bodyPr/>
          <a:lstStyle/>
          <a:p>
            <a:pPr marL="0" indent="0">
              <a:buNone/>
            </a:pPr>
            <a:endParaRPr lang="sl-SI" dirty="0"/>
          </a:p>
        </p:txBody>
      </p:sp>
      <p:pic>
        <p:nvPicPr>
          <p:cNvPr id="4" name="Slika 3"/>
          <p:cNvPicPr>
            <a:picLocks noChangeAspect="1"/>
          </p:cNvPicPr>
          <p:nvPr/>
        </p:nvPicPr>
        <p:blipFill>
          <a:blip r:embed="rId2" cstate="print"/>
          <a:stretch>
            <a:fillRect/>
          </a:stretch>
        </p:blipFill>
        <p:spPr>
          <a:xfrm>
            <a:off x="457200" y="1412776"/>
            <a:ext cx="8496944" cy="3960439"/>
          </a:xfrm>
          <a:prstGeom prst="rect">
            <a:avLst/>
          </a:prstGeom>
        </p:spPr>
      </p:pic>
    </p:spTree>
    <p:extLst>
      <p:ext uri="{BB962C8B-B14F-4D97-AF65-F5344CB8AC3E}">
        <p14:creationId xmlns:p14="http://schemas.microsoft.com/office/powerpoint/2010/main" val="18144360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692696"/>
            <a:ext cx="8229600" cy="1154392"/>
          </a:xfrm>
        </p:spPr>
        <p:txBody>
          <a:bodyPr>
            <a:normAutofit fontScale="90000"/>
          </a:bodyPr>
          <a:lstStyle/>
          <a:p>
            <a:br>
              <a:rPr lang="sl-SI" dirty="0"/>
            </a:br>
            <a:br>
              <a:rPr lang="sl-SI" dirty="0"/>
            </a:br>
            <a:br>
              <a:rPr lang="sl-SI" dirty="0"/>
            </a:br>
            <a:br>
              <a:rPr lang="sl-SI" dirty="0"/>
            </a:br>
            <a:br>
              <a:rPr lang="sl-SI" dirty="0"/>
            </a:br>
            <a:br>
              <a:rPr lang="sl-SI" dirty="0"/>
            </a:br>
            <a:r>
              <a:rPr lang="sl-SI" sz="2800" b="1" dirty="0">
                <a:latin typeface="Garamond" panose="02020404030301010803" pitchFamily="18" charset="0"/>
              </a:rPr>
              <a:t>STRINGED INSTRUMENTS</a:t>
            </a:r>
            <a:br>
              <a:rPr lang="sl-SI" sz="2800" b="1" dirty="0">
                <a:latin typeface="Garamond" panose="02020404030301010803" pitchFamily="18" charset="0"/>
              </a:rPr>
            </a:br>
            <a:r>
              <a:rPr lang="sl-SI" sz="2800" b="1" dirty="0">
                <a:latin typeface="Garamond" panose="02020404030301010803" pitchFamily="18" charset="0"/>
              </a:rPr>
              <a:t>1. </a:t>
            </a:r>
            <a:r>
              <a:rPr lang="sl-SI" sz="2800" b="1" dirty="0" err="1">
                <a:latin typeface="Garamond" panose="02020404030301010803" pitchFamily="18" charset="0"/>
              </a:rPr>
              <a:t>Plucked</a:t>
            </a:r>
            <a:r>
              <a:rPr lang="sl-SI" sz="2800" b="1" dirty="0">
                <a:latin typeface="Garamond" panose="02020404030301010803" pitchFamily="18" charset="0"/>
              </a:rPr>
              <a:t> </a:t>
            </a:r>
            <a:r>
              <a:rPr lang="sl-SI" sz="2800" b="1" dirty="0" err="1">
                <a:latin typeface="Garamond" panose="02020404030301010803" pitchFamily="18" charset="0"/>
              </a:rPr>
              <a:t>string</a:t>
            </a:r>
            <a:r>
              <a:rPr lang="sl-SI" sz="2800" b="1" dirty="0">
                <a:latin typeface="Garamond" panose="02020404030301010803" pitchFamily="18" charset="0"/>
              </a:rPr>
              <a:t> </a:t>
            </a:r>
            <a:r>
              <a:rPr lang="sl-SI" sz="2800" b="1" dirty="0" err="1">
                <a:latin typeface="Garamond" panose="02020404030301010803" pitchFamily="18" charset="0"/>
              </a:rPr>
              <a:t>instruments</a:t>
            </a:r>
            <a:r>
              <a:rPr lang="sl-SI" sz="2800" b="1" dirty="0">
                <a:latin typeface="Garamond" panose="02020404030301010803" pitchFamily="18" charset="0"/>
              </a:rPr>
              <a:t> – BRENKALA </a:t>
            </a:r>
            <a:br>
              <a:rPr lang="sl-SI" sz="2800" b="1" dirty="0">
                <a:latin typeface="Garamond" panose="02020404030301010803" pitchFamily="18" charset="0"/>
              </a:rPr>
            </a:br>
            <a:r>
              <a:rPr lang="sl-SI" sz="2800" b="1" dirty="0">
                <a:latin typeface="Garamond" panose="02020404030301010803" pitchFamily="18" charset="0"/>
              </a:rPr>
              <a:t>2. Bowed string instruments – GODALA </a:t>
            </a:r>
            <a:br>
              <a:rPr lang="sl-SI" dirty="0"/>
            </a:br>
            <a:endParaRPr lang="sl-SI" dirty="0"/>
          </a:p>
        </p:txBody>
      </p:sp>
      <p:sp>
        <p:nvSpPr>
          <p:cNvPr id="3" name="Ograda vsebine 2"/>
          <p:cNvSpPr>
            <a:spLocks noGrp="1"/>
          </p:cNvSpPr>
          <p:nvPr>
            <p:ph idx="1"/>
          </p:nvPr>
        </p:nvSpPr>
        <p:spPr/>
        <p:txBody>
          <a:bodyPr/>
          <a:lstStyle/>
          <a:p>
            <a:endParaRPr lang="sl-SI"/>
          </a:p>
        </p:txBody>
      </p:sp>
      <p:pic>
        <p:nvPicPr>
          <p:cNvPr id="26626" name="Picture 2" descr="http://musicacademy.site90.net/images/string.jpg"/>
          <p:cNvPicPr>
            <a:picLocks noChangeAspect="1" noChangeArrowheads="1"/>
          </p:cNvPicPr>
          <p:nvPr/>
        </p:nvPicPr>
        <p:blipFill>
          <a:blip r:embed="rId2" cstate="print"/>
          <a:srcRect/>
          <a:stretch>
            <a:fillRect/>
          </a:stretch>
        </p:blipFill>
        <p:spPr bwMode="auto">
          <a:xfrm>
            <a:off x="433119" y="1305528"/>
            <a:ext cx="8640960" cy="5040560"/>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260648"/>
            <a:ext cx="8229600" cy="1586440"/>
          </a:xfrm>
        </p:spPr>
        <p:txBody>
          <a:bodyPr>
            <a:normAutofit/>
          </a:bodyPr>
          <a:lstStyle/>
          <a:p>
            <a:br>
              <a:rPr lang="sl-SI" dirty="0"/>
            </a:br>
            <a:endParaRPr lang="sl-SI" dirty="0"/>
          </a:p>
        </p:txBody>
      </p:sp>
      <p:sp>
        <p:nvSpPr>
          <p:cNvPr id="3" name="Ograda vsebine 2"/>
          <p:cNvSpPr>
            <a:spLocks noGrp="1"/>
          </p:cNvSpPr>
          <p:nvPr>
            <p:ph idx="1"/>
          </p:nvPr>
        </p:nvSpPr>
        <p:spPr/>
        <p:txBody>
          <a:bodyPr/>
          <a:lstStyle/>
          <a:p>
            <a:endParaRPr lang="sl-SI"/>
          </a:p>
        </p:txBody>
      </p:sp>
      <p:pic>
        <p:nvPicPr>
          <p:cNvPr id="4" name="Slika 3"/>
          <p:cNvPicPr>
            <a:picLocks noChangeAspect="1"/>
          </p:cNvPicPr>
          <p:nvPr/>
        </p:nvPicPr>
        <p:blipFill>
          <a:blip r:embed="rId2" cstate="print"/>
          <a:stretch>
            <a:fillRect/>
          </a:stretch>
        </p:blipFill>
        <p:spPr>
          <a:xfrm>
            <a:off x="0" y="0"/>
            <a:ext cx="9144000" cy="666936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a:xfrm>
            <a:off x="457200" y="3789041"/>
            <a:ext cx="8229600" cy="2880320"/>
          </a:xfrm>
        </p:spPr>
        <p:txBody>
          <a:bodyPr>
            <a:normAutofit/>
          </a:bodyPr>
          <a:lstStyle/>
          <a:p>
            <a:pPr marL="0" indent="0">
              <a:buNone/>
            </a:pPr>
            <a:r>
              <a:rPr lang="sl-SI" sz="2400" b="1" dirty="0" err="1">
                <a:latin typeface="Garamond" panose="02020404030301010803" pitchFamily="18" charset="0"/>
              </a:rPr>
              <a:t>Boomwhackers</a:t>
            </a:r>
            <a:r>
              <a:rPr lang="sl-SI" sz="2400" b="1" dirty="0">
                <a:latin typeface="Garamond" panose="02020404030301010803" pitchFamily="18" charset="0"/>
              </a:rPr>
              <a:t> </a:t>
            </a:r>
            <a:r>
              <a:rPr lang="sl-SI" sz="2400" b="1" dirty="0" err="1">
                <a:latin typeface="Garamond" panose="02020404030301010803" pitchFamily="18" charset="0"/>
              </a:rPr>
              <a:t>Tuned</a:t>
            </a:r>
            <a:r>
              <a:rPr lang="sl-SI" sz="2400" b="1" dirty="0">
                <a:latin typeface="Garamond" panose="02020404030301010803" pitchFamily="18" charset="0"/>
              </a:rPr>
              <a:t> </a:t>
            </a:r>
            <a:r>
              <a:rPr lang="sl-SI" sz="2400" b="1" dirty="0" err="1">
                <a:latin typeface="Garamond" panose="02020404030301010803" pitchFamily="18" charset="0"/>
              </a:rPr>
              <a:t>Percussion</a:t>
            </a:r>
            <a:r>
              <a:rPr lang="sl-SI" sz="2400" b="1" dirty="0">
                <a:latin typeface="Garamond" panose="02020404030301010803" pitchFamily="18" charset="0"/>
              </a:rPr>
              <a:t> </a:t>
            </a:r>
            <a:r>
              <a:rPr lang="sl-SI" sz="2400" b="1" dirty="0" err="1">
                <a:latin typeface="Garamond" panose="02020404030301010803" pitchFamily="18" charset="0"/>
              </a:rPr>
              <a:t>Tubes</a:t>
            </a:r>
            <a:r>
              <a:rPr lang="sl-SI" sz="2400" dirty="0">
                <a:latin typeface="Garamond" panose="02020404030301010803" pitchFamily="18" charset="0"/>
              </a:rPr>
              <a:t> are </a:t>
            </a:r>
            <a:r>
              <a:rPr lang="sl-SI" sz="2400" dirty="0" err="1">
                <a:latin typeface="Garamond" panose="02020404030301010803" pitchFamily="18" charset="0"/>
              </a:rPr>
              <a:t>lightweight</a:t>
            </a:r>
            <a:r>
              <a:rPr lang="sl-SI" sz="2400" dirty="0">
                <a:latin typeface="Garamond" panose="02020404030301010803" pitchFamily="18" charset="0"/>
              </a:rPr>
              <a:t>, </a:t>
            </a:r>
            <a:r>
              <a:rPr lang="sl-SI" sz="2400" dirty="0" err="1">
                <a:latin typeface="Garamond" panose="02020404030301010803" pitchFamily="18" charset="0"/>
              </a:rPr>
              <a:t>hollow</a:t>
            </a:r>
            <a:r>
              <a:rPr lang="sl-SI" sz="2400" dirty="0">
                <a:latin typeface="Garamond" panose="02020404030301010803" pitchFamily="18" charset="0"/>
              </a:rPr>
              <a:t>, </a:t>
            </a:r>
            <a:r>
              <a:rPr lang="sl-SI" sz="2400" dirty="0" err="1">
                <a:latin typeface="Garamond" panose="02020404030301010803" pitchFamily="18" charset="0"/>
              </a:rPr>
              <a:t>color-coded</a:t>
            </a:r>
            <a:r>
              <a:rPr lang="sl-SI" sz="2400" dirty="0">
                <a:latin typeface="Garamond" panose="02020404030301010803" pitchFamily="18" charset="0"/>
              </a:rPr>
              <a:t>, </a:t>
            </a:r>
            <a:r>
              <a:rPr lang="sl-SI" sz="2400" dirty="0" err="1">
                <a:latin typeface="Garamond" panose="02020404030301010803" pitchFamily="18" charset="0"/>
              </a:rPr>
              <a:t>plastic</a:t>
            </a:r>
            <a:r>
              <a:rPr lang="sl-SI" sz="2400" dirty="0">
                <a:latin typeface="Garamond" panose="02020404030301010803" pitchFamily="18" charset="0"/>
              </a:rPr>
              <a:t> </a:t>
            </a:r>
            <a:r>
              <a:rPr lang="sl-SI" sz="2400" dirty="0" err="1">
                <a:latin typeface="Garamond" panose="02020404030301010803" pitchFamily="18" charset="0"/>
              </a:rPr>
              <a:t>tubes</a:t>
            </a:r>
            <a:r>
              <a:rPr lang="sl-SI" sz="2400" dirty="0">
                <a:latin typeface="Garamond" panose="02020404030301010803" pitchFamily="18" charset="0"/>
              </a:rPr>
              <a:t>, </a:t>
            </a:r>
            <a:r>
              <a:rPr lang="sl-SI" sz="2400" dirty="0" err="1">
                <a:latin typeface="Garamond" panose="02020404030301010803" pitchFamily="18" charset="0"/>
              </a:rPr>
              <a:t>tuned</a:t>
            </a:r>
            <a:r>
              <a:rPr lang="sl-SI" sz="2400" dirty="0">
                <a:latin typeface="Garamond" panose="02020404030301010803" pitchFamily="18" charset="0"/>
              </a:rPr>
              <a:t> to musical </a:t>
            </a:r>
            <a:r>
              <a:rPr lang="sl-SI" sz="2400" dirty="0" err="1">
                <a:latin typeface="Garamond" panose="02020404030301010803" pitchFamily="18" charset="0"/>
              </a:rPr>
              <a:t>pitches</a:t>
            </a:r>
            <a:r>
              <a:rPr lang="sl-SI" sz="2400" dirty="0">
                <a:latin typeface="Garamond" panose="02020404030301010803" pitchFamily="18" charset="0"/>
              </a:rPr>
              <a:t> </a:t>
            </a:r>
            <a:r>
              <a:rPr lang="sl-SI" sz="2400" dirty="0" err="1">
                <a:latin typeface="Garamond" panose="02020404030301010803" pitchFamily="18" charset="0"/>
              </a:rPr>
              <a:t>by</a:t>
            </a:r>
            <a:r>
              <a:rPr lang="sl-SI" sz="2400" dirty="0">
                <a:latin typeface="Garamond" panose="02020404030301010803" pitchFamily="18" charset="0"/>
              </a:rPr>
              <a:t> </a:t>
            </a:r>
            <a:r>
              <a:rPr lang="sl-SI" sz="2400" dirty="0" err="1">
                <a:latin typeface="Garamond" panose="02020404030301010803" pitchFamily="18" charset="0"/>
              </a:rPr>
              <a:t>length</a:t>
            </a:r>
            <a:r>
              <a:rPr lang="sl-SI" sz="2400" dirty="0">
                <a:latin typeface="Garamond" panose="02020404030301010803" pitchFamily="18" charset="0"/>
              </a:rPr>
              <a:t>. </a:t>
            </a:r>
          </a:p>
        </p:txBody>
      </p:sp>
      <p:pic>
        <p:nvPicPr>
          <p:cNvPr id="75778" name="Picture 2" descr="H:\music\playing-boomwhackers.jpg"/>
          <p:cNvPicPr>
            <a:picLocks noChangeAspect="1" noChangeArrowheads="1"/>
          </p:cNvPicPr>
          <p:nvPr/>
        </p:nvPicPr>
        <p:blipFill>
          <a:blip r:embed="rId2" cstate="print"/>
          <a:srcRect/>
          <a:stretch>
            <a:fillRect/>
          </a:stretch>
        </p:blipFill>
        <p:spPr bwMode="auto">
          <a:xfrm>
            <a:off x="917848" y="318573"/>
            <a:ext cx="7308304" cy="3470467"/>
          </a:xfrm>
          <a:prstGeom prst="rect">
            <a:avLst/>
          </a:prstGeom>
          <a:noFill/>
        </p:spPr>
      </p:pic>
      <p:sp>
        <p:nvSpPr>
          <p:cNvPr id="4" name="PoljeZBesedilom 3"/>
          <p:cNvSpPr txBox="1"/>
          <p:nvPr/>
        </p:nvSpPr>
        <p:spPr>
          <a:xfrm>
            <a:off x="454176" y="5517232"/>
            <a:ext cx="7200800" cy="923330"/>
          </a:xfrm>
          <a:prstGeom prst="rect">
            <a:avLst/>
          </a:prstGeom>
          <a:noFill/>
        </p:spPr>
        <p:txBody>
          <a:bodyPr wrap="square" rtlCol="0">
            <a:spAutoFit/>
          </a:bodyPr>
          <a:lstStyle/>
          <a:p>
            <a:r>
              <a:rPr lang="sl-SI" b="1" dirty="0" err="1">
                <a:latin typeface="Garamond" panose="02020404030301010803" pitchFamily="18" charset="0"/>
              </a:rPr>
              <a:t>Boomwhackers</a:t>
            </a:r>
            <a:r>
              <a:rPr lang="sl-SI" b="1" dirty="0">
                <a:latin typeface="Garamond" panose="02020404030301010803" pitchFamily="18" charset="0"/>
              </a:rPr>
              <a:t>:</a:t>
            </a:r>
          </a:p>
          <a:p>
            <a:r>
              <a:rPr lang="sl-SI" dirty="0">
                <a:latin typeface="Garamond" panose="02020404030301010803" pitchFamily="18" charset="0"/>
                <a:hlinkClick r:id="rId3"/>
              </a:rPr>
              <a:t>https://www.youtube.com/watch?v=5qxPie5_cEU</a:t>
            </a:r>
            <a:r>
              <a:rPr lang="sl-SI" dirty="0">
                <a:latin typeface="Garamond" panose="02020404030301010803" pitchFamily="18" charset="0"/>
              </a:rPr>
              <a:t> </a:t>
            </a:r>
          </a:p>
          <a:p>
            <a:r>
              <a:rPr lang="sl-SI" dirty="0">
                <a:latin typeface="Garamond" panose="02020404030301010803" pitchFamily="18" charset="0"/>
                <a:hlinkClick r:id="rId4"/>
              </a:rPr>
              <a:t>https://www.youtube.com/watch?v=Vz_P6qQF-Yg</a:t>
            </a:r>
            <a:r>
              <a:rPr lang="sl-SI" dirty="0">
                <a:latin typeface="Garamond" panose="02020404030301010803" pitchFamily="18"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913" y="764704"/>
            <a:ext cx="8229600" cy="1152128"/>
          </a:xfrm>
        </p:spPr>
        <p:txBody>
          <a:bodyPr>
            <a:normAutofit/>
          </a:bodyPr>
          <a:lstStyle/>
          <a:p>
            <a:r>
              <a:rPr lang="sl-SI" sz="3200" b="1" dirty="0">
                <a:latin typeface="Garamond" panose="02020404030301010803" pitchFamily="18" charset="0"/>
              </a:rPr>
              <a:t>MUSICAL INSTRUMENTS: LANGUAGE LOADING</a:t>
            </a:r>
          </a:p>
        </p:txBody>
      </p:sp>
      <p:sp>
        <p:nvSpPr>
          <p:cNvPr id="3" name="Content Placeholder 2"/>
          <p:cNvSpPr>
            <a:spLocks noGrp="1"/>
          </p:cNvSpPr>
          <p:nvPr>
            <p:ph idx="1"/>
          </p:nvPr>
        </p:nvSpPr>
        <p:spPr>
          <a:xfrm>
            <a:off x="457200" y="990600"/>
            <a:ext cx="8229600" cy="3086472"/>
          </a:xfrm>
        </p:spPr>
        <p:txBody>
          <a:bodyPr>
            <a:normAutofit/>
          </a:bodyPr>
          <a:lstStyle/>
          <a:p>
            <a:pPr>
              <a:buNone/>
            </a:pPr>
            <a:endParaRPr lang="sl-SI" dirty="0"/>
          </a:p>
          <a:p>
            <a:pPr>
              <a:buNone/>
            </a:pPr>
            <a:endParaRPr lang="sl-SI" dirty="0"/>
          </a:p>
          <a:p>
            <a:pPr>
              <a:buNone/>
            </a:pPr>
            <a:endParaRPr lang="sl-SI" dirty="0">
              <a:latin typeface="Garamond" panose="02020404030301010803" pitchFamily="18" charset="0"/>
            </a:endParaRPr>
          </a:p>
          <a:p>
            <a:pPr>
              <a:buNone/>
            </a:pPr>
            <a:r>
              <a:rPr lang="sl-SI" dirty="0">
                <a:latin typeface="Garamond" panose="02020404030301010803" pitchFamily="18" charset="0"/>
              </a:rPr>
              <a:t>TOPIC: Musical </a:t>
            </a:r>
            <a:r>
              <a:rPr lang="sl-SI" dirty="0" err="1">
                <a:latin typeface="Garamond" panose="02020404030301010803" pitchFamily="18" charset="0"/>
              </a:rPr>
              <a:t>instruments</a:t>
            </a:r>
            <a:endParaRPr lang="sl-SI" dirty="0">
              <a:latin typeface="Garamond" panose="02020404030301010803" pitchFamily="18" charset="0"/>
            </a:endParaRPr>
          </a:p>
          <a:p>
            <a:pPr>
              <a:buNone/>
            </a:pPr>
            <a:r>
              <a:rPr lang="sl-SI" dirty="0">
                <a:latin typeface="Garamond" panose="02020404030301010803" pitchFamily="18" charset="0"/>
              </a:rPr>
              <a:t>Define language laoding (structures, vocabulary, classroom language) </a:t>
            </a:r>
            <a:r>
              <a:rPr lang="sl-SI" dirty="0">
                <a:latin typeface="Garamond" panose="02020404030301010803" pitchFamily="18" charset="0"/>
                <a:sym typeface="Symbol"/>
              </a:rPr>
              <a:t> language of/for/through learning.  </a:t>
            </a:r>
            <a:endParaRPr lang="sl-SI" dirty="0">
              <a:latin typeface="Garamond" panose="02020404030301010803" pitchFamily="18" charset="0"/>
            </a:endParaRPr>
          </a:p>
          <a:p>
            <a:pPr>
              <a:buNone/>
            </a:pPr>
            <a:endParaRPr lang="sl-SI" dirty="0">
              <a:latin typeface="Garamond" panose="02020404030301010803" pitchFamily="18" charset="0"/>
            </a:endParaRPr>
          </a:p>
          <a:p>
            <a:pPr>
              <a:buNone/>
            </a:pPr>
            <a:endParaRPr lang="sl-SI" dirty="0"/>
          </a:p>
          <a:p>
            <a:pPr>
              <a:buNone/>
            </a:pPr>
            <a:endParaRPr lang="sl-SI" dirty="0"/>
          </a:p>
          <a:p>
            <a:pPr>
              <a:buNone/>
            </a:pPr>
            <a:endParaRPr lang="sl-SI" dirty="0"/>
          </a:p>
          <a:p>
            <a:pPr>
              <a:buNone/>
            </a:pPr>
            <a:endParaRPr lang="sl-SI"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16632"/>
            <a:ext cx="8183880" cy="720080"/>
          </a:xfrm>
        </p:spPr>
        <p:txBody>
          <a:bodyPr>
            <a:noAutofit/>
          </a:bodyPr>
          <a:lstStyle/>
          <a:p>
            <a:pPr algn="ctr"/>
            <a:r>
              <a:rPr lang="sl-SI" b="1" dirty="0">
                <a:solidFill>
                  <a:srgbClr val="0070C0"/>
                </a:solidFill>
                <a:latin typeface="Garamond" panose="02020404030301010803" pitchFamily="18" charset="0"/>
              </a:rPr>
              <a:t>4Cs:</a:t>
            </a:r>
          </a:p>
        </p:txBody>
      </p:sp>
      <p:sp>
        <p:nvSpPr>
          <p:cNvPr id="3" name="Ograda vsebine 2"/>
          <p:cNvSpPr>
            <a:spLocks noGrp="1"/>
          </p:cNvSpPr>
          <p:nvPr>
            <p:ph idx="1"/>
          </p:nvPr>
        </p:nvSpPr>
        <p:spPr>
          <a:xfrm>
            <a:off x="5436096" y="908720"/>
            <a:ext cx="3707904" cy="2559496"/>
          </a:xfrm>
        </p:spPr>
        <p:txBody>
          <a:bodyPr>
            <a:normAutofit fontScale="85000" lnSpcReduction="20000"/>
          </a:bodyPr>
          <a:lstStyle/>
          <a:p>
            <a:pPr marL="64008" indent="0">
              <a:buNone/>
            </a:pPr>
            <a:r>
              <a:rPr lang="sl-SI" sz="2700" b="1" dirty="0">
                <a:solidFill>
                  <a:srgbClr val="0070C0"/>
                </a:solidFill>
                <a:latin typeface="Garamond" panose="02020404030301010803" pitchFamily="18" charset="0"/>
              </a:rPr>
              <a:t>COMMUNICATION</a:t>
            </a:r>
          </a:p>
          <a:p>
            <a:r>
              <a:rPr lang="sl-SI" sz="2200" b="1" dirty="0">
                <a:latin typeface="Garamond" panose="02020404030301010803" pitchFamily="18" charset="0"/>
              </a:rPr>
              <a:t>What music language will learners communicate during the lesson?</a:t>
            </a:r>
          </a:p>
          <a:p>
            <a:pPr>
              <a:buNone/>
            </a:pPr>
            <a:r>
              <a:rPr lang="sl-SI" sz="2200" dirty="0" err="1">
                <a:latin typeface="Garamond" panose="02020404030301010803" pitchFamily="18" charset="0"/>
              </a:rPr>
              <a:t>e.g</a:t>
            </a:r>
            <a:r>
              <a:rPr lang="sl-SI" sz="2200" dirty="0">
                <a:latin typeface="Garamond" panose="02020404030301010803" pitchFamily="18" charset="0"/>
              </a:rPr>
              <a:t>.</a:t>
            </a:r>
          </a:p>
          <a:p>
            <a:r>
              <a:rPr lang="sl-SI" sz="2200" dirty="0">
                <a:latin typeface="Garamond" panose="02020404030301010803" pitchFamily="18" charset="0"/>
              </a:rPr>
              <a:t>Describing and comparing sounds, instruments</a:t>
            </a:r>
          </a:p>
          <a:p>
            <a:r>
              <a:rPr lang="sl-SI" sz="2200" dirty="0">
                <a:latin typeface="Garamond" panose="02020404030301010803" pitchFamily="18" charset="0"/>
              </a:rPr>
              <a:t>Analysing music</a:t>
            </a:r>
          </a:p>
          <a:p>
            <a:r>
              <a:rPr lang="sl-SI" sz="2200" dirty="0">
                <a:latin typeface="Garamond" panose="02020404030301010803" pitchFamily="18" charset="0"/>
              </a:rPr>
              <a:t>Answering, presenting</a:t>
            </a:r>
          </a:p>
        </p:txBody>
      </p:sp>
      <p:sp>
        <p:nvSpPr>
          <p:cNvPr id="4" name="Ograda vsebine 2"/>
          <p:cNvSpPr txBox="1">
            <a:spLocks/>
          </p:cNvSpPr>
          <p:nvPr/>
        </p:nvSpPr>
        <p:spPr>
          <a:xfrm>
            <a:off x="0" y="1052736"/>
            <a:ext cx="5076056" cy="2736304"/>
          </a:xfrm>
          <a:prstGeom prst="rect">
            <a:avLst/>
          </a:prstGeom>
        </p:spPr>
        <p:txBody>
          <a:bodyPr vert="horz" numCol="2" anchor="t">
            <a:normAutofit fontScale="25000" lnSpcReduction="2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buFont typeface="Wingdings 2"/>
              <a:buNone/>
            </a:pPr>
            <a:endParaRPr lang="sl-SI" b="1" dirty="0">
              <a:effectLst>
                <a:outerShdw blurRad="38100" dist="38100" dir="2700000" algn="tl">
                  <a:srgbClr val="000000">
                    <a:alpha val="43137"/>
                  </a:srgbClr>
                </a:outerShdw>
              </a:effectLst>
            </a:endParaRPr>
          </a:p>
          <a:p>
            <a:pPr marL="64008" indent="0">
              <a:buFont typeface="Wingdings 2"/>
              <a:buNone/>
            </a:pPr>
            <a:endParaRPr lang="sl-SI" b="1" dirty="0">
              <a:effectLst>
                <a:outerShdw blurRad="38100" dist="38100" dir="2700000" algn="tl">
                  <a:srgbClr val="000000">
                    <a:alpha val="43137"/>
                  </a:srgbClr>
                </a:outerShdw>
              </a:effectLst>
            </a:endParaRPr>
          </a:p>
          <a:p>
            <a:pPr marL="64008" indent="0">
              <a:buFont typeface="Wingdings 2"/>
              <a:buNone/>
            </a:pPr>
            <a:endParaRPr lang="sl-SI" b="1" dirty="0"/>
          </a:p>
          <a:p>
            <a:pPr marL="64008" indent="0">
              <a:buFont typeface="Wingdings 2"/>
              <a:buNone/>
            </a:pPr>
            <a:r>
              <a:rPr lang="sl-SI" sz="10000" b="1" dirty="0">
                <a:solidFill>
                  <a:srgbClr val="0070C0"/>
                </a:solidFill>
                <a:latin typeface="Garamond" panose="02020404030301010803" pitchFamily="18" charset="0"/>
              </a:rPr>
              <a:t>CONTENT</a:t>
            </a:r>
          </a:p>
          <a:p>
            <a:r>
              <a:rPr lang="sl-SI" sz="8000" b="1" dirty="0">
                <a:latin typeface="Garamond" panose="02020404030301010803" pitchFamily="18" charset="0"/>
              </a:rPr>
              <a:t>What is the music topic?</a:t>
            </a:r>
          </a:p>
          <a:p>
            <a:pPr>
              <a:buFont typeface="Wingdings 2"/>
              <a:buNone/>
            </a:pPr>
            <a:r>
              <a:rPr lang="sl-SI" sz="7200" dirty="0" err="1">
                <a:latin typeface="Garamond" panose="02020404030301010803" pitchFamily="18" charset="0"/>
              </a:rPr>
              <a:t>e.g</a:t>
            </a:r>
            <a:r>
              <a:rPr lang="sl-SI" sz="7200" dirty="0">
                <a:latin typeface="Garamond" panose="02020404030301010803" pitchFamily="18" charset="0"/>
              </a:rPr>
              <a:t>.</a:t>
            </a:r>
          </a:p>
          <a:p>
            <a:r>
              <a:rPr lang="sl-SI" sz="7200" dirty="0">
                <a:latin typeface="Garamond" panose="02020404030301010803" pitchFamily="18" charset="0"/>
              </a:rPr>
              <a:t>genres of music</a:t>
            </a:r>
          </a:p>
          <a:p>
            <a:r>
              <a:rPr lang="sl-SI" sz="7200" dirty="0">
                <a:latin typeface="Garamond" panose="02020404030301010803" pitchFamily="18" charset="0"/>
              </a:rPr>
              <a:t>musical instruments</a:t>
            </a:r>
          </a:p>
          <a:p>
            <a:r>
              <a:rPr lang="sl-SI" sz="7200" dirty="0">
                <a:latin typeface="Garamond" panose="02020404030301010803" pitchFamily="18" charset="0"/>
              </a:rPr>
              <a:t>dance</a:t>
            </a:r>
          </a:p>
          <a:p>
            <a:endParaRPr lang="sl-SI" sz="7200" dirty="0">
              <a:latin typeface="Garamond" panose="02020404030301010803" pitchFamily="18" charset="0"/>
            </a:endParaRPr>
          </a:p>
          <a:p>
            <a:pPr>
              <a:buNone/>
            </a:pPr>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r>
              <a:rPr lang="sl-SI" sz="7200" dirty="0">
                <a:latin typeface="Garamond" panose="02020404030301010803" pitchFamily="18" charset="0"/>
              </a:rPr>
              <a:t>music institutions</a:t>
            </a:r>
            <a:endParaRPr lang="sl-SI" sz="4000" dirty="0">
              <a:latin typeface="Garamond" panose="02020404030301010803" pitchFamily="18" charset="0"/>
            </a:endParaRPr>
          </a:p>
          <a:p>
            <a:r>
              <a:rPr lang="sl-SI" sz="7200" dirty="0">
                <a:latin typeface="Garamond" panose="02020404030301010803" pitchFamily="18" charset="0"/>
              </a:rPr>
              <a:t>sounds</a:t>
            </a:r>
          </a:p>
          <a:p>
            <a:r>
              <a:rPr lang="sl-SI" sz="7200" dirty="0">
                <a:latin typeface="Garamond" panose="02020404030301010803" pitchFamily="18" charset="0"/>
              </a:rPr>
              <a:t>musicians </a:t>
            </a:r>
          </a:p>
          <a:p>
            <a:r>
              <a:rPr lang="sl-SI" sz="7200" dirty="0">
                <a:latin typeface="Garamond" panose="02020404030301010803" pitchFamily="18" charset="0"/>
              </a:rPr>
              <a:t>etc. </a:t>
            </a:r>
          </a:p>
          <a:p>
            <a:endParaRPr lang="sl-SI" sz="7200" dirty="0">
              <a:latin typeface="Garamond" panose="02020404030301010803" pitchFamily="18" charset="0"/>
            </a:endParaRPr>
          </a:p>
          <a:p>
            <a:pPr>
              <a:buNone/>
            </a:pPr>
            <a:endParaRPr lang="sl-SI" sz="7200" dirty="0">
              <a:latin typeface="Garamond" panose="02020404030301010803" pitchFamily="18" charset="0"/>
            </a:endParaRPr>
          </a:p>
          <a:p>
            <a:endParaRPr lang="sl-SI" sz="7200" dirty="0">
              <a:latin typeface="Garamond" panose="02020404030301010803" pitchFamily="18" charset="0"/>
            </a:endParaRPr>
          </a:p>
          <a:p>
            <a:endParaRPr lang="sl-SI" sz="7200" dirty="0">
              <a:latin typeface="Garamond" panose="02020404030301010803" pitchFamily="18" charset="0"/>
            </a:endParaRPr>
          </a:p>
          <a:p>
            <a:pPr>
              <a:buNone/>
            </a:pPr>
            <a:endParaRPr lang="sl-SI" sz="7200" dirty="0">
              <a:latin typeface="Garamond" panose="02020404030301010803" pitchFamily="18" charset="0"/>
            </a:endParaRPr>
          </a:p>
          <a:p>
            <a:endParaRPr lang="sl-SI" sz="7200" dirty="0"/>
          </a:p>
        </p:txBody>
      </p:sp>
      <p:sp>
        <p:nvSpPr>
          <p:cNvPr id="5" name="Ograda vsebine 2"/>
          <p:cNvSpPr txBox="1">
            <a:spLocks/>
          </p:cNvSpPr>
          <p:nvPr/>
        </p:nvSpPr>
        <p:spPr>
          <a:xfrm>
            <a:off x="5436096" y="3645024"/>
            <a:ext cx="3707904" cy="3212976"/>
          </a:xfrm>
          <a:prstGeom prst="rect">
            <a:avLst/>
          </a:prstGeom>
        </p:spPr>
        <p:txBody>
          <a:bodyPr vert="horz" anchor="t">
            <a:normAutofit fontScale="85000" lnSpcReduction="1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buFont typeface="Wingdings 2"/>
              <a:buNone/>
            </a:pPr>
            <a:r>
              <a:rPr lang="sl-SI" sz="3200" b="1" dirty="0">
                <a:solidFill>
                  <a:srgbClr val="0070C0"/>
                </a:solidFill>
                <a:latin typeface="Garamond" panose="02020404030301010803" pitchFamily="18" charset="0"/>
              </a:rPr>
              <a:t>CULTURE</a:t>
            </a:r>
          </a:p>
          <a:p>
            <a:r>
              <a:rPr lang="sl-SI" sz="2400" b="1" dirty="0">
                <a:latin typeface="Garamond" panose="02020404030301010803" pitchFamily="18" charset="0"/>
              </a:rPr>
              <a:t>Is </a:t>
            </a:r>
            <a:r>
              <a:rPr lang="sl-SI" sz="2400" b="1" dirty="0" err="1">
                <a:latin typeface="Garamond" panose="02020404030301010803" pitchFamily="18" charset="0"/>
              </a:rPr>
              <a:t>there</a:t>
            </a:r>
            <a:r>
              <a:rPr lang="sl-SI" sz="2400" b="1" dirty="0">
                <a:latin typeface="Garamond" panose="02020404030301010803" pitchFamily="18" charset="0"/>
              </a:rPr>
              <a:t> a </a:t>
            </a:r>
            <a:r>
              <a:rPr lang="sl-SI" sz="2400" b="1" dirty="0" err="1">
                <a:latin typeface="Garamond" panose="02020404030301010803" pitchFamily="18" charset="0"/>
              </a:rPr>
              <a:t>cultural</a:t>
            </a:r>
            <a:r>
              <a:rPr lang="sl-SI" sz="2400" b="1" dirty="0">
                <a:latin typeface="Garamond" panose="02020404030301010803" pitchFamily="18" charset="0"/>
              </a:rPr>
              <a:t> </a:t>
            </a:r>
            <a:r>
              <a:rPr lang="sl-SI" sz="2400" b="1" dirty="0" err="1">
                <a:latin typeface="Garamond" panose="02020404030301010803" pitchFamily="18" charset="0"/>
              </a:rPr>
              <a:t>focus</a:t>
            </a:r>
            <a:r>
              <a:rPr lang="sl-SI" sz="2400" b="1" dirty="0">
                <a:latin typeface="Garamond" panose="02020404030301010803" pitchFamily="18" charset="0"/>
              </a:rPr>
              <a:t> in </a:t>
            </a:r>
            <a:r>
              <a:rPr lang="sl-SI" sz="2400" b="1" dirty="0" err="1">
                <a:latin typeface="Garamond" panose="02020404030301010803" pitchFamily="18" charset="0"/>
              </a:rPr>
              <a:t>the</a:t>
            </a:r>
            <a:r>
              <a:rPr lang="sl-SI" sz="2400" b="1" dirty="0">
                <a:latin typeface="Garamond" panose="02020404030301010803" pitchFamily="18" charset="0"/>
              </a:rPr>
              <a:t> </a:t>
            </a:r>
            <a:r>
              <a:rPr lang="sl-SI" sz="2400" b="1" dirty="0" err="1">
                <a:latin typeface="Garamond" panose="02020404030301010803" pitchFamily="18" charset="0"/>
              </a:rPr>
              <a:t>lesson</a:t>
            </a:r>
            <a:r>
              <a:rPr lang="sl-SI" sz="2400" b="1" dirty="0">
                <a:latin typeface="Garamond" panose="02020404030301010803" pitchFamily="18" charset="0"/>
              </a:rPr>
              <a:t>?</a:t>
            </a:r>
          </a:p>
          <a:p>
            <a:pPr>
              <a:buFont typeface="Wingdings 2"/>
              <a:buNone/>
            </a:pPr>
            <a:r>
              <a:rPr lang="sl-SI" sz="2400" dirty="0" err="1">
                <a:latin typeface="Garamond" panose="02020404030301010803" pitchFamily="18" charset="0"/>
              </a:rPr>
              <a:t>e.g</a:t>
            </a:r>
            <a:r>
              <a:rPr lang="sl-SI" sz="2400" dirty="0">
                <a:latin typeface="Garamond" panose="02020404030301010803" pitchFamily="18" charset="0"/>
              </a:rPr>
              <a:t>.</a:t>
            </a:r>
          </a:p>
          <a:p>
            <a:r>
              <a:rPr lang="sl-SI" sz="2400" dirty="0">
                <a:latin typeface="Garamond" panose="02020404030301010803" pitchFamily="18" charset="0"/>
              </a:rPr>
              <a:t>Music from your country</a:t>
            </a:r>
          </a:p>
          <a:p>
            <a:r>
              <a:rPr lang="sl-SI" sz="2400" dirty="0">
                <a:latin typeface="Garamond" panose="02020404030301010803" pitchFamily="18" charset="0"/>
              </a:rPr>
              <a:t>Music around the world</a:t>
            </a:r>
          </a:p>
          <a:p>
            <a:r>
              <a:rPr lang="sl-SI" sz="2400" dirty="0">
                <a:latin typeface="Garamond" panose="02020404030301010803" pitchFamily="18" charset="0"/>
              </a:rPr>
              <a:t>The origin of the instruments</a:t>
            </a:r>
          </a:p>
          <a:p>
            <a:r>
              <a:rPr lang="sl-SI" sz="2400" dirty="0">
                <a:latin typeface="Garamond" panose="02020404030301010803" pitchFamily="18" charset="0"/>
              </a:rPr>
              <a:t>Instruments from the past</a:t>
            </a:r>
          </a:p>
          <a:p>
            <a:r>
              <a:rPr lang="sl-SI" sz="2400" dirty="0">
                <a:latin typeface="Garamond" panose="02020404030301010803" pitchFamily="18" charset="0"/>
              </a:rPr>
              <a:t>Music in different rituals </a:t>
            </a:r>
          </a:p>
        </p:txBody>
      </p:sp>
      <p:sp>
        <p:nvSpPr>
          <p:cNvPr id="6" name="Ograda vsebine 2"/>
          <p:cNvSpPr txBox="1">
            <a:spLocks/>
          </p:cNvSpPr>
          <p:nvPr/>
        </p:nvSpPr>
        <p:spPr>
          <a:xfrm>
            <a:off x="179512" y="4509120"/>
            <a:ext cx="4104456" cy="2520280"/>
          </a:xfrm>
          <a:prstGeom prst="rect">
            <a:avLst/>
          </a:prstGeom>
        </p:spPr>
        <p:txBody>
          <a:bodyPr vert="horz" anchor="t">
            <a:normAutofit fontScale="55000" lnSpcReduction="20000"/>
          </a:bodyPr>
          <a:lst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a:lstStyle>
          <a:p>
            <a:pPr marL="64008" indent="0">
              <a:buFont typeface="Wingdings 2"/>
              <a:buNone/>
            </a:pPr>
            <a:r>
              <a:rPr lang="sl-SI" sz="5300" b="1" dirty="0">
                <a:solidFill>
                  <a:srgbClr val="0070C0"/>
                </a:solidFill>
                <a:latin typeface="Garamond" panose="02020404030301010803" pitchFamily="18" charset="0"/>
              </a:rPr>
              <a:t>COGNITION</a:t>
            </a:r>
          </a:p>
          <a:p>
            <a:r>
              <a:rPr lang="sl-SI" sz="3400" b="1" dirty="0">
                <a:latin typeface="Garamond" panose="02020404030301010803" pitchFamily="18" charset="0"/>
              </a:rPr>
              <a:t>What thinking skills are demanded of learners in a music lesson?</a:t>
            </a:r>
          </a:p>
          <a:p>
            <a:pPr>
              <a:buFont typeface="Wingdings 2"/>
              <a:buNone/>
            </a:pPr>
            <a:r>
              <a:rPr lang="sl-SI" sz="3400" dirty="0" err="1">
                <a:latin typeface="Garamond" panose="02020404030301010803" pitchFamily="18" charset="0"/>
              </a:rPr>
              <a:t>e.g</a:t>
            </a:r>
            <a:r>
              <a:rPr lang="sl-SI" sz="3400" dirty="0">
                <a:latin typeface="Garamond" panose="02020404030301010803" pitchFamily="18" charset="0"/>
              </a:rPr>
              <a:t>.</a:t>
            </a:r>
          </a:p>
          <a:p>
            <a:r>
              <a:rPr lang="sl-SI" sz="3400" dirty="0">
                <a:latin typeface="Garamond" panose="02020404030301010803" pitchFamily="18" charset="0"/>
              </a:rPr>
              <a:t>Playing, identifying, </a:t>
            </a:r>
          </a:p>
          <a:p>
            <a:r>
              <a:rPr lang="sl-SI" sz="3400" dirty="0">
                <a:latin typeface="Garamond" panose="02020404030301010803" pitchFamily="18" charset="0"/>
              </a:rPr>
              <a:t>Classifying </a:t>
            </a:r>
          </a:p>
          <a:p>
            <a:r>
              <a:rPr lang="sl-SI" sz="3400" dirty="0">
                <a:latin typeface="Garamond" panose="02020404030301010803" pitchFamily="18" charset="0"/>
              </a:rPr>
              <a:t>Evaluating</a:t>
            </a:r>
          </a:p>
          <a:p>
            <a:endParaRPr lang="sl-SI" dirty="0"/>
          </a:p>
        </p:txBody>
      </p:sp>
    </p:spTree>
    <p:extLst>
      <p:ext uri="{BB962C8B-B14F-4D97-AF65-F5344CB8AC3E}">
        <p14:creationId xmlns:p14="http://schemas.microsoft.com/office/powerpoint/2010/main" val="3753748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a:p>
        </p:txBody>
      </p:sp>
      <p:pic>
        <p:nvPicPr>
          <p:cNvPr id="10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704088"/>
            <a:ext cx="6275040" cy="780696"/>
          </a:xfrm>
        </p:spPr>
        <p:txBody>
          <a:bodyPr>
            <a:normAutofit fontScale="90000"/>
          </a:bodyPr>
          <a:lstStyle/>
          <a:p>
            <a:r>
              <a:rPr lang="sl-SI" sz="3600" b="1" dirty="0">
                <a:latin typeface="Garamond" panose="02020404030301010803" pitchFamily="18" charset="0"/>
              </a:rPr>
              <a:t>MUSICAL INSTRUMENTS QUIZ</a:t>
            </a:r>
          </a:p>
        </p:txBody>
      </p:sp>
      <p:sp>
        <p:nvSpPr>
          <p:cNvPr id="3" name="Ograda vsebine 2"/>
          <p:cNvSpPr>
            <a:spLocks noGrp="1"/>
          </p:cNvSpPr>
          <p:nvPr>
            <p:ph idx="1"/>
          </p:nvPr>
        </p:nvSpPr>
        <p:spPr>
          <a:xfrm>
            <a:off x="179512" y="1700808"/>
            <a:ext cx="4104456" cy="2304256"/>
          </a:xfrm>
        </p:spPr>
        <p:txBody>
          <a:bodyPr>
            <a:normAutofit/>
          </a:bodyPr>
          <a:lstStyle/>
          <a:p>
            <a:pPr marL="0" indent="0">
              <a:buNone/>
            </a:pPr>
            <a:r>
              <a:rPr lang="sl-SI" b="1" dirty="0" err="1">
                <a:latin typeface="Garamond" panose="02020404030301010803" pitchFamily="18" charset="0"/>
              </a:rPr>
              <a:t>Music</a:t>
            </a:r>
            <a:r>
              <a:rPr lang="sl-SI" b="1" dirty="0">
                <a:latin typeface="Garamond" panose="02020404030301010803" pitchFamily="18" charset="0"/>
              </a:rPr>
              <a:t> </a:t>
            </a:r>
            <a:r>
              <a:rPr lang="sl-SI" b="1" dirty="0" err="1">
                <a:latin typeface="Garamond" panose="02020404030301010803" pitchFamily="18" charset="0"/>
              </a:rPr>
              <a:t>sounds</a:t>
            </a:r>
            <a:r>
              <a:rPr lang="sl-SI" b="1" dirty="0">
                <a:latin typeface="Garamond" panose="02020404030301010803" pitchFamily="18" charset="0"/>
              </a:rPr>
              <a:t> </a:t>
            </a:r>
            <a:r>
              <a:rPr lang="sl-SI" b="1" dirty="0" err="1">
                <a:latin typeface="Garamond" panose="02020404030301010803" pitchFamily="18" charset="0"/>
              </a:rPr>
              <a:t>quiz</a:t>
            </a:r>
            <a:r>
              <a:rPr lang="sl-SI" b="1" dirty="0">
                <a:latin typeface="Garamond" panose="02020404030301010803" pitchFamily="18" charset="0"/>
              </a:rPr>
              <a:t>:</a:t>
            </a:r>
          </a:p>
          <a:p>
            <a:r>
              <a:rPr lang="en-US" sz="2000" dirty="0">
                <a:latin typeface="Garamond" panose="02020404030301010803" pitchFamily="18" charset="0"/>
                <a:hlinkClick r:id="rId2">
                  <a:extLst>
                    <a:ext uri="{A12FA001-AC4F-418D-AE19-62706E023703}">
                      <ahyp:hlinkClr xmlns:ahyp="http://schemas.microsoft.com/office/drawing/2018/hyperlinkcolor" val="tx"/>
                    </a:ext>
                  </a:extLst>
                </a:hlinkClick>
              </a:rPr>
              <a:t>Music Tech Teacher, Music Quizzes, Games, Pianos, Worksheets</a:t>
            </a:r>
            <a:endParaRPr lang="sl-SI" sz="2000" dirty="0">
              <a:latin typeface="Garamond" panose="02020404030301010803" pitchFamily="18" charset="0"/>
            </a:endParaRPr>
          </a:p>
          <a:p>
            <a:r>
              <a:rPr lang="sl-SI" sz="2000" dirty="0">
                <a:latin typeface="Garamond" panose="02020404030301010803" pitchFamily="18" charset="0"/>
                <a:hlinkClick r:id="rId3">
                  <a:extLst>
                    <a:ext uri="{A12FA001-AC4F-418D-AE19-62706E023703}">
                      <ahyp:hlinkClr xmlns:ahyp="http://schemas.microsoft.com/office/drawing/2018/hyperlinkcolor" val="tx"/>
                    </a:ext>
                  </a:extLst>
                </a:hlinkClick>
              </a:rPr>
              <a:t>http://www.sporcle.com/games/Scarpia/sound-of-musical-intruments</a:t>
            </a:r>
            <a:r>
              <a:rPr lang="sl-SI" sz="2000" dirty="0">
                <a:latin typeface="Garamond" panose="02020404030301010803" pitchFamily="18" charset="0"/>
              </a:rPr>
              <a:t> </a:t>
            </a:r>
          </a:p>
        </p:txBody>
      </p:sp>
      <p:pic>
        <p:nvPicPr>
          <p:cNvPr id="4" name="Picture 2" descr="http://img.etonals.com/p/large/HL_08740624__003_08740624p3z.jpg"/>
          <p:cNvPicPr>
            <a:picLocks noChangeAspect="1" noChangeArrowheads="1"/>
          </p:cNvPicPr>
          <p:nvPr/>
        </p:nvPicPr>
        <p:blipFill>
          <a:blip r:embed="rId4" cstate="print"/>
          <a:srcRect/>
          <a:stretch>
            <a:fillRect/>
          </a:stretch>
        </p:blipFill>
        <p:spPr bwMode="auto">
          <a:xfrm>
            <a:off x="4572000" y="1609583"/>
            <a:ext cx="4488069" cy="5248417"/>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476672"/>
            <a:ext cx="8229600" cy="1143000"/>
          </a:xfrm>
        </p:spPr>
        <p:txBody>
          <a:bodyPr>
            <a:normAutofit/>
          </a:bodyPr>
          <a:lstStyle/>
          <a:p>
            <a:r>
              <a:rPr lang="sl-SI" sz="3200" b="1" dirty="0">
                <a:latin typeface="Garamond" panose="02020404030301010803" pitchFamily="18" charset="0"/>
              </a:rPr>
              <a:t>ONLINE MUSIC GAMES</a:t>
            </a:r>
          </a:p>
        </p:txBody>
      </p:sp>
      <p:sp>
        <p:nvSpPr>
          <p:cNvPr id="3" name="Ograda vsebine 2"/>
          <p:cNvSpPr>
            <a:spLocks noGrp="1"/>
          </p:cNvSpPr>
          <p:nvPr>
            <p:ph idx="1"/>
          </p:nvPr>
        </p:nvSpPr>
        <p:spPr>
          <a:xfrm>
            <a:off x="457200" y="1844824"/>
            <a:ext cx="8229600" cy="4479776"/>
          </a:xfrm>
        </p:spPr>
        <p:txBody>
          <a:bodyPr>
            <a:normAutofit/>
          </a:bodyPr>
          <a:lstStyle/>
          <a:p>
            <a:r>
              <a:rPr lang="sl-SI" dirty="0">
                <a:latin typeface="Garamond" panose="02020404030301010803" pitchFamily="18" charset="0"/>
                <a:hlinkClick r:id="rId2"/>
              </a:rPr>
              <a:t>http://www.brighthubeducation.com/teaching-elementary-school/108616-best-online-music-games/</a:t>
            </a:r>
            <a:r>
              <a:rPr lang="sl-SI" dirty="0">
                <a:latin typeface="Garamond" panose="02020404030301010803" pitchFamily="18" charset="0"/>
              </a:rPr>
              <a:t> </a:t>
            </a:r>
          </a:p>
          <a:p>
            <a:r>
              <a:rPr lang="sl-SI" dirty="0">
                <a:latin typeface="Garamond" panose="02020404030301010803" pitchFamily="18" charset="0"/>
                <a:hlinkClick r:id="rId3"/>
              </a:rPr>
              <a:t>http://www.learninggamesforkids.com/music_and_art_games/orchestra-jigsaw.html</a:t>
            </a:r>
            <a:r>
              <a:rPr lang="sl-SI" dirty="0">
                <a:latin typeface="Garamond" panose="02020404030301010803" pitchFamily="18" charset="0"/>
              </a:rPr>
              <a:t> </a:t>
            </a:r>
          </a:p>
          <a:p>
            <a:pPr>
              <a:buNone/>
            </a:pPr>
            <a:r>
              <a:rPr lang="sl-SI" b="1" dirty="0" err="1">
                <a:latin typeface="Garamond" panose="02020404030301010803" pitchFamily="18" charset="0"/>
              </a:rPr>
              <a:t>Create</a:t>
            </a:r>
            <a:r>
              <a:rPr lang="sl-SI" b="1" dirty="0">
                <a:latin typeface="Garamond" panose="02020404030301010803" pitchFamily="18" charset="0"/>
              </a:rPr>
              <a:t> </a:t>
            </a:r>
            <a:r>
              <a:rPr lang="sl-SI" b="1" dirty="0" err="1">
                <a:latin typeface="Garamond" panose="02020404030301010803" pitchFamily="18" charset="0"/>
              </a:rPr>
              <a:t>music</a:t>
            </a:r>
            <a:r>
              <a:rPr lang="sl-SI" b="1" dirty="0">
                <a:latin typeface="Garamond" panose="02020404030301010803" pitchFamily="18" charset="0"/>
              </a:rPr>
              <a:t>: </a:t>
            </a:r>
          </a:p>
          <a:p>
            <a:r>
              <a:rPr lang="sl-SI" dirty="0">
                <a:latin typeface="Garamond" panose="02020404030301010803" pitchFamily="18" charset="0"/>
                <a:hlinkClick r:id="rId4"/>
              </a:rPr>
              <a:t>http://www.incredibox.com</a:t>
            </a:r>
            <a:endParaRPr lang="sl-SI" dirty="0">
              <a:latin typeface="Garamond" panose="02020404030301010803" pitchFamily="18" charset="0"/>
            </a:endParaRPr>
          </a:p>
          <a:p>
            <a:pPr marL="0" indent="0">
              <a:buNone/>
            </a:pPr>
            <a:r>
              <a:rPr lang="sl-SI" b="1" dirty="0" err="1">
                <a:latin typeface="Garamond" panose="02020404030301010803" pitchFamily="18" charset="0"/>
              </a:rPr>
              <a:t>Write</a:t>
            </a:r>
            <a:r>
              <a:rPr lang="sl-SI" b="1" dirty="0">
                <a:latin typeface="Garamond" panose="02020404030301010803" pitchFamily="18" charset="0"/>
              </a:rPr>
              <a:t> </a:t>
            </a:r>
            <a:r>
              <a:rPr lang="sl-SI" b="1" dirty="0" err="1">
                <a:latin typeface="Garamond" panose="02020404030301010803" pitchFamily="18" charset="0"/>
              </a:rPr>
              <a:t>the</a:t>
            </a:r>
            <a:r>
              <a:rPr lang="sl-SI" b="1" dirty="0">
                <a:latin typeface="Garamond" panose="02020404030301010803" pitchFamily="18" charset="0"/>
              </a:rPr>
              <a:t> </a:t>
            </a:r>
            <a:r>
              <a:rPr lang="sl-SI" b="1" dirty="0" err="1">
                <a:latin typeface="Garamond" panose="02020404030301010803" pitchFamily="18" charset="0"/>
              </a:rPr>
              <a:t>lyrics</a:t>
            </a:r>
            <a:r>
              <a:rPr lang="sl-SI" b="1" dirty="0">
                <a:latin typeface="Garamond" panose="02020404030301010803" pitchFamily="18" charset="0"/>
              </a:rPr>
              <a:t> to </a:t>
            </a:r>
            <a:r>
              <a:rPr lang="sl-SI" b="1" dirty="0" err="1">
                <a:latin typeface="Garamond" panose="02020404030301010803" pitchFamily="18" charset="0"/>
              </a:rPr>
              <a:t>songs</a:t>
            </a:r>
            <a:r>
              <a:rPr lang="sl-SI" b="1" dirty="0">
                <a:latin typeface="Garamond" panose="02020404030301010803" pitchFamily="18" charset="0"/>
              </a:rPr>
              <a:t>:</a:t>
            </a:r>
          </a:p>
          <a:p>
            <a:r>
              <a:rPr lang="sl-SI" dirty="0">
                <a:latin typeface="Garamond" panose="02020404030301010803" pitchFamily="18" charset="0"/>
                <a:hlinkClick r:id="rId5"/>
              </a:rPr>
              <a:t>http://lyricstraining.com/</a:t>
            </a:r>
            <a:r>
              <a:rPr lang="sl-SI" dirty="0">
                <a:latin typeface="Garamond" panose="02020404030301010803" pitchFamily="18" charset="0"/>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539552" y="476672"/>
            <a:ext cx="8229600" cy="1143000"/>
          </a:xfrm>
        </p:spPr>
        <p:txBody>
          <a:bodyPr/>
          <a:lstStyle/>
          <a:p>
            <a:pPr eaLnBrk="1" hangingPunct="1"/>
            <a:r>
              <a:rPr lang="sl-SI" sz="3000" b="1" i="1" dirty="0">
                <a:latin typeface="Garamond" panose="02020404030301010803" pitchFamily="18" charset="0"/>
              </a:rPr>
              <a:t>SONGS: </a:t>
            </a:r>
            <a:br>
              <a:rPr lang="sl-SI" sz="3000" b="1" i="1" dirty="0">
                <a:latin typeface="Garamond" panose="02020404030301010803" pitchFamily="18" charset="0"/>
              </a:rPr>
            </a:br>
            <a:r>
              <a:rPr lang="en-GB" sz="2400" b="1" dirty="0">
                <a:latin typeface="Garamond" panose="02020404030301010803" pitchFamily="18" charset="0"/>
              </a:rPr>
              <a:t>Elephants Have Wrinkles</a:t>
            </a:r>
          </a:p>
        </p:txBody>
      </p:sp>
      <p:sp>
        <p:nvSpPr>
          <p:cNvPr id="25603" name="Rectangle 3"/>
          <p:cNvSpPr>
            <a:spLocks noGrp="1" noChangeArrowheads="1"/>
          </p:cNvSpPr>
          <p:nvPr>
            <p:ph type="body" idx="1"/>
          </p:nvPr>
        </p:nvSpPr>
        <p:spPr>
          <a:xfrm>
            <a:off x="251520" y="1700808"/>
            <a:ext cx="8712968" cy="4623792"/>
          </a:xfrm>
        </p:spPr>
        <p:txBody>
          <a:bodyPr>
            <a:normAutofit fontScale="85000" lnSpcReduction="20000"/>
          </a:bodyPr>
          <a:lstStyle/>
          <a:p>
            <a:pPr eaLnBrk="1" hangingPunct="1">
              <a:lnSpc>
                <a:spcPct val="90000"/>
              </a:lnSpc>
              <a:buFont typeface="Wingdings" pitchFamily="2" charset="2"/>
              <a:buNone/>
            </a:pPr>
            <a:br>
              <a:rPr lang="en-GB" sz="2800" dirty="0"/>
            </a:br>
            <a:r>
              <a:rPr lang="en-GB" sz="3300" dirty="0">
                <a:latin typeface="Garamond" panose="02020404030301010803" pitchFamily="18" charset="0"/>
              </a:rPr>
              <a:t>Elephants have wrinkles, wrinkles, wrinkles.</a:t>
            </a:r>
            <a:br>
              <a:rPr lang="en-GB" sz="3300" dirty="0">
                <a:latin typeface="Garamond" panose="02020404030301010803" pitchFamily="18" charset="0"/>
              </a:rPr>
            </a:br>
            <a:r>
              <a:rPr lang="en-GB" sz="3300" dirty="0">
                <a:latin typeface="Garamond" panose="02020404030301010803" pitchFamily="18" charset="0"/>
              </a:rPr>
              <a:t>Elephants have wrinkles. Wrinkles everywhere!</a:t>
            </a:r>
            <a:br>
              <a:rPr lang="en-GB" sz="3300" dirty="0">
                <a:latin typeface="Garamond" panose="02020404030301010803" pitchFamily="18" charset="0"/>
              </a:rPr>
            </a:br>
            <a:r>
              <a:rPr lang="en-GB" sz="3300" dirty="0">
                <a:latin typeface="Garamond" panose="02020404030301010803" pitchFamily="18" charset="0"/>
              </a:rPr>
              <a:t>On their toes. On their toes.</a:t>
            </a:r>
            <a:br>
              <a:rPr lang="en-GB" sz="3300" dirty="0">
                <a:latin typeface="Garamond" panose="02020404030301010803" pitchFamily="18" charset="0"/>
              </a:rPr>
            </a:br>
            <a:r>
              <a:rPr lang="en-GB" sz="3300" dirty="0">
                <a:latin typeface="Garamond" panose="02020404030301010803" pitchFamily="18" charset="0"/>
              </a:rPr>
              <a:t>No one knows, No one knows</a:t>
            </a:r>
            <a:br>
              <a:rPr lang="en-GB" sz="3300" dirty="0">
                <a:latin typeface="Garamond" panose="02020404030301010803" pitchFamily="18" charset="0"/>
              </a:rPr>
            </a:br>
            <a:r>
              <a:rPr lang="en-GB" sz="3300" dirty="0">
                <a:latin typeface="Garamond" panose="02020404030301010803" pitchFamily="18" charset="0"/>
              </a:rPr>
              <a:t>Why -y- y- y.</a:t>
            </a:r>
            <a:endParaRPr lang="en-GB" sz="3300" i="1" dirty="0">
              <a:latin typeface="Garamond" panose="02020404030301010803" pitchFamily="18" charset="0"/>
            </a:endParaRPr>
          </a:p>
          <a:p>
            <a:pPr eaLnBrk="1" hangingPunct="1">
              <a:lnSpc>
                <a:spcPct val="90000"/>
              </a:lnSpc>
              <a:buFont typeface="Wingdings" pitchFamily="2" charset="2"/>
              <a:buNone/>
            </a:pPr>
            <a:endParaRPr lang="sl-SI" i="1" dirty="0">
              <a:latin typeface="Garamond" panose="02020404030301010803" pitchFamily="18" charset="0"/>
            </a:endParaRPr>
          </a:p>
          <a:p>
            <a:pPr eaLnBrk="1" hangingPunct="1">
              <a:lnSpc>
                <a:spcPct val="90000"/>
              </a:lnSpc>
              <a:buFont typeface="Wingdings" pitchFamily="2" charset="2"/>
              <a:buNone/>
            </a:pPr>
            <a:r>
              <a:rPr lang="en-GB" i="1" dirty="0">
                <a:latin typeface="Garamond" panose="02020404030301010803" pitchFamily="18" charset="0"/>
              </a:rPr>
              <a:t>Repeat with </a:t>
            </a:r>
            <a:r>
              <a:rPr lang="en-GB" b="1" i="1" dirty="0">
                <a:latin typeface="Garamond" panose="02020404030301010803" pitchFamily="18" charset="0"/>
              </a:rPr>
              <a:t>knees, hips, ears, trunks, teeth.</a:t>
            </a:r>
            <a:endParaRPr lang="sl-SI" b="1" i="1" dirty="0">
              <a:latin typeface="Garamond" pitchFamily="18" charset="0"/>
            </a:endParaRPr>
          </a:p>
          <a:p>
            <a:pPr eaLnBrk="1" hangingPunct="1">
              <a:lnSpc>
                <a:spcPct val="90000"/>
              </a:lnSpc>
              <a:buFont typeface="Wingdings" pitchFamily="2" charset="2"/>
              <a:buNone/>
            </a:pPr>
            <a:endParaRPr lang="sl-SI" b="1" i="1" dirty="0">
              <a:latin typeface="Garamond" pitchFamily="18" charset="0"/>
            </a:endParaRPr>
          </a:p>
          <a:p>
            <a:pPr>
              <a:lnSpc>
                <a:spcPct val="90000"/>
              </a:lnSpc>
              <a:buNone/>
            </a:pPr>
            <a:r>
              <a:rPr lang="sl-SI" dirty="0">
                <a:latin typeface="Garamond" panose="02020404030301010803" pitchFamily="18" charset="0"/>
                <a:hlinkClick r:id="rId3"/>
              </a:rPr>
              <a:t>http://www.youtube.com/watch?v=cRvMB9zJvsg</a:t>
            </a:r>
            <a:endParaRPr lang="sl-SI" dirty="0">
              <a:latin typeface="Garamond" panose="02020404030301010803" pitchFamily="18" charset="0"/>
            </a:endParaRPr>
          </a:p>
          <a:p>
            <a:pPr>
              <a:lnSpc>
                <a:spcPct val="90000"/>
              </a:lnSpc>
              <a:buNone/>
            </a:pPr>
            <a:endParaRPr lang="sl-SI" b="1" dirty="0">
              <a:latin typeface="Garamond" panose="02020404030301010803" pitchFamily="18" charset="0"/>
            </a:endParaRPr>
          </a:p>
          <a:p>
            <a:pPr>
              <a:lnSpc>
                <a:spcPct val="90000"/>
              </a:lnSpc>
              <a:buNone/>
            </a:pPr>
            <a:r>
              <a:rPr lang="sl-SI" b="1" dirty="0" err="1">
                <a:latin typeface="Garamond" panose="02020404030301010803" pitchFamily="18" charset="0"/>
              </a:rPr>
              <a:t>Elephant</a:t>
            </a:r>
            <a:r>
              <a:rPr lang="sl-SI" b="1" dirty="0">
                <a:latin typeface="Garamond" panose="02020404030301010803" pitchFamily="18" charset="0"/>
              </a:rPr>
              <a:t> song:  </a:t>
            </a:r>
            <a:r>
              <a:rPr lang="sl-SI" dirty="0">
                <a:latin typeface="Garamond" panose="02020404030301010803" pitchFamily="18" charset="0"/>
                <a:hlinkClick r:id="rId4"/>
              </a:rPr>
              <a:t>http://www.youtube.com/watch?v=yihq8BIhL9c</a:t>
            </a:r>
            <a:endParaRPr lang="sl-SI" dirty="0">
              <a:latin typeface="Garamond" panose="02020404030301010803" pitchFamily="18" charset="0"/>
            </a:endParaRPr>
          </a:p>
          <a:p>
            <a:pPr>
              <a:lnSpc>
                <a:spcPct val="90000"/>
              </a:lnSpc>
              <a:buNone/>
            </a:pPr>
            <a:r>
              <a:rPr lang="sl-SI" b="1" dirty="0">
                <a:latin typeface="Garamond" panose="02020404030301010803" pitchFamily="18" charset="0"/>
              </a:rPr>
              <a:t>  </a:t>
            </a:r>
            <a:br>
              <a:rPr lang="en-GB" b="1" dirty="0">
                <a:latin typeface="Garamond" panose="02020404030301010803" pitchFamily="18" charset="0"/>
              </a:rPr>
            </a:br>
            <a:endParaRPr lang="en-GB" b="1" dirty="0">
              <a:latin typeface="Garamond" panose="02020404030301010803" pitchFamily="18" charset="0"/>
            </a:endParaRPr>
          </a:p>
        </p:txBody>
      </p:sp>
      <p:pic>
        <p:nvPicPr>
          <p:cNvPr id="2050" name="Picture 2" descr="Image result for elephants for kids">
            <a:extLst>
              <a:ext uri="{FF2B5EF4-FFF2-40B4-BE49-F238E27FC236}">
                <a16:creationId xmlns:a16="http://schemas.microsoft.com/office/drawing/2014/main" id="{2579D41F-0BCB-401F-A8BD-772F606B15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1390" y="25214"/>
            <a:ext cx="3141090" cy="19082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a:bodyPr>
          <a:lstStyle/>
          <a:p>
            <a:r>
              <a:rPr lang="sl-SI" sz="3200" b="1" dirty="0">
                <a:latin typeface="Garamond" panose="02020404030301010803" pitchFamily="18" charset="0"/>
              </a:rPr>
              <a:t>PLANNING LESSONS</a:t>
            </a:r>
          </a:p>
        </p:txBody>
      </p:sp>
      <p:sp>
        <p:nvSpPr>
          <p:cNvPr id="3" name="Content Placeholder 2"/>
          <p:cNvSpPr>
            <a:spLocks noGrp="1"/>
          </p:cNvSpPr>
          <p:nvPr>
            <p:ph idx="1"/>
          </p:nvPr>
        </p:nvSpPr>
        <p:spPr>
          <a:xfrm>
            <a:off x="457200" y="990600"/>
            <a:ext cx="8229600" cy="5715000"/>
          </a:xfrm>
        </p:spPr>
        <p:txBody>
          <a:bodyPr>
            <a:normAutofit/>
          </a:bodyPr>
          <a:lstStyle/>
          <a:p>
            <a:pPr>
              <a:buNone/>
            </a:pPr>
            <a:endParaRPr lang="sl-SI" dirty="0">
              <a:latin typeface="Garamond" panose="02020404030301010803" pitchFamily="18" charset="0"/>
            </a:endParaRPr>
          </a:p>
          <a:p>
            <a:pPr>
              <a:buNone/>
            </a:pPr>
            <a:r>
              <a:rPr lang="en-GB" dirty="0">
                <a:latin typeface="Garamond" panose="02020404030301010803" pitchFamily="18" charset="0"/>
              </a:rPr>
              <a:t>Work in 5 groups. </a:t>
            </a:r>
          </a:p>
          <a:p>
            <a:pPr>
              <a:buNone/>
            </a:pPr>
            <a:r>
              <a:rPr lang="en-GB" dirty="0">
                <a:latin typeface="Garamond" panose="02020404030301010803" pitchFamily="18" charset="0"/>
              </a:rPr>
              <a:t>Choose a song.  </a:t>
            </a:r>
          </a:p>
          <a:p>
            <a:pPr>
              <a:buNone/>
            </a:pPr>
            <a:r>
              <a:rPr lang="en-GB" dirty="0">
                <a:latin typeface="Garamond" panose="02020404030301010803" pitchFamily="18" charset="0"/>
              </a:rPr>
              <a:t>Define a grade, a school subject, a topic and aims (Music + Language). </a:t>
            </a:r>
          </a:p>
          <a:p>
            <a:pPr>
              <a:buNone/>
            </a:pPr>
            <a:r>
              <a:rPr lang="en-GB" dirty="0">
                <a:latin typeface="Garamond" panose="02020404030301010803" pitchFamily="18" charset="0"/>
              </a:rPr>
              <a:t>Design 5 activities with the chosen song. Write descriptions of activities. </a:t>
            </a:r>
          </a:p>
          <a:p>
            <a:pPr>
              <a:buNone/>
            </a:pPr>
            <a:endParaRPr lang="en-GB" dirty="0">
              <a:latin typeface="Garamond" panose="02020404030301010803" pitchFamily="18" charset="0"/>
            </a:endParaRPr>
          </a:p>
          <a:p>
            <a:pPr>
              <a:buNone/>
            </a:pPr>
            <a:r>
              <a:rPr lang="en-GB" dirty="0">
                <a:solidFill>
                  <a:srgbClr val="FF0000"/>
                </a:solidFill>
                <a:latin typeface="Garamond" panose="02020404030301010803" pitchFamily="18" charset="0"/>
              </a:rPr>
              <a:t>PRESENTATION </a:t>
            </a:r>
          </a:p>
          <a:p>
            <a:pPr>
              <a:buNone/>
            </a:pPr>
            <a:r>
              <a:rPr lang="en-GB" i="1" dirty="0">
                <a:latin typeface="Garamond" panose="02020404030301010803" pitchFamily="18" charset="0"/>
              </a:rPr>
              <a:t>Afterwards, you will present your work: </a:t>
            </a:r>
          </a:p>
          <a:p>
            <a:pPr>
              <a:buFont typeface="Wingdings" pitchFamily="2" charset="2"/>
              <a:buChar char="ü"/>
            </a:pPr>
            <a:r>
              <a:rPr lang="en-GB" dirty="0">
                <a:latin typeface="Garamond" panose="02020404030301010803" pitchFamily="18" charset="0"/>
              </a:rPr>
              <a:t>define a grade, a school subject, a topic and aims; </a:t>
            </a:r>
          </a:p>
          <a:p>
            <a:pPr>
              <a:buFont typeface="Wingdings" pitchFamily="2" charset="2"/>
              <a:buChar char="ü"/>
            </a:pPr>
            <a:r>
              <a:rPr lang="en-GB" dirty="0">
                <a:latin typeface="Garamond" panose="02020404030301010803" pitchFamily="18" charset="0"/>
              </a:rPr>
              <a:t>describe 5 activities</a:t>
            </a:r>
            <a:r>
              <a:rPr lang="sl-SI" dirty="0">
                <a:latin typeface="Garamond" panose="02020404030301010803" pitchFamily="18" charset="0"/>
              </a:rPr>
              <a:t>. </a:t>
            </a:r>
            <a:r>
              <a:rPr lang="en-GB" dirty="0">
                <a:latin typeface="Garamond" panose="02020404030301010803" pitchFamily="18" charset="0"/>
              </a:rPr>
              <a:t> </a:t>
            </a:r>
          </a:p>
          <a:p>
            <a:pPr>
              <a:buNone/>
            </a:pPr>
            <a:endParaRPr lang="sl-SI" dirty="0"/>
          </a:p>
          <a:p>
            <a:pPr>
              <a:buNone/>
            </a:pPr>
            <a:endParaRPr lang="sl-SI" dirty="0"/>
          </a:p>
          <a:p>
            <a:pPr>
              <a:buNone/>
            </a:pPr>
            <a:endParaRPr lang="sl-SI" dirty="0"/>
          </a:p>
        </p:txBody>
      </p:sp>
      <p:pic>
        <p:nvPicPr>
          <p:cNvPr id="102402" name="Picture 2" descr="Rezultat iskanja slik za song"/>
          <p:cNvPicPr>
            <a:picLocks noChangeAspect="1" noChangeArrowheads="1"/>
          </p:cNvPicPr>
          <p:nvPr/>
        </p:nvPicPr>
        <p:blipFill>
          <a:blip r:embed="rId2" cstate="print"/>
          <a:srcRect/>
          <a:stretch>
            <a:fillRect/>
          </a:stretch>
        </p:blipFill>
        <p:spPr bwMode="auto">
          <a:xfrm>
            <a:off x="6732240" y="764704"/>
            <a:ext cx="2160240" cy="1620180"/>
          </a:xfrm>
          <a:prstGeom prst="rect">
            <a:avLst/>
          </a:prstGeom>
          <a:noFill/>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53744" y="0"/>
            <a:ext cx="8229600" cy="1143000"/>
          </a:xfrm>
        </p:spPr>
        <p:txBody>
          <a:bodyPr>
            <a:normAutofit/>
          </a:bodyPr>
          <a:lstStyle/>
          <a:p>
            <a:r>
              <a:rPr lang="sl-SI" sz="3200" b="1" dirty="0">
                <a:latin typeface="Garamond" panose="02020404030301010803" pitchFamily="18" charset="0"/>
              </a:rPr>
              <a:t>CLIL </a:t>
            </a:r>
            <a:r>
              <a:rPr lang="sl-SI" sz="3200" b="1" dirty="0" err="1">
                <a:latin typeface="Garamond" panose="02020404030301010803" pitchFamily="18" charset="0"/>
              </a:rPr>
              <a:t>Lesson</a:t>
            </a:r>
            <a:r>
              <a:rPr lang="sl-SI" sz="3200" b="1" dirty="0">
                <a:latin typeface="Garamond" panose="02020404030301010803" pitchFamily="18" charset="0"/>
              </a:rPr>
              <a:t> plan</a:t>
            </a:r>
          </a:p>
        </p:txBody>
      </p:sp>
      <p:sp>
        <p:nvSpPr>
          <p:cNvPr id="3" name="Ograda vsebine 2"/>
          <p:cNvSpPr>
            <a:spLocks noGrp="1"/>
          </p:cNvSpPr>
          <p:nvPr>
            <p:ph idx="1"/>
          </p:nvPr>
        </p:nvSpPr>
        <p:spPr/>
        <p:txBody>
          <a:bodyPr/>
          <a:lstStyle/>
          <a:p>
            <a:endParaRPr lang="sl-SI" dirty="0"/>
          </a:p>
        </p:txBody>
      </p:sp>
      <p:graphicFrame>
        <p:nvGraphicFramePr>
          <p:cNvPr id="32770" name="Object 2"/>
          <p:cNvGraphicFramePr>
            <a:graphicFrameLocks noChangeAspect="1"/>
          </p:cNvGraphicFramePr>
          <p:nvPr>
            <p:extLst>
              <p:ext uri="{D42A27DB-BD31-4B8C-83A1-F6EECF244321}">
                <p14:modId xmlns:p14="http://schemas.microsoft.com/office/powerpoint/2010/main" val="95410239"/>
              </p:ext>
            </p:extLst>
          </p:nvPr>
        </p:nvGraphicFramePr>
        <p:xfrm>
          <a:off x="3419872" y="188640"/>
          <a:ext cx="5472608" cy="6403627"/>
        </p:xfrm>
        <a:graphic>
          <a:graphicData uri="http://schemas.openxmlformats.org/presentationml/2006/ole">
            <mc:AlternateContent xmlns:mc="http://schemas.openxmlformats.org/markup-compatibility/2006">
              <mc:Choice xmlns:v="urn:schemas-microsoft-com:vml" Requires="v">
                <p:oleObj name="Dokument" r:id="rId2" imgW="6016980" imgH="8770291" progId="Word.Document.12">
                  <p:embed/>
                </p:oleObj>
              </mc:Choice>
              <mc:Fallback>
                <p:oleObj name="Dokument" r:id="rId2" imgW="6016980" imgH="8770291" progId="Word.Document.12">
                  <p:embed/>
                  <p:pic>
                    <p:nvPicPr>
                      <p:cNvPr id="0" name="Picture 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88640"/>
                        <a:ext cx="5472608" cy="640362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171400"/>
            <a:ext cx="8229600" cy="936104"/>
          </a:xfrm>
        </p:spPr>
        <p:txBody>
          <a:bodyPr>
            <a:normAutofit/>
          </a:bodyPr>
          <a:lstStyle/>
          <a:p>
            <a:pPr algn="r"/>
            <a:r>
              <a:rPr lang="sl-SI" sz="2800" b="1" dirty="0" err="1">
                <a:latin typeface="Garamond" panose="02020404030301010803" pitchFamily="18" charset="0"/>
              </a:rPr>
              <a:t>High</a:t>
            </a:r>
            <a:r>
              <a:rPr lang="sl-SI" sz="2800" b="1" dirty="0">
                <a:latin typeface="Garamond" panose="02020404030301010803" pitchFamily="18" charset="0"/>
              </a:rPr>
              <a:t> </a:t>
            </a:r>
            <a:r>
              <a:rPr lang="sl-SI" sz="2800" b="1" dirty="0" err="1">
                <a:latin typeface="Garamond" panose="02020404030301010803" pitchFamily="18" charset="0"/>
              </a:rPr>
              <a:t>and</a:t>
            </a:r>
            <a:r>
              <a:rPr lang="sl-SI" sz="2800" b="1" dirty="0">
                <a:latin typeface="Garamond" panose="02020404030301010803" pitchFamily="18" charset="0"/>
              </a:rPr>
              <a:t> </a:t>
            </a:r>
            <a:r>
              <a:rPr lang="sl-SI" sz="2800" b="1" dirty="0" err="1">
                <a:latin typeface="Garamond" panose="02020404030301010803" pitchFamily="18" charset="0"/>
              </a:rPr>
              <a:t>low</a:t>
            </a:r>
            <a:r>
              <a:rPr lang="sl-SI" sz="2800" b="1" dirty="0">
                <a:latin typeface="Garamond" panose="02020404030301010803" pitchFamily="18" charset="0"/>
              </a:rPr>
              <a:t> </a:t>
            </a:r>
            <a:r>
              <a:rPr lang="sl-SI" sz="2800" b="1" dirty="0" err="1">
                <a:latin typeface="Garamond" panose="02020404030301010803" pitchFamily="18" charset="0"/>
              </a:rPr>
              <a:t>voices</a:t>
            </a:r>
            <a:r>
              <a:rPr lang="sl-SI" sz="2800" b="1" dirty="0">
                <a:latin typeface="Garamond" panose="02020404030301010803" pitchFamily="18" charset="0"/>
              </a:rPr>
              <a:t> – </a:t>
            </a:r>
            <a:r>
              <a:rPr lang="sl-SI" sz="2800" b="1" dirty="0" err="1">
                <a:latin typeface="Garamond" panose="02020404030301010803" pitchFamily="18" charset="0"/>
              </a:rPr>
              <a:t>lesson</a:t>
            </a:r>
            <a:r>
              <a:rPr lang="sl-SI" sz="2800" b="1" dirty="0">
                <a:latin typeface="Garamond" panose="02020404030301010803" pitchFamily="18" charset="0"/>
              </a:rPr>
              <a:t> plan</a:t>
            </a:r>
          </a:p>
        </p:txBody>
      </p:sp>
      <p:sp>
        <p:nvSpPr>
          <p:cNvPr id="3" name="Ograda vsebine 2"/>
          <p:cNvSpPr>
            <a:spLocks noGrp="1"/>
          </p:cNvSpPr>
          <p:nvPr>
            <p:ph idx="1"/>
          </p:nvPr>
        </p:nvSpPr>
        <p:spPr>
          <a:xfrm>
            <a:off x="395536" y="476672"/>
            <a:ext cx="8229600" cy="5904656"/>
          </a:xfrm>
        </p:spPr>
        <p:txBody>
          <a:bodyPr>
            <a:noAutofit/>
          </a:bodyPr>
          <a:lstStyle/>
          <a:p>
            <a:pPr>
              <a:buNone/>
            </a:pPr>
            <a:r>
              <a:rPr lang="en-US" sz="1100" b="1" dirty="0">
                <a:latin typeface="Garamond" panose="02020404030301010803" pitchFamily="18" charset="0"/>
              </a:rPr>
              <a:t>Learning outcomes</a:t>
            </a:r>
          </a:p>
          <a:p>
            <a:r>
              <a:rPr lang="en-US" sz="1100" dirty="0">
                <a:latin typeface="Garamond" panose="02020404030301010803" pitchFamily="18" charset="0"/>
              </a:rPr>
              <a:t>Students will: </a:t>
            </a:r>
          </a:p>
          <a:p>
            <a:r>
              <a:rPr lang="en-US" sz="1100" dirty="0">
                <a:latin typeface="Garamond" panose="02020404030301010803" pitchFamily="18" charset="0"/>
              </a:rPr>
              <a:t>tell the difference in low, medium, and high pitches.</a:t>
            </a:r>
          </a:p>
          <a:p>
            <a:r>
              <a:rPr lang="en-US" sz="1100" dirty="0">
                <a:latin typeface="Garamond" panose="02020404030301010803" pitchFamily="18" charset="0"/>
              </a:rPr>
              <a:t>sing low, medium and high pitches.</a:t>
            </a:r>
          </a:p>
          <a:p>
            <a:r>
              <a:rPr lang="en-US" sz="1100" dirty="0">
                <a:latin typeface="Garamond" panose="02020404030301010803" pitchFamily="18" charset="0"/>
              </a:rPr>
              <a:t>hear and reproduce low, medium and high pitches using the tone bars. </a:t>
            </a:r>
          </a:p>
          <a:p>
            <a:pPr>
              <a:buNone/>
            </a:pPr>
            <a:r>
              <a:rPr lang="en-US" sz="1100" b="1" dirty="0">
                <a:latin typeface="Garamond" panose="02020404030301010803" pitchFamily="18" charset="0"/>
              </a:rPr>
              <a:t>Time required for lesson</a:t>
            </a:r>
          </a:p>
          <a:p>
            <a:r>
              <a:rPr lang="en-US" sz="1100" dirty="0">
                <a:latin typeface="Garamond" panose="02020404030301010803" pitchFamily="18" charset="0"/>
              </a:rPr>
              <a:t>45 minutes</a:t>
            </a:r>
          </a:p>
          <a:p>
            <a:pPr>
              <a:buNone/>
            </a:pPr>
            <a:r>
              <a:rPr lang="en-US" sz="1100" b="1" dirty="0">
                <a:latin typeface="Garamond" panose="02020404030301010803" pitchFamily="18" charset="0"/>
              </a:rPr>
              <a:t>Materials/resources</a:t>
            </a:r>
          </a:p>
          <a:p>
            <a:r>
              <a:rPr lang="en-US" sz="1100" i="1" dirty="0">
                <a:latin typeface="Garamond" panose="02020404030301010803" pitchFamily="18" charset="0"/>
              </a:rPr>
              <a:t>The Three Bears</a:t>
            </a:r>
            <a:r>
              <a:rPr lang="en-US" sz="1100" dirty="0">
                <a:latin typeface="Garamond" panose="02020404030301010803" pitchFamily="18" charset="0"/>
              </a:rPr>
              <a:t>: story book or Silver, Burdett and </a:t>
            </a:r>
            <a:r>
              <a:rPr lang="en-US" sz="1100" dirty="0" err="1">
                <a:latin typeface="Garamond" panose="02020404030301010803" pitchFamily="18" charset="0"/>
              </a:rPr>
              <a:t>Ginn</a:t>
            </a:r>
            <a:r>
              <a:rPr lang="en-US" sz="1100" dirty="0">
                <a:latin typeface="Garamond" panose="02020404030301010803" pitchFamily="18" charset="0"/>
              </a:rPr>
              <a:t> Big Book from The Music Connection series.</a:t>
            </a:r>
          </a:p>
          <a:p>
            <a:r>
              <a:rPr lang="en-US" sz="1100" dirty="0">
                <a:latin typeface="Garamond" panose="02020404030301010803" pitchFamily="18" charset="0"/>
              </a:rPr>
              <a:t>3 Tone Bars: the lowest bar should be middle C, medium A, and highest pitch D, an octave above middle C.</a:t>
            </a:r>
          </a:p>
          <a:p>
            <a:pPr>
              <a:buNone/>
            </a:pPr>
            <a:r>
              <a:rPr lang="en-US" sz="1100" b="1" dirty="0">
                <a:latin typeface="Garamond" panose="02020404030301010803" pitchFamily="18" charset="0"/>
              </a:rPr>
              <a:t>Pre-activities</a:t>
            </a:r>
          </a:p>
          <a:p>
            <a:r>
              <a:rPr lang="en-US" sz="1100" dirty="0">
                <a:latin typeface="Garamond" panose="02020404030301010803" pitchFamily="18" charset="0"/>
              </a:rPr>
              <a:t>The students need to be comfortable singing in a group situation as well as solo. Basic knowledge of how to play the tone bars is helpful.</a:t>
            </a:r>
          </a:p>
          <a:p>
            <a:pPr>
              <a:buNone/>
            </a:pPr>
            <a:r>
              <a:rPr lang="en-US" sz="1100" b="1" dirty="0">
                <a:latin typeface="Garamond" panose="02020404030301010803" pitchFamily="18" charset="0"/>
              </a:rPr>
              <a:t>Activities</a:t>
            </a:r>
          </a:p>
          <a:p>
            <a:r>
              <a:rPr lang="en-US" sz="1100" dirty="0">
                <a:latin typeface="Garamond" panose="02020404030301010803" pitchFamily="18" charset="0"/>
              </a:rPr>
              <a:t>Introduction: Say Hello to the students in a high, medium, and then low voice. Ask the students to echo. Explain that the class will be learning about high and low. </a:t>
            </a:r>
          </a:p>
          <a:p>
            <a:r>
              <a:rPr lang="en-US" sz="1100" dirty="0">
                <a:latin typeface="Garamond" panose="02020404030301010803" pitchFamily="18" charset="0"/>
              </a:rPr>
              <a:t>Divide students into high baby bear voices, medium mama bear voices, and low papa bear voices (practice). </a:t>
            </a:r>
          </a:p>
          <a:p>
            <a:r>
              <a:rPr lang="en-US" sz="1100" dirty="0">
                <a:latin typeface="Garamond" panose="02020404030301010803" pitchFamily="18" charset="0"/>
              </a:rPr>
              <a:t>Tell the story of The Three Bears, using the Music Connection Big Book as a visual aid. Have each group say their character’s lines in the assigned voices; i.e., “somebody’s been sitting in my chair,” making sure each student in the group uses the appropriate voice. You may also have each group pantomime the actions as they say their lines.</a:t>
            </a:r>
          </a:p>
          <a:p>
            <a:r>
              <a:rPr lang="en-US" sz="1100" dirty="0">
                <a:latin typeface="Garamond" panose="02020404030301010803" pitchFamily="18" charset="0"/>
              </a:rPr>
              <a:t>Play tone bars slowly and have students tell high, medium, or low by making their bodies high (stretching), medium (sitting) or low (on the floor). Next, have students sing pitches of the tone bars, again in their assigned groups. </a:t>
            </a:r>
          </a:p>
          <a:p>
            <a:r>
              <a:rPr lang="en-US" sz="1100" dirty="0">
                <a:latin typeface="Garamond" panose="02020404030301010803" pitchFamily="18" charset="0"/>
              </a:rPr>
              <a:t>Retell the story, this time with the students using their singing voices on the assigned lines on the appropriate pitches with one student from each group playing the tone bars. The students may also be advanced enough to sing while moving their bodies high, medium, and low.</a:t>
            </a:r>
          </a:p>
          <a:p>
            <a:r>
              <a:rPr lang="en-US" sz="1100" dirty="0">
                <a:latin typeface="Garamond" panose="02020404030301010803" pitchFamily="18" charset="0"/>
              </a:rPr>
              <a:t>Conclude the lesson by saying goodbye to each child in a high, medium, or low singing voice and having them echo the same pitch back.</a:t>
            </a:r>
          </a:p>
          <a:p>
            <a:pPr>
              <a:buNone/>
            </a:pPr>
            <a:r>
              <a:rPr lang="en-US" sz="1100" b="1" dirty="0">
                <a:latin typeface="Garamond" panose="02020404030301010803" pitchFamily="18" charset="0"/>
              </a:rPr>
              <a:t>Assessment</a:t>
            </a:r>
          </a:p>
          <a:p>
            <a:r>
              <a:rPr lang="en-US" sz="1100" dirty="0">
                <a:latin typeface="Garamond" panose="02020404030301010803" pitchFamily="18" charset="0"/>
              </a:rPr>
              <a:t>Teacher observation, individual check at the end of lesson.</a:t>
            </a:r>
          </a:p>
          <a:p>
            <a:pPr>
              <a:buNone/>
            </a:pPr>
            <a:r>
              <a:rPr lang="en-US" sz="1100" b="1" dirty="0">
                <a:latin typeface="Garamond" panose="02020404030301010803" pitchFamily="18" charset="0"/>
              </a:rPr>
              <a:t>Supplemental information</a:t>
            </a:r>
          </a:p>
          <a:p>
            <a:pPr>
              <a:buNone/>
            </a:pPr>
            <a:r>
              <a:rPr lang="en-US" sz="1100" b="1" dirty="0">
                <a:latin typeface="Garamond" panose="02020404030301010803" pitchFamily="18" charset="0"/>
              </a:rPr>
              <a:t>Comments</a:t>
            </a:r>
          </a:p>
          <a:p>
            <a:r>
              <a:rPr lang="en-US" sz="1100" dirty="0">
                <a:latin typeface="Garamond" panose="02020404030301010803" pitchFamily="18" charset="0"/>
              </a:rPr>
              <a:t>I have found this lesson to be very useful in helping children differentiate pitch. Also, many young students confuse high and low for loud and soft, and this lesson helps to clarify exactly what high and low means in music.</a:t>
            </a:r>
          </a:p>
          <a:p>
            <a:endParaRPr lang="sl-SI" sz="105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normAutofit/>
          </a:bodyPr>
          <a:lstStyle/>
          <a:p>
            <a:r>
              <a:rPr lang="sl-SI" sz="3200" b="1" dirty="0">
                <a:latin typeface="Garamond" panose="02020404030301010803" pitchFamily="18" charset="0"/>
              </a:rPr>
              <a:t>CLASSROOM THUNDERSTORM</a:t>
            </a:r>
          </a:p>
        </p:txBody>
      </p:sp>
      <p:sp>
        <p:nvSpPr>
          <p:cNvPr id="3" name="Ograda vsebine 2"/>
          <p:cNvSpPr>
            <a:spLocks noGrp="1"/>
          </p:cNvSpPr>
          <p:nvPr>
            <p:ph idx="1"/>
          </p:nvPr>
        </p:nvSpPr>
        <p:spPr/>
        <p:txBody>
          <a:bodyPr/>
          <a:lstStyle/>
          <a:p>
            <a:r>
              <a:rPr lang="sl-SI" dirty="0" err="1">
                <a:latin typeface="Garamond" panose="02020404030301010803" pitchFamily="18" charset="0"/>
              </a:rPr>
              <a:t>See</a:t>
            </a:r>
            <a:r>
              <a:rPr lang="sl-SI" dirty="0">
                <a:latin typeface="Garamond" panose="02020404030301010803" pitchFamily="18" charset="0"/>
              </a:rPr>
              <a:t> </a:t>
            </a:r>
            <a:r>
              <a:rPr lang="sl-SI" dirty="0" err="1">
                <a:latin typeface="Garamond" panose="02020404030301010803" pitchFamily="18" charset="0"/>
              </a:rPr>
              <a:t>explanation</a:t>
            </a:r>
            <a:r>
              <a:rPr lang="sl-SI" dirty="0">
                <a:latin typeface="Garamond" panose="02020404030301010803" pitchFamily="18" charset="0"/>
              </a:rPr>
              <a:t> at: </a:t>
            </a:r>
          </a:p>
          <a:p>
            <a:pPr>
              <a:buNone/>
            </a:pPr>
            <a:r>
              <a:rPr lang="sl-SI" dirty="0">
                <a:latin typeface="Garamond" panose="02020404030301010803" pitchFamily="18" charset="0"/>
                <a:hlinkClick r:id="rId2"/>
              </a:rPr>
              <a:t>http://ezinearticles.com/?Classroom-Thunder-Storm-%28Or-Rain-Dance%29---Another-Great-Game-For-Music-Lessons&amp;id=1858591</a:t>
            </a:r>
            <a:r>
              <a:rPr lang="sl-SI" dirty="0">
                <a:latin typeface="Garamond" panose="02020404030301010803" pitchFamily="18" charset="0"/>
              </a:rPr>
              <a:t> </a:t>
            </a:r>
          </a:p>
          <a:p>
            <a:pPr>
              <a:buNone/>
            </a:pPr>
            <a:endParaRPr lang="sl-SI" dirty="0">
              <a:latin typeface="Garamond" panose="02020404030301010803" pitchFamily="18" charset="0"/>
            </a:endParaRPr>
          </a:p>
          <a:p>
            <a:pPr>
              <a:buNone/>
            </a:pPr>
            <a:r>
              <a:rPr lang="sl-SI" dirty="0" err="1">
                <a:latin typeface="Garamond" panose="02020404030301010803" pitchFamily="18" charset="0"/>
              </a:rPr>
              <a:t>Watch</a:t>
            </a:r>
            <a:r>
              <a:rPr lang="sl-SI" dirty="0">
                <a:latin typeface="Garamond" panose="02020404030301010803" pitchFamily="18" charset="0"/>
              </a:rPr>
              <a:t> it at: </a:t>
            </a:r>
          </a:p>
          <a:p>
            <a:pPr>
              <a:buNone/>
            </a:pPr>
            <a:r>
              <a:rPr lang="sl-SI" dirty="0">
                <a:latin typeface="Garamond" panose="02020404030301010803" pitchFamily="18" charset="0"/>
                <a:hlinkClick r:id="rId3"/>
              </a:rPr>
              <a:t>https://www.youtube.com/watch?v=DN-hso_voeI</a:t>
            </a:r>
            <a:r>
              <a:rPr lang="sl-SI" dirty="0">
                <a:latin typeface="Garamond" panose="02020404030301010803" pitchFamily="18" charset="0"/>
              </a:rPr>
              <a:t> </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a:p>
        </p:txBody>
      </p:sp>
      <p:pic>
        <p:nvPicPr>
          <p:cNvPr id="96258" name="Picture 2"/>
          <p:cNvPicPr>
            <a:picLocks noChangeAspect="1" noChangeArrowheads="1"/>
          </p:cNvPicPr>
          <p:nvPr/>
        </p:nvPicPr>
        <p:blipFill>
          <a:blip r:embed="rId2" cstate="print"/>
          <a:srcRect/>
          <a:stretch>
            <a:fillRect/>
          </a:stretch>
        </p:blipFill>
        <p:spPr bwMode="auto">
          <a:xfrm>
            <a:off x="0" y="0"/>
            <a:ext cx="9144000" cy="6857999"/>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l-SI"/>
          </a:p>
        </p:txBody>
      </p:sp>
      <p:sp>
        <p:nvSpPr>
          <p:cNvPr id="3" name="Content Placeholder 2"/>
          <p:cNvSpPr>
            <a:spLocks noGrp="1"/>
          </p:cNvSpPr>
          <p:nvPr>
            <p:ph idx="1"/>
          </p:nvPr>
        </p:nvSpPr>
        <p:spPr/>
        <p:txBody>
          <a:bodyPr/>
          <a:lstStyle/>
          <a:p>
            <a:endParaRPr lang="sl-SI"/>
          </a:p>
        </p:txBody>
      </p:sp>
      <p:pic>
        <p:nvPicPr>
          <p:cNvPr id="97282" name="Picture 2"/>
          <p:cNvPicPr>
            <a:picLocks noChangeAspect="1" noChangeArrowheads="1"/>
          </p:cNvPicPr>
          <p:nvPr/>
        </p:nvPicPr>
        <p:blipFill>
          <a:blip r:embed="rId2" cstate="print"/>
          <a:srcRect/>
          <a:stretch>
            <a:fillRect/>
          </a:stretch>
        </p:blipFill>
        <p:spPr bwMode="auto">
          <a:xfrm>
            <a:off x="0" y="19050"/>
            <a:ext cx="9144000" cy="68199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95536" y="332656"/>
            <a:ext cx="8229600" cy="1143000"/>
          </a:xfrm>
        </p:spPr>
        <p:txBody>
          <a:bodyPr>
            <a:normAutofit/>
          </a:bodyPr>
          <a:lstStyle/>
          <a:p>
            <a:r>
              <a:rPr lang="sl-SI" sz="3200" b="1" dirty="0">
                <a:latin typeface="Garamond" panose="02020404030301010803" pitchFamily="18" charset="0"/>
              </a:rPr>
              <a:t>MUSIC VOCABULARY</a:t>
            </a:r>
          </a:p>
        </p:txBody>
      </p:sp>
      <p:sp>
        <p:nvSpPr>
          <p:cNvPr id="3" name="Ograda vsebine 2"/>
          <p:cNvSpPr>
            <a:spLocks noGrp="1"/>
          </p:cNvSpPr>
          <p:nvPr>
            <p:ph idx="1"/>
          </p:nvPr>
        </p:nvSpPr>
        <p:spPr>
          <a:xfrm>
            <a:off x="467544" y="1772816"/>
            <a:ext cx="8229600" cy="4389120"/>
          </a:xfrm>
        </p:spPr>
        <p:txBody>
          <a:bodyPr>
            <a:normAutofit fontScale="77500" lnSpcReduction="20000"/>
          </a:bodyPr>
          <a:lstStyle/>
          <a:p>
            <a:pPr>
              <a:buNone/>
            </a:pPr>
            <a:r>
              <a:rPr lang="en-US" dirty="0">
                <a:latin typeface="Garamond" panose="02020404030301010803" pitchFamily="18" charset="0"/>
              </a:rPr>
              <a:t>Match the verb in the column on the left with the correct noun from the column on the right</a:t>
            </a:r>
          </a:p>
          <a:p>
            <a:pPr>
              <a:buNone/>
            </a:pPr>
            <a:endParaRPr lang="en-US" dirty="0">
              <a:latin typeface="Garamond" panose="02020404030301010803" pitchFamily="18" charset="0"/>
            </a:endParaRPr>
          </a:p>
          <a:p>
            <a:pPr>
              <a:buNone/>
            </a:pPr>
            <a:r>
              <a:rPr lang="en-US" b="1" dirty="0">
                <a:latin typeface="Garamond" panose="02020404030301010803" pitchFamily="18" charset="0"/>
              </a:rPr>
              <a:t>VERB</a:t>
            </a:r>
            <a:r>
              <a:rPr lang="en-US" dirty="0">
                <a:latin typeface="Garamond" panose="02020404030301010803" pitchFamily="18" charset="0"/>
              </a:rPr>
              <a:t>	</a:t>
            </a:r>
            <a:r>
              <a:rPr lang="sl-SI" dirty="0">
                <a:latin typeface="Garamond" panose="02020404030301010803" pitchFamily="18" charset="0"/>
              </a:rPr>
              <a:t>             </a:t>
            </a:r>
            <a:r>
              <a:rPr lang="en-US" b="1" dirty="0">
                <a:latin typeface="Garamond" panose="02020404030301010803" pitchFamily="18" charset="0"/>
              </a:rPr>
              <a:t>NOUN</a:t>
            </a:r>
          </a:p>
          <a:p>
            <a:pPr>
              <a:buNone/>
            </a:pPr>
            <a:r>
              <a:rPr lang="en-US" dirty="0">
                <a:latin typeface="Garamond" panose="02020404030301010803" pitchFamily="18" charset="0"/>
              </a:rPr>
              <a:t>compose	</a:t>
            </a:r>
            <a:r>
              <a:rPr lang="sl-SI" dirty="0">
                <a:latin typeface="Garamond" panose="02020404030301010803" pitchFamily="18" charset="0"/>
              </a:rPr>
              <a:t> 	</a:t>
            </a:r>
            <a:r>
              <a:rPr lang="en-US" dirty="0">
                <a:latin typeface="Garamond" panose="02020404030301010803" pitchFamily="18" charset="0"/>
              </a:rPr>
              <a:t>tune</a:t>
            </a:r>
          </a:p>
          <a:p>
            <a:pPr>
              <a:buNone/>
            </a:pPr>
            <a:r>
              <a:rPr lang="sl-SI" dirty="0">
                <a:latin typeface="Garamond" panose="02020404030301010803" pitchFamily="18" charset="0"/>
              </a:rPr>
              <a:t>c</a:t>
            </a:r>
            <a:r>
              <a:rPr lang="en-US" dirty="0" err="1">
                <a:latin typeface="Garamond" panose="02020404030301010803" pitchFamily="18" charset="0"/>
              </a:rPr>
              <a:t>onduct</a:t>
            </a:r>
            <a:r>
              <a:rPr lang="sl-SI" dirty="0">
                <a:latin typeface="Garamond" panose="02020404030301010803" pitchFamily="18" charset="0"/>
              </a:rPr>
              <a:t>   </a:t>
            </a:r>
            <a:r>
              <a:rPr lang="en-US" dirty="0">
                <a:latin typeface="Garamond" panose="02020404030301010803" pitchFamily="18" charset="0"/>
              </a:rPr>
              <a:t>	drum</a:t>
            </a:r>
          </a:p>
          <a:p>
            <a:pPr>
              <a:buNone/>
            </a:pPr>
            <a:r>
              <a:rPr lang="en-US" dirty="0">
                <a:latin typeface="Garamond" panose="02020404030301010803" pitchFamily="18" charset="0"/>
              </a:rPr>
              <a:t>write	</a:t>
            </a:r>
            <a:r>
              <a:rPr lang="sl-SI" dirty="0">
                <a:latin typeface="Garamond" panose="02020404030301010803" pitchFamily="18" charset="0"/>
              </a:rPr>
              <a:t>               </a:t>
            </a:r>
            <a:r>
              <a:rPr lang="en-US" dirty="0">
                <a:latin typeface="Garamond" panose="02020404030301010803" pitchFamily="18" charset="0"/>
              </a:rPr>
              <a:t>horn</a:t>
            </a:r>
          </a:p>
          <a:p>
            <a:pPr>
              <a:buNone/>
            </a:pPr>
            <a:r>
              <a:rPr lang="en-US" dirty="0">
                <a:latin typeface="Garamond" panose="02020404030301010803" pitchFamily="18" charset="0"/>
              </a:rPr>
              <a:t>play	</a:t>
            </a:r>
            <a:r>
              <a:rPr lang="sl-SI" dirty="0">
                <a:latin typeface="Garamond" panose="02020404030301010803" pitchFamily="18" charset="0"/>
              </a:rPr>
              <a:t>               </a:t>
            </a:r>
            <a:r>
              <a:rPr lang="en-US" dirty="0">
                <a:latin typeface="Garamond" panose="02020404030301010803" pitchFamily="18" charset="0"/>
              </a:rPr>
              <a:t>instrument</a:t>
            </a:r>
          </a:p>
          <a:p>
            <a:pPr>
              <a:buNone/>
            </a:pPr>
            <a:r>
              <a:rPr lang="en-US" dirty="0">
                <a:latin typeface="Garamond" panose="02020404030301010803" pitchFamily="18" charset="0"/>
              </a:rPr>
              <a:t>blow	</a:t>
            </a:r>
            <a:r>
              <a:rPr lang="sl-SI" dirty="0">
                <a:latin typeface="Garamond" panose="02020404030301010803" pitchFamily="18" charset="0"/>
              </a:rPr>
              <a:t>               </a:t>
            </a:r>
            <a:r>
              <a:rPr lang="en-US" dirty="0">
                <a:latin typeface="Garamond" panose="02020404030301010803" pitchFamily="18" charset="0"/>
              </a:rPr>
              <a:t>piece of music</a:t>
            </a:r>
          </a:p>
          <a:p>
            <a:pPr>
              <a:buNone/>
            </a:pPr>
            <a:r>
              <a:rPr lang="en-US" dirty="0">
                <a:latin typeface="Garamond" panose="02020404030301010803" pitchFamily="18" charset="0"/>
              </a:rPr>
              <a:t>tap	</a:t>
            </a:r>
            <a:r>
              <a:rPr lang="sl-SI" dirty="0">
                <a:latin typeface="Garamond" panose="02020404030301010803" pitchFamily="18" charset="0"/>
              </a:rPr>
              <a:t>               </a:t>
            </a:r>
            <a:r>
              <a:rPr lang="en-US" dirty="0">
                <a:latin typeface="Garamond" panose="02020404030301010803" pitchFamily="18" charset="0"/>
              </a:rPr>
              <a:t>orchestra</a:t>
            </a:r>
          </a:p>
          <a:p>
            <a:pPr>
              <a:buNone/>
            </a:pPr>
            <a:r>
              <a:rPr lang="en-US" dirty="0">
                <a:latin typeface="Garamond" panose="02020404030301010803" pitchFamily="18" charset="0"/>
              </a:rPr>
              <a:t>improvise	</a:t>
            </a:r>
            <a:r>
              <a:rPr lang="sl-SI" dirty="0">
                <a:latin typeface="Garamond" panose="02020404030301010803" pitchFamily="18" charset="0"/>
              </a:rPr>
              <a:t> </a:t>
            </a:r>
            <a:r>
              <a:rPr lang="en-US" dirty="0">
                <a:latin typeface="Garamond" panose="02020404030301010803" pitchFamily="18" charset="0"/>
              </a:rPr>
              <a:t>lyrics</a:t>
            </a:r>
          </a:p>
          <a:p>
            <a:pPr>
              <a:buNone/>
            </a:pPr>
            <a:r>
              <a:rPr lang="en-US" dirty="0">
                <a:latin typeface="Garamond" panose="02020404030301010803" pitchFamily="18" charset="0"/>
              </a:rPr>
              <a:t>sing	</a:t>
            </a:r>
            <a:r>
              <a:rPr lang="sl-SI" dirty="0">
                <a:latin typeface="Garamond" panose="02020404030301010803" pitchFamily="18" charset="0"/>
              </a:rPr>
              <a:t>                </a:t>
            </a:r>
            <a:r>
              <a:rPr lang="en-US" dirty="0">
                <a:latin typeface="Garamond" panose="02020404030301010803" pitchFamily="18" charset="0"/>
              </a:rPr>
              <a:t>song</a:t>
            </a:r>
          </a:p>
          <a:p>
            <a:pPr>
              <a:buNone/>
            </a:pPr>
            <a:r>
              <a:rPr lang="en-US" dirty="0">
                <a:latin typeface="Garamond" panose="02020404030301010803" pitchFamily="18" charset="0"/>
              </a:rPr>
              <a:t>hum	</a:t>
            </a:r>
            <a:r>
              <a:rPr lang="sl-SI" dirty="0">
                <a:latin typeface="Garamond" panose="02020404030301010803" pitchFamily="18" charset="0"/>
              </a:rPr>
              <a:t>                </a:t>
            </a:r>
            <a:r>
              <a:rPr lang="en-US" dirty="0">
                <a:latin typeface="Garamond" panose="02020404030301010803" pitchFamily="18" charset="0"/>
              </a:rPr>
              <a:t>solo</a:t>
            </a:r>
          </a:p>
          <a:p>
            <a:pPr>
              <a:buNone/>
            </a:pPr>
            <a:r>
              <a:rPr lang="en-US" dirty="0">
                <a:latin typeface="Garamond" panose="02020404030301010803" pitchFamily="18" charset="0"/>
              </a:rPr>
              <a:t>beat	</a:t>
            </a:r>
            <a:r>
              <a:rPr lang="sl-SI" dirty="0">
                <a:latin typeface="Garamond" panose="02020404030301010803" pitchFamily="18" charset="0"/>
              </a:rPr>
              <a:t>                </a:t>
            </a:r>
            <a:r>
              <a:rPr lang="en-US" dirty="0">
                <a:latin typeface="Garamond" panose="02020404030301010803" pitchFamily="18" charset="0"/>
              </a:rPr>
              <a:t>foot</a:t>
            </a:r>
            <a:endParaRPr lang="sl-SI" dirty="0">
              <a:latin typeface="Garamond" panose="02020404030301010803"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332656"/>
            <a:ext cx="8229600" cy="1143000"/>
          </a:xfrm>
        </p:spPr>
        <p:txBody>
          <a:bodyPr>
            <a:normAutofit/>
          </a:bodyPr>
          <a:lstStyle/>
          <a:p>
            <a:pPr algn="ctr"/>
            <a:r>
              <a:rPr lang="sl-SI" sz="3600" b="1" dirty="0">
                <a:latin typeface="Garamond" panose="02020404030301010803" pitchFamily="18" charset="0"/>
              </a:rPr>
              <a:t>MUSIC VOCABULARY KEY</a:t>
            </a:r>
          </a:p>
        </p:txBody>
      </p:sp>
      <p:sp>
        <p:nvSpPr>
          <p:cNvPr id="3" name="Označba mesta vsebine 2"/>
          <p:cNvSpPr>
            <a:spLocks noGrp="1"/>
          </p:cNvSpPr>
          <p:nvPr>
            <p:ph idx="1"/>
          </p:nvPr>
        </p:nvSpPr>
        <p:spPr>
          <a:xfrm>
            <a:off x="457200" y="1700808"/>
            <a:ext cx="8229600" cy="4911824"/>
          </a:xfrm>
        </p:spPr>
        <p:txBody>
          <a:bodyPr/>
          <a:lstStyle/>
          <a:p>
            <a:r>
              <a:rPr lang="en-US" dirty="0">
                <a:latin typeface="Garamond" panose="02020404030301010803" pitchFamily="18" charset="0"/>
              </a:rPr>
              <a:t>compose - piece of music </a:t>
            </a:r>
            <a:endParaRPr lang="sl-SI" dirty="0">
              <a:latin typeface="Garamond" panose="02020404030301010803" pitchFamily="18" charset="0"/>
            </a:endParaRPr>
          </a:p>
          <a:p>
            <a:r>
              <a:rPr lang="en-US" dirty="0">
                <a:latin typeface="Garamond" panose="02020404030301010803" pitchFamily="18" charset="0"/>
              </a:rPr>
              <a:t>conduct - orchestra</a:t>
            </a:r>
            <a:endParaRPr lang="sl-SI" dirty="0">
              <a:latin typeface="Garamond" panose="02020404030301010803" pitchFamily="18" charset="0"/>
            </a:endParaRPr>
          </a:p>
          <a:p>
            <a:r>
              <a:rPr lang="en-US" dirty="0">
                <a:latin typeface="Garamond" panose="02020404030301010803" pitchFamily="18" charset="0"/>
              </a:rPr>
              <a:t>write - lyrics </a:t>
            </a:r>
            <a:endParaRPr lang="sl-SI" dirty="0">
              <a:latin typeface="Garamond" panose="02020404030301010803" pitchFamily="18" charset="0"/>
            </a:endParaRPr>
          </a:p>
          <a:p>
            <a:r>
              <a:rPr lang="en-US" dirty="0">
                <a:latin typeface="Garamond" panose="02020404030301010803" pitchFamily="18" charset="0"/>
              </a:rPr>
              <a:t>play - instrument </a:t>
            </a:r>
            <a:endParaRPr lang="sl-SI" dirty="0">
              <a:latin typeface="Garamond" panose="02020404030301010803" pitchFamily="18" charset="0"/>
            </a:endParaRPr>
          </a:p>
          <a:p>
            <a:r>
              <a:rPr lang="en-US" dirty="0">
                <a:latin typeface="Garamond" panose="02020404030301010803" pitchFamily="18" charset="0"/>
              </a:rPr>
              <a:t>blow - horn </a:t>
            </a:r>
            <a:endParaRPr lang="sl-SI" dirty="0">
              <a:latin typeface="Garamond" panose="02020404030301010803" pitchFamily="18" charset="0"/>
            </a:endParaRPr>
          </a:p>
          <a:p>
            <a:r>
              <a:rPr lang="en-US" dirty="0">
                <a:latin typeface="Garamond" panose="02020404030301010803" pitchFamily="18" charset="0"/>
              </a:rPr>
              <a:t>tap - foot </a:t>
            </a:r>
            <a:endParaRPr lang="sl-SI" dirty="0">
              <a:latin typeface="Garamond" panose="02020404030301010803" pitchFamily="18" charset="0"/>
            </a:endParaRPr>
          </a:p>
          <a:p>
            <a:r>
              <a:rPr lang="en-US" dirty="0">
                <a:latin typeface="Garamond" panose="02020404030301010803" pitchFamily="18" charset="0"/>
              </a:rPr>
              <a:t>improvise – solo</a:t>
            </a:r>
            <a:endParaRPr lang="sl-SI" dirty="0">
              <a:latin typeface="Garamond" panose="02020404030301010803" pitchFamily="18" charset="0"/>
            </a:endParaRPr>
          </a:p>
          <a:p>
            <a:r>
              <a:rPr lang="en-US" dirty="0">
                <a:latin typeface="Garamond" panose="02020404030301010803" pitchFamily="18" charset="0"/>
              </a:rPr>
              <a:t>sing - song </a:t>
            </a:r>
            <a:endParaRPr lang="sl-SI" dirty="0">
              <a:latin typeface="Garamond" panose="02020404030301010803" pitchFamily="18" charset="0"/>
            </a:endParaRPr>
          </a:p>
          <a:p>
            <a:r>
              <a:rPr lang="en-US" dirty="0">
                <a:latin typeface="Garamond" panose="02020404030301010803" pitchFamily="18" charset="0"/>
              </a:rPr>
              <a:t>hum - tune </a:t>
            </a:r>
            <a:endParaRPr lang="sl-SI" dirty="0">
              <a:latin typeface="Garamond" panose="02020404030301010803" pitchFamily="18" charset="0"/>
            </a:endParaRPr>
          </a:p>
          <a:p>
            <a:r>
              <a:rPr lang="en-US" dirty="0">
                <a:latin typeface="Garamond" panose="02020404030301010803" pitchFamily="18" charset="0"/>
              </a:rPr>
              <a:t>beat - drum</a:t>
            </a:r>
            <a:endParaRPr lang="sl-SI" dirty="0">
              <a:latin typeface="Garamond" panose="02020404030301010803" pitchFamily="18" charset="0"/>
            </a:endParaRPr>
          </a:p>
        </p:txBody>
      </p:sp>
    </p:spTree>
    <p:extLst>
      <p:ext uri="{BB962C8B-B14F-4D97-AF65-F5344CB8AC3E}">
        <p14:creationId xmlns:p14="http://schemas.microsoft.com/office/powerpoint/2010/main" val="14018840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67544" y="188640"/>
            <a:ext cx="8229600" cy="1143000"/>
          </a:xfrm>
        </p:spPr>
        <p:txBody>
          <a:bodyPr>
            <a:normAutofit/>
          </a:bodyPr>
          <a:lstStyle/>
          <a:p>
            <a:r>
              <a:rPr lang="sl-SI" sz="3200" b="1" dirty="0">
                <a:latin typeface="Garamond" panose="02020404030301010803" pitchFamily="18" charset="0"/>
              </a:rPr>
              <a:t>MUSIC VOCABULARY 2</a:t>
            </a:r>
          </a:p>
        </p:txBody>
      </p:sp>
      <p:sp>
        <p:nvSpPr>
          <p:cNvPr id="3" name="Ograda vsebine 2"/>
          <p:cNvSpPr>
            <a:spLocks noGrp="1"/>
          </p:cNvSpPr>
          <p:nvPr>
            <p:ph idx="1"/>
          </p:nvPr>
        </p:nvSpPr>
        <p:spPr>
          <a:xfrm>
            <a:off x="251520" y="1340768"/>
            <a:ext cx="8229600" cy="4824536"/>
          </a:xfrm>
        </p:spPr>
        <p:txBody>
          <a:bodyPr>
            <a:normAutofit fontScale="70000" lnSpcReduction="20000"/>
          </a:bodyPr>
          <a:lstStyle/>
          <a:p>
            <a:pPr marL="0" indent="0">
              <a:lnSpc>
                <a:spcPct val="120000"/>
              </a:lnSpc>
              <a:buNone/>
            </a:pPr>
            <a:endParaRPr lang="sl-SI" b="1" dirty="0">
              <a:latin typeface="Garamond" panose="02020404030301010803" pitchFamily="18" charset="0"/>
            </a:endParaRPr>
          </a:p>
          <a:p>
            <a:pPr marL="0" indent="0">
              <a:lnSpc>
                <a:spcPct val="120000"/>
              </a:lnSpc>
              <a:buNone/>
            </a:pPr>
            <a:endParaRPr lang="sl-SI" b="1" dirty="0">
              <a:latin typeface="Garamond" panose="02020404030301010803" pitchFamily="18" charset="0"/>
            </a:endParaRPr>
          </a:p>
          <a:p>
            <a:pPr marL="0" indent="0">
              <a:lnSpc>
                <a:spcPct val="120000"/>
              </a:lnSpc>
              <a:buNone/>
            </a:pPr>
            <a:r>
              <a:rPr lang="en-US" b="1" dirty="0">
                <a:latin typeface="Garamond" panose="02020404030301010803" pitchFamily="18" charset="0"/>
              </a:rPr>
              <a:t>Fill in the blanks with a word from the exercise above</a:t>
            </a:r>
            <a:r>
              <a:rPr lang="sl-SI" b="1" dirty="0">
                <a:latin typeface="Garamond" panose="02020404030301010803" pitchFamily="18" charset="0"/>
              </a:rPr>
              <a:t>.</a:t>
            </a:r>
            <a:endParaRPr lang="en-US" dirty="0">
              <a:latin typeface="Garamond" panose="02020404030301010803" pitchFamily="18" charset="0"/>
            </a:endParaRPr>
          </a:p>
          <a:p>
            <a:pPr>
              <a:lnSpc>
                <a:spcPct val="120000"/>
              </a:lnSpc>
            </a:pPr>
            <a:r>
              <a:rPr lang="en-US" dirty="0">
                <a:latin typeface="Garamond" panose="02020404030301010803" pitchFamily="18" charset="0"/>
              </a:rPr>
              <a:t>Don't you think the Maestro ___________ the orchestra well?</a:t>
            </a:r>
          </a:p>
          <a:p>
            <a:pPr>
              <a:lnSpc>
                <a:spcPct val="120000"/>
              </a:lnSpc>
            </a:pPr>
            <a:r>
              <a:rPr lang="en-US" dirty="0">
                <a:latin typeface="Garamond" panose="02020404030301010803" pitchFamily="18" charset="0"/>
              </a:rPr>
              <a:t>He beat the _________ like a madman!</a:t>
            </a:r>
          </a:p>
          <a:p>
            <a:pPr>
              <a:lnSpc>
                <a:spcPct val="120000"/>
              </a:lnSpc>
            </a:pPr>
            <a:r>
              <a:rPr lang="en-US" dirty="0">
                <a:latin typeface="Garamond" panose="02020404030301010803" pitchFamily="18" charset="0"/>
              </a:rPr>
              <a:t>John Le</a:t>
            </a:r>
            <a:r>
              <a:rPr lang="sl-SI" dirty="0">
                <a:latin typeface="Garamond" panose="02020404030301010803" pitchFamily="18" charset="0"/>
              </a:rPr>
              <a:t>n</a:t>
            </a:r>
            <a:r>
              <a:rPr lang="en-US" dirty="0">
                <a:latin typeface="Garamond" panose="02020404030301010803" pitchFamily="18" charset="0"/>
              </a:rPr>
              <a:t>non _________ the lyrics to many of the </a:t>
            </a:r>
            <a:r>
              <a:rPr lang="en-US" dirty="0" err="1">
                <a:latin typeface="Garamond" panose="02020404030301010803" pitchFamily="18" charset="0"/>
              </a:rPr>
              <a:t>Beatles's</a:t>
            </a:r>
            <a:r>
              <a:rPr lang="en-US" dirty="0">
                <a:latin typeface="Garamond" panose="02020404030301010803" pitchFamily="18" charset="0"/>
              </a:rPr>
              <a:t> best songs.</a:t>
            </a:r>
          </a:p>
          <a:p>
            <a:pPr>
              <a:lnSpc>
                <a:spcPct val="120000"/>
              </a:lnSpc>
            </a:pPr>
            <a:r>
              <a:rPr lang="en-US" dirty="0">
                <a:latin typeface="Garamond" panose="02020404030301010803" pitchFamily="18" charset="0"/>
              </a:rPr>
              <a:t>You can tell when Peter is in a good mood, he ________ one of h</a:t>
            </a:r>
            <a:r>
              <a:rPr lang="sl-SI" dirty="0">
                <a:latin typeface="Garamond" panose="02020404030301010803" pitchFamily="18" charset="0"/>
              </a:rPr>
              <a:t>is</a:t>
            </a:r>
            <a:r>
              <a:rPr lang="en-US" dirty="0">
                <a:latin typeface="Garamond" panose="02020404030301010803" pitchFamily="18" charset="0"/>
              </a:rPr>
              <a:t> favorite tunes.</a:t>
            </a:r>
          </a:p>
          <a:p>
            <a:pPr>
              <a:lnSpc>
                <a:spcPct val="120000"/>
              </a:lnSpc>
            </a:pPr>
            <a:r>
              <a:rPr lang="en-US" dirty="0">
                <a:latin typeface="Garamond" panose="02020404030301010803" pitchFamily="18" charset="0"/>
              </a:rPr>
              <a:t>The most famous opera __________ by Mascagni was "</a:t>
            </a:r>
            <a:r>
              <a:rPr lang="en-US" dirty="0" err="1">
                <a:latin typeface="Garamond" panose="02020404030301010803" pitchFamily="18" charset="0"/>
              </a:rPr>
              <a:t>Cavelleria</a:t>
            </a:r>
            <a:r>
              <a:rPr lang="en-US" dirty="0">
                <a:latin typeface="Garamond" panose="02020404030301010803" pitchFamily="18" charset="0"/>
              </a:rPr>
              <a:t> </a:t>
            </a:r>
            <a:r>
              <a:rPr lang="en-US" dirty="0" err="1">
                <a:latin typeface="Garamond" panose="02020404030301010803" pitchFamily="18" charset="0"/>
              </a:rPr>
              <a:t>Rusticana</a:t>
            </a:r>
            <a:r>
              <a:rPr lang="en-US" dirty="0">
                <a:latin typeface="Garamond" panose="02020404030301010803" pitchFamily="18" charset="0"/>
              </a:rPr>
              <a:t>".</a:t>
            </a:r>
          </a:p>
          <a:p>
            <a:pPr>
              <a:lnSpc>
                <a:spcPct val="120000"/>
              </a:lnSpc>
            </a:pPr>
            <a:r>
              <a:rPr lang="en-US" dirty="0">
                <a:latin typeface="Garamond" panose="02020404030301010803" pitchFamily="18" charset="0"/>
              </a:rPr>
              <a:t>Jazz musicians almost always ___________ their solos.</a:t>
            </a:r>
          </a:p>
          <a:p>
            <a:pPr>
              <a:lnSpc>
                <a:spcPct val="120000"/>
              </a:lnSpc>
            </a:pPr>
            <a:r>
              <a:rPr lang="en-US" dirty="0">
                <a:latin typeface="Garamond" panose="02020404030301010803" pitchFamily="18" charset="0"/>
              </a:rPr>
              <a:t>The ___________ always tune their instruments before they begin the concert.</a:t>
            </a:r>
          </a:p>
          <a:p>
            <a:pPr>
              <a:lnSpc>
                <a:spcPct val="120000"/>
              </a:lnSpc>
            </a:pPr>
            <a:r>
              <a:rPr lang="en-US" dirty="0">
                <a:latin typeface="Garamond" panose="02020404030301010803" pitchFamily="18" charset="0"/>
              </a:rPr>
              <a:t>I can remember the time when President Clinton got up on MTV to _______ his horn - the saxophone.</a:t>
            </a:r>
          </a:p>
          <a:p>
            <a:pPr>
              <a:lnSpc>
                <a:spcPct val="120000"/>
              </a:lnSpc>
            </a:pPr>
            <a:r>
              <a:rPr lang="en-US" dirty="0">
                <a:latin typeface="Garamond" panose="02020404030301010803" pitchFamily="18" charset="0"/>
              </a:rPr>
              <a:t>Would you please not tap your _______ in time to the music?</a:t>
            </a:r>
          </a:p>
          <a:p>
            <a:pPr>
              <a:lnSpc>
                <a:spcPct val="120000"/>
              </a:lnSpc>
            </a:pPr>
            <a:r>
              <a:rPr lang="en-US" dirty="0">
                <a:latin typeface="Garamond" panose="02020404030301010803" pitchFamily="18" charset="0"/>
              </a:rPr>
              <a:t>Some of the best rock singers don't _________ their songs, they shout them!</a:t>
            </a:r>
          </a:p>
          <a:p>
            <a:pPr>
              <a:lnSpc>
                <a:spcPct val="120000"/>
              </a:lnSpc>
            </a:pPr>
            <a:endParaRPr lang="sl-SI"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476672"/>
            <a:ext cx="8229600" cy="1143000"/>
          </a:xfrm>
        </p:spPr>
        <p:txBody>
          <a:bodyPr>
            <a:normAutofit/>
          </a:bodyPr>
          <a:lstStyle/>
          <a:p>
            <a:r>
              <a:rPr lang="sl-SI" sz="3200" b="1" dirty="0">
                <a:latin typeface="Garamond" panose="02020404030301010803" pitchFamily="18" charset="0"/>
              </a:rPr>
              <a:t>MUSIC VOCABULARY 2 - KEY</a:t>
            </a:r>
          </a:p>
        </p:txBody>
      </p:sp>
      <p:sp>
        <p:nvSpPr>
          <p:cNvPr id="3" name="Označba mesta vsebine 2"/>
          <p:cNvSpPr>
            <a:spLocks noGrp="1"/>
          </p:cNvSpPr>
          <p:nvPr>
            <p:ph idx="1"/>
          </p:nvPr>
        </p:nvSpPr>
        <p:spPr>
          <a:xfrm>
            <a:off x="457200" y="2204864"/>
            <a:ext cx="8229600" cy="4119736"/>
          </a:xfrm>
        </p:spPr>
        <p:txBody>
          <a:bodyPr>
            <a:normAutofit fontScale="77500" lnSpcReduction="20000"/>
          </a:bodyPr>
          <a:lstStyle/>
          <a:p>
            <a:r>
              <a:rPr lang="en-US" dirty="0">
                <a:latin typeface="Garamond" panose="02020404030301010803" pitchFamily="18" charset="0"/>
              </a:rPr>
              <a:t>Don't you think the Maestro conducted the orchestra well?</a:t>
            </a:r>
            <a:endParaRPr lang="sl-SI" dirty="0">
              <a:latin typeface="Garamond" panose="02020404030301010803" pitchFamily="18" charset="0"/>
            </a:endParaRPr>
          </a:p>
          <a:p>
            <a:r>
              <a:rPr lang="en-US" dirty="0">
                <a:latin typeface="Garamond" panose="02020404030301010803" pitchFamily="18" charset="0"/>
              </a:rPr>
              <a:t>He beat the drums like a madman! </a:t>
            </a:r>
            <a:endParaRPr lang="sl-SI" dirty="0">
              <a:latin typeface="Garamond" panose="02020404030301010803" pitchFamily="18" charset="0"/>
            </a:endParaRPr>
          </a:p>
          <a:p>
            <a:r>
              <a:rPr lang="en-US" dirty="0">
                <a:latin typeface="Garamond" panose="02020404030301010803" pitchFamily="18" charset="0"/>
              </a:rPr>
              <a:t>John Lennon wrote the lyrics to many of the </a:t>
            </a:r>
            <a:r>
              <a:rPr lang="en-US" dirty="0" err="1">
                <a:latin typeface="Garamond" panose="02020404030301010803" pitchFamily="18" charset="0"/>
              </a:rPr>
              <a:t>Beatles's</a:t>
            </a:r>
            <a:r>
              <a:rPr lang="en-US" dirty="0">
                <a:latin typeface="Garamond" panose="02020404030301010803" pitchFamily="18" charset="0"/>
              </a:rPr>
              <a:t> best songs. </a:t>
            </a:r>
            <a:endParaRPr lang="sl-SI" dirty="0">
              <a:latin typeface="Garamond" panose="02020404030301010803" pitchFamily="18" charset="0"/>
            </a:endParaRPr>
          </a:p>
          <a:p>
            <a:r>
              <a:rPr lang="en-US" dirty="0">
                <a:latin typeface="Garamond" panose="02020404030301010803" pitchFamily="18" charset="0"/>
              </a:rPr>
              <a:t>You can tell when Peter is in a good mood, he hums one of h</a:t>
            </a:r>
            <a:r>
              <a:rPr lang="sl-SI" dirty="0">
                <a:latin typeface="Garamond" panose="02020404030301010803" pitchFamily="18" charset="0"/>
              </a:rPr>
              <a:t>is</a:t>
            </a:r>
            <a:r>
              <a:rPr lang="en-US" dirty="0">
                <a:latin typeface="Garamond" panose="02020404030301010803" pitchFamily="18" charset="0"/>
              </a:rPr>
              <a:t> favorite tunes. </a:t>
            </a:r>
            <a:endParaRPr lang="sl-SI" dirty="0">
              <a:latin typeface="Garamond" panose="02020404030301010803" pitchFamily="18" charset="0"/>
            </a:endParaRPr>
          </a:p>
          <a:p>
            <a:r>
              <a:rPr lang="en-US" dirty="0">
                <a:latin typeface="Garamond" panose="02020404030301010803" pitchFamily="18" charset="0"/>
              </a:rPr>
              <a:t>The most famous opera composed by Mascagni was "</a:t>
            </a:r>
            <a:r>
              <a:rPr lang="en-US" dirty="0" err="1">
                <a:latin typeface="Garamond" panose="02020404030301010803" pitchFamily="18" charset="0"/>
              </a:rPr>
              <a:t>Cavelleria</a:t>
            </a:r>
            <a:r>
              <a:rPr lang="en-US" dirty="0">
                <a:latin typeface="Garamond" panose="02020404030301010803" pitchFamily="18" charset="0"/>
              </a:rPr>
              <a:t> </a:t>
            </a:r>
            <a:r>
              <a:rPr lang="en-US" dirty="0" err="1">
                <a:latin typeface="Garamond" panose="02020404030301010803" pitchFamily="18" charset="0"/>
              </a:rPr>
              <a:t>Rusticana</a:t>
            </a:r>
            <a:r>
              <a:rPr lang="en-US" dirty="0">
                <a:latin typeface="Garamond" panose="02020404030301010803" pitchFamily="18" charset="0"/>
              </a:rPr>
              <a:t>". </a:t>
            </a:r>
            <a:endParaRPr lang="sl-SI" dirty="0">
              <a:latin typeface="Garamond" panose="02020404030301010803" pitchFamily="18" charset="0"/>
            </a:endParaRPr>
          </a:p>
          <a:p>
            <a:r>
              <a:rPr lang="en-US" dirty="0">
                <a:latin typeface="Garamond" panose="02020404030301010803" pitchFamily="18" charset="0"/>
              </a:rPr>
              <a:t>Jazz musicians almost always improvise their solos. </a:t>
            </a:r>
            <a:endParaRPr lang="sl-SI" dirty="0">
              <a:latin typeface="Garamond" panose="02020404030301010803" pitchFamily="18" charset="0"/>
            </a:endParaRPr>
          </a:p>
          <a:p>
            <a:r>
              <a:rPr lang="en-US" dirty="0">
                <a:latin typeface="Garamond" panose="02020404030301010803" pitchFamily="18" charset="0"/>
              </a:rPr>
              <a:t>Most professional musicians play their instruments up to five hours a day! </a:t>
            </a:r>
            <a:endParaRPr lang="sl-SI" dirty="0">
              <a:latin typeface="Garamond" panose="02020404030301010803" pitchFamily="18" charset="0"/>
            </a:endParaRPr>
          </a:p>
          <a:p>
            <a:r>
              <a:rPr lang="en-US" dirty="0">
                <a:latin typeface="Garamond" panose="02020404030301010803" pitchFamily="18" charset="0"/>
              </a:rPr>
              <a:t>I can remember the time when President Clinton appeared on MTV to blow his horn - the saxophone. </a:t>
            </a:r>
            <a:endParaRPr lang="sl-SI" dirty="0">
              <a:latin typeface="Garamond" panose="02020404030301010803" pitchFamily="18" charset="0"/>
            </a:endParaRPr>
          </a:p>
          <a:p>
            <a:r>
              <a:rPr lang="en-US" dirty="0">
                <a:latin typeface="Garamond" panose="02020404030301010803" pitchFamily="18" charset="0"/>
              </a:rPr>
              <a:t>Would you please not tap your foot in time to the music? </a:t>
            </a:r>
            <a:endParaRPr lang="sl-SI" dirty="0">
              <a:latin typeface="Garamond" panose="02020404030301010803" pitchFamily="18" charset="0"/>
            </a:endParaRPr>
          </a:p>
          <a:p>
            <a:r>
              <a:rPr lang="en-US" dirty="0">
                <a:latin typeface="Garamond" panose="02020404030301010803" pitchFamily="18" charset="0"/>
              </a:rPr>
              <a:t>Some of the best rock singers don't sing their songs, they shout them! </a:t>
            </a:r>
            <a:endParaRPr lang="sl-SI" dirty="0">
              <a:latin typeface="Garamond" panose="02020404030301010803" pitchFamily="18" charset="0"/>
            </a:endParaRPr>
          </a:p>
        </p:txBody>
      </p:sp>
    </p:spTree>
    <p:extLst>
      <p:ext uri="{BB962C8B-B14F-4D97-AF65-F5344CB8AC3E}">
        <p14:creationId xmlns:p14="http://schemas.microsoft.com/office/powerpoint/2010/main" val="27252374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39552" y="548680"/>
            <a:ext cx="8229600" cy="420656"/>
          </a:xfrm>
        </p:spPr>
        <p:txBody>
          <a:bodyPr>
            <a:noAutofit/>
          </a:bodyPr>
          <a:lstStyle/>
          <a:p>
            <a:r>
              <a:rPr lang="sl-SI" sz="3200" b="1" dirty="0">
                <a:latin typeface="Garamond" panose="02020404030301010803" pitchFamily="18" charset="0"/>
              </a:rPr>
              <a:t>MUSIC VOCABULARY 3</a:t>
            </a:r>
          </a:p>
        </p:txBody>
      </p:sp>
      <p:sp>
        <p:nvSpPr>
          <p:cNvPr id="3" name="Ograda vsebine 2"/>
          <p:cNvSpPr>
            <a:spLocks noGrp="1"/>
          </p:cNvSpPr>
          <p:nvPr>
            <p:ph idx="1"/>
          </p:nvPr>
        </p:nvSpPr>
        <p:spPr>
          <a:xfrm>
            <a:off x="971600" y="1196752"/>
            <a:ext cx="6696744" cy="2861672"/>
          </a:xfrm>
        </p:spPr>
        <p:txBody>
          <a:bodyPr numCol="3">
            <a:normAutofit fontScale="55000" lnSpcReduction="20000"/>
          </a:bodyPr>
          <a:lstStyle/>
          <a:p>
            <a:r>
              <a:rPr lang="en-US" sz="3000" b="1" dirty="0">
                <a:latin typeface="Garamond" panose="02020404030301010803" pitchFamily="18" charset="0"/>
              </a:rPr>
              <a:t>a public performance </a:t>
            </a:r>
          </a:p>
          <a:p>
            <a:r>
              <a:rPr lang="en-US" sz="3000" b="1" dirty="0">
                <a:latin typeface="Garamond" panose="02020404030301010803" pitchFamily="18" charset="0"/>
              </a:rPr>
              <a:t>a collection of songs </a:t>
            </a:r>
          </a:p>
          <a:p>
            <a:r>
              <a:rPr lang="en-US" sz="3000" b="1" dirty="0">
                <a:latin typeface="Garamond" panose="02020404030301010803" pitchFamily="18" charset="0"/>
              </a:rPr>
              <a:t>the words of a song </a:t>
            </a:r>
          </a:p>
          <a:p>
            <a:r>
              <a:rPr lang="en-US" sz="3000" b="1" dirty="0">
                <a:latin typeface="Garamond" panose="02020404030301010803" pitchFamily="18" charset="0"/>
              </a:rPr>
              <a:t>one song from a collection </a:t>
            </a:r>
          </a:p>
          <a:p>
            <a:r>
              <a:rPr lang="en-US" sz="3000" b="1" dirty="0">
                <a:latin typeface="Garamond" panose="02020404030301010803" pitchFamily="18" charset="0"/>
              </a:rPr>
              <a:t>a classification of the most popular songs </a:t>
            </a:r>
          </a:p>
          <a:p>
            <a:r>
              <a:rPr lang="en-US" sz="3000" b="1" dirty="0">
                <a:latin typeface="Garamond" panose="02020404030301010803" pitchFamily="18" charset="0"/>
              </a:rPr>
              <a:t>work on a project </a:t>
            </a:r>
          </a:p>
          <a:p>
            <a:r>
              <a:rPr lang="en-US" sz="3000" b="1" dirty="0">
                <a:latin typeface="Garamond" panose="02020404030301010803" pitchFamily="18" charset="0"/>
              </a:rPr>
              <a:t>not recorded </a:t>
            </a:r>
          </a:p>
          <a:p>
            <a:r>
              <a:rPr lang="en-US" sz="3000" b="1" dirty="0">
                <a:latin typeface="Garamond" panose="02020404030301010803" pitchFamily="18" charset="0"/>
              </a:rPr>
              <a:t>a song with no words </a:t>
            </a:r>
          </a:p>
          <a:p>
            <a:r>
              <a:rPr lang="en-US" sz="3000" b="1" dirty="0">
                <a:latin typeface="Garamond" panose="02020404030301010803" pitchFamily="18" charset="0"/>
              </a:rPr>
              <a:t>number of times a radio station plays a song </a:t>
            </a:r>
          </a:p>
          <a:p>
            <a:r>
              <a:rPr lang="en-US" sz="3000" b="1" dirty="0">
                <a:latin typeface="Garamond" panose="02020404030301010803" pitchFamily="18" charset="0"/>
              </a:rPr>
              <a:t>most recent </a:t>
            </a:r>
          </a:p>
          <a:p>
            <a:r>
              <a:rPr lang="en-US" sz="3000" b="1" dirty="0">
                <a:latin typeface="Garamond" panose="02020404030301010803" pitchFamily="18" charset="0"/>
              </a:rPr>
              <a:t>the singing in a song </a:t>
            </a:r>
          </a:p>
          <a:p>
            <a:r>
              <a:rPr lang="en-US" sz="3000" b="1" dirty="0">
                <a:latin typeface="Garamond" panose="02020404030301010803" pitchFamily="18" charset="0"/>
              </a:rPr>
              <a:t>easy to remember and sing </a:t>
            </a:r>
          </a:p>
          <a:p>
            <a:r>
              <a:rPr lang="en-US" sz="3000" b="1" dirty="0">
                <a:latin typeface="Garamond" panose="02020404030301010803" pitchFamily="18" charset="0"/>
              </a:rPr>
              <a:t>the music of a song </a:t>
            </a:r>
          </a:p>
          <a:p>
            <a:r>
              <a:rPr lang="en-US" sz="3000" b="1" dirty="0">
                <a:latin typeface="Garamond" panose="02020404030301010803" pitchFamily="18" charset="0"/>
              </a:rPr>
              <a:t>recorded music at a concert </a:t>
            </a:r>
          </a:p>
          <a:p>
            <a:r>
              <a:rPr lang="en-US" sz="3000" b="1" dirty="0">
                <a:latin typeface="Garamond" panose="02020404030301010803" pitchFamily="18" charset="0"/>
              </a:rPr>
              <a:t>the music for a film </a:t>
            </a:r>
          </a:p>
          <a:p>
            <a:r>
              <a:rPr lang="en-US" sz="3000" b="1" dirty="0">
                <a:latin typeface="Garamond" panose="02020404030301010803" pitchFamily="18" charset="0"/>
              </a:rPr>
              <a:t>copy music to disc or cassette </a:t>
            </a:r>
          </a:p>
          <a:p>
            <a:r>
              <a:rPr lang="en-US" sz="3000" b="1" dirty="0">
                <a:latin typeface="Garamond" panose="02020404030301010803" pitchFamily="18" charset="0"/>
              </a:rPr>
              <a:t>the most popular song in a classification </a:t>
            </a:r>
          </a:p>
          <a:p>
            <a:endParaRPr lang="sl-SI" dirty="0"/>
          </a:p>
        </p:txBody>
      </p:sp>
      <p:graphicFrame>
        <p:nvGraphicFramePr>
          <p:cNvPr id="5" name="Tabela 4"/>
          <p:cNvGraphicFramePr>
            <a:graphicFrameLocks noGrp="1"/>
          </p:cNvGraphicFramePr>
          <p:nvPr>
            <p:extLst>
              <p:ext uri="{D42A27DB-BD31-4B8C-83A1-F6EECF244321}">
                <p14:modId xmlns:p14="http://schemas.microsoft.com/office/powerpoint/2010/main" val="2318647423"/>
              </p:ext>
            </p:extLst>
          </p:nvPr>
        </p:nvGraphicFramePr>
        <p:xfrm>
          <a:off x="1691680" y="4293870"/>
          <a:ext cx="5857876" cy="2564130"/>
        </p:xfrm>
        <a:graphic>
          <a:graphicData uri="http://schemas.openxmlformats.org/drawingml/2006/table">
            <a:tbl>
              <a:tblPr/>
              <a:tblGrid>
                <a:gridCol w="2928938">
                  <a:extLst>
                    <a:ext uri="{9D8B030D-6E8A-4147-A177-3AD203B41FA5}">
                      <a16:colId xmlns:a16="http://schemas.microsoft.com/office/drawing/2014/main" val="20000"/>
                    </a:ext>
                  </a:extLst>
                </a:gridCol>
                <a:gridCol w="2928938">
                  <a:extLst>
                    <a:ext uri="{9D8B030D-6E8A-4147-A177-3AD203B41FA5}">
                      <a16:colId xmlns:a16="http://schemas.microsoft.com/office/drawing/2014/main" val="20001"/>
                    </a:ext>
                  </a:extLst>
                </a:gridCol>
              </a:tblGrid>
              <a:tr h="2559338">
                <a:tc>
                  <a:txBody>
                    <a:bodyPr/>
                    <a:lstStyle/>
                    <a:p>
                      <a:r>
                        <a:rPr lang="en-US" dirty="0">
                          <a:latin typeface="Garamond" panose="02020404030301010803" pitchFamily="18" charset="0"/>
                        </a:rPr>
                        <a:t>album</a:t>
                      </a:r>
                      <a:br>
                        <a:rPr lang="en-US" dirty="0">
                          <a:latin typeface="Garamond" panose="02020404030301010803" pitchFamily="18" charset="0"/>
                        </a:rPr>
                      </a:br>
                      <a:r>
                        <a:rPr lang="en-US" dirty="0">
                          <a:latin typeface="Garamond" panose="02020404030301010803" pitchFamily="18" charset="0"/>
                        </a:rPr>
                        <a:t>single</a:t>
                      </a:r>
                      <a:br>
                        <a:rPr lang="en-US" dirty="0">
                          <a:latin typeface="Garamond" panose="02020404030301010803" pitchFamily="18" charset="0"/>
                        </a:rPr>
                      </a:br>
                      <a:r>
                        <a:rPr lang="en-US" dirty="0">
                          <a:latin typeface="Garamond" panose="02020404030301010803" pitchFamily="18" charset="0"/>
                        </a:rPr>
                        <a:t>top ten</a:t>
                      </a:r>
                      <a:br>
                        <a:rPr lang="en-US" dirty="0">
                          <a:latin typeface="Garamond" panose="02020404030301010803" pitchFamily="18" charset="0"/>
                        </a:rPr>
                      </a:br>
                      <a:r>
                        <a:rPr lang="en-US" dirty="0">
                          <a:latin typeface="Garamond" panose="02020404030301010803" pitchFamily="18" charset="0"/>
                        </a:rPr>
                        <a:t>number one</a:t>
                      </a:r>
                      <a:br>
                        <a:rPr lang="en-US" dirty="0">
                          <a:latin typeface="Garamond" panose="02020404030301010803" pitchFamily="18" charset="0"/>
                        </a:rPr>
                      </a:br>
                      <a:r>
                        <a:rPr lang="en-US" dirty="0">
                          <a:latin typeface="Garamond" panose="02020404030301010803" pitchFamily="18" charset="0"/>
                        </a:rPr>
                        <a:t>lyrics</a:t>
                      </a:r>
                      <a:br>
                        <a:rPr lang="en-US" dirty="0">
                          <a:latin typeface="Garamond" panose="02020404030301010803" pitchFamily="18" charset="0"/>
                        </a:rPr>
                      </a:br>
                      <a:r>
                        <a:rPr lang="en-US" dirty="0">
                          <a:latin typeface="Garamond" panose="02020404030301010803" pitchFamily="18" charset="0"/>
                        </a:rPr>
                        <a:t>vocals</a:t>
                      </a:r>
                      <a:br>
                        <a:rPr lang="en-US" dirty="0">
                          <a:latin typeface="Garamond" panose="02020404030301010803" pitchFamily="18" charset="0"/>
                        </a:rPr>
                      </a:br>
                      <a:r>
                        <a:rPr lang="en-US" dirty="0">
                          <a:latin typeface="Garamond" panose="02020404030301010803" pitchFamily="18" charset="0"/>
                        </a:rPr>
                        <a:t>melody</a:t>
                      </a:r>
                      <a:br>
                        <a:rPr lang="en-US" dirty="0">
                          <a:latin typeface="Garamond" panose="02020404030301010803" pitchFamily="18" charset="0"/>
                        </a:rPr>
                      </a:br>
                      <a:r>
                        <a:rPr lang="en-US" dirty="0">
                          <a:latin typeface="Garamond" panose="02020404030301010803" pitchFamily="18" charset="0"/>
                        </a:rPr>
                        <a:t>catchy</a:t>
                      </a:r>
                      <a:br>
                        <a:rPr lang="en-US" dirty="0">
                          <a:latin typeface="Garamond" panose="02020404030301010803" pitchFamily="18" charset="0"/>
                        </a:rPr>
                      </a:br>
                      <a:r>
                        <a:rPr lang="en-US" dirty="0">
                          <a:latin typeface="Garamond" panose="02020404030301010803" pitchFamily="18" charset="0"/>
                        </a:rPr>
                        <a:t>record</a:t>
                      </a:r>
                    </a:p>
                  </a:txBody>
                  <a:tcPr marL="47625" marR="47625" marT="47625" marB="47625"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28575" cap="flat" cmpd="sng" algn="ctr">
                      <a:solidFill>
                        <a:srgbClr val="000080"/>
                      </a:solidFill>
                      <a:prstDash val="solid"/>
                      <a:round/>
                      <a:headEnd type="none" w="med" len="med"/>
                      <a:tailEnd type="none" w="med" len="med"/>
                    </a:lnT>
                    <a:lnB w="28575" cap="flat" cmpd="sng" algn="ctr">
                      <a:solidFill>
                        <a:srgbClr val="000080"/>
                      </a:solidFill>
                      <a:prstDash val="solid"/>
                      <a:round/>
                      <a:headEnd type="none" w="med" len="med"/>
                      <a:tailEnd type="none" w="med" len="med"/>
                    </a:lnB>
                    <a:solidFill>
                      <a:srgbClr val="FFFFFF"/>
                    </a:solidFill>
                  </a:tcPr>
                </a:tc>
                <a:tc>
                  <a:txBody>
                    <a:bodyPr/>
                    <a:lstStyle/>
                    <a:p>
                      <a:r>
                        <a:rPr lang="en-US" dirty="0">
                          <a:latin typeface="Garamond" panose="02020404030301010803" pitchFamily="18" charset="0"/>
                        </a:rPr>
                        <a:t>live</a:t>
                      </a:r>
                      <a:br>
                        <a:rPr lang="en-US" dirty="0">
                          <a:latin typeface="Garamond" panose="02020404030301010803" pitchFamily="18" charset="0"/>
                        </a:rPr>
                      </a:br>
                      <a:r>
                        <a:rPr lang="en-US" dirty="0">
                          <a:latin typeface="Garamond" panose="02020404030301010803" pitchFamily="18" charset="0"/>
                        </a:rPr>
                        <a:t>concert</a:t>
                      </a:r>
                      <a:br>
                        <a:rPr lang="en-US" dirty="0">
                          <a:latin typeface="Garamond" panose="02020404030301010803" pitchFamily="18" charset="0"/>
                        </a:rPr>
                      </a:br>
                      <a:r>
                        <a:rPr lang="en-US" dirty="0">
                          <a:latin typeface="Garamond" panose="02020404030301010803" pitchFamily="18" charset="0"/>
                        </a:rPr>
                        <a:t>backing track</a:t>
                      </a:r>
                      <a:br>
                        <a:rPr lang="en-US" dirty="0">
                          <a:latin typeface="Garamond" panose="02020404030301010803" pitchFamily="18" charset="0"/>
                        </a:rPr>
                      </a:br>
                      <a:r>
                        <a:rPr lang="en-US" dirty="0">
                          <a:latin typeface="Garamond" panose="02020404030301010803" pitchFamily="18" charset="0"/>
                        </a:rPr>
                        <a:t>collaborate</a:t>
                      </a:r>
                      <a:br>
                        <a:rPr lang="en-US" dirty="0">
                          <a:latin typeface="Garamond" panose="02020404030301010803" pitchFamily="18" charset="0"/>
                        </a:rPr>
                      </a:br>
                      <a:r>
                        <a:rPr lang="en-US" dirty="0">
                          <a:latin typeface="Garamond" panose="02020404030301010803" pitchFamily="18" charset="0"/>
                        </a:rPr>
                        <a:t>soundtrack</a:t>
                      </a:r>
                      <a:br>
                        <a:rPr lang="en-US" dirty="0">
                          <a:latin typeface="Garamond" panose="02020404030301010803" pitchFamily="18" charset="0"/>
                        </a:rPr>
                      </a:br>
                      <a:r>
                        <a:rPr lang="en-US" dirty="0">
                          <a:latin typeface="Garamond" panose="02020404030301010803" pitchFamily="18" charset="0"/>
                        </a:rPr>
                        <a:t>latest</a:t>
                      </a:r>
                      <a:br>
                        <a:rPr lang="en-US" dirty="0">
                          <a:latin typeface="Garamond" panose="02020404030301010803" pitchFamily="18" charset="0"/>
                        </a:rPr>
                      </a:br>
                      <a:r>
                        <a:rPr lang="en-US" dirty="0">
                          <a:latin typeface="Garamond" panose="02020404030301010803" pitchFamily="18" charset="0"/>
                        </a:rPr>
                        <a:t>airplay</a:t>
                      </a:r>
                      <a:br>
                        <a:rPr lang="en-US" dirty="0">
                          <a:latin typeface="Garamond" panose="02020404030301010803" pitchFamily="18" charset="0"/>
                        </a:rPr>
                      </a:br>
                      <a:r>
                        <a:rPr lang="en-US" dirty="0">
                          <a:latin typeface="Garamond" panose="02020404030301010803" pitchFamily="18" charset="0"/>
                        </a:rPr>
                        <a:t>instrumental</a:t>
                      </a:r>
                    </a:p>
                  </a:txBody>
                  <a:tcPr marL="47625" marR="47625" marT="47625" marB="47625" anchor="ctr">
                    <a:lnL w="28575" cap="flat" cmpd="sng" algn="ctr">
                      <a:solidFill>
                        <a:srgbClr val="000080"/>
                      </a:solidFill>
                      <a:prstDash val="solid"/>
                      <a:round/>
                      <a:headEnd type="none" w="med" len="med"/>
                      <a:tailEnd type="none" w="med" len="med"/>
                    </a:lnL>
                    <a:lnR w="28575" cap="flat" cmpd="sng" algn="ctr">
                      <a:solidFill>
                        <a:srgbClr val="000080"/>
                      </a:solidFill>
                      <a:prstDash val="solid"/>
                      <a:round/>
                      <a:headEnd type="none" w="med" len="med"/>
                      <a:tailEnd type="none" w="med" len="med"/>
                    </a:lnR>
                    <a:lnT w="28575" cap="flat" cmpd="sng" algn="ctr">
                      <a:solidFill>
                        <a:srgbClr val="000080"/>
                      </a:solidFill>
                      <a:prstDash val="solid"/>
                      <a:round/>
                      <a:headEnd type="none" w="med" len="med"/>
                      <a:tailEnd type="none" w="med" len="med"/>
                    </a:lnT>
                    <a:lnB w="28575" cap="flat" cmpd="sng" algn="ctr">
                      <a:solidFill>
                        <a:srgbClr val="000080"/>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bl>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tek">
  <a:themeElements>
    <a:clrScheme name="Potek">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otek">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otek">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ova tema">
  <a:themeElements>
    <a:clrScheme name="Pisarn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isarn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isarn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ova tema">
  <a:themeElements>
    <a:clrScheme name="Pisarn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isarn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Flow</Template>
  <TotalTime>1721</TotalTime>
  <Words>2421</Words>
  <Application>Microsoft Office PowerPoint</Application>
  <PresentationFormat>Diaprojekcija na zaslonu (4:3)</PresentationFormat>
  <Paragraphs>366</Paragraphs>
  <Slides>49</Slides>
  <Notes>4</Notes>
  <HiddenSlides>0</HiddenSlides>
  <MMClips>0</MMClips>
  <ScaleCrop>false</ScaleCrop>
  <HeadingPairs>
    <vt:vector size="8" baseType="variant">
      <vt:variant>
        <vt:lpstr>Uporabljene pisave</vt:lpstr>
      </vt:variant>
      <vt:variant>
        <vt:i4>5</vt:i4>
      </vt:variant>
      <vt:variant>
        <vt:lpstr>Tema</vt:lpstr>
      </vt:variant>
      <vt:variant>
        <vt:i4>1</vt:i4>
      </vt:variant>
      <vt:variant>
        <vt:lpstr>Vdelani OLE strežniki</vt:lpstr>
      </vt:variant>
      <vt:variant>
        <vt:i4>1</vt:i4>
      </vt:variant>
      <vt:variant>
        <vt:lpstr>Naslovi diapozitivov</vt:lpstr>
      </vt:variant>
      <vt:variant>
        <vt:i4>49</vt:i4>
      </vt:variant>
    </vt:vector>
  </HeadingPairs>
  <TitlesOfParts>
    <vt:vector size="56" baseType="lpstr">
      <vt:lpstr>Calibri</vt:lpstr>
      <vt:lpstr>Constantia</vt:lpstr>
      <vt:lpstr>Garamond</vt:lpstr>
      <vt:lpstr>Wingdings</vt:lpstr>
      <vt:lpstr>Wingdings 2</vt:lpstr>
      <vt:lpstr>Potek</vt:lpstr>
      <vt:lpstr>Dokument</vt:lpstr>
      <vt:lpstr>ENGLISH ACROSS THE CURRICULUM </vt:lpstr>
      <vt:lpstr>PowerPointova predstavitev</vt:lpstr>
      <vt:lpstr>Test your musical knowledge</vt:lpstr>
      <vt:lpstr>4Cs:</vt:lpstr>
      <vt:lpstr>MUSIC VOCABULARY</vt:lpstr>
      <vt:lpstr>MUSIC VOCABULARY KEY</vt:lpstr>
      <vt:lpstr>MUSIC VOCABULARY 2</vt:lpstr>
      <vt:lpstr>MUSIC VOCABULARY 2 - KEY</vt:lpstr>
      <vt:lpstr>MUSIC VOCABULARY 3</vt:lpstr>
      <vt:lpstr>MUSIC VOCABULARY 3 - KEY</vt:lpstr>
      <vt:lpstr>MUSIC VOCABULARY</vt:lpstr>
      <vt:lpstr>CLASSROOM LANGUAGE – MUSIC EXPRESSIONS </vt:lpstr>
      <vt:lpstr>MUSIC ACTIVITIES IN PRIMARY CURRICULUM</vt:lpstr>
      <vt:lpstr>MUSIC AND SCIENCE</vt:lpstr>
      <vt:lpstr>MUSIC AND P. E. </vt:lpstr>
      <vt:lpstr>MUSIC AND MATHS</vt:lpstr>
      <vt:lpstr>MUSIC AND ART</vt:lpstr>
      <vt:lpstr>PowerPointova predstavitev</vt:lpstr>
      <vt:lpstr>PowerPointova predstavitev</vt:lpstr>
      <vt:lpstr>MUSIC THROUGH STORIES</vt:lpstr>
      <vt:lpstr>RHYTHMIC GAMES</vt:lpstr>
      <vt:lpstr>CREATING A CHANT CHANT = to keep saying or singing a word or phrase many times</vt:lpstr>
      <vt:lpstr>PowerPointova predstavitev</vt:lpstr>
      <vt:lpstr>CREATING A SONG</vt:lpstr>
      <vt:lpstr>MATCH THE WORD WITH THE SYMBOL. </vt:lpstr>
      <vt:lpstr>MATCH THE WORD WITH THE SYMBOL – KEY.  </vt:lpstr>
      <vt:lpstr>PowerPointova predstavitev</vt:lpstr>
      <vt:lpstr>MUSICAL INSTRUMENTS</vt:lpstr>
      <vt:lpstr>LITTLE EINSTEINS</vt:lpstr>
      <vt:lpstr>PowerPointova predstavitev</vt:lpstr>
      <vt:lpstr>PowerPointova predstavitev</vt:lpstr>
      <vt:lpstr>PowerPointova predstavitev</vt:lpstr>
      <vt:lpstr>            BRASS INSTRUMENTS   </vt:lpstr>
      <vt:lpstr>PowerPointova predstavitev</vt:lpstr>
      <vt:lpstr>KEYBOARD INSTRUMENTS</vt:lpstr>
      <vt:lpstr>      STRINGED INSTRUMENTS 1. Plucked string instruments – BRENKALA  2. Bowed string instruments – GODALA  </vt:lpstr>
      <vt:lpstr> </vt:lpstr>
      <vt:lpstr>PowerPointova predstavitev</vt:lpstr>
      <vt:lpstr>MUSICAL INSTRUMENTS: LANGUAGE LOADING</vt:lpstr>
      <vt:lpstr>PowerPointova predstavitev</vt:lpstr>
      <vt:lpstr>MUSICAL INSTRUMENTS QUIZ</vt:lpstr>
      <vt:lpstr>ONLINE MUSIC GAMES</vt:lpstr>
      <vt:lpstr>SONGS:  Elephants Have Wrinkles</vt:lpstr>
      <vt:lpstr>PLANNING LESSONS</vt:lpstr>
      <vt:lpstr>CLIL Lesson plan</vt:lpstr>
      <vt:lpstr>High and low voices – lesson plan</vt:lpstr>
      <vt:lpstr>CLASSROOM THUNDERSTORM</vt:lpstr>
      <vt:lpstr>PowerPointova predstavitev</vt:lpstr>
      <vt:lpstr>PowerPointova predstavitev</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ENGLISH ACROSS THE CURRICULUM MUSIC</dc:title>
  <dc:creator>Mateja</dc:creator>
  <cp:lastModifiedBy>Rozmanič, Tina</cp:lastModifiedBy>
  <cp:revision>151</cp:revision>
  <cp:lastPrinted>2018-05-28T06:53:18Z</cp:lastPrinted>
  <dcterms:created xsi:type="dcterms:W3CDTF">2013-03-22T08:34:26Z</dcterms:created>
  <dcterms:modified xsi:type="dcterms:W3CDTF">2023-03-28T07:08:51Z</dcterms:modified>
</cp:coreProperties>
</file>