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60" r:id="rId2"/>
    <p:sldId id="272" r:id="rId3"/>
    <p:sldId id="273" r:id="rId4"/>
    <p:sldId id="294" r:id="rId5"/>
    <p:sldId id="286" r:id="rId6"/>
    <p:sldId id="274" r:id="rId7"/>
    <p:sldId id="289" r:id="rId8"/>
    <p:sldId id="277" r:id="rId9"/>
    <p:sldId id="278" r:id="rId10"/>
    <p:sldId id="262" r:id="rId11"/>
    <p:sldId id="279" r:id="rId12"/>
    <p:sldId id="295" r:id="rId13"/>
    <p:sldId id="256" r:id="rId14"/>
    <p:sldId id="280" r:id="rId15"/>
    <p:sldId id="281" r:id="rId16"/>
    <p:sldId id="258" r:id="rId17"/>
    <p:sldId id="282" r:id="rId18"/>
    <p:sldId id="268" r:id="rId19"/>
    <p:sldId id="270" r:id="rId20"/>
    <p:sldId id="269" r:id="rId21"/>
    <p:sldId id="265" r:id="rId22"/>
    <p:sldId id="267" r:id="rId23"/>
    <p:sldId id="266" r:id="rId24"/>
    <p:sldId id="291" r:id="rId25"/>
    <p:sldId id="293" r:id="rId26"/>
    <p:sldId id="307" r:id="rId27"/>
    <p:sldId id="308" r:id="rId28"/>
    <p:sldId id="283" r:id="rId29"/>
    <p:sldId id="284" r:id="rId30"/>
    <p:sldId id="285" r:id="rId31"/>
    <p:sldId id="290" r:id="rId32"/>
    <p:sldId id="305" r:id="rId33"/>
    <p:sldId id="296" r:id="rId34"/>
    <p:sldId id="297" r:id="rId35"/>
    <p:sldId id="298" r:id="rId36"/>
    <p:sldId id="299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A5EE1E-9F5F-40D4-A6EE-C698DCE63924}" type="datetimeFigureOut">
              <a:rPr lang="sl-SI" smtClean="0"/>
              <a:pPr/>
              <a:t>22. 02. 2021</a:t>
            </a:fld>
            <a:endParaRPr lang="sl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3E67A9-C724-4F3F-BA84-BAAC8525C5DD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38168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692338-A438-4974-9877-CFA4FE57A7A8}" type="slidenum">
              <a:rPr lang="en-GB">
                <a:latin typeface="Arial" pitchFamily="34" charset="0"/>
              </a:rPr>
              <a:pPr/>
              <a:t>28</a:t>
            </a:fld>
            <a:endParaRPr lang="en-GB">
              <a:latin typeface="Arial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712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97CB5F-C76B-4D04-8689-CE732FCCA0F7}" type="slidenum">
              <a:rPr lang="en-GB">
                <a:latin typeface="Arial" pitchFamily="34" charset="0"/>
              </a:rPr>
              <a:pPr/>
              <a:t>29</a:t>
            </a:fld>
            <a:endParaRPr lang="en-GB">
              <a:latin typeface="Arial" pitchFamily="34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748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E67A9-C724-4F3F-BA84-BAAC8525C5DD}" type="slidenum">
              <a:rPr lang="sl-SI" smtClean="0"/>
              <a:pPr/>
              <a:t>31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60577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slov in 4 vseb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vsebine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10BF278-C753-40B6-8B50-50AE17AE2635}" type="slidenum">
              <a:rPr lang="sl-SI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70391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gif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hyperlink" Target="https://www.youtube.com/watch?v=vj4TLVuQ9aE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totallyhistory.com/art-history/famous-artists/" TargetMode="External"/><Relationship Id="rId2" Type="http://schemas.openxmlformats.org/officeDocument/2006/relationships/hyperlink" Target="https://www.goodnet.org/articles/you-match-these-famous-paintings-to-their-artists-quiz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27.jpe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hyperlink" Target="https://www.youtube.com/watch?v=WST-B8zQleM&amp;t=2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5" Type="http://schemas.openxmlformats.org/officeDocument/2006/relationships/image" Target="../media/image114.png"/><Relationship Id="rId4" Type="http://schemas.openxmlformats.org/officeDocument/2006/relationships/image" Target="../media/image11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117.png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28" name="Picture 4" descr="Rezultat iskanja slik za art project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714" y="113775"/>
            <a:ext cx="4264025" cy="213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ovezana slik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191000"/>
            <a:ext cx="2594769" cy="171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zultat iskanja slik za children art project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7" y="4449096"/>
            <a:ext cx="2622551" cy="240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ezultat iskanja slik za children art project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01" y="0"/>
            <a:ext cx="4286148" cy="218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209800"/>
            <a:ext cx="9143999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Povezana slik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886200"/>
            <a:ext cx="2057400" cy="20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F1EB610E-F862-414F-A8CE-6F3E6271A2FF}"/>
              </a:ext>
            </a:extLst>
          </p:cNvPr>
          <p:cNvSpPr txBox="1"/>
          <p:nvPr/>
        </p:nvSpPr>
        <p:spPr>
          <a:xfrm>
            <a:off x="4038600" y="6278881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latin typeface="Garamond" panose="02020404030301010803" pitchFamily="18" charset="0"/>
              </a:rPr>
              <a:t>Mateja Dagarin Fojkar, Ana Ilić, Tina Rozmanič</a:t>
            </a:r>
          </a:p>
        </p:txBody>
      </p:sp>
    </p:spTree>
    <p:extLst>
      <p:ext uri="{BB962C8B-B14F-4D97-AF65-F5344CB8AC3E}">
        <p14:creationId xmlns:p14="http://schemas.microsoft.com/office/powerpoint/2010/main" val="214704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sz="4000" dirty="0">
                <a:solidFill>
                  <a:srgbClr val="CC00FF"/>
                </a:solidFill>
                <a:latin typeface="Garamond" panose="02020404030301010803" pitchFamily="18" charset="0"/>
              </a:rPr>
              <a:t>Classroom language </a:t>
            </a:r>
            <a:r>
              <a:rPr lang="sl-SI" sz="4000" dirty="0">
                <a:solidFill>
                  <a:srgbClr val="CC00FF"/>
                </a:solidFill>
                <a:latin typeface="Garamond" panose="02020404030301010803" pitchFamily="18" charset="0"/>
                <a:sym typeface="Symbol"/>
              </a:rPr>
              <a:t> </a:t>
            </a:r>
            <a:r>
              <a:rPr lang="sl-SI" sz="4000" dirty="0">
                <a:solidFill>
                  <a:srgbClr val="CC00FF"/>
                </a:solidFill>
                <a:latin typeface="Garamond" panose="02020404030301010803" pitchFamily="18" charset="0"/>
              </a:rPr>
              <a:t>art expressions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79388" y="1484313"/>
            <a:ext cx="8748712" cy="5000625"/>
          </a:xfrm>
        </p:spPr>
        <p:txBody>
          <a:bodyPr>
            <a:normAutofit lnSpcReduction="10000"/>
          </a:bodyPr>
          <a:lstStyle/>
          <a:p>
            <a:r>
              <a:rPr lang="sl-SI" dirty="0">
                <a:latin typeface="Garamond" panose="02020404030301010803" pitchFamily="18" charset="0"/>
              </a:rPr>
              <a:t>PROTECT </a:t>
            </a:r>
            <a:r>
              <a:rPr lang="sl-SI" dirty="0" err="1">
                <a:latin typeface="Garamond" panose="02020404030301010803" pitchFamily="18" charset="0"/>
              </a:rPr>
              <a:t>your</a:t>
            </a:r>
            <a:r>
              <a:rPr lang="sl-SI" dirty="0">
                <a:latin typeface="Garamond" panose="02020404030301010803" pitchFamily="18" charset="0"/>
              </a:rPr>
              <a:t> desk top </a:t>
            </a:r>
            <a:r>
              <a:rPr lang="sl-SI" dirty="0" err="1">
                <a:latin typeface="Garamond" panose="02020404030301010803" pitchFamily="18" charset="0"/>
              </a:rPr>
              <a:t>with</a:t>
            </a:r>
            <a:r>
              <a:rPr lang="sl-SI" dirty="0">
                <a:latin typeface="Garamond" panose="02020404030301010803" pitchFamily="18" charset="0"/>
              </a:rPr>
              <a:t> </a:t>
            </a:r>
            <a:r>
              <a:rPr lang="sl-SI" dirty="0" err="1">
                <a:latin typeface="Garamond" panose="02020404030301010803" pitchFamily="18" charset="0"/>
              </a:rPr>
              <a:t>newspaper</a:t>
            </a:r>
            <a:r>
              <a:rPr lang="sl-SI" dirty="0">
                <a:latin typeface="Garamond" panose="02020404030301010803" pitchFamily="18" charset="0"/>
              </a:rPr>
              <a:t>.</a:t>
            </a:r>
          </a:p>
          <a:p>
            <a:r>
              <a:rPr lang="sl-SI" dirty="0">
                <a:latin typeface="Garamond" panose="02020404030301010803" pitchFamily="18" charset="0"/>
              </a:rPr>
              <a:t>PREPARE </a:t>
            </a:r>
            <a:r>
              <a:rPr lang="sl-SI" dirty="0" err="1">
                <a:latin typeface="Garamond" panose="02020404030301010803" pitchFamily="18" charset="0"/>
              </a:rPr>
              <a:t>your</a:t>
            </a:r>
            <a:r>
              <a:rPr lang="sl-SI" dirty="0">
                <a:latin typeface="Garamond" panose="02020404030301010803" pitchFamily="18" charset="0"/>
              </a:rPr>
              <a:t> </a:t>
            </a:r>
            <a:r>
              <a:rPr lang="sl-SI" dirty="0" err="1">
                <a:latin typeface="Garamond" panose="02020404030301010803" pitchFamily="18" charset="0"/>
              </a:rPr>
              <a:t>pencil</a:t>
            </a:r>
            <a:r>
              <a:rPr lang="sl-SI" dirty="0">
                <a:latin typeface="Garamond" panose="02020404030301010803" pitchFamily="18" charset="0"/>
              </a:rPr>
              <a:t>, </a:t>
            </a:r>
            <a:r>
              <a:rPr lang="sl-SI" dirty="0" err="1">
                <a:latin typeface="Garamond" panose="02020404030301010803" pitchFamily="18" charset="0"/>
              </a:rPr>
              <a:t>paintbrush</a:t>
            </a:r>
            <a:r>
              <a:rPr lang="sl-SI" dirty="0">
                <a:latin typeface="Garamond" panose="02020404030301010803" pitchFamily="18" charset="0"/>
              </a:rPr>
              <a:t>, </a:t>
            </a:r>
            <a:r>
              <a:rPr lang="sl-SI" dirty="0" err="1">
                <a:latin typeface="Garamond" panose="02020404030301010803" pitchFamily="18" charset="0"/>
              </a:rPr>
              <a:t>scissors</a:t>
            </a:r>
            <a:r>
              <a:rPr lang="sl-SI" dirty="0">
                <a:latin typeface="Garamond" panose="02020404030301010803" pitchFamily="18" charset="0"/>
              </a:rPr>
              <a:t>.</a:t>
            </a:r>
          </a:p>
          <a:p>
            <a:r>
              <a:rPr lang="sl-SI" dirty="0">
                <a:latin typeface="Garamond" panose="02020404030301010803" pitchFamily="18" charset="0"/>
              </a:rPr>
              <a:t>POUR </a:t>
            </a:r>
            <a:r>
              <a:rPr lang="sl-SI" dirty="0" err="1">
                <a:latin typeface="Garamond" panose="02020404030301010803" pitchFamily="18" charset="0"/>
              </a:rPr>
              <a:t>the</a:t>
            </a:r>
            <a:r>
              <a:rPr lang="sl-SI" dirty="0">
                <a:latin typeface="Garamond" panose="02020404030301010803" pitchFamily="18" charset="0"/>
              </a:rPr>
              <a:t> </a:t>
            </a:r>
            <a:r>
              <a:rPr lang="sl-SI" dirty="0" err="1">
                <a:latin typeface="Garamond" panose="02020404030301010803" pitchFamily="18" charset="0"/>
              </a:rPr>
              <a:t>water</a:t>
            </a:r>
            <a:r>
              <a:rPr lang="sl-SI" dirty="0">
                <a:latin typeface="Garamond" panose="02020404030301010803" pitchFamily="18" charset="0"/>
              </a:rPr>
              <a:t> </a:t>
            </a:r>
            <a:r>
              <a:rPr lang="sl-SI" dirty="0" err="1">
                <a:latin typeface="Garamond" panose="02020404030301010803" pitchFamily="18" charset="0"/>
              </a:rPr>
              <a:t>into</a:t>
            </a:r>
            <a:r>
              <a:rPr lang="sl-SI" dirty="0">
                <a:latin typeface="Garamond" panose="02020404030301010803" pitchFamily="18" charset="0"/>
              </a:rPr>
              <a:t> </a:t>
            </a:r>
            <a:r>
              <a:rPr lang="sl-SI" dirty="0" err="1">
                <a:latin typeface="Garamond" panose="02020404030301010803" pitchFamily="18" charset="0"/>
              </a:rPr>
              <a:t>the</a:t>
            </a:r>
            <a:r>
              <a:rPr lang="sl-SI" dirty="0">
                <a:latin typeface="Garamond" panose="02020404030301010803" pitchFamily="18" charset="0"/>
              </a:rPr>
              <a:t> pot.</a:t>
            </a:r>
          </a:p>
          <a:p>
            <a:r>
              <a:rPr lang="sl-SI" dirty="0">
                <a:latin typeface="Garamond" panose="02020404030301010803" pitchFamily="18" charset="0"/>
              </a:rPr>
              <a:t>CUT </a:t>
            </a:r>
            <a:r>
              <a:rPr lang="sl-SI" dirty="0" err="1">
                <a:latin typeface="Garamond" panose="02020404030301010803" pitchFamily="18" charset="0"/>
              </a:rPr>
              <a:t>the</a:t>
            </a:r>
            <a:r>
              <a:rPr lang="sl-SI" dirty="0">
                <a:latin typeface="Garamond" panose="02020404030301010803" pitchFamily="18" charset="0"/>
              </a:rPr>
              <a:t> </a:t>
            </a:r>
            <a:r>
              <a:rPr lang="sl-SI" dirty="0" err="1">
                <a:latin typeface="Garamond" panose="02020404030301010803" pitchFamily="18" charset="0"/>
              </a:rPr>
              <a:t>circle</a:t>
            </a:r>
            <a:r>
              <a:rPr lang="sl-SI" dirty="0">
                <a:latin typeface="Garamond" panose="02020404030301010803" pitchFamily="18" charset="0"/>
              </a:rPr>
              <a:t> </a:t>
            </a:r>
            <a:r>
              <a:rPr lang="sl-SI" dirty="0" err="1">
                <a:latin typeface="Garamond" panose="02020404030301010803" pitchFamily="18" charset="0"/>
              </a:rPr>
              <a:t>out</a:t>
            </a:r>
            <a:r>
              <a:rPr lang="sl-SI" dirty="0">
                <a:latin typeface="Garamond" panose="02020404030301010803" pitchFamily="18" charset="0"/>
              </a:rPr>
              <a:t> </a:t>
            </a:r>
            <a:r>
              <a:rPr lang="sl-SI" dirty="0" err="1">
                <a:latin typeface="Garamond" panose="02020404030301010803" pitchFamily="18" charset="0"/>
              </a:rPr>
              <a:t>of</a:t>
            </a:r>
            <a:r>
              <a:rPr lang="sl-SI" dirty="0">
                <a:latin typeface="Garamond" panose="02020404030301010803" pitchFamily="18" charset="0"/>
              </a:rPr>
              <a:t> </a:t>
            </a:r>
            <a:r>
              <a:rPr lang="sl-SI" dirty="0" err="1">
                <a:latin typeface="Garamond" panose="02020404030301010803" pitchFamily="18" charset="0"/>
              </a:rPr>
              <a:t>your</a:t>
            </a:r>
            <a:r>
              <a:rPr lang="sl-SI" dirty="0">
                <a:latin typeface="Garamond" panose="02020404030301010803" pitchFamily="18" charset="0"/>
              </a:rPr>
              <a:t> </a:t>
            </a:r>
            <a:r>
              <a:rPr lang="sl-SI" dirty="0" err="1">
                <a:latin typeface="Garamond" panose="02020404030301010803" pitchFamily="18" charset="0"/>
              </a:rPr>
              <a:t>sheet</a:t>
            </a:r>
            <a:r>
              <a:rPr lang="sl-SI" dirty="0">
                <a:latin typeface="Garamond" panose="02020404030301010803" pitchFamily="18" charset="0"/>
              </a:rPr>
              <a:t> </a:t>
            </a:r>
            <a:r>
              <a:rPr lang="sl-SI" dirty="0" err="1">
                <a:latin typeface="Garamond" panose="02020404030301010803" pitchFamily="18" charset="0"/>
              </a:rPr>
              <a:t>of</a:t>
            </a:r>
            <a:r>
              <a:rPr lang="sl-SI" dirty="0">
                <a:latin typeface="Garamond" panose="02020404030301010803" pitchFamily="18" charset="0"/>
              </a:rPr>
              <a:t> </a:t>
            </a:r>
            <a:r>
              <a:rPr lang="sl-SI" dirty="0" err="1">
                <a:latin typeface="Garamond" panose="02020404030301010803" pitchFamily="18" charset="0"/>
              </a:rPr>
              <a:t>paper</a:t>
            </a:r>
            <a:r>
              <a:rPr lang="sl-SI" dirty="0">
                <a:latin typeface="Garamond" panose="02020404030301010803" pitchFamily="18" charset="0"/>
              </a:rPr>
              <a:t>.</a:t>
            </a:r>
          </a:p>
          <a:p>
            <a:r>
              <a:rPr lang="sl-SI" dirty="0">
                <a:latin typeface="Garamond" panose="02020404030301010803" pitchFamily="18" charset="0"/>
              </a:rPr>
              <a:t>FOLD </a:t>
            </a:r>
            <a:r>
              <a:rPr lang="sl-SI" dirty="0" err="1">
                <a:latin typeface="Garamond" panose="02020404030301010803" pitchFamily="18" charset="0"/>
              </a:rPr>
              <a:t>the</a:t>
            </a:r>
            <a:r>
              <a:rPr lang="sl-SI" dirty="0">
                <a:latin typeface="Garamond" panose="02020404030301010803" pitchFamily="18" charset="0"/>
              </a:rPr>
              <a:t> </a:t>
            </a:r>
            <a:r>
              <a:rPr lang="sl-SI" dirty="0" err="1">
                <a:latin typeface="Garamond" panose="02020404030301010803" pitchFamily="18" charset="0"/>
              </a:rPr>
              <a:t>sheet</a:t>
            </a:r>
            <a:r>
              <a:rPr lang="sl-SI" dirty="0">
                <a:latin typeface="Garamond" panose="02020404030301010803" pitchFamily="18" charset="0"/>
              </a:rPr>
              <a:t> </a:t>
            </a:r>
            <a:r>
              <a:rPr lang="sl-SI" dirty="0" err="1">
                <a:latin typeface="Garamond" panose="02020404030301010803" pitchFamily="18" charset="0"/>
              </a:rPr>
              <a:t>of</a:t>
            </a:r>
            <a:r>
              <a:rPr lang="sl-SI" dirty="0">
                <a:latin typeface="Garamond" panose="02020404030301010803" pitchFamily="18" charset="0"/>
              </a:rPr>
              <a:t> </a:t>
            </a:r>
            <a:r>
              <a:rPr lang="sl-SI" dirty="0" err="1">
                <a:latin typeface="Garamond" panose="02020404030301010803" pitchFamily="18" charset="0"/>
              </a:rPr>
              <a:t>paper</a:t>
            </a:r>
            <a:r>
              <a:rPr lang="sl-SI" dirty="0">
                <a:latin typeface="Garamond" panose="02020404030301010803" pitchFamily="18" charset="0"/>
              </a:rPr>
              <a:t>.</a:t>
            </a:r>
          </a:p>
          <a:p>
            <a:r>
              <a:rPr lang="sl-SI" dirty="0">
                <a:latin typeface="Garamond" panose="02020404030301010803" pitchFamily="18" charset="0"/>
              </a:rPr>
              <a:t>COLOUR </a:t>
            </a:r>
            <a:r>
              <a:rPr lang="sl-SI" dirty="0" err="1">
                <a:latin typeface="Garamond" panose="02020404030301010803" pitchFamily="18" charset="0"/>
              </a:rPr>
              <a:t>the</a:t>
            </a:r>
            <a:r>
              <a:rPr lang="sl-SI" dirty="0">
                <a:latin typeface="Garamond" panose="02020404030301010803" pitchFamily="18" charset="0"/>
              </a:rPr>
              <a:t> triangle red.</a:t>
            </a:r>
          </a:p>
          <a:p>
            <a:r>
              <a:rPr lang="sl-SI" dirty="0">
                <a:latin typeface="Garamond" panose="02020404030301010803" pitchFamily="18" charset="0"/>
              </a:rPr>
              <a:t>STICK</a:t>
            </a:r>
          </a:p>
          <a:p>
            <a:r>
              <a:rPr lang="sl-SI" dirty="0">
                <a:latin typeface="Garamond" panose="02020404030301010803" pitchFamily="18" charset="0"/>
              </a:rPr>
              <a:t>DRAW</a:t>
            </a:r>
          </a:p>
          <a:p>
            <a:r>
              <a:rPr lang="sl-SI" dirty="0">
                <a:latin typeface="Garamond" panose="02020404030301010803" pitchFamily="18" charset="0"/>
              </a:rPr>
              <a:t>PAINT</a:t>
            </a:r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</p:txBody>
      </p:sp>
      <p:pic>
        <p:nvPicPr>
          <p:cNvPr id="4" name="Picture 18" descr="MC900432594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5257800"/>
            <a:ext cx="1346200" cy="1346200"/>
          </a:xfrm>
          <a:prstGeom prst="rect">
            <a:avLst/>
          </a:prstGeom>
          <a:noFill/>
        </p:spPr>
      </p:pic>
      <p:pic>
        <p:nvPicPr>
          <p:cNvPr id="5" name="Picture 20" descr="MC900233882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5825" y="4868863"/>
            <a:ext cx="1585913" cy="1574800"/>
          </a:xfrm>
          <a:prstGeom prst="rect">
            <a:avLst/>
          </a:prstGeom>
          <a:noFill/>
        </p:spPr>
      </p:pic>
      <p:pic>
        <p:nvPicPr>
          <p:cNvPr id="6" name="Picture 17" descr="MC900209094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4038600"/>
            <a:ext cx="1544638" cy="1454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679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1520" y="267494"/>
            <a:ext cx="8640960" cy="1399032"/>
          </a:xfrm>
        </p:spPr>
        <p:txBody>
          <a:bodyPr>
            <a:normAutofit/>
          </a:bodyPr>
          <a:lstStyle/>
          <a:p>
            <a:pPr algn="ctr"/>
            <a:r>
              <a:rPr lang="sl-SI" sz="3800" dirty="0" err="1">
                <a:solidFill>
                  <a:srgbClr val="CC00FF"/>
                </a:solidFill>
                <a:latin typeface="Garamond" panose="02020404030301010803" pitchFamily="18" charset="0"/>
              </a:rPr>
              <a:t>Primary</a:t>
            </a:r>
            <a:r>
              <a:rPr lang="sl-SI" sz="3800" dirty="0">
                <a:solidFill>
                  <a:srgbClr val="CC00FF"/>
                </a:solidFill>
                <a:latin typeface="Garamond" panose="02020404030301010803" pitchFamily="18" charset="0"/>
              </a:rPr>
              <a:t> </a:t>
            </a:r>
            <a:r>
              <a:rPr lang="sl-SI" sz="3800" dirty="0" err="1">
                <a:solidFill>
                  <a:srgbClr val="CC00FF"/>
                </a:solidFill>
                <a:latin typeface="Garamond" panose="02020404030301010803" pitchFamily="18" charset="0"/>
              </a:rPr>
              <a:t>and</a:t>
            </a:r>
            <a:r>
              <a:rPr lang="sl-SI" sz="3800" dirty="0">
                <a:solidFill>
                  <a:srgbClr val="CC00FF"/>
                </a:solidFill>
                <a:latin typeface="Garamond" panose="02020404030301010803" pitchFamily="18" charset="0"/>
              </a:rPr>
              <a:t> </a:t>
            </a:r>
            <a:r>
              <a:rPr lang="sl-SI" sz="3800" dirty="0" err="1">
                <a:solidFill>
                  <a:srgbClr val="CC00FF"/>
                </a:solidFill>
                <a:latin typeface="Garamond" panose="02020404030301010803" pitchFamily="18" charset="0"/>
              </a:rPr>
              <a:t>secondary</a:t>
            </a:r>
            <a:r>
              <a:rPr lang="sl-SI" sz="3800" dirty="0">
                <a:solidFill>
                  <a:srgbClr val="CC00FF"/>
                </a:solidFill>
                <a:latin typeface="Garamond" panose="02020404030301010803" pitchFamily="18" charset="0"/>
              </a:rPr>
              <a:t> </a:t>
            </a:r>
            <a:r>
              <a:rPr lang="sl-SI" sz="3800" dirty="0" err="1">
                <a:solidFill>
                  <a:srgbClr val="CC00FF"/>
                </a:solidFill>
                <a:latin typeface="Garamond" panose="02020404030301010803" pitchFamily="18" charset="0"/>
              </a:rPr>
              <a:t>colours</a:t>
            </a:r>
            <a:endParaRPr lang="sl-SI" sz="3800" dirty="0">
              <a:solidFill>
                <a:srgbClr val="CC00FF"/>
              </a:solidFill>
              <a:latin typeface="Garamond" panose="02020404030301010803" pitchFamily="18" charset="0"/>
            </a:endParaRPr>
          </a:p>
        </p:txBody>
      </p:sp>
      <p:pic>
        <p:nvPicPr>
          <p:cNvPr id="9218" name="Picture 2" descr="Rezultat iskanja slik za primary colours children 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16832"/>
            <a:ext cx="3384376" cy="2292121"/>
          </a:xfrm>
          <a:prstGeom prst="rect">
            <a:avLst/>
          </a:prstGeom>
          <a:noFill/>
        </p:spPr>
      </p:pic>
      <p:pic>
        <p:nvPicPr>
          <p:cNvPr id="9220" name="Picture 4" descr="Rezultat iskanja slik za primary colours children a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916832"/>
            <a:ext cx="3419872" cy="2276872"/>
          </a:xfrm>
          <a:prstGeom prst="rect">
            <a:avLst/>
          </a:prstGeom>
          <a:noFill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202567"/>
            <a:ext cx="3275856" cy="165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7" descr="Rezultat iskanja slik za primary colours ar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5229200"/>
            <a:ext cx="3131840" cy="1628800"/>
          </a:xfrm>
          <a:prstGeom prst="rect">
            <a:avLst/>
          </a:prstGeom>
          <a:noFill/>
        </p:spPr>
      </p:pic>
      <p:pic>
        <p:nvPicPr>
          <p:cNvPr id="1026" name="Picture 2" descr="http://theaudacityofcolor.com/core/wp-content/uploads/2010/05/Primary-Colors1.gif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780928"/>
            <a:ext cx="3240360" cy="300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359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52578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981200"/>
            <a:ext cx="4038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52401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sl-SI" dirty="0">
                <a:solidFill>
                  <a:srgbClr val="CC00FF"/>
                </a:solidFill>
                <a:latin typeface="Garamond" panose="02020404030301010803" pitchFamily="18" charset="0"/>
              </a:rPr>
              <a:t>ART THROUGH STORIES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066800"/>
            <a:ext cx="9144000" cy="4572000"/>
          </a:xfrm>
        </p:spPr>
        <p:txBody>
          <a:bodyPr/>
          <a:lstStyle/>
          <a:p>
            <a:pPr algn="l"/>
            <a:r>
              <a:rPr lang="sl-SI" sz="2500" b="1" dirty="0">
                <a:latin typeface="Garamond" panose="02020404030301010803" pitchFamily="18" charset="0"/>
              </a:rPr>
              <a:t>COLOURS</a:t>
            </a:r>
          </a:p>
          <a:p>
            <a:pPr algn="l"/>
            <a:endParaRPr lang="sl-SI" dirty="0"/>
          </a:p>
          <a:p>
            <a:pPr algn="l"/>
            <a:endParaRPr lang="sl-SI" dirty="0"/>
          </a:p>
          <a:p>
            <a:pPr algn="l"/>
            <a:endParaRPr lang="sl-SI" dirty="0"/>
          </a:p>
          <a:p>
            <a:pPr algn="l"/>
            <a:endParaRPr lang="sl-SI" dirty="0"/>
          </a:p>
          <a:p>
            <a:pPr algn="l"/>
            <a:r>
              <a:rPr lang="sl-SI" sz="2500" b="1" dirty="0">
                <a:latin typeface="Garamond" panose="02020404030301010803" pitchFamily="18" charset="0"/>
              </a:rPr>
              <a:t>SHAPES</a:t>
            </a:r>
            <a:r>
              <a:rPr lang="sl-SI" sz="2500" dirty="0">
                <a:latin typeface="Garamond" panose="02020404030301010803" pitchFamily="18" charset="0"/>
              </a:rPr>
              <a:t> </a:t>
            </a:r>
            <a:r>
              <a:rPr lang="sl-SI" sz="2500" dirty="0"/>
              <a:t>   </a:t>
            </a:r>
            <a:r>
              <a:rPr lang="sl-SI" sz="2500" b="1" dirty="0">
                <a:latin typeface="Garamond" panose="02020404030301010803" pitchFamily="18" charset="0"/>
              </a:rPr>
              <a:t>AWARENESS OF SPACE AND INTERIOR DESIGN</a:t>
            </a:r>
          </a:p>
        </p:txBody>
      </p:sp>
      <p:pic>
        <p:nvPicPr>
          <p:cNvPr id="1026" name="Picture 2" descr="Rezultat iskanja slik za press he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600200"/>
            <a:ext cx="1600200" cy="1618139"/>
          </a:xfrm>
          <a:prstGeom prst="rect">
            <a:avLst/>
          </a:prstGeom>
          <a:noFill/>
        </p:spPr>
      </p:pic>
      <p:pic>
        <p:nvPicPr>
          <p:cNvPr id="1028" name="Picture 4" descr="Povezana slik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676400"/>
            <a:ext cx="1828800" cy="1828800"/>
          </a:xfrm>
          <a:prstGeom prst="rect">
            <a:avLst/>
          </a:prstGeom>
          <a:noFill/>
        </p:spPr>
      </p:pic>
      <p:sp>
        <p:nvSpPr>
          <p:cNvPr id="1030" name="AutoShape 6" descr="Rezultat iskanja slik za if i could paint the world"/>
          <p:cNvSpPr>
            <a:spLocks noChangeAspect="1" noChangeArrowheads="1"/>
          </p:cNvSpPr>
          <p:nvPr/>
        </p:nvSpPr>
        <p:spPr bwMode="auto">
          <a:xfrm>
            <a:off x="155575" y="-1828800"/>
            <a:ext cx="2762250" cy="3810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032" name="AutoShape 8" descr="Rezultat iskanja slik za if i could paint the world"/>
          <p:cNvSpPr>
            <a:spLocks noChangeAspect="1" noChangeArrowheads="1"/>
          </p:cNvSpPr>
          <p:nvPr/>
        </p:nvSpPr>
        <p:spPr bwMode="auto">
          <a:xfrm>
            <a:off x="155575" y="-1828800"/>
            <a:ext cx="2762250" cy="3810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1676400"/>
            <a:ext cx="1258158" cy="175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 descr="Povezana slik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1905000"/>
            <a:ext cx="1910862" cy="1552575"/>
          </a:xfrm>
          <a:prstGeom prst="rect">
            <a:avLst/>
          </a:prstGeom>
          <a:noFill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91400" y="1676400"/>
            <a:ext cx="1603443" cy="1626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Rezultat iskanja slik za level 1 draw shape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" y="4412391"/>
            <a:ext cx="1671638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ezultat iskanja slik za maisy's house and garde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6600" y="4267199"/>
            <a:ext cx="4572000" cy="2347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399032"/>
          </a:xfrm>
        </p:spPr>
        <p:txBody>
          <a:bodyPr/>
          <a:lstStyle/>
          <a:p>
            <a:r>
              <a:rPr lang="sl-SI" dirty="0" err="1">
                <a:solidFill>
                  <a:srgbClr val="CC00FF"/>
                </a:solidFill>
                <a:latin typeface="Garamond" panose="02020404030301010803" pitchFamily="18" charset="0"/>
              </a:rPr>
              <a:t>Art</a:t>
            </a:r>
            <a:r>
              <a:rPr lang="sl-SI" dirty="0">
                <a:solidFill>
                  <a:srgbClr val="CC00FF"/>
                </a:solidFill>
                <a:latin typeface="Garamond" panose="02020404030301010803" pitchFamily="18" charset="0"/>
              </a:rPr>
              <a:t> </a:t>
            </a:r>
            <a:r>
              <a:rPr lang="sl-SI" dirty="0" err="1">
                <a:solidFill>
                  <a:srgbClr val="CC00FF"/>
                </a:solidFill>
                <a:latin typeface="Garamond" panose="02020404030301010803" pitchFamily="18" charset="0"/>
              </a:rPr>
              <a:t>activities</a:t>
            </a:r>
            <a:r>
              <a:rPr lang="sl-SI" dirty="0">
                <a:solidFill>
                  <a:srgbClr val="CC00FF"/>
                </a:solidFill>
                <a:latin typeface="Garamond" panose="02020404030301010803" pitchFamily="18" charset="0"/>
              </a:rPr>
              <a:t> </a:t>
            </a:r>
            <a:r>
              <a:rPr lang="sl-SI" dirty="0" err="1">
                <a:solidFill>
                  <a:srgbClr val="CC00FF"/>
                </a:solidFill>
                <a:latin typeface="Garamond" panose="02020404030301010803" pitchFamily="18" charset="0"/>
              </a:rPr>
              <a:t>for</a:t>
            </a:r>
            <a:r>
              <a:rPr lang="sl-SI" dirty="0">
                <a:solidFill>
                  <a:srgbClr val="CC00FF"/>
                </a:solidFill>
                <a:latin typeface="Garamond" panose="02020404030301010803" pitchFamily="18" charset="0"/>
              </a:rPr>
              <a:t> </a:t>
            </a:r>
            <a:r>
              <a:rPr lang="sl-SI" dirty="0" err="1">
                <a:solidFill>
                  <a:srgbClr val="CC00FF"/>
                </a:solidFill>
                <a:latin typeface="Garamond" panose="02020404030301010803" pitchFamily="18" charset="0"/>
              </a:rPr>
              <a:t>children</a:t>
            </a:r>
            <a:endParaRPr lang="sl-SI" dirty="0">
              <a:solidFill>
                <a:srgbClr val="CC00FF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268760"/>
            <a:ext cx="4032448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6409088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sl-SI" dirty="0"/>
          </a:p>
        </p:txBody>
      </p:sp>
      <p:pic>
        <p:nvPicPr>
          <p:cNvPr id="8194" name="Picture 2" descr="Povezana slik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90600"/>
            <a:ext cx="4599194" cy="5867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857250"/>
          </a:xfrm>
        </p:spPr>
        <p:txBody>
          <a:bodyPr/>
          <a:lstStyle/>
          <a:p>
            <a:r>
              <a:rPr lang="sl-SI" dirty="0">
                <a:latin typeface="Garamond" panose="02020404030301010803" pitchFamily="18" charset="0"/>
              </a:rPr>
              <a:t>Art activities for children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31" y="1268760"/>
            <a:ext cx="4248472" cy="5468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603" y="1052736"/>
            <a:ext cx="4824536" cy="5792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err="1">
                <a:latin typeface="Garamond" panose="02020404030301010803" pitchFamily="18" charset="0"/>
              </a:rPr>
              <a:t>Drawing</a:t>
            </a:r>
            <a:r>
              <a:rPr lang="sl-SI" b="1" dirty="0">
                <a:latin typeface="Garamond" panose="02020404030301010803" pitchFamily="18" charset="0"/>
              </a:rPr>
              <a:t> </a:t>
            </a:r>
            <a:r>
              <a:rPr lang="sl-SI" b="1" dirty="0" err="1">
                <a:latin typeface="Garamond" panose="02020404030301010803" pitchFamily="18" charset="0"/>
              </a:rPr>
              <a:t>dictation</a:t>
            </a:r>
            <a:endParaRPr lang="sl-SI" b="1" dirty="0">
              <a:latin typeface="Garamond" panose="02020404030301010803" pitchFamily="18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>
                <a:latin typeface="Garamond" panose="02020404030301010803" pitchFamily="18" charset="0"/>
                <a:hlinkClick r:id="rId2"/>
              </a:rPr>
              <a:t>https://www.youtube.com/watch?v=vj4TLVuQ9aE</a:t>
            </a:r>
            <a:r>
              <a:rPr lang="sl-SI" dirty="0"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11266" name="Picture 2" descr="Rezultat iskanja slik za drawing dict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2895600"/>
            <a:ext cx="4768677" cy="3352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7965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err="1">
                <a:latin typeface="Garamond" panose="02020404030301010803" pitchFamily="18" charset="0"/>
              </a:rPr>
              <a:t>Painting</a:t>
            </a:r>
            <a:r>
              <a:rPr lang="sl-SI" b="1" dirty="0">
                <a:latin typeface="Garamond" panose="02020404030301010803" pitchFamily="18" charset="0"/>
              </a:rPr>
              <a:t> </a:t>
            </a:r>
            <a:r>
              <a:rPr lang="sl-SI" b="1" dirty="0" err="1">
                <a:latin typeface="Garamond" panose="02020404030301010803" pitchFamily="18" charset="0"/>
              </a:rPr>
              <a:t>dictation</a:t>
            </a:r>
            <a:endParaRPr lang="sl-SI" b="1" dirty="0">
              <a:latin typeface="Garamond" panose="02020404030301010803" pitchFamily="18" charset="0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sl-SI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61278" y="1981200"/>
            <a:ext cx="388272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9200"/>
            <a:ext cx="5204106" cy="428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sl-SI" dirty="0">
                <a:solidFill>
                  <a:srgbClr val="CC00FF"/>
                </a:solidFill>
                <a:latin typeface="Garamond" panose="02020404030301010803" pitchFamily="18" charset="0"/>
              </a:rPr>
              <a:t>ART AND 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1295400"/>
            <a:ext cx="2331386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1447800"/>
            <a:ext cx="2667000" cy="1670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3352800"/>
            <a:ext cx="3048000" cy="3310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Povezana slik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295400"/>
            <a:ext cx="3352800" cy="4191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304800"/>
            <a:ext cx="3374993" cy="2446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2895600" cy="2763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228600"/>
            <a:ext cx="1780526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200400"/>
            <a:ext cx="2157685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15200" y="2971800"/>
            <a:ext cx="1369904" cy="183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3429000"/>
            <a:ext cx="1199098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76400" y="3276600"/>
            <a:ext cx="2419574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00200" y="5105400"/>
            <a:ext cx="2224087" cy="1415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91000" y="5181600"/>
            <a:ext cx="32099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20000" y="4962525"/>
            <a:ext cx="1323256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477886"/>
          </a:xfrm>
        </p:spPr>
        <p:txBody>
          <a:bodyPr>
            <a:normAutofit/>
          </a:bodyPr>
          <a:lstStyle/>
          <a:p>
            <a:pPr algn="ctr"/>
            <a:r>
              <a:rPr lang="sl-SI" sz="4000" b="1" dirty="0">
                <a:latin typeface="Garamond" panose="02020404030301010803" pitchFamily="18" charset="0"/>
              </a:rPr>
              <a:t>FAMOUS PAINTINGS QUIZ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14040"/>
          </a:xfrm>
        </p:spPr>
        <p:txBody>
          <a:bodyPr>
            <a:normAutofit/>
          </a:bodyPr>
          <a:lstStyle/>
          <a:p>
            <a:r>
              <a:rPr lang="sl-SI" sz="2500" dirty="0">
                <a:latin typeface="Garamond" panose="02020404030301010803" pitchFamily="18" charset="0"/>
                <a:hlinkClick r:id="rId2"/>
              </a:rPr>
              <a:t>https://www.goodnet.org/articles/you-match-these-famous-paintings-to-their-artists-quiz</a:t>
            </a:r>
            <a:r>
              <a:rPr lang="sl-SI" sz="2500" dirty="0">
                <a:latin typeface="Garamond" panose="02020404030301010803" pitchFamily="18" charset="0"/>
              </a:rPr>
              <a:t> </a:t>
            </a:r>
          </a:p>
          <a:p>
            <a:r>
              <a:rPr lang="sl-SI" dirty="0">
                <a:solidFill>
                  <a:schemeClr val="accent3">
                    <a:lumMod val="50000"/>
                  </a:schemeClr>
                </a:solidFill>
                <a:latin typeface="Garamond" panose="02020404030301010803" pitchFamily="18" charset="0"/>
              </a:rPr>
              <a:t>Famous artists </a:t>
            </a:r>
            <a:r>
              <a:rPr lang="sl-SI" sz="1600" dirty="0">
                <a:latin typeface="Garamond" panose="02020404030301010803" pitchFamily="18" charset="0"/>
                <a:hlinkClick r:id="rId3"/>
              </a:rPr>
              <a:t>http://totallyhistory.com/art-history/famous-artists/</a:t>
            </a:r>
            <a:r>
              <a:rPr lang="sl-SI" sz="1600" dirty="0">
                <a:latin typeface="Garamond" panose="02020404030301010803" pitchFamily="18" charset="0"/>
              </a:rPr>
              <a:t> </a:t>
            </a:r>
          </a:p>
          <a:p>
            <a:endParaRPr lang="sl-SI" sz="1600" dirty="0">
              <a:latin typeface="Garamond" panose="02020404030301010803" pitchFamily="18" charset="0"/>
            </a:endParaRPr>
          </a:p>
          <a:p>
            <a:pPr>
              <a:buNone/>
            </a:pPr>
            <a:endParaRPr lang="sl-SI" sz="1600" dirty="0">
              <a:latin typeface="Garamond" panose="02020404030301010803" pitchFamily="18" charset="0"/>
            </a:endParaRPr>
          </a:p>
          <a:p>
            <a:pPr>
              <a:buNone/>
            </a:pPr>
            <a:endParaRPr lang="sl-SI" sz="1600" dirty="0">
              <a:latin typeface="Garamond" panose="02020404030301010803" pitchFamily="18" charset="0"/>
            </a:endParaRPr>
          </a:p>
          <a:p>
            <a:pPr>
              <a:buNone/>
            </a:pPr>
            <a:endParaRPr lang="sl-SI" sz="1600" dirty="0">
              <a:latin typeface="Garamond" panose="02020404030301010803" pitchFamily="18" charset="0"/>
            </a:endParaRPr>
          </a:p>
          <a:p>
            <a:pPr>
              <a:buNone/>
            </a:pPr>
            <a:endParaRPr lang="sl-SI" sz="1600" dirty="0">
              <a:latin typeface="Garamond" panose="02020404030301010803" pitchFamily="18" charset="0"/>
            </a:endParaRPr>
          </a:p>
          <a:p>
            <a:pPr>
              <a:buNone/>
            </a:pPr>
            <a:r>
              <a:rPr lang="sl-SI" sz="2500" dirty="0">
                <a:solidFill>
                  <a:srgbClr val="FF0000"/>
                </a:solidFill>
                <a:latin typeface="Garamond" panose="02020404030301010803" pitchFamily="18" charset="0"/>
              </a:rPr>
              <a:t>In </a:t>
            </a:r>
            <a:r>
              <a:rPr lang="sl-SI" sz="2500" dirty="0" err="1">
                <a:solidFill>
                  <a:srgbClr val="FF0000"/>
                </a:solidFill>
                <a:latin typeface="Garamond" panose="02020404030301010803" pitchFamily="18" charset="0"/>
              </a:rPr>
              <a:t>groups</a:t>
            </a:r>
            <a:r>
              <a:rPr lang="sl-SI" sz="2500" dirty="0">
                <a:solidFill>
                  <a:srgbClr val="FF0000"/>
                </a:solidFill>
                <a:latin typeface="Garamond" panose="02020404030301010803" pitchFamily="18" charset="0"/>
              </a:rPr>
              <a:t> brainstorm 4 Cs for art.</a:t>
            </a:r>
          </a:p>
          <a:p>
            <a:pPr>
              <a:buNone/>
            </a:pPr>
            <a:endParaRPr lang="sl-SI" sz="13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4953000"/>
            <a:ext cx="1481137" cy="164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Rezultat iskanja slik za SALVADOR DALI PAINTING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2895600"/>
            <a:ext cx="2819400" cy="2057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876800"/>
            <a:ext cx="2133600" cy="1590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4191000"/>
            <a:ext cx="1578102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2667000"/>
            <a:ext cx="1637269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752600"/>
            <a:ext cx="1981200" cy="1394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0400" y="152400"/>
            <a:ext cx="1604962" cy="2205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334000"/>
            <a:ext cx="1295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90800" y="1676400"/>
            <a:ext cx="1471136" cy="242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48200" y="3352800"/>
            <a:ext cx="2195512" cy="124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43400" y="1600200"/>
            <a:ext cx="2508069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220154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2400" y="3276600"/>
            <a:ext cx="1981200" cy="1642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267200" y="0"/>
            <a:ext cx="2438400" cy="1326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371600" y="5334000"/>
            <a:ext cx="1295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743200" y="0"/>
            <a:ext cx="1296601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sl-SI" dirty="0">
                <a:solidFill>
                  <a:srgbClr val="CC00FF"/>
                </a:solidFill>
                <a:latin typeface="Garamond" panose="02020404030301010803" pitchFamily="18" charset="0"/>
              </a:rPr>
              <a:t>  ART AND MATHS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676400"/>
            <a:ext cx="1905000" cy="1658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371600"/>
            <a:ext cx="2133600" cy="163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4876800"/>
            <a:ext cx="2391163" cy="176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3124200"/>
            <a:ext cx="1752600" cy="1557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4800600"/>
            <a:ext cx="2343451" cy="196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52400"/>
            <a:ext cx="2362200" cy="3120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39000" y="1219200"/>
            <a:ext cx="1707310" cy="326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600" y="3352800"/>
            <a:ext cx="2286000" cy="205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Rezultat iskanja slik za primary colours children art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3400" y="5443576"/>
            <a:ext cx="2124471" cy="14144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sl-SI" dirty="0">
                <a:solidFill>
                  <a:srgbClr val="CC00FF"/>
                </a:solidFill>
                <a:latin typeface="Garamond" panose="02020404030301010803" pitchFamily="18" charset="0"/>
              </a:rPr>
              <a:t>ART AND P. E.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533400"/>
            <a:ext cx="2090737" cy="328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95400"/>
            <a:ext cx="2500312" cy="3199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4267200"/>
            <a:ext cx="3929062" cy="2337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1303889"/>
            <a:ext cx="3276600" cy="2672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097" y="4614173"/>
            <a:ext cx="3995737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sl-SI" dirty="0">
                <a:solidFill>
                  <a:srgbClr val="CC00FF"/>
                </a:solidFill>
                <a:latin typeface="Garamond" panose="02020404030301010803" pitchFamily="18" charset="0"/>
              </a:rPr>
              <a:t>ART AND MUSIC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95" y="1219200"/>
            <a:ext cx="2620547" cy="266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4038600"/>
            <a:ext cx="2971800" cy="1848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1219200"/>
            <a:ext cx="2209800" cy="2612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1219200"/>
            <a:ext cx="4114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0" y="6096000"/>
            <a:ext cx="11458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FF0000"/>
                </a:solidFill>
                <a:latin typeface="Garamond" panose="02020404030301010803" pitchFamily="18" charset="0"/>
              </a:rPr>
              <a:t>Group work: Fill in some </a:t>
            </a:r>
            <a:r>
              <a:rPr lang="sl-SI" b="1" dirty="0" err="1">
                <a:solidFill>
                  <a:srgbClr val="FF0000"/>
                </a:solidFill>
                <a:latin typeface="Garamond" panose="02020404030301010803" pitchFamily="18" charset="0"/>
              </a:rPr>
              <a:t>art</a:t>
            </a:r>
            <a:r>
              <a:rPr lang="sl-SI" b="1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sl-SI" b="1" dirty="0" err="1">
                <a:solidFill>
                  <a:srgbClr val="FF0000"/>
                </a:solidFill>
                <a:latin typeface="Garamond" panose="02020404030301010803" pitchFamily="18" charset="0"/>
              </a:rPr>
              <a:t>worksheets</a:t>
            </a:r>
            <a:r>
              <a:rPr lang="sl-SI" b="1" dirty="0">
                <a:solidFill>
                  <a:srgbClr val="FF0000"/>
                </a:solidFill>
                <a:latin typeface="Garamond" panose="02020404030301010803" pitchFamily="18" charset="0"/>
              </a:rPr>
              <a:t>. When you finish check the solutions.</a:t>
            </a:r>
          </a:p>
          <a:p>
            <a:r>
              <a:rPr lang="sl-SI" b="1" dirty="0">
                <a:solidFill>
                  <a:srgbClr val="FF0000"/>
                </a:solidFill>
                <a:latin typeface="Garamond" panose="02020404030301010803" pitchFamily="18" charset="0"/>
                <a:sym typeface="Symbol"/>
              </a:rPr>
              <a:t> </a:t>
            </a:r>
            <a:r>
              <a:rPr lang="sl-SI" b="1" dirty="0">
                <a:solidFill>
                  <a:srgbClr val="FF0000"/>
                </a:solidFill>
                <a:latin typeface="Garamond" panose="02020404030301010803" pitchFamily="18" charset="0"/>
              </a:rPr>
              <a:t>Aim: develop students’/teachers’ vocabulary </a:t>
            </a:r>
          </a:p>
          <a:p>
            <a:endParaRPr lang="sl-SI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sl-SI" dirty="0">
                <a:solidFill>
                  <a:srgbClr val="CC00FF"/>
                </a:solidFill>
                <a:latin typeface="Garamond" panose="02020404030301010803" pitchFamily="18" charset="0"/>
              </a:rPr>
              <a:t>ART GAMES</a:t>
            </a:r>
            <a:endParaRPr lang="sl-SI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610600" cy="5943600"/>
          </a:xfrm>
        </p:spPr>
        <p:txBody>
          <a:bodyPr>
            <a:noAutofit/>
          </a:bodyPr>
          <a:lstStyle/>
          <a:p>
            <a:r>
              <a:rPr lang="en-GB" sz="2500" dirty="0">
                <a:latin typeface="Garamond" panose="02020404030301010803" pitchFamily="18" charset="0"/>
              </a:rPr>
              <a:t>Touch something </a:t>
            </a:r>
            <a:r>
              <a:rPr lang="sl-SI" sz="2500" dirty="0">
                <a:latin typeface="Garamond" panose="02020404030301010803" pitchFamily="18" charset="0"/>
              </a:rPr>
              <a:t>brown</a:t>
            </a:r>
            <a:r>
              <a:rPr lang="en-GB" sz="2500" dirty="0">
                <a:latin typeface="Garamond" panose="02020404030301010803" pitchFamily="18" charset="0"/>
              </a:rPr>
              <a:t>/blue/green and </a:t>
            </a:r>
            <a:r>
              <a:rPr lang="sl-SI" sz="2500" dirty="0">
                <a:latin typeface="Garamond" panose="02020404030301010803" pitchFamily="18" charset="0"/>
              </a:rPr>
              <a:t>red</a:t>
            </a:r>
            <a:r>
              <a:rPr lang="en-GB" sz="2500" dirty="0">
                <a:latin typeface="Garamond" panose="02020404030301010803" pitchFamily="18" charset="0"/>
              </a:rPr>
              <a:t>/white, black and purple ... </a:t>
            </a:r>
          </a:p>
          <a:p>
            <a:pPr>
              <a:buNone/>
            </a:pPr>
            <a:endParaRPr lang="sl-SI" sz="2500" dirty="0"/>
          </a:p>
          <a:p>
            <a:r>
              <a:rPr lang="en-GB" sz="2500" dirty="0">
                <a:latin typeface="Garamond" panose="02020404030301010803" pitchFamily="18" charset="0"/>
              </a:rPr>
              <a:t>Drawing with eyes covered</a:t>
            </a:r>
            <a:endParaRPr lang="sl-SI" sz="2500" dirty="0">
              <a:latin typeface="Garamond" panose="02020404030301010803" pitchFamily="18" charset="0"/>
            </a:endParaRPr>
          </a:p>
          <a:p>
            <a:pPr>
              <a:buNone/>
            </a:pPr>
            <a:endParaRPr lang="sl-SI" sz="2500" dirty="0"/>
          </a:p>
          <a:p>
            <a:endParaRPr lang="sl-SI" sz="2500" dirty="0"/>
          </a:p>
          <a:p>
            <a:endParaRPr lang="sl-SI" sz="2500" dirty="0"/>
          </a:p>
          <a:p>
            <a:pPr>
              <a:buNone/>
            </a:pPr>
            <a:endParaRPr lang="sl-SI" sz="2500" dirty="0"/>
          </a:p>
          <a:p>
            <a:pPr>
              <a:buNone/>
            </a:pPr>
            <a:endParaRPr lang="en-GB" sz="2500" dirty="0"/>
          </a:p>
          <a:p>
            <a:r>
              <a:rPr lang="en-GB" sz="2500" dirty="0">
                <a:latin typeface="Garamond" panose="02020404030301010803" pitchFamily="18" charset="0"/>
              </a:rPr>
              <a:t>Double Doodle Play</a:t>
            </a:r>
            <a:endParaRPr lang="sl-SI" sz="2500" dirty="0">
              <a:latin typeface="Garamond" panose="02020404030301010803" pitchFamily="18" charset="0"/>
            </a:endParaRPr>
          </a:p>
          <a:p>
            <a:pPr>
              <a:buNone/>
            </a:pPr>
            <a:endParaRPr lang="sl-SI" sz="2500" dirty="0"/>
          </a:p>
          <a:p>
            <a:pPr>
              <a:buNone/>
            </a:pPr>
            <a:endParaRPr lang="sl-SI" sz="2500" dirty="0"/>
          </a:p>
          <a:p>
            <a:pPr>
              <a:buNone/>
            </a:pPr>
            <a:endParaRPr lang="en-GB" sz="2500" dirty="0"/>
          </a:p>
          <a:p>
            <a:pPr>
              <a:buNone/>
            </a:pPr>
            <a:endParaRPr lang="en-GB" sz="25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1371600"/>
            <a:ext cx="1124477" cy="809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2438400"/>
            <a:ext cx="293606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4724400"/>
            <a:ext cx="3200400" cy="2010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534400" cy="5973763"/>
          </a:xfrm>
        </p:spPr>
        <p:txBody>
          <a:bodyPr/>
          <a:lstStyle/>
          <a:p>
            <a:r>
              <a:rPr lang="en-GB" sz="2500" dirty="0">
                <a:latin typeface="Garamond" panose="02020404030301010803" pitchFamily="18" charset="0"/>
              </a:rPr>
              <a:t>The Combination Man</a:t>
            </a:r>
            <a:r>
              <a:rPr lang="sl-SI" sz="2500" dirty="0">
                <a:latin typeface="Garamond" panose="02020404030301010803" pitchFamily="18" charset="0"/>
              </a:rPr>
              <a:t>/Animal</a:t>
            </a:r>
            <a:r>
              <a:rPr lang="en-GB" sz="2500" dirty="0">
                <a:latin typeface="Garamond" panose="02020404030301010803" pitchFamily="18" charset="0"/>
              </a:rPr>
              <a:t> Drawing Game</a:t>
            </a:r>
            <a:endParaRPr lang="sl-SI" sz="2500" dirty="0">
              <a:latin typeface="Garamond" panose="02020404030301010803" pitchFamily="18" charset="0"/>
            </a:endParaRPr>
          </a:p>
          <a:p>
            <a:pPr>
              <a:buNone/>
            </a:pPr>
            <a:endParaRPr lang="sl-SI" sz="2500" dirty="0"/>
          </a:p>
          <a:p>
            <a:pPr>
              <a:buNone/>
            </a:pPr>
            <a:endParaRPr lang="sl-SI" sz="2500" dirty="0"/>
          </a:p>
          <a:p>
            <a:pPr>
              <a:buNone/>
            </a:pPr>
            <a:endParaRPr lang="sl-SI" sz="2500" dirty="0"/>
          </a:p>
          <a:p>
            <a:r>
              <a:rPr lang="en-GB" sz="2500" dirty="0">
                <a:latin typeface="Garamond" panose="02020404030301010803" pitchFamily="18" charset="0"/>
              </a:rPr>
              <a:t>Drawing</a:t>
            </a:r>
            <a:r>
              <a:rPr lang="sl-SI" sz="2500" dirty="0">
                <a:latin typeface="Garamond" panose="02020404030301010803" pitchFamily="18" charset="0"/>
              </a:rPr>
              <a:t>/painting dictation </a:t>
            </a:r>
          </a:p>
          <a:p>
            <a:pPr>
              <a:buNone/>
            </a:pPr>
            <a:r>
              <a:rPr lang="sl-SI" sz="2500" dirty="0">
                <a:latin typeface="Garamond" panose="02020404030301010803" pitchFamily="18" charset="0"/>
              </a:rPr>
              <a:t>(for example: draw 2 cm long ...)</a:t>
            </a:r>
          </a:p>
          <a:p>
            <a:pPr>
              <a:buNone/>
            </a:pPr>
            <a:endParaRPr lang="en-GB" sz="2500" dirty="0">
              <a:latin typeface="Garamond" panose="02020404030301010803" pitchFamily="18" charset="0"/>
            </a:endParaRPr>
          </a:p>
          <a:p>
            <a:r>
              <a:rPr lang="en-GB" sz="2500" dirty="0">
                <a:latin typeface="Garamond" panose="02020404030301010803" pitchFamily="18" charset="0"/>
              </a:rPr>
              <a:t>Draw  with art dice and create your own picture/story </a:t>
            </a:r>
            <a:endParaRPr lang="sl-SI" sz="2500" dirty="0">
              <a:latin typeface="Garamond" panose="02020404030301010803" pitchFamily="18" charset="0"/>
            </a:endParaRPr>
          </a:p>
          <a:p>
            <a:endParaRPr lang="sl-SI" dirty="0"/>
          </a:p>
          <a:p>
            <a:pPr>
              <a:buNone/>
            </a:pPr>
            <a:endParaRPr lang="sl-SI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33800"/>
            <a:ext cx="3048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0"/>
            <a:ext cx="2438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3810000"/>
            <a:ext cx="2687484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1" y="3810000"/>
            <a:ext cx="2743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1524000"/>
            <a:ext cx="1752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04800"/>
          </a:xfrm>
        </p:spPr>
        <p:txBody>
          <a:bodyPr>
            <a:noAutofit/>
          </a:bodyPr>
          <a:lstStyle/>
          <a:p>
            <a:r>
              <a:rPr lang="sl-SI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Lesson – example </a:t>
            </a:r>
            <a:endParaRPr lang="sl-SI" sz="20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228600"/>
            <a:ext cx="9144000" cy="6629400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sl-SI" sz="4800" b="1" dirty="0">
                <a:latin typeface="Garamond" panose="02020404030301010803" pitchFamily="18" charset="0"/>
              </a:rPr>
              <a:t>Topic: </a:t>
            </a:r>
            <a:r>
              <a:rPr lang="sl-SI" sz="4800" dirty="0">
                <a:latin typeface="Garamond" panose="02020404030301010803" pitchFamily="18" charset="0"/>
              </a:rPr>
              <a:t>Colours (revision)</a:t>
            </a:r>
          </a:p>
          <a:p>
            <a:pPr>
              <a:buNone/>
              <a:tabLst>
                <a:tab pos="1435100" algn="l"/>
              </a:tabLst>
            </a:pPr>
            <a:r>
              <a:rPr lang="sl-SI" sz="4800" b="1" dirty="0">
                <a:latin typeface="Garamond" panose="02020404030301010803" pitchFamily="18" charset="0"/>
              </a:rPr>
              <a:t>Grade: </a:t>
            </a:r>
            <a:r>
              <a:rPr lang="en-GB" sz="4800" dirty="0">
                <a:latin typeface="Garamond" panose="02020404030301010803" pitchFamily="18" charset="0"/>
              </a:rPr>
              <a:t>1</a:t>
            </a:r>
            <a:r>
              <a:rPr lang="en-GB" sz="4800" baseline="30000" dirty="0">
                <a:latin typeface="Garamond" panose="02020404030301010803" pitchFamily="18" charset="0"/>
              </a:rPr>
              <a:t>st</a:t>
            </a:r>
            <a:r>
              <a:rPr lang="sl-SI" sz="4800" dirty="0">
                <a:latin typeface="Garamond" panose="02020404030301010803" pitchFamily="18" charset="0"/>
              </a:rPr>
              <a:t>                  </a:t>
            </a:r>
            <a:r>
              <a:rPr lang="sl-SI" sz="4800" b="1" dirty="0">
                <a:latin typeface="Garamond" panose="02020404030301010803" pitchFamily="18" charset="0"/>
              </a:rPr>
              <a:t>Subject: </a:t>
            </a:r>
            <a:r>
              <a:rPr lang="sl-SI" sz="4800" dirty="0">
                <a:latin typeface="Garamond" panose="02020404030301010803" pitchFamily="18" charset="0"/>
              </a:rPr>
              <a:t>Art </a:t>
            </a:r>
          </a:p>
          <a:p>
            <a:pPr>
              <a:buNone/>
            </a:pPr>
            <a:r>
              <a:rPr lang="sl-SI" sz="4800" b="1" dirty="0">
                <a:latin typeface="Garamond" panose="02020404030301010803" pitchFamily="18" charset="0"/>
              </a:rPr>
              <a:t>Aims: </a:t>
            </a:r>
          </a:p>
          <a:p>
            <a:pPr>
              <a:buNone/>
            </a:pPr>
            <a:r>
              <a:rPr lang="sl-SI" sz="4800" dirty="0">
                <a:latin typeface="Garamond" panose="02020404030301010803" pitchFamily="18" charset="0"/>
              </a:rPr>
              <a:t>	ART: They know different colours. </a:t>
            </a:r>
          </a:p>
          <a:p>
            <a:pPr>
              <a:buNone/>
            </a:pPr>
            <a:r>
              <a:rPr lang="sl-SI" sz="4800" dirty="0">
                <a:latin typeface="Garamond" panose="02020404030301010803" pitchFamily="18" charset="0"/>
              </a:rPr>
              <a:t>	MAT: </a:t>
            </a:r>
            <a:r>
              <a:rPr lang="sl-SI" sz="4800" dirty="0" err="1">
                <a:latin typeface="Garamond" panose="02020404030301010803" pitchFamily="18" charset="0"/>
              </a:rPr>
              <a:t>They</a:t>
            </a:r>
            <a:r>
              <a:rPr lang="sl-SI" sz="4800" dirty="0">
                <a:latin typeface="Garamond" panose="02020404030301010803" pitchFamily="18" charset="0"/>
              </a:rPr>
              <a:t> </a:t>
            </a:r>
            <a:r>
              <a:rPr lang="sl-SI" sz="4800" dirty="0" err="1">
                <a:latin typeface="Garamond" panose="02020404030301010803" pitchFamily="18" charset="0"/>
              </a:rPr>
              <a:t>recognize</a:t>
            </a:r>
            <a:r>
              <a:rPr lang="sl-SI" sz="4800" dirty="0">
                <a:latin typeface="Garamond" panose="02020404030301010803" pitchFamily="18" charset="0"/>
              </a:rPr>
              <a:t> </a:t>
            </a:r>
            <a:r>
              <a:rPr lang="sl-SI" sz="4800" dirty="0" err="1">
                <a:latin typeface="Garamond" panose="02020404030301010803" pitchFamily="18" charset="0"/>
              </a:rPr>
              <a:t>and</a:t>
            </a:r>
            <a:r>
              <a:rPr lang="sl-SI" sz="4800" dirty="0">
                <a:latin typeface="Garamond" panose="02020404030301010803" pitchFamily="18" charset="0"/>
              </a:rPr>
              <a:t> </a:t>
            </a:r>
            <a:r>
              <a:rPr lang="sl-SI" sz="4800" dirty="0" err="1">
                <a:latin typeface="Garamond" panose="02020404030301010803" pitchFamily="18" charset="0"/>
              </a:rPr>
              <a:t>continue</a:t>
            </a:r>
            <a:r>
              <a:rPr lang="sl-SI" sz="4800" dirty="0">
                <a:latin typeface="Garamond" panose="02020404030301010803" pitchFamily="18" charset="0"/>
              </a:rPr>
              <a:t> </a:t>
            </a:r>
            <a:r>
              <a:rPr lang="sl-SI" sz="4800" dirty="0" err="1">
                <a:latin typeface="Garamond" panose="02020404030301010803" pitchFamily="18" charset="0"/>
              </a:rPr>
              <a:t>patterns</a:t>
            </a:r>
            <a:r>
              <a:rPr lang="sl-SI" sz="4800" dirty="0">
                <a:latin typeface="Garamond" panose="02020404030301010803" pitchFamily="18" charset="0"/>
              </a:rPr>
              <a:t>. 	</a:t>
            </a:r>
          </a:p>
          <a:p>
            <a:pPr>
              <a:buNone/>
            </a:pPr>
            <a:r>
              <a:rPr lang="sl-SI" sz="4800" dirty="0">
                <a:latin typeface="Garamond" panose="02020404030301010803" pitchFamily="18" charset="0"/>
              </a:rPr>
              <a:t>	ŠPO: They perform locomotor movements (running, walking, jumping ...). </a:t>
            </a:r>
          </a:p>
          <a:p>
            <a:pPr>
              <a:buNone/>
            </a:pPr>
            <a:r>
              <a:rPr lang="sl-SI" sz="4800" dirty="0">
                <a:latin typeface="Garamond" panose="02020404030301010803" pitchFamily="18" charset="0"/>
              </a:rPr>
              <a:t>	TJA: They understand the instructions/they recognize the main topic of the story/they use the vocabulary and phrases within </a:t>
            </a:r>
            <a:r>
              <a:rPr lang="sl-SI" sz="4800" dirty="0" err="1">
                <a:latin typeface="Garamond" panose="02020404030301010803" pitchFamily="18" charset="0"/>
              </a:rPr>
              <a:t>discussed</a:t>
            </a:r>
            <a:r>
              <a:rPr lang="sl-SI" sz="4800" dirty="0">
                <a:latin typeface="Garamond" panose="02020404030301010803" pitchFamily="18" charset="0"/>
              </a:rPr>
              <a:t> </a:t>
            </a:r>
            <a:r>
              <a:rPr lang="sl-SI" sz="4800" dirty="0" err="1">
                <a:latin typeface="Garamond" panose="02020404030301010803" pitchFamily="18" charset="0"/>
              </a:rPr>
              <a:t>topics</a:t>
            </a:r>
            <a:r>
              <a:rPr lang="sl-SI" sz="4800" dirty="0">
                <a:latin typeface="Garamond" panose="02020404030301010803" pitchFamily="18" charset="0"/>
              </a:rPr>
              <a:t>. </a:t>
            </a:r>
          </a:p>
          <a:p>
            <a:pPr>
              <a:buNone/>
            </a:pPr>
            <a:r>
              <a:rPr lang="sl-SI" sz="4800" b="1" dirty="0">
                <a:latin typeface="Garamond" panose="02020404030301010803" pitchFamily="18" charset="0"/>
              </a:rPr>
              <a:t>Vocabulary and phrases: </a:t>
            </a:r>
          </a:p>
          <a:p>
            <a:pPr>
              <a:buNone/>
            </a:pPr>
            <a:r>
              <a:rPr lang="sl-SI" sz="4800" dirty="0">
                <a:latin typeface="Garamond" panose="02020404030301010803" pitchFamily="18" charset="0"/>
              </a:rPr>
              <a:t>	Vocabulary: colours (yellow, red, orange, green …), animals (bear, duck, cat, dog ...); ... </a:t>
            </a:r>
          </a:p>
          <a:p>
            <a:pPr>
              <a:lnSpc>
                <a:spcPct val="120000"/>
              </a:lnSpc>
              <a:buNone/>
            </a:pPr>
            <a:r>
              <a:rPr lang="sl-SI" sz="4800" dirty="0">
                <a:latin typeface="Garamond" panose="02020404030301010803" pitchFamily="18" charset="0"/>
              </a:rPr>
              <a:t>	Phrases: What do you see? I see a ... </a:t>
            </a:r>
            <a:r>
              <a:rPr lang="sl-SI" sz="4800" dirty="0" err="1">
                <a:latin typeface="Garamond" panose="02020404030301010803" pitchFamily="18" charset="0"/>
              </a:rPr>
              <a:t>What</a:t>
            </a:r>
            <a:r>
              <a:rPr lang="sl-SI" sz="4800" dirty="0">
                <a:latin typeface="Garamond" panose="02020404030301010803" pitchFamily="18" charset="0"/>
              </a:rPr>
              <a:t> </a:t>
            </a:r>
            <a:r>
              <a:rPr lang="sl-SI" sz="4800" dirty="0" err="1">
                <a:latin typeface="Garamond" panose="02020404030301010803" pitchFamily="18" charset="0"/>
              </a:rPr>
              <a:t>colour</a:t>
            </a:r>
            <a:r>
              <a:rPr lang="sl-SI" sz="4800" dirty="0">
                <a:latin typeface="Garamond" panose="02020404030301010803" pitchFamily="18" charset="0"/>
              </a:rPr>
              <a:t> is it? It‘s … What comes next? </a:t>
            </a:r>
          </a:p>
          <a:p>
            <a:pPr>
              <a:buNone/>
            </a:pPr>
            <a:endParaRPr lang="sl-SI" sz="6000" b="1" dirty="0">
              <a:latin typeface="Garamond" panose="02020404030301010803" pitchFamily="18" charset="0"/>
            </a:endParaRPr>
          </a:p>
          <a:p>
            <a:pPr>
              <a:buNone/>
            </a:pPr>
            <a:r>
              <a:rPr lang="sl-SI" sz="6000" b="1" dirty="0">
                <a:latin typeface="Garamond" panose="02020404030301010803" pitchFamily="18" charset="0"/>
              </a:rPr>
              <a:t>Lesson structure: </a:t>
            </a:r>
          </a:p>
          <a:p>
            <a:pPr marL="514350" indent="-514350">
              <a:buNone/>
            </a:pPr>
            <a:r>
              <a:rPr lang="sl-SI" sz="6000" b="1" dirty="0">
                <a:latin typeface="Garamond" panose="02020404030301010803" pitchFamily="18" charset="0"/>
              </a:rPr>
              <a:t>1. Questions</a:t>
            </a:r>
            <a:r>
              <a:rPr lang="sl-SI" sz="6000" dirty="0">
                <a:latin typeface="Garamond" panose="02020404030301010803" pitchFamily="18" charset="0"/>
              </a:rPr>
              <a:t> (what’s your name/what’s the weather like today/do you like rabbits ...?)</a:t>
            </a:r>
          </a:p>
          <a:p>
            <a:pPr marL="514350" indent="-514350">
              <a:buNone/>
            </a:pPr>
            <a:r>
              <a:rPr lang="sl-SI" sz="6000" b="1" dirty="0">
                <a:latin typeface="Garamond" panose="02020404030301010803" pitchFamily="18" charset="0"/>
              </a:rPr>
              <a:t>2. Movements</a:t>
            </a:r>
            <a:r>
              <a:rPr lang="sl-SI" sz="6000" dirty="0">
                <a:latin typeface="Garamond" panose="02020404030301010803" pitchFamily="18" charset="0"/>
              </a:rPr>
              <a:t> (swim, touch your toes, turn around, jump and count to 9, run to the door, touch three chairs ...)</a:t>
            </a:r>
          </a:p>
          <a:p>
            <a:pPr marL="514350" indent="-514350">
              <a:buNone/>
            </a:pPr>
            <a:r>
              <a:rPr lang="sl-SI" sz="6000" b="1" dirty="0">
                <a:latin typeface="Garamond" panose="02020404030301010803" pitchFamily="18" charset="0"/>
              </a:rPr>
              <a:t>3. Revision: Colours </a:t>
            </a:r>
          </a:p>
          <a:p>
            <a:pPr marL="514350" indent="-514350"/>
            <a:r>
              <a:rPr lang="sl-SI" sz="6000" b="1" dirty="0">
                <a:latin typeface="Garamond" panose="02020404030301010803" pitchFamily="18" charset="0"/>
              </a:rPr>
              <a:t>I say, you say </a:t>
            </a:r>
          </a:p>
          <a:p>
            <a:pPr marL="514350" indent="-514350"/>
            <a:r>
              <a:rPr lang="sl-SI" sz="6000" b="1" dirty="0">
                <a:latin typeface="Garamond" panose="02020404030301010803" pitchFamily="18" charset="0"/>
              </a:rPr>
              <a:t>Touch something red, yellow; green and pink </a:t>
            </a:r>
          </a:p>
          <a:p>
            <a:pPr marL="514350" indent="-514350"/>
            <a:r>
              <a:rPr lang="sl-SI" sz="6000" b="1" dirty="0">
                <a:latin typeface="Garamond" panose="02020404030301010803" pitchFamily="18" charset="0"/>
              </a:rPr>
              <a:t>Colour scavenger hunt (in groups)</a:t>
            </a:r>
          </a:p>
          <a:p>
            <a:pPr marL="514350" indent="-514350"/>
            <a:r>
              <a:rPr lang="sl-SI" sz="6000" b="1" dirty="0">
                <a:latin typeface="Garamond" panose="02020404030301010803" pitchFamily="18" charset="0"/>
              </a:rPr>
              <a:t>Story: </a:t>
            </a:r>
            <a:r>
              <a:rPr lang="sl-SI" sz="6000" dirty="0">
                <a:latin typeface="Garamond" panose="02020404030301010803" pitchFamily="18" charset="0"/>
              </a:rPr>
              <a:t>Brown bear, brown bear, what do you see? (video) </a:t>
            </a:r>
            <a:r>
              <a:rPr lang="sl-SI" sz="4000" dirty="0">
                <a:latin typeface="Garamond" panose="02020404030301010803" pitchFamily="18" charset="0"/>
                <a:hlinkClick r:id="rId2"/>
              </a:rPr>
              <a:t>https://www.youtube.com/watch?v=WST-B8zQleM&amp;t=2s</a:t>
            </a:r>
            <a:r>
              <a:rPr lang="sl-SI" sz="4000" dirty="0">
                <a:latin typeface="Garamond" panose="02020404030301010803" pitchFamily="18" charset="0"/>
              </a:rPr>
              <a:t> </a:t>
            </a:r>
          </a:p>
          <a:p>
            <a:pPr marL="788670" lvl="1" indent="-514350">
              <a:buNone/>
            </a:pPr>
            <a:r>
              <a:rPr lang="sl-SI" sz="6000" dirty="0">
                <a:solidFill>
                  <a:schemeClr val="tx1"/>
                </a:solidFill>
                <a:latin typeface="Garamond" panose="02020404030301010803" pitchFamily="18" charset="0"/>
              </a:rPr>
              <a:t>	Questions about the story: </a:t>
            </a:r>
            <a:r>
              <a:rPr lang="sl-SI" sz="4400" dirty="0">
                <a:solidFill>
                  <a:schemeClr val="tx1"/>
                </a:solidFill>
                <a:latin typeface="Garamond" panose="02020404030301010803" pitchFamily="18" charset="0"/>
              </a:rPr>
              <a:t>What do you see/What colour is it/How many do you see/What comes next…? </a:t>
            </a:r>
          </a:p>
          <a:p>
            <a:pPr marL="788670" lvl="1" indent="-514350">
              <a:buNone/>
            </a:pPr>
            <a:r>
              <a:rPr lang="sl-SI" sz="6000" dirty="0">
                <a:solidFill>
                  <a:schemeClr val="tx1"/>
                </a:solidFill>
                <a:latin typeface="Garamond" panose="02020404030301010803" pitchFamily="18" charset="0"/>
              </a:rPr>
              <a:t>	Ordering pictures of animals/Matching animals and colours (I see a brown bear)</a:t>
            </a:r>
          </a:p>
          <a:p>
            <a:pPr marL="788670" lvl="1" indent="-514350">
              <a:buNone/>
            </a:pPr>
            <a:r>
              <a:rPr lang="sl-SI" sz="6000" dirty="0">
                <a:solidFill>
                  <a:schemeClr val="tx1"/>
                </a:solidFill>
                <a:latin typeface="Garamond" panose="02020404030301010803" pitchFamily="18" charset="0"/>
              </a:rPr>
              <a:t>	Changing the story (different animals and colours)</a:t>
            </a:r>
          </a:p>
          <a:p>
            <a:pPr marL="514350" indent="-514350">
              <a:buNone/>
            </a:pPr>
            <a:r>
              <a:rPr lang="sl-SI" sz="6000" b="1" dirty="0">
                <a:latin typeface="Garamond" panose="02020404030301010803" pitchFamily="18" charset="0"/>
              </a:rPr>
              <a:t>4. Group work: </a:t>
            </a:r>
          </a:p>
          <a:p>
            <a:pPr marL="514350" indent="-514350"/>
            <a:r>
              <a:rPr lang="sl-SI" sz="6000" dirty="0">
                <a:latin typeface="Garamond" panose="02020404030301010803" pitchFamily="18" charset="0"/>
              </a:rPr>
              <a:t>Kaboom </a:t>
            </a:r>
          </a:p>
          <a:p>
            <a:pPr marL="514350" indent="-514350"/>
            <a:r>
              <a:rPr lang="sl-SI" sz="6000" dirty="0">
                <a:latin typeface="Garamond" panose="02020404030301010803" pitchFamily="18" charset="0"/>
              </a:rPr>
              <a:t>Patterns (link blocks)</a:t>
            </a:r>
          </a:p>
          <a:p>
            <a:pPr marL="514350" indent="-514350"/>
            <a:r>
              <a:rPr lang="sl-SI" sz="6000" dirty="0">
                <a:latin typeface="Garamond" panose="02020404030301010803" pitchFamily="18" charset="0"/>
              </a:rPr>
              <a:t>Colourful cups tower challenge</a:t>
            </a:r>
          </a:p>
          <a:p>
            <a:pPr marL="514350" indent="-514350"/>
            <a:r>
              <a:rPr lang="sl-SI" sz="6000" dirty="0">
                <a:latin typeface="Garamond" panose="02020404030301010803" pitchFamily="18" charset="0"/>
              </a:rPr>
              <a:t>Get your colours </a:t>
            </a:r>
          </a:p>
          <a:p>
            <a:pPr marL="514350" indent="-514350">
              <a:buNone/>
            </a:pPr>
            <a:r>
              <a:rPr lang="sl-SI" sz="6000" b="1" dirty="0">
                <a:latin typeface="Garamond" panose="02020404030301010803" pitchFamily="18" charset="0"/>
              </a:rPr>
              <a:t>5. What have I learned today? Pom Pom pick up with tweezers (fine motor skills)</a:t>
            </a:r>
          </a:p>
          <a:p>
            <a:pPr marL="514350" indent="-514350">
              <a:buNone/>
            </a:pPr>
            <a:endParaRPr lang="sl-SI" sz="4000" dirty="0">
              <a:latin typeface="Garamond" panose="02020404030301010803" pitchFamily="18" charset="0"/>
            </a:endParaRPr>
          </a:p>
          <a:p>
            <a:pPr marL="514350" indent="-514350">
              <a:buAutoNum type="arabicPeriod"/>
            </a:pPr>
            <a:endParaRPr lang="sl-SI" dirty="0"/>
          </a:p>
        </p:txBody>
      </p:sp>
      <p:pic>
        <p:nvPicPr>
          <p:cNvPr id="9" name="Picture 4" descr="Rezultat iskanja slik za brown bear brown bear what do you se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7200" y="3200400"/>
            <a:ext cx="731520" cy="9144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5029200"/>
            <a:ext cx="1143000" cy="668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6529" y="4953000"/>
            <a:ext cx="894366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4953000"/>
            <a:ext cx="2435087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Rezultat iskanja slik za colour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28466">
            <a:off x="7145407" y="234860"/>
            <a:ext cx="1143000" cy="856148"/>
          </a:xfrm>
          <a:prstGeom prst="rect">
            <a:avLst/>
          </a:prstGeom>
          <a:noFill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91884" y="3124200"/>
            <a:ext cx="1539363" cy="83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96000" y="3143249"/>
            <a:ext cx="1307679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sl-SI" sz="3300" dirty="0">
                <a:solidFill>
                  <a:srgbClr val="CC00FF"/>
                </a:solidFill>
                <a:latin typeface="Garamond" panose="02020404030301010803" pitchFamily="18" charset="0"/>
                <a:sym typeface="Symbol"/>
              </a:rPr>
              <a:t>Give </a:t>
            </a:r>
            <a:r>
              <a:rPr lang="sl-SI" sz="3300" u="sng" dirty="0">
                <a:solidFill>
                  <a:srgbClr val="CC00FF"/>
                </a:solidFill>
                <a:latin typeface="Garamond" panose="02020404030301010803" pitchFamily="18" charset="0"/>
                <a:sym typeface="Symbol"/>
              </a:rPr>
              <a:t>short and simple </a:t>
            </a:r>
            <a:r>
              <a:rPr lang="sl-SI" sz="3300" dirty="0">
                <a:solidFill>
                  <a:srgbClr val="CC00FF"/>
                </a:solidFill>
                <a:latin typeface="Garamond" panose="02020404030301010803" pitchFamily="18" charset="0"/>
                <a:sym typeface="Symbol"/>
              </a:rPr>
              <a:t>instructions</a:t>
            </a:r>
            <a:r>
              <a:rPr lang="sl-SI" sz="3300" dirty="0">
                <a:latin typeface="Garamond" panose="02020404030301010803" pitchFamily="18" charset="0"/>
                <a:sym typeface="Symbol"/>
              </a:rPr>
              <a:t>, give </a:t>
            </a:r>
            <a:r>
              <a:rPr lang="sl-SI" sz="3300" u="sng" dirty="0">
                <a:solidFill>
                  <a:srgbClr val="CC00FF"/>
                </a:solidFill>
                <a:latin typeface="Garamond" panose="02020404030301010803" pitchFamily="18" charset="0"/>
                <a:sym typeface="Symbol"/>
              </a:rPr>
              <a:t>examples</a:t>
            </a:r>
            <a:r>
              <a:rPr lang="sl-SI" sz="3300" dirty="0">
                <a:latin typeface="Garamond" panose="02020404030301010803" pitchFamily="18" charset="0"/>
                <a:sym typeface="Symbol"/>
              </a:rPr>
              <a:t>, use </a:t>
            </a:r>
            <a:r>
              <a:rPr lang="sl-SI" sz="3300" u="sng" dirty="0">
                <a:solidFill>
                  <a:srgbClr val="CC00FF"/>
                </a:solidFill>
                <a:latin typeface="Garamond" panose="02020404030301010803" pitchFamily="18" charset="0"/>
                <a:sym typeface="Symbol"/>
              </a:rPr>
              <a:t>gestures</a:t>
            </a:r>
            <a:r>
              <a:rPr lang="sl-SI" sz="3300" u="sng" dirty="0">
                <a:latin typeface="Garamond" panose="02020404030301010803" pitchFamily="18" charset="0"/>
                <a:sym typeface="Symbol"/>
              </a:rPr>
              <a:t> and movements. </a:t>
            </a:r>
            <a:br>
              <a:rPr lang="sl-SI" sz="3300" dirty="0">
                <a:latin typeface="Garamond" panose="02020404030301010803" pitchFamily="18" charset="0"/>
                <a:sym typeface="Symbol"/>
              </a:rPr>
            </a:br>
            <a:r>
              <a:rPr lang="sl-SI" sz="3300" dirty="0">
                <a:latin typeface="Garamond" panose="02020404030301010803" pitchFamily="18" charset="0"/>
                <a:sym typeface="Symbol"/>
              </a:rPr>
              <a:t>Pupils are not able to read the instructions. You need to </a:t>
            </a:r>
            <a:r>
              <a:rPr lang="sl-SI" sz="3300" b="1" dirty="0">
                <a:solidFill>
                  <a:srgbClr val="CC00FF"/>
                </a:solidFill>
                <a:latin typeface="Garamond" panose="02020404030301010803" pitchFamily="18" charset="0"/>
                <a:sym typeface="Symbol"/>
              </a:rPr>
              <a:t>explain</a:t>
            </a:r>
            <a:r>
              <a:rPr lang="sl-SI" sz="3300" b="1" dirty="0">
                <a:latin typeface="Garamond" panose="02020404030301010803" pitchFamily="18" charset="0"/>
                <a:sym typeface="Symbol"/>
              </a:rPr>
              <a:t> </a:t>
            </a:r>
            <a:r>
              <a:rPr lang="sl-SI" sz="3300" dirty="0">
                <a:latin typeface="Garamond" panose="02020404030301010803" pitchFamily="18" charset="0"/>
                <a:sym typeface="Symbol"/>
              </a:rPr>
              <a:t>them. </a:t>
            </a:r>
            <a:br>
              <a:rPr lang="sl-SI" dirty="0">
                <a:sym typeface="Symbol"/>
              </a:rPr>
            </a:b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2667000"/>
            <a:ext cx="8229600" cy="34899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l-SI" sz="2500" dirty="0">
                <a:latin typeface="Garamond" panose="02020404030301010803" pitchFamily="18" charset="0"/>
              </a:rPr>
              <a:t>Giving instructions – exercise</a:t>
            </a:r>
          </a:p>
          <a:p>
            <a:pPr marL="514350" indent="-514350">
              <a:buAutoNum type="arabicPeriod"/>
            </a:pPr>
            <a:r>
              <a:rPr lang="sl-SI" sz="2500" dirty="0">
                <a:latin typeface="Garamond" panose="02020404030301010803" pitchFamily="18" charset="0"/>
              </a:rPr>
              <a:t>In groups choose a game. </a:t>
            </a:r>
          </a:p>
          <a:p>
            <a:pPr marL="514350" indent="-514350">
              <a:buAutoNum type="arabicPeriod"/>
            </a:pPr>
            <a:r>
              <a:rPr lang="sl-SI" sz="2500" dirty="0">
                <a:latin typeface="Garamond" panose="02020404030301010803" pitchFamily="18" charset="0"/>
              </a:rPr>
              <a:t>Read the instructions. </a:t>
            </a:r>
          </a:p>
          <a:p>
            <a:pPr marL="514350" indent="-514350">
              <a:buAutoNum type="arabicPeriod"/>
            </a:pPr>
            <a:r>
              <a:rPr lang="sl-SI" sz="2500" dirty="0">
                <a:latin typeface="Garamond" panose="02020404030301010803" pitchFamily="18" charset="0"/>
              </a:rPr>
              <a:t>Pretend you are a teacher and give other students (pupils) the instructions. Explain them with movements, gestures, examples. Give short and simple instructions.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0"/>
            <a:ext cx="8507288" cy="1666526"/>
          </a:xfrm>
        </p:spPr>
        <p:txBody>
          <a:bodyPr>
            <a:normAutofit fontScale="90000"/>
          </a:bodyPr>
          <a:lstStyle/>
          <a:p>
            <a:br>
              <a:rPr lang="sl-SI" sz="3200" dirty="0"/>
            </a:br>
            <a:br>
              <a:rPr lang="sl-SI" sz="3200" dirty="0"/>
            </a:br>
            <a:r>
              <a:rPr lang="sl-SI" sz="3300" dirty="0">
                <a:latin typeface="Garamond" panose="02020404030301010803" pitchFamily="18" charset="0"/>
              </a:rPr>
              <a:t>Art activities for children: </a:t>
            </a:r>
            <a:br>
              <a:rPr lang="sl-SI" sz="3200" dirty="0"/>
            </a:br>
            <a:br>
              <a:rPr lang="sl-SI" sz="3200" dirty="0"/>
            </a:br>
            <a:br>
              <a:rPr lang="sl-SI" sz="3200" dirty="0"/>
            </a:br>
            <a:endParaRPr lang="en-GB" sz="3200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5181600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endParaRPr lang="sl-SI" sz="1800" dirty="0"/>
          </a:p>
          <a:p>
            <a:pPr marL="514350" indent="-514350">
              <a:buNone/>
            </a:pPr>
            <a:endParaRPr lang="sl-SI" sz="1800" dirty="0"/>
          </a:p>
          <a:p>
            <a:pPr marL="514350" indent="-514350">
              <a:buNone/>
            </a:pPr>
            <a:r>
              <a:rPr lang="sl-SI" sz="1800" dirty="0">
                <a:latin typeface="Garamond" panose="02020404030301010803" pitchFamily="18" charset="0"/>
              </a:rPr>
              <a:t>Activity: Making a fortune teller </a:t>
            </a:r>
          </a:p>
          <a:p>
            <a:pPr marL="514350" indent="-514350" eaLnBrk="1" hangingPunct="1">
              <a:buAutoNum type="arabicPeriod"/>
            </a:pPr>
            <a:r>
              <a:rPr lang="sl-SI" sz="1800" dirty="0">
                <a:latin typeface="Garamond" panose="02020404030301010803" pitchFamily="18" charset="0"/>
              </a:rPr>
              <a:t>Make a square from paper. </a:t>
            </a:r>
          </a:p>
          <a:p>
            <a:pPr marL="514350" indent="-514350" eaLnBrk="1" hangingPunct="1"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Garamond" panose="02020404030301010803" pitchFamily="18" charset="0"/>
              </a:rPr>
              <a:t>Fold the two opposite ends of the triangle together, forming a smaller triangle.</a:t>
            </a:r>
            <a:endParaRPr lang="sl-SI" sz="18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514350" indent="-514350" eaLnBrk="1" hangingPunct="1"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Garamond" panose="02020404030301010803" pitchFamily="18" charset="0"/>
              </a:rPr>
              <a:t>Open the paper up (unfolding all the folds).</a:t>
            </a:r>
            <a:endParaRPr lang="sl-SI" sz="18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514350" indent="-514350" eaLnBrk="1" hangingPunct="1">
              <a:buFont typeface="Wingdings" pitchFamily="2" charset="2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Garamond" panose="02020404030301010803" pitchFamily="18" charset="0"/>
              </a:rPr>
              <a:t>Fold a corner into the central point. Repeat with the opposite corner.</a:t>
            </a:r>
            <a:r>
              <a:rPr lang="sl-SI" sz="1800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Garamond" panose="02020404030301010803" pitchFamily="18" charset="0"/>
              </a:rPr>
              <a:t>Repeat with the other 2 corners. You'll end up with a square</a:t>
            </a:r>
            <a:r>
              <a:rPr lang="sl-SI" sz="1800" dirty="0">
                <a:solidFill>
                  <a:schemeClr val="tx1"/>
                </a:solidFill>
                <a:latin typeface="Garamond" panose="02020404030301010803" pitchFamily="18" charset="0"/>
              </a:rPr>
              <a:t>.</a:t>
            </a:r>
          </a:p>
          <a:p>
            <a:pPr marL="514350" indent="-514350" eaLnBrk="1" hangingPunct="1">
              <a:buFont typeface="Wingdings" pitchFamily="2" charset="2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Garamond" panose="02020404030301010803" pitchFamily="18" charset="0"/>
              </a:rPr>
              <a:t>Flip the paper over.</a:t>
            </a:r>
            <a:r>
              <a:rPr lang="sl-SI" sz="1800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Garamond" panose="02020404030301010803" pitchFamily="18" charset="0"/>
              </a:rPr>
              <a:t>Fold a corner over to the center. Repeat with the opposite corner.</a:t>
            </a:r>
            <a:endParaRPr lang="sl-SI" sz="18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514350" indent="-514350" eaLnBrk="1" hangingPunct="1">
              <a:buFont typeface="Wingdings" pitchFamily="2" charset="2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Garamond" panose="02020404030301010803" pitchFamily="18" charset="0"/>
              </a:rPr>
              <a:t>Fold over the 2 remaining corners. You'll end up with a smaller square.</a:t>
            </a:r>
          </a:p>
          <a:p>
            <a:pPr marL="514350" indent="-514350" eaLnBrk="1" hangingPunct="1">
              <a:buFont typeface="Wingdings" pitchFamily="2" charset="2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Garamond" panose="02020404030301010803" pitchFamily="18" charset="0"/>
              </a:rPr>
              <a:t>Fold the square in half. Unfold and fold in half the other way.</a:t>
            </a:r>
            <a:endParaRPr lang="sl-SI" sz="18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514350" indent="-514350" eaLnBrk="1" hangingPunct="1">
              <a:buFont typeface="Wingdings" pitchFamily="2" charset="2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Garamond" panose="02020404030301010803" pitchFamily="18" charset="0"/>
              </a:rPr>
              <a:t>Unfold and pull the four ends together, making a diamond-like shape. Pick up each of the four square flaps, and put your fingers inside. You will be able to move the four parts around.</a:t>
            </a:r>
          </a:p>
          <a:p>
            <a:pPr marL="514350" indent="-514350" eaLnBrk="1" hangingPunct="1">
              <a:buAutoNum type="arabicPeriod"/>
            </a:pPr>
            <a:endParaRPr lang="en-GB" dirty="0"/>
          </a:p>
        </p:txBody>
      </p:sp>
      <p:pic>
        <p:nvPicPr>
          <p:cNvPr id="23557" name="Picture 5" descr="http://upload.wikimedia.org/wikipedia/commons/thumb/8/8f/Fortuneteller_mgx.svg/360px-Fortuneteller_mgx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1143000"/>
            <a:ext cx="2567880" cy="16268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sl-SI" dirty="0">
                <a:latin typeface="Garamond" panose="02020404030301010803" pitchFamily="18" charset="0"/>
              </a:rPr>
              <a:t>Art and crafts activities </a:t>
            </a:r>
            <a:r>
              <a:rPr lang="sl-SI" dirty="0">
                <a:latin typeface="Garamond" panose="02020404030301010803" pitchFamily="18" charset="0"/>
                <a:sym typeface="Symbol"/>
              </a:rPr>
              <a:t></a:t>
            </a:r>
            <a:r>
              <a:rPr lang="sl-SI" dirty="0">
                <a:latin typeface="Garamond" panose="02020404030301010803" pitchFamily="18" charset="0"/>
              </a:rPr>
              <a:t> instructions</a:t>
            </a:r>
            <a:endParaRPr lang="en-GB" dirty="0">
              <a:latin typeface="Garamond" panose="02020404030301010803" pitchFamily="18" charset="0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371600"/>
            <a:ext cx="6553200" cy="5257800"/>
          </a:xfrm>
        </p:spPr>
        <p:txBody>
          <a:bodyPr>
            <a:normAutofit/>
          </a:bodyPr>
          <a:lstStyle/>
          <a:p>
            <a:pPr eaLnBrk="1" hangingPunct="1"/>
            <a:r>
              <a:rPr lang="sl-SI" dirty="0">
                <a:latin typeface="Garamond" panose="02020404030301010803" pitchFamily="18" charset="0"/>
              </a:rPr>
              <a:t>Work in 6 groups. </a:t>
            </a:r>
          </a:p>
          <a:p>
            <a:pPr eaLnBrk="1" hangingPunct="1"/>
            <a:r>
              <a:rPr lang="en-GB" dirty="0">
                <a:latin typeface="Garamond" panose="02020404030301010803" pitchFamily="18" charset="0"/>
              </a:rPr>
              <a:t>Write step-by-step instructions for making something out of paper (e.g. a frog, a windmill, a flower…)</a:t>
            </a:r>
            <a:r>
              <a:rPr lang="sl-SI" dirty="0">
                <a:latin typeface="Garamond" panose="02020404030301010803" pitchFamily="18" charset="0"/>
              </a:rPr>
              <a:t>. </a:t>
            </a:r>
          </a:p>
          <a:p>
            <a:pPr eaLnBrk="1" hangingPunct="1"/>
            <a:r>
              <a:rPr lang="sl-SI" dirty="0">
                <a:latin typeface="Garamond" panose="02020404030301010803" pitchFamily="18" charset="0"/>
              </a:rPr>
              <a:t>The instructions should be short and simple. </a:t>
            </a:r>
          </a:p>
          <a:p>
            <a:r>
              <a:rPr lang="sl-SI" i="1" dirty="0">
                <a:latin typeface="Garamond" panose="02020404030301010803" pitchFamily="18" charset="0"/>
              </a:rPr>
              <a:t>Afterwards, you will </a:t>
            </a:r>
            <a:r>
              <a:rPr lang="en-GB" i="1" dirty="0">
                <a:latin typeface="Garamond" panose="02020404030301010803" pitchFamily="18" charset="0"/>
              </a:rPr>
              <a:t>present your work</a:t>
            </a:r>
            <a:r>
              <a:rPr lang="sl-SI" i="1" dirty="0">
                <a:latin typeface="Garamond" panose="02020404030301010803" pitchFamily="18" charset="0"/>
              </a:rPr>
              <a:t> (demonstrate).  </a:t>
            </a:r>
          </a:p>
          <a:p>
            <a:pPr>
              <a:buNone/>
            </a:pPr>
            <a:endParaRPr lang="sl-SI" dirty="0">
              <a:latin typeface="Garamond" panose="02020404030301010803" pitchFamily="18" charset="0"/>
            </a:endParaRPr>
          </a:p>
          <a:p>
            <a:pPr eaLnBrk="1" hangingPunct="1"/>
            <a:endParaRPr lang="en-GB" dirty="0"/>
          </a:p>
        </p:txBody>
      </p:sp>
      <p:pic>
        <p:nvPicPr>
          <p:cNvPr id="7170" name="Picture 2" descr="Rezultat iskanja slik za making something out of pa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1143000"/>
            <a:ext cx="1828800" cy="1828800"/>
          </a:xfrm>
          <a:prstGeom prst="rect">
            <a:avLst/>
          </a:prstGeom>
          <a:noFill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6600" y="3124200"/>
            <a:ext cx="1828800" cy="1966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5257800"/>
            <a:ext cx="2131955" cy="123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183880" cy="720080"/>
          </a:xfrm>
        </p:spPr>
        <p:txBody>
          <a:bodyPr>
            <a:noAutofit/>
          </a:bodyPr>
          <a:lstStyle/>
          <a:p>
            <a:pPr algn="ctr"/>
            <a:r>
              <a:rPr lang="sl-SI" b="1" dirty="0">
                <a:solidFill>
                  <a:srgbClr val="CC00FF"/>
                </a:solidFill>
                <a:latin typeface="Garamond" panose="02020404030301010803" pitchFamily="18" charset="0"/>
              </a:rPr>
              <a:t>4Cs: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5436096" y="908720"/>
            <a:ext cx="3707904" cy="2559496"/>
          </a:xfrm>
        </p:spPr>
        <p:txBody>
          <a:bodyPr>
            <a:normAutofit fontScale="92500" lnSpcReduction="20000"/>
          </a:bodyPr>
          <a:lstStyle/>
          <a:p>
            <a:pPr marL="64008" indent="0">
              <a:buNone/>
            </a:pPr>
            <a:r>
              <a:rPr lang="sl-SI" sz="2700" b="1" dirty="0">
                <a:solidFill>
                  <a:srgbClr val="CC00FF"/>
                </a:solidFill>
                <a:latin typeface="Garamond" panose="02020404030301010803" pitchFamily="18" charset="0"/>
              </a:rPr>
              <a:t>COMMUNICATION</a:t>
            </a:r>
          </a:p>
          <a:p>
            <a:r>
              <a:rPr lang="sl-SI" sz="2200" b="1" dirty="0" err="1">
                <a:latin typeface="Garamond" panose="02020404030301010803" pitchFamily="18" charset="0"/>
              </a:rPr>
              <a:t>What</a:t>
            </a:r>
            <a:r>
              <a:rPr lang="sl-SI" sz="2200" b="1" dirty="0">
                <a:latin typeface="Garamond" panose="02020404030301010803" pitchFamily="18" charset="0"/>
              </a:rPr>
              <a:t> </a:t>
            </a:r>
            <a:r>
              <a:rPr lang="sl-SI" sz="2200" b="1" dirty="0" err="1">
                <a:latin typeface="Garamond" panose="02020404030301010803" pitchFamily="18" charset="0"/>
              </a:rPr>
              <a:t>art</a:t>
            </a:r>
            <a:r>
              <a:rPr lang="sl-SI" sz="2200" b="1" dirty="0">
                <a:latin typeface="Garamond" panose="02020404030301010803" pitchFamily="18" charset="0"/>
              </a:rPr>
              <a:t> </a:t>
            </a:r>
            <a:r>
              <a:rPr lang="sl-SI" sz="2200" b="1" dirty="0" err="1">
                <a:latin typeface="Garamond" panose="02020404030301010803" pitchFamily="18" charset="0"/>
              </a:rPr>
              <a:t>language</a:t>
            </a:r>
            <a:r>
              <a:rPr lang="sl-SI" sz="2200" b="1" dirty="0">
                <a:latin typeface="Garamond" panose="02020404030301010803" pitchFamily="18" charset="0"/>
              </a:rPr>
              <a:t> </a:t>
            </a:r>
            <a:r>
              <a:rPr lang="sl-SI" sz="2200" b="1" dirty="0" err="1">
                <a:latin typeface="Garamond" panose="02020404030301010803" pitchFamily="18" charset="0"/>
              </a:rPr>
              <a:t>will</a:t>
            </a:r>
            <a:r>
              <a:rPr lang="sl-SI" sz="2200" b="1" dirty="0">
                <a:latin typeface="Garamond" panose="02020404030301010803" pitchFamily="18" charset="0"/>
              </a:rPr>
              <a:t> </a:t>
            </a:r>
            <a:r>
              <a:rPr lang="sl-SI" sz="2200" b="1" dirty="0" err="1">
                <a:latin typeface="Garamond" panose="02020404030301010803" pitchFamily="18" charset="0"/>
              </a:rPr>
              <a:t>learners</a:t>
            </a:r>
            <a:r>
              <a:rPr lang="sl-SI" sz="2200" b="1" dirty="0">
                <a:latin typeface="Garamond" panose="02020404030301010803" pitchFamily="18" charset="0"/>
              </a:rPr>
              <a:t> </a:t>
            </a:r>
            <a:r>
              <a:rPr lang="sl-SI" sz="2200" b="1" dirty="0" err="1">
                <a:latin typeface="Garamond" panose="02020404030301010803" pitchFamily="18" charset="0"/>
              </a:rPr>
              <a:t>communicate</a:t>
            </a:r>
            <a:r>
              <a:rPr lang="sl-SI" sz="2200" b="1" dirty="0">
                <a:latin typeface="Garamond" panose="02020404030301010803" pitchFamily="18" charset="0"/>
              </a:rPr>
              <a:t> </a:t>
            </a:r>
            <a:r>
              <a:rPr lang="sl-SI" sz="2200" b="1" dirty="0" err="1">
                <a:latin typeface="Garamond" panose="02020404030301010803" pitchFamily="18" charset="0"/>
              </a:rPr>
              <a:t>during</a:t>
            </a:r>
            <a:r>
              <a:rPr lang="sl-SI" sz="2200" b="1" dirty="0">
                <a:latin typeface="Garamond" panose="02020404030301010803" pitchFamily="18" charset="0"/>
              </a:rPr>
              <a:t> </a:t>
            </a:r>
            <a:r>
              <a:rPr lang="sl-SI" sz="2200" b="1" dirty="0" err="1">
                <a:latin typeface="Garamond" panose="02020404030301010803" pitchFamily="18" charset="0"/>
              </a:rPr>
              <a:t>the</a:t>
            </a:r>
            <a:r>
              <a:rPr lang="sl-SI" sz="2200" b="1" dirty="0">
                <a:latin typeface="Garamond" panose="02020404030301010803" pitchFamily="18" charset="0"/>
              </a:rPr>
              <a:t> </a:t>
            </a:r>
            <a:r>
              <a:rPr lang="sl-SI" sz="2200" b="1" dirty="0" err="1">
                <a:latin typeface="Garamond" panose="02020404030301010803" pitchFamily="18" charset="0"/>
              </a:rPr>
              <a:t>lesson</a:t>
            </a:r>
            <a:r>
              <a:rPr lang="sl-SI" sz="2200" b="1" dirty="0">
                <a:latin typeface="Garamond" panose="02020404030301010803" pitchFamily="18" charset="0"/>
              </a:rPr>
              <a:t>?</a:t>
            </a:r>
          </a:p>
          <a:p>
            <a:pPr>
              <a:buNone/>
            </a:pPr>
            <a:r>
              <a:rPr lang="sl-SI" sz="2200" dirty="0" err="1">
                <a:latin typeface="Garamond" panose="02020404030301010803" pitchFamily="18" charset="0"/>
              </a:rPr>
              <a:t>e.g</a:t>
            </a:r>
            <a:r>
              <a:rPr lang="sl-SI" sz="2200" dirty="0">
                <a:latin typeface="Garamond" panose="02020404030301010803" pitchFamily="18" charset="0"/>
              </a:rPr>
              <a:t>.</a:t>
            </a:r>
          </a:p>
          <a:p>
            <a:r>
              <a:rPr lang="sl-SI" sz="2200" dirty="0" err="1">
                <a:latin typeface="Garamond" panose="02020404030301010803" pitchFamily="18" charset="0"/>
              </a:rPr>
              <a:t>Comparing</a:t>
            </a:r>
            <a:r>
              <a:rPr lang="sl-SI" sz="2200" dirty="0">
                <a:latin typeface="Garamond" panose="02020404030301010803" pitchFamily="18" charset="0"/>
              </a:rPr>
              <a:t> </a:t>
            </a:r>
            <a:r>
              <a:rPr lang="sl-SI" sz="2200" dirty="0" err="1">
                <a:latin typeface="Garamond" panose="02020404030301010803" pitchFamily="18" charset="0"/>
              </a:rPr>
              <a:t>and</a:t>
            </a:r>
            <a:r>
              <a:rPr lang="sl-SI" sz="2200" dirty="0">
                <a:latin typeface="Garamond" panose="02020404030301010803" pitchFamily="18" charset="0"/>
              </a:rPr>
              <a:t> </a:t>
            </a:r>
            <a:r>
              <a:rPr lang="sl-SI" sz="2200" dirty="0" err="1">
                <a:latin typeface="Garamond" panose="02020404030301010803" pitchFamily="18" charset="0"/>
              </a:rPr>
              <a:t>contrasting</a:t>
            </a:r>
            <a:r>
              <a:rPr lang="sl-SI" sz="2200" dirty="0">
                <a:latin typeface="Garamond" panose="02020404030301010803" pitchFamily="18" charset="0"/>
              </a:rPr>
              <a:t> </a:t>
            </a:r>
            <a:r>
              <a:rPr lang="sl-SI" sz="2200" dirty="0" err="1">
                <a:latin typeface="Garamond" panose="02020404030301010803" pitchFamily="18" charset="0"/>
              </a:rPr>
              <a:t>paintings</a:t>
            </a:r>
            <a:r>
              <a:rPr lang="sl-SI" sz="2200" dirty="0">
                <a:latin typeface="Garamond" panose="02020404030301010803" pitchFamily="18" charset="0"/>
              </a:rPr>
              <a:t> </a:t>
            </a:r>
          </a:p>
          <a:p>
            <a:r>
              <a:rPr lang="sl-SI" sz="2200" dirty="0" err="1">
                <a:latin typeface="Garamond" panose="02020404030301010803" pitchFamily="18" charset="0"/>
              </a:rPr>
              <a:t>Analysing</a:t>
            </a:r>
            <a:r>
              <a:rPr lang="sl-SI" sz="2200" dirty="0">
                <a:latin typeface="Garamond" panose="02020404030301010803" pitchFamily="18" charset="0"/>
              </a:rPr>
              <a:t> </a:t>
            </a:r>
            <a:r>
              <a:rPr lang="sl-SI" sz="2200" dirty="0" err="1">
                <a:latin typeface="Garamond" panose="02020404030301010803" pitchFamily="18" charset="0"/>
              </a:rPr>
              <a:t>art</a:t>
            </a:r>
            <a:r>
              <a:rPr lang="sl-SI" sz="2200" dirty="0">
                <a:latin typeface="Garamond" panose="02020404030301010803" pitchFamily="18" charset="0"/>
              </a:rPr>
              <a:t> </a:t>
            </a:r>
            <a:r>
              <a:rPr lang="sl-SI" sz="2200" dirty="0" err="1">
                <a:latin typeface="Garamond" panose="02020404030301010803" pitchFamily="18" charset="0"/>
              </a:rPr>
              <a:t>materials</a:t>
            </a:r>
            <a:endParaRPr lang="sl-SI" sz="2200" dirty="0">
              <a:latin typeface="Garamond" panose="02020404030301010803" pitchFamily="18" charset="0"/>
            </a:endParaRPr>
          </a:p>
        </p:txBody>
      </p:sp>
      <p:sp>
        <p:nvSpPr>
          <p:cNvPr id="4" name="Ograda vsebine 2"/>
          <p:cNvSpPr txBox="1">
            <a:spLocks/>
          </p:cNvSpPr>
          <p:nvPr/>
        </p:nvSpPr>
        <p:spPr>
          <a:xfrm>
            <a:off x="0" y="836712"/>
            <a:ext cx="5292080" cy="3456384"/>
          </a:xfrm>
          <a:prstGeom prst="rect">
            <a:avLst/>
          </a:prstGeom>
        </p:spPr>
        <p:txBody>
          <a:bodyPr vert="horz" numCol="2" anchor="t">
            <a:normAutofit fontScale="25000" lnSpcReduction="20000"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" indent="0">
              <a:buFont typeface="Wingdings 2"/>
              <a:buNone/>
            </a:pPr>
            <a:endParaRPr lang="sl-SI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4008" indent="0">
              <a:buFont typeface="Wingdings 2"/>
              <a:buNone/>
            </a:pPr>
            <a:endParaRPr lang="sl-SI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4008" indent="0">
              <a:buFont typeface="Wingdings 2"/>
              <a:buNone/>
            </a:pPr>
            <a:endParaRPr lang="sl-SI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4008" indent="0">
              <a:buFont typeface="Wingdings 2"/>
              <a:buNone/>
            </a:pPr>
            <a:r>
              <a:rPr lang="sl-SI" sz="10000" b="1" dirty="0">
                <a:solidFill>
                  <a:srgbClr val="CC00FF"/>
                </a:solidFill>
                <a:latin typeface="Garamond" panose="02020404030301010803" pitchFamily="18" charset="0"/>
              </a:rPr>
              <a:t>CONTENT</a:t>
            </a:r>
          </a:p>
          <a:p>
            <a:r>
              <a:rPr lang="sl-SI" sz="8000" b="1" dirty="0">
                <a:latin typeface="Garamond" panose="02020404030301010803" pitchFamily="18" charset="0"/>
              </a:rPr>
              <a:t>What is the art topic?</a:t>
            </a:r>
          </a:p>
          <a:p>
            <a:pPr>
              <a:buFont typeface="Wingdings 2"/>
              <a:buNone/>
            </a:pPr>
            <a:r>
              <a:rPr lang="sl-SI" sz="7200" dirty="0" err="1">
                <a:latin typeface="Garamond" panose="02020404030301010803" pitchFamily="18" charset="0"/>
              </a:rPr>
              <a:t>e.g</a:t>
            </a:r>
            <a:r>
              <a:rPr lang="sl-SI" sz="7200" dirty="0">
                <a:latin typeface="Garamond" panose="02020404030301010803" pitchFamily="18" charset="0"/>
              </a:rPr>
              <a:t>.</a:t>
            </a:r>
          </a:p>
          <a:p>
            <a:r>
              <a:rPr lang="sl-SI" sz="7200" dirty="0">
                <a:latin typeface="Garamond" panose="02020404030301010803" pitchFamily="18" charset="0"/>
              </a:rPr>
              <a:t>shapes</a:t>
            </a:r>
          </a:p>
          <a:p>
            <a:r>
              <a:rPr lang="sl-SI" sz="7200" dirty="0">
                <a:latin typeface="Garamond" panose="02020404030301010803" pitchFamily="18" charset="0"/>
              </a:rPr>
              <a:t>colours </a:t>
            </a:r>
          </a:p>
          <a:p>
            <a:r>
              <a:rPr lang="sl-SI" sz="7200" dirty="0" err="1">
                <a:latin typeface="Garamond" panose="02020404030301010803" pitchFamily="18" charset="0"/>
              </a:rPr>
              <a:t>paintings</a:t>
            </a:r>
            <a:r>
              <a:rPr lang="sl-SI" sz="7200" dirty="0">
                <a:latin typeface="Garamond" panose="02020404030301010803" pitchFamily="18" charset="0"/>
              </a:rPr>
              <a:t> </a:t>
            </a:r>
          </a:p>
          <a:p>
            <a:r>
              <a:rPr lang="sl-SI" sz="7200" dirty="0" err="1">
                <a:latin typeface="Garamond" panose="02020404030301010803" pitchFamily="18" charset="0"/>
              </a:rPr>
              <a:t>street</a:t>
            </a:r>
            <a:r>
              <a:rPr lang="sl-SI" sz="7200" dirty="0">
                <a:latin typeface="Garamond" panose="02020404030301010803" pitchFamily="18" charset="0"/>
              </a:rPr>
              <a:t> </a:t>
            </a:r>
            <a:r>
              <a:rPr lang="sl-SI" sz="7200" dirty="0" err="1">
                <a:latin typeface="Garamond" panose="02020404030301010803" pitchFamily="18" charset="0"/>
              </a:rPr>
              <a:t>art</a:t>
            </a:r>
            <a:r>
              <a:rPr lang="sl-SI" sz="7200" dirty="0">
                <a:latin typeface="Garamond" panose="02020404030301010803" pitchFamily="18" charset="0"/>
              </a:rPr>
              <a:t> </a:t>
            </a:r>
            <a:r>
              <a:rPr lang="sl-SI" sz="4000" dirty="0">
                <a:latin typeface="Garamond" panose="02020404030301010803" pitchFamily="18" charset="0"/>
              </a:rPr>
              <a:t>(</a:t>
            </a:r>
            <a:r>
              <a:rPr lang="sl-SI" sz="4000" dirty="0" err="1">
                <a:latin typeface="Garamond" panose="02020404030301010803" pitchFamily="18" charset="0"/>
              </a:rPr>
              <a:t>e.g</a:t>
            </a:r>
            <a:r>
              <a:rPr lang="sl-SI" sz="4000" dirty="0">
                <a:latin typeface="Garamond" panose="02020404030301010803" pitchFamily="18" charset="0"/>
              </a:rPr>
              <a:t>. </a:t>
            </a:r>
            <a:r>
              <a:rPr lang="sl-SI" sz="4000" dirty="0" err="1">
                <a:latin typeface="Garamond" panose="02020404030301010803" pitchFamily="18" charset="0"/>
              </a:rPr>
              <a:t>graffiti</a:t>
            </a:r>
            <a:r>
              <a:rPr lang="sl-SI" sz="4000" dirty="0">
                <a:latin typeface="Garamond" panose="02020404030301010803" pitchFamily="18" charset="0"/>
              </a:rPr>
              <a:t>)</a:t>
            </a:r>
          </a:p>
          <a:p>
            <a:r>
              <a:rPr lang="sl-SI" sz="7200" dirty="0" err="1">
                <a:latin typeface="Garamond" panose="02020404030301010803" pitchFamily="18" charset="0"/>
              </a:rPr>
              <a:t>sketches</a:t>
            </a:r>
            <a:r>
              <a:rPr lang="sl-SI" sz="7200" dirty="0">
                <a:latin typeface="Garamond" panose="02020404030301010803" pitchFamily="18" charset="0"/>
              </a:rPr>
              <a:t> </a:t>
            </a:r>
          </a:p>
          <a:p>
            <a:r>
              <a:rPr lang="sl-SI" sz="7200" dirty="0" err="1">
                <a:latin typeface="Garamond" panose="02020404030301010803" pitchFamily="18" charset="0"/>
              </a:rPr>
              <a:t>sculptures</a:t>
            </a:r>
            <a:r>
              <a:rPr lang="sl-SI" sz="7200" dirty="0">
                <a:latin typeface="Garamond" panose="02020404030301010803" pitchFamily="18" charset="0"/>
              </a:rPr>
              <a:t> </a:t>
            </a:r>
          </a:p>
          <a:p>
            <a:endParaRPr lang="sl-SI" sz="7200" dirty="0">
              <a:latin typeface="Garamond" panose="02020404030301010803" pitchFamily="18" charset="0"/>
            </a:endParaRPr>
          </a:p>
          <a:p>
            <a:endParaRPr lang="sl-SI" sz="7200" dirty="0">
              <a:latin typeface="Garamond" panose="02020404030301010803" pitchFamily="18" charset="0"/>
            </a:endParaRPr>
          </a:p>
          <a:p>
            <a:endParaRPr lang="sl-SI" sz="7200" dirty="0">
              <a:latin typeface="Garamond" panose="02020404030301010803" pitchFamily="18" charset="0"/>
            </a:endParaRPr>
          </a:p>
          <a:p>
            <a:endParaRPr lang="sl-SI" sz="7200" dirty="0">
              <a:latin typeface="Garamond" panose="02020404030301010803" pitchFamily="18" charset="0"/>
            </a:endParaRPr>
          </a:p>
          <a:p>
            <a:pPr>
              <a:buNone/>
            </a:pPr>
            <a:endParaRPr lang="sl-SI" sz="7200" dirty="0">
              <a:latin typeface="Garamond" panose="02020404030301010803" pitchFamily="18" charset="0"/>
            </a:endParaRPr>
          </a:p>
          <a:p>
            <a:endParaRPr lang="sl-SI" sz="7200" dirty="0">
              <a:latin typeface="Garamond" panose="02020404030301010803" pitchFamily="18" charset="0"/>
            </a:endParaRPr>
          </a:p>
          <a:p>
            <a:r>
              <a:rPr lang="sl-SI" sz="7200" dirty="0">
                <a:latin typeface="Garamond" panose="02020404030301010803" pitchFamily="18" charset="0"/>
              </a:rPr>
              <a:t>designs </a:t>
            </a:r>
          </a:p>
          <a:p>
            <a:r>
              <a:rPr lang="sl-SI" sz="7200" dirty="0" err="1">
                <a:latin typeface="Garamond" panose="02020404030301010803" pitchFamily="18" charset="0"/>
              </a:rPr>
              <a:t>art</a:t>
            </a:r>
            <a:r>
              <a:rPr lang="sl-SI" sz="7200" dirty="0">
                <a:latin typeface="Garamond" panose="02020404030301010803" pitchFamily="18" charset="0"/>
              </a:rPr>
              <a:t> </a:t>
            </a:r>
            <a:r>
              <a:rPr lang="sl-SI" sz="7200" dirty="0" err="1">
                <a:latin typeface="Garamond" panose="02020404030301010803" pitchFamily="18" charset="0"/>
              </a:rPr>
              <a:t>photography</a:t>
            </a:r>
            <a:r>
              <a:rPr lang="sl-SI" sz="7200" dirty="0">
                <a:latin typeface="Garamond" panose="02020404030301010803" pitchFamily="18" charset="0"/>
              </a:rPr>
              <a:t> </a:t>
            </a:r>
          </a:p>
          <a:p>
            <a:r>
              <a:rPr lang="sl-SI" sz="7200" dirty="0" err="1">
                <a:latin typeface="Garamond" panose="02020404030301010803" pitchFamily="18" charset="0"/>
              </a:rPr>
              <a:t>installations</a:t>
            </a:r>
            <a:r>
              <a:rPr lang="sl-SI" sz="7200" dirty="0">
                <a:latin typeface="Garamond" panose="02020404030301010803" pitchFamily="18" charset="0"/>
              </a:rPr>
              <a:t> </a:t>
            </a:r>
          </a:p>
          <a:p>
            <a:r>
              <a:rPr lang="sl-SI" sz="7200" dirty="0" err="1">
                <a:latin typeface="Garamond" panose="02020404030301010803" pitchFamily="18" charset="0"/>
              </a:rPr>
              <a:t>drawings</a:t>
            </a:r>
            <a:endParaRPr lang="sl-SI" sz="7200" dirty="0">
              <a:latin typeface="Garamond" panose="02020404030301010803" pitchFamily="18" charset="0"/>
            </a:endParaRPr>
          </a:p>
          <a:p>
            <a:r>
              <a:rPr lang="sl-SI" sz="7200" dirty="0" err="1">
                <a:latin typeface="Garamond" panose="02020404030301010803" pitchFamily="18" charset="0"/>
              </a:rPr>
              <a:t>architecture</a:t>
            </a:r>
            <a:endParaRPr lang="sl-SI" sz="7200" dirty="0">
              <a:latin typeface="Garamond" panose="02020404030301010803" pitchFamily="18" charset="0"/>
            </a:endParaRPr>
          </a:p>
        </p:txBody>
      </p:sp>
      <p:sp>
        <p:nvSpPr>
          <p:cNvPr id="5" name="Ograda vsebine 2"/>
          <p:cNvSpPr txBox="1">
            <a:spLocks/>
          </p:cNvSpPr>
          <p:nvPr/>
        </p:nvSpPr>
        <p:spPr>
          <a:xfrm>
            <a:off x="5436096" y="4077072"/>
            <a:ext cx="3707904" cy="2780928"/>
          </a:xfrm>
          <a:prstGeom prst="rect">
            <a:avLst/>
          </a:prstGeom>
        </p:spPr>
        <p:txBody>
          <a:bodyPr vert="horz" anchor="t">
            <a:normAutofit fontScale="92500" lnSpcReduction="20000"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" indent="0">
              <a:buFont typeface="Wingdings 2"/>
              <a:buNone/>
            </a:pPr>
            <a:r>
              <a:rPr lang="sl-SI" sz="3200" b="1" dirty="0">
                <a:solidFill>
                  <a:srgbClr val="CC00FF"/>
                </a:solidFill>
                <a:latin typeface="Garamond" panose="02020404030301010803" pitchFamily="18" charset="0"/>
              </a:rPr>
              <a:t>CULTURE</a:t>
            </a:r>
          </a:p>
          <a:p>
            <a:r>
              <a:rPr lang="sl-SI" sz="2400" b="1" dirty="0">
                <a:latin typeface="Garamond" panose="02020404030301010803" pitchFamily="18" charset="0"/>
              </a:rPr>
              <a:t>Is </a:t>
            </a:r>
            <a:r>
              <a:rPr lang="sl-SI" sz="2400" b="1" dirty="0" err="1">
                <a:latin typeface="Garamond" panose="02020404030301010803" pitchFamily="18" charset="0"/>
              </a:rPr>
              <a:t>there</a:t>
            </a:r>
            <a:r>
              <a:rPr lang="sl-SI" sz="2400" b="1" dirty="0">
                <a:latin typeface="Garamond" panose="02020404030301010803" pitchFamily="18" charset="0"/>
              </a:rPr>
              <a:t> a </a:t>
            </a:r>
            <a:r>
              <a:rPr lang="sl-SI" sz="2400" b="1" dirty="0" err="1">
                <a:latin typeface="Garamond" panose="02020404030301010803" pitchFamily="18" charset="0"/>
              </a:rPr>
              <a:t>cultural</a:t>
            </a:r>
            <a:r>
              <a:rPr lang="sl-SI" sz="2400" b="1" dirty="0">
                <a:latin typeface="Garamond" panose="02020404030301010803" pitchFamily="18" charset="0"/>
              </a:rPr>
              <a:t> </a:t>
            </a:r>
            <a:r>
              <a:rPr lang="sl-SI" sz="2400" b="1" dirty="0" err="1">
                <a:latin typeface="Garamond" panose="02020404030301010803" pitchFamily="18" charset="0"/>
              </a:rPr>
              <a:t>focus</a:t>
            </a:r>
            <a:r>
              <a:rPr lang="sl-SI" sz="2400" b="1" dirty="0">
                <a:latin typeface="Garamond" panose="02020404030301010803" pitchFamily="18" charset="0"/>
              </a:rPr>
              <a:t> in </a:t>
            </a:r>
            <a:r>
              <a:rPr lang="sl-SI" sz="2400" b="1" dirty="0" err="1">
                <a:latin typeface="Garamond" panose="02020404030301010803" pitchFamily="18" charset="0"/>
              </a:rPr>
              <a:t>the</a:t>
            </a:r>
            <a:r>
              <a:rPr lang="sl-SI" sz="2400" b="1" dirty="0">
                <a:latin typeface="Garamond" panose="02020404030301010803" pitchFamily="18" charset="0"/>
              </a:rPr>
              <a:t> </a:t>
            </a:r>
            <a:r>
              <a:rPr lang="sl-SI" sz="2400" b="1" dirty="0" err="1">
                <a:latin typeface="Garamond" panose="02020404030301010803" pitchFamily="18" charset="0"/>
              </a:rPr>
              <a:t>lesson</a:t>
            </a:r>
            <a:r>
              <a:rPr lang="sl-SI" sz="2400" b="1" dirty="0">
                <a:latin typeface="Garamond" panose="02020404030301010803" pitchFamily="18" charset="0"/>
              </a:rPr>
              <a:t>?</a:t>
            </a:r>
          </a:p>
          <a:p>
            <a:pPr>
              <a:buFont typeface="Wingdings 2"/>
              <a:buNone/>
            </a:pPr>
            <a:r>
              <a:rPr lang="sl-SI" sz="2400" dirty="0" err="1">
                <a:latin typeface="Garamond" panose="02020404030301010803" pitchFamily="18" charset="0"/>
              </a:rPr>
              <a:t>e.g</a:t>
            </a:r>
            <a:r>
              <a:rPr lang="sl-SI" sz="2400" dirty="0">
                <a:latin typeface="Garamond" panose="02020404030301010803" pitchFamily="18" charset="0"/>
              </a:rPr>
              <a:t>.</a:t>
            </a:r>
          </a:p>
          <a:p>
            <a:r>
              <a:rPr lang="sl-SI" sz="2400" dirty="0" err="1">
                <a:latin typeface="Garamond" panose="02020404030301010803" pitchFamily="18" charset="0"/>
              </a:rPr>
              <a:t>Architecture</a:t>
            </a:r>
            <a:r>
              <a:rPr lang="sl-SI" sz="2400" dirty="0">
                <a:latin typeface="Garamond" panose="02020404030301010803" pitchFamily="18" charset="0"/>
              </a:rPr>
              <a:t> in </a:t>
            </a:r>
            <a:r>
              <a:rPr lang="sl-SI" sz="2400" dirty="0" err="1">
                <a:latin typeface="Garamond" panose="02020404030301010803" pitchFamily="18" charset="0"/>
              </a:rPr>
              <a:t>your</a:t>
            </a:r>
            <a:r>
              <a:rPr lang="sl-SI" sz="2400" dirty="0">
                <a:latin typeface="Garamond" panose="02020404030301010803" pitchFamily="18" charset="0"/>
              </a:rPr>
              <a:t> </a:t>
            </a:r>
            <a:r>
              <a:rPr lang="sl-SI" sz="2400" dirty="0" err="1">
                <a:latin typeface="Garamond" panose="02020404030301010803" pitchFamily="18" charset="0"/>
              </a:rPr>
              <a:t>town</a:t>
            </a:r>
            <a:endParaRPr lang="sl-SI" sz="2400" dirty="0">
              <a:latin typeface="Garamond" panose="02020404030301010803" pitchFamily="18" charset="0"/>
            </a:endParaRPr>
          </a:p>
          <a:p>
            <a:r>
              <a:rPr lang="sl-SI" sz="2400" dirty="0" err="1">
                <a:latin typeface="Garamond" panose="02020404030301010803" pitchFamily="18" charset="0"/>
              </a:rPr>
              <a:t>Paintings</a:t>
            </a:r>
            <a:r>
              <a:rPr lang="sl-SI" sz="2400" dirty="0">
                <a:latin typeface="Garamond" panose="02020404030301010803" pitchFamily="18" charset="0"/>
              </a:rPr>
              <a:t> </a:t>
            </a:r>
            <a:r>
              <a:rPr lang="sl-SI" sz="2400" dirty="0" err="1">
                <a:latin typeface="Garamond" panose="02020404030301010803" pitchFamily="18" charset="0"/>
              </a:rPr>
              <a:t>from</a:t>
            </a:r>
            <a:r>
              <a:rPr lang="sl-SI" sz="2400" dirty="0">
                <a:latin typeface="Garamond" panose="02020404030301010803" pitchFamily="18" charset="0"/>
              </a:rPr>
              <a:t> </a:t>
            </a:r>
            <a:r>
              <a:rPr lang="sl-SI" sz="2400" dirty="0" err="1">
                <a:latin typeface="Garamond" panose="02020404030301010803" pitchFamily="18" charset="0"/>
              </a:rPr>
              <a:t>your</a:t>
            </a:r>
            <a:r>
              <a:rPr lang="sl-SI" sz="2400" dirty="0">
                <a:latin typeface="Garamond" panose="02020404030301010803" pitchFamily="18" charset="0"/>
              </a:rPr>
              <a:t> </a:t>
            </a:r>
            <a:r>
              <a:rPr lang="sl-SI" sz="2400" dirty="0" err="1">
                <a:latin typeface="Garamond" panose="02020404030301010803" pitchFamily="18" charset="0"/>
              </a:rPr>
              <a:t>country</a:t>
            </a:r>
            <a:endParaRPr lang="sl-SI" sz="2400" dirty="0">
              <a:latin typeface="Garamond" panose="02020404030301010803" pitchFamily="18" charset="0"/>
            </a:endParaRPr>
          </a:p>
          <a:p>
            <a:r>
              <a:rPr lang="sl-SI" sz="2400" dirty="0" err="1">
                <a:latin typeface="Garamond" panose="02020404030301010803" pitchFamily="18" charset="0"/>
              </a:rPr>
              <a:t>Street</a:t>
            </a:r>
            <a:r>
              <a:rPr lang="sl-SI" sz="2400" dirty="0">
                <a:latin typeface="Garamond" panose="02020404030301010803" pitchFamily="18" charset="0"/>
              </a:rPr>
              <a:t> </a:t>
            </a:r>
            <a:r>
              <a:rPr lang="sl-SI" sz="2400" dirty="0" err="1">
                <a:latin typeface="Garamond" panose="02020404030301010803" pitchFamily="18" charset="0"/>
              </a:rPr>
              <a:t>art</a:t>
            </a:r>
            <a:r>
              <a:rPr lang="sl-SI" sz="2400" dirty="0">
                <a:latin typeface="Garamond" panose="02020404030301010803" pitchFamily="18" charset="0"/>
              </a:rPr>
              <a:t> in </a:t>
            </a:r>
            <a:r>
              <a:rPr lang="sl-SI" sz="2400" dirty="0" err="1">
                <a:latin typeface="Garamond" panose="02020404030301010803" pitchFamily="18" charset="0"/>
              </a:rPr>
              <a:t>different</a:t>
            </a:r>
            <a:r>
              <a:rPr lang="sl-SI" sz="2400" dirty="0">
                <a:latin typeface="Garamond" panose="02020404030301010803" pitchFamily="18" charset="0"/>
              </a:rPr>
              <a:t> </a:t>
            </a:r>
            <a:r>
              <a:rPr lang="sl-SI" sz="2400" dirty="0" err="1">
                <a:latin typeface="Garamond" panose="02020404030301010803" pitchFamily="18" charset="0"/>
              </a:rPr>
              <a:t>countries</a:t>
            </a:r>
            <a:endParaRPr lang="sl-SI" sz="2400" dirty="0">
              <a:latin typeface="Garamond" panose="02020404030301010803" pitchFamily="18" charset="0"/>
            </a:endParaRPr>
          </a:p>
        </p:txBody>
      </p:sp>
      <p:sp>
        <p:nvSpPr>
          <p:cNvPr id="6" name="Ograda vsebine 2"/>
          <p:cNvSpPr txBox="1">
            <a:spLocks/>
          </p:cNvSpPr>
          <p:nvPr/>
        </p:nvSpPr>
        <p:spPr>
          <a:xfrm>
            <a:off x="179512" y="4509120"/>
            <a:ext cx="4104456" cy="2520280"/>
          </a:xfrm>
          <a:prstGeom prst="rect">
            <a:avLst/>
          </a:prstGeom>
        </p:spPr>
        <p:txBody>
          <a:bodyPr vert="horz" anchor="t">
            <a:normAutofit fontScale="47500" lnSpcReduction="20000"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" indent="0">
              <a:buFont typeface="Wingdings 2"/>
              <a:buNone/>
            </a:pPr>
            <a:r>
              <a:rPr lang="sl-SI" sz="5300" b="1" dirty="0">
                <a:solidFill>
                  <a:srgbClr val="CC00FF"/>
                </a:solidFill>
                <a:latin typeface="Garamond" panose="02020404030301010803" pitchFamily="18" charset="0"/>
              </a:rPr>
              <a:t>COGNITION</a:t>
            </a:r>
          </a:p>
          <a:p>
            <a:r>
              <a:rPr lang="sl-SI" sz="3400" b="1" dirty="0" err="1">
                <a:latin typeface="Garamond" panose="02020404030301010803" pitchFamily="18" charset="0"/>
              </a:rPr>
              <a:t>What</a:t>
            </a:r>
            <a:r>
              <a:rPr lang="sl-SI" sz="3400" b="1" dirty="0">
                <a:latin typeface="Garamond" panose="02020404030301010803" pitchFamily="18" charset="0"/>
              </a:rPr>
              <a:t> </a:t>
            </a:r>
            <a:r>
              <a:rPr lang="sl-SI" sz="3400" b="1" dirty="0" err="1">
                <a:latin typeface="Garamond" panose="02020404030301010803" pitchFamily="18" charset="0"/>
              </a:rPr>
              <a:t>thinking</a:t>
            </a:r>
            <a:r>
              <a:rPr lang="sl-SI" sz="3400" b="1" dirty="0">
                <a:latin typeface="Garamond" panose="02020404030301010803" pitchFamily="18" charset="0"/>
              </a:rPr>
              <a:t> </a:t>
            </a:r>
            <a:r>
              <a:rPr lang="sl-SI" sz="3400" b="1" dirty="0" err="1">
                <a:latin typeface="Garamond" panose="02020404030301010803" pitchFamily="18" charset="0"/>
              </a:rPr>
              <a:t>skills</a:t>
            </a:r>
            <a:r>
              <a:rPr lang="sl-SI" sz="3400" b="1" dirty="0">
                <a:latin typeface="Garamond" panose="02020404030301010803" pitchFamily="18" charset="0"/>
              </a:rPr>
              <a:t> are </a:t>
            </a:r>
            <a:r>
              <a:rPr lang="sl-SI" sz="3400" b="1" dirty="0" err="1">
                <a:latin typeface="Garamond" panose="02020404030301010803" pitchFamily="18" charset="0"/>
              </a:rPr>
              <a:t>demanded</a:t>
            </a:r>
            <a:r>
              <a:rPr lang="sl-SI" sz="3400" b="1" dirty="0">
                <a:latin typeface="Garamond" panose="02020404030301010803" pitchFamily="18" charset="0"/>
              </a:rPr>
              <a:t> </a:t>
            </a:r>
            <a:r>
              <a:rPr lang="sl-SI" sz="3400" b="1" dirty="0" err="1">
                <a:latin typeface="Garamond" panose="02020404030301010803" pitchFamily="18" charset="0"/>
              </a:rPr>
              <a:t>of</a:t>
            </a:r>
            <a:r>
              <a:rPr lang="sl-SI" sz="3400" b="1" dirty="0">
                <a:latin typeface="Garamond" panose="02020404030301010803" pitchFamily="18" charset="0"/>
              </a:rPr>
              <a:t> </a:t>
            </a:r>
            <a:r>
              <a:rPr lang="sl-SI" sz="3400" b="1" dirty="0" err="1">
                <a:latin typeface="Garamond" panose="02020404030301010803" pitchFamily="18" charset="0"/>
              </a:rPr>
              <a:t>learners</a:t>
            </a:r>
            <a:r>
              <a:rPr lang="sl-SI" sz="3400" b="1" dirty="0">
                <a:latin typeface="Garamond" panose="02020404030301010803" pitchFamily="18" charset="0"/>
              </a:rPr>
              <a:t> in </a:t>
            </a:r>
            <a:r>
              <a:rPr lang="sl-SI" sz="3400" b="1" dirty="0" err="1">
                <a:latin typeface="Garamond" panose="02020404030301010803" pitchFamily="18" charset="0"/>
              </a:rPr>
              <a:t>an</a:t>
            </a:r>
            <a:r>
              <a:rPr lang="sl-SI" sz="3400" b="1" dirty="0">
                <a:latin typeface="Garamond" panose="02020404030301010803" pitchFamily="18" charset="0"/>
              </a:rPr>
              <a:t> </a:t>
            </a:r>
            <a:r>
              <a:rPr lang="sl-SI" sz="3400" b="1" dirty="0" err="1">
                <a:latin typeface="Garamond" panose="02020404030301010803" pitchFamily="18" charset="0"/>
              </a:rPr>
              <a:t>art</a:t>
            </a:r>
            <a:r>
              <a:rPr lang="sl-SI" sz="3400" b="1" dirty="0">
                <a:latin typeface="Garamond" panose="02020404030301010803" pitchFamily="18" charset="0"/>
              </a:rPr>
              <a:t> </a:t>
            </a:r>
            <a:r>
              <a:rPr lang="sl-SI" sz="3400" b="1" dirty="0" err="1">
                <a:latin typeface="Garamond" panose="02020404030301010803" pitchFamily="18" charset="0"/>
              </a:rPr>
              <a:t>lesson</a:t>
            </a:r>
            <a:r>
              <a:rPr lang="sl-SI" sz="3400" b="1" dirty="0">
                <a:latin typeface="Garamond" panose="02020404030301010803" pitchFamily="18" charset="0"/>
              </a:rPr>
              <a:t>?</a:t>
            </a:r>
          </a:p>
          <a:p>
            <a:pPr>
              <a:buFont typeface="Wingdings 2"/>
              <a:buNone/>
            </a:pPr>
            <a:r>
              <a:rPr lang="sl-SI" sz="3400" dirty="0" err="1">
                <a:latin typeface="Garamond" panose="02020404030301010803" pitchFamily="18" charset="0"/>
              </a:rPr>
              <a:t>e.g</a:t>
            </a:r>
            <a:r>
              <a:rPr lang="sl-SI" sz="3400" dirty="0">
                <a:latin typeface="Garamond" panose="02020404030301010803" pitchFamily="18" charset="0"/>
              </a:rPr>
              <a:t>.</a:t>
            </a:r>
          </a:p>
          <a:p>
            <a:r>
              <a:rPr lang="sl-SI" sz="3400" dirty="0" err="1">
                <a:latin typeface="Garamond" panose="02020404030301010803" pitchFamily="18" charset="0"/>
              </a:rPr>
              <a:t>Classifying</a:t>
            </a:r>
            <a:r>
              <a:rPr lang="sl-SI" sz="3400" dirty="0">
                <a:latin typeface="Garamond" panose="02020404030301010803" pitchFamily="18" charset="0"/>
              </a:rPr>
              <a:t> </a:t>
            </a:r>
            <a:r>
              <a:rPr lang="sl-SI" sz="3400" dirty="0" err="1">
                <a:latin typeface="Garamond" panose="02020404030301010803" pitchFamily="18" charset="0"/>
              </a:rPr>
              <a:t>colours</a:t>
            </a:r>
            <a:r>
              <a:rPr lang="sl-SI" sz="3400" dirty="0">
                <a:latin typeface="Garamond" panose="02020404030301010803" pitchFamily="18" charset="0"/>
              </a:rPr>
              <a:t> (</a:t>
            </a:r>
            <a:r>
              <a:rPr lang="sl-SI" sz="3400" dirty="0" err="1">
                <a:latin typeface="Garamond" panose="02020404030301010803" pitchFamily="18" charset="0"/>
              </a:rPr>
              <a:t>primary</a:t>
            </a:r>
            <a:r>
              <a:rPr lang="sl-SI" sz="3400" dirty="0">
                <a:latin typeface="Garamond" panose="02020404030301010803" pitchFamily="18" charset="0"/>
              </a:rPr>
              <a:t>, </a:t>
            </a:r>
            <a:r>
              <a:rPr lang="sl-SI" sz="3400" dirty="0" err="1">
                <a:latin typeface="Garamond" panose="02020404030301010803" pitchFamily="18" charset="0"/>
              </a:rPr>
              <a:t>secondary</a:t>
            </a:r>
            <a:r>
              <a:rPr lang="sl-SI" sz="3400" dirty="0">
                <a:latin typeface="Garamond" panose="02020404030301010803" pitchFamily="18" charset="0"/>
              </a:rPr>
              <a:t>)</a:t>
            </a:r>
          </a:p>
          <a:p>
            <a:r>
              <a:rPr lang="sl-SI" sz="3400" dirty="0" err="1">
                <a:latin typeface="Garamond" panose="02020404030301010803" pitchFamily="18" charset="0"/>
              </a:rPr>
              <a:t>Evaluating</a:t>
            </a:r>
            <a:r>
              <a:rPr lang="sl-SI" sz="3400" dirty="0">
                <a:latin typeface="Garamond" panose="02020404030301010803" pitchFamily="18" charset="0"/>
              </a:rPr>
              <a:t> </a:t>
            </a:r>
            <a:r>
              <a:rPr lang="sl-SI" sz="3400" dirty="0" err="1">
                <a:latin typeface="Garamond" panose="02020404030301010803" pitchFamily="18" charset="0"/>
              </a:rPr>
              <a:t>paintings</a:t>
            </a:r>
            <a:endParaRPr lang="sl-SI" sz="3400" dirty="0">
              <a:latin typeface="Garamond" panose="02020404030301010803" pitchFamily="18" charset="0"/>
            </a:endParaRPr>
          </a:p>
          <a:p>
            <a:r>
              <a:rPr lang="sl-SI" sz="3400" dirty="0" err="1">
                <a:latin typeface="Garamond" panose="02020404030301010803" pitchFamily="18" charset="0"/>
              </a:rPr>
              <a:t>Thinking</a:t>
            </a:r>
            <a:r>
              <a:rPr lang="sl-SI" sz="3400" dirty="0">
                <a:latin typeface="Garamond" panose="02020404030301010803" pitchFamily="18" charset="0"/>
              </a:rPr>
              <a:t> </a:t>
            </a:r>
            <a:r>
              <a:rPr lang="sl-SI" sz="3400" dirty="0" err="1">
                <a:latin typeface="Garamond" panose="02020404030301010803" pitchFamily="18" charset="0"/>
              </a:rPr>
              <a:t>about</a:t>
            </a:r>
            <a:r>
              <a:rPr lang="sl-SI" sz="3400" dirty="0">
                <a:latin typeface="Garamond" panose="02020404030301010803" pitchFamily="18" charset="0"/>
              </a:rPr>
              <a:t> </a:t>
            </a:r>
            <a:r>
              <a:rPr lang="sl-SI" sz="3400" dirty="0" err="1">
                <a:latin typeface="Garamond" panose="02020404030301010803" pitchFamily="18" charset="0"/>
              </a:rPr>
              <a:t>advantages</a:t>
            </a:r>
            <a:r>
              <a:rPr lang="sl-SI" sz="3400" dirty="0">
                <a:latin typeface="Garamond" panose="02020404030301010803" pitchFamily="18" charset="0"/>
              </a:rPr>
              <a:t> </a:t>
            </a:r>
            <a:r>
              <a:rPr lang="sl-SI" sz="3400" dirty="0" err="1">
                <a:latin typeface="Garamond" panose="02020404030301010803" pitchFamily="18" charset="0"/>
              </a:rPr>
              <a:t>and</a:t>
            </a:r>
            <a:r>
              <a:rPr lang="sl-SI" sz="3400" dirty="0">
                <a:latin typeface="Garamond" panose="02020404030301010803" pitchFamily="18" charset="0"/>
              </a:rPr>
              <a:t> </a:t>
            </a:r>
            <a:r>
              <a:rPr lang="sl-SI" sz="3400" dirty="0" err="1">
                <a:latin typeface="Garamond" panose="02020404030301010803" pitchFamily="18" charset="0"/>
              </a:rPr>
              <a:t>disadvantages</a:t>
            </a:r>
            <a:r>
              <a:rPr lang="sl-SI" sz="3400" dirty="0">
                <a:latin typeface="Garamond" panose="02020404030301010803" pitchFamily="18" charset="0"/>
              </a:rPr>
              <a:t> </a:t>
            </a:r>
            <a:r>
              <a:rPr lang="sl-SI" sz="3400" dirty="0" err="1">
                <a:latin typeface="Garamond" panose="02020404030301010803" pitchFamily="18" charset="0"/>
              </a:rPr>
              <a:t>of</a:t>
            </a:r>
            <a:r>
              <a:rPr lang="sl-SI" sz="3400" dirty="0">
                <a:latin typeface="Garamond" panose="02020404030301010803" pitchFamily="18" charset="0"/>
              </a:rPr>
              <a:t> </a:t>
            </a:r>
            <a:r>
              <a:rPr lang="sl-SI" sz="3400" dirty="0" err="1">
                <a:latin typeface="Garamond" panose="02020404030301010803" pitchFamily="18" charset="0"/>
              </a:rPr>
              <a:t>street</a:t>
            </a:r>
            <a:r>
              <a:rPr lang="sl-SI" sz="3400" dirty="0">
                <a:latin typeface="Garamond" panose="02020404030301010803" pitchFamily="18" charset="0"/>
              </a:rPr>
              <a:t> </a:t>
            </a:r>
            <a:r>
              <a:rPr lang="sl-SI" sz="3400" dirty="0" err="1">
                <a:latin typeface="Garamond" panose="02020404030301010803" pitchFamily="18" charset="0"/>
              </a:rPr>
              <a:t>art</a:t>
            </a:r>
            <a:endParaRPr lang="sl-SI" sz="3400" dirty="0">
              <a:latin typeface="Garamond" panose="02020404030301010803" pitchFamily="18" charset="0"/>
            </a:endParaRP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75374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  <p:bldP spid="5" grpId="0" build="p"/>
      <p:bldP spid="6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>
                <a:latin typeface="Garamond" panose="02020404030301010803" pitchFamily="18" charset="0"/>
              </a:rPr>
              <a:t>Art and crafts activities -  </a:t>
            </a:r>
            <a:br>
              <a:rPr lang="sl-SI" dirty="0">
                <a:latin typeface="Garamond" panose="02020404030301010803" pitchFamily="18" charset="0"/>
              </a:rPr>
            </a:br>
            <a:r>
              <a:rPr lang="sl-SI" sz="4400" dirty="0">
                <a:latin typeface="Garamond" panose="02020404030301010803" pitchFamily="18" charset="0"/>
              </a:rPr>
              <a:t>making pop-up books</a:t>
            </a:r>
            <a:br>
              <a:rPr lang="sl-SI" sz="4400" dirty="0"/>
            </a:b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371600"/>
            <a:ext cx="4824536" cy="5083208"/>
          </a:xfrm>
        </p:spPr>
        <p:txBody>
          <a:bodyPr>
            <a:normAutofit/>
          </a:bodyPr>
          <a:lstStyle/>
          <a:p>
            <a:r>
              <a:rPr lang="sl-SI" dirty="0">
                <a:latin typeface="Garamond" panose="02020404030301010803" pitchFamily="18" charset="0"/>
              </a:rPr>
              <a:t>Work in 6 groups. </a:t>
            </a:r>
          </a:p>
          <a:p>
            <a:r>
              <a:rPr lang="sl-SI" dirty="0">
                <a:latin typeface="Garamond" panose="02020404030301010803" pitchFamily="18" charset="0"/>
              </a:rPr>
              <a:t>Choose a story.</a:t>
            </a:r>
          </a:p>
          <a:p>
            <a:r>
              <a:rPr lang="sl-SI" dirty="0">
                <a:latin typeface="Garamond" panose="02020404030301010803" pitchFamily="18" charset="0"/>
              </a:rPr>
              <a:t>You can write your own story. </a:t>
            </a:r>
          </a:p>
          <a:p>
            <a:r>
              <a:rPr lang="sl-SI" dirty="0">
                <a:latin typeface="Garamond" panose="02020404030301010803" pitchFamily="18" charset="0"/>
              </a:rPr>
              <a:t>Make a pop-up book.</a:t>
            </a:r>
          </a:p>
          <a:p>
            <a:r>
              <a:rPr lang="sl-SI" i="1" dirty="0">
                <a:latin typeface="Garamond" panose="02020404030301010803" pitchFamily="18" charset="0"/>
              </a:rPr>
              <a:t>Afterwards, you will </a:t>
            </a:r>
            <a:r>
              <a:rPr lang="en-GB" i="1" dirty="0">
                <a:latin typeface="Garamond" panose="02020404030301010803" pitchFamily="18" charset="0"/>
              </a:rPr>
              <a:t>present your work</a:t>
            </a:r>
            <a:r>
              <a:rPr lang="sl-SI" i="1" dirty="0">
                <a:latin typeface="Garamond" panose="02020404030301010803" pitchFamily="18" charset="0"/>
              </a:rPr>
              <a:t> (read the chosen story).  </a:t>
            </a:r>
            <a:endParaRPr lang="sl-SI" dirty="0">
              <a:latin typeface="Garamond" panose="02020404030301010803" pitchFamily="18" charset="0"/>
            </a:endParaRPr>
          </a:p>
          <a:p>
            <a:endParaRPr lang="sl-SI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371600"/>
            <a:ext cx="3995936" cy="5200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l-SI" dirty="0">
                <a:latin typeface="Garamond" panose="02020404030301010803" pitchFamily="18" charset="0"/>
              </a:rPr>
              <a:t>Art and crafts activities -  making didactic games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7543800" cy="4572001"/>
          </a:xfrm>
        </p:spPr>
        <p:txBody>
          <a:bodyPr>
            <a:normAutofit/>
          </a:bodyPr>
          <a:lstStyle/>
          <a:p>
            <a:r>
              <a:rPr lang="sl-SI" sz="2200" dirty="0">
                <a:latin typeface="Garamond" panose="02020404030301010803" pitchFamily="18" charset="0"/>
              </a:rPr>
              <a:t>Work in 6 groups. </a:t>
            </a:r>
          </a:p>
          <a:p>
            <a:pPr lvl="0"/>
            <a:r>
              <a:rPr lang="sl-SI" sz="2200" dirty="0">
                <a:latin typeface="Garamond" panose="02020404030301010803" pitchFamily="18" charset="0"/>
              </a:rPr>
              <a:t>C</a:t>
            </a:r>
            <a:r>
              <a:rPr lang="en-US" sz="2200" dirty="0" err="1">
                <a:latin typeface="Garamond" panose="02020404030301010803" pitchFamily="18" charset="0"/>
              </a:rPr>
              <a:t>hoose</a:t>
            </a:r>
            <a:r>
              <a:rPr lang="en-US" sz="2200" dirty="0">
                <a:latin typeface="Garamond" panose="02020404030301010803" pitchFamily="18" charset="0"/>
              </a:rPr>
              <a:t> a school subject and a topic</a:t>
            </a:r>
            <a:r>
              <a:rPr lang="sl-SI" sz="2200" dirty="0">
                <a:latin typeface="Garamond" panose="02020404030301010803" pitchFamily="18" charset="0"/>
              </a:rPr>
              <a:t>. </a:t>
            </a:r>
            <a:endParaRPr lang="en-US" sz="2200" dirty="0">
              <a:latin typeface="Garamond" panose="02020404030301010803" pitchFamily="18" charset="0"/>
            </a:endParaRPr>
          </a:p>
          <a:p>
            <a:r>
              <a:rPr lang="sl-SI" sz="2200" dirty="0">
                <a:latin typeface="Garamond" panose="02020404030301010803" pitchFamily="18" charset="0"/>
              </a:rPr>
              <a:t>Make a didactic game. </a:t>
            </a:r>
          </a:p>
          <a:p>
            <a:r>
              <a:rPr lang="sl-SI" sz="2200" dirty="0">
                <a:latin typeface="Garamond" panose="02020404030301010803" pitchFamily="18" charset="0"/>
              </a:rPr>
              <a:t>Define a school subject, a topic and aims (taken from Slovene curriculum </a:t>
            </a:r>
            <a:r>
              <a:rPr lang="sl-SI" sz="2200" dirty="0">
                <a:latin typeface="Garamond" panose="02020404030301010803" pitchFamily="18" charset="0"/>
                <a:sym typeface="Symbol"/>
              </a:rPr>
              <a:t> </a:t>
            </a:r>
            <a:r>
              <a:rPr lang="sl-SI" sz="2200" dirty="0">
                <a:latin typeface="Garamond" panose="02020404030301010803" pitchFamily="18" charset="0"/>
              </a:rPr>
              <a:t>SPO; MAT; GUM; LUM; ŠPO+ Language curriculum), describe </a:t>
            </a:r>
            <a:r>
              <a:rPr lang="sl-SI" sz="2200" dirty="0" err="1">
                <a:latin typeface="Garamond" panose="02020404030301010803" pitchFamily="18" charset="0"/>
              </a:rPr>
              <a:t>your</a:t>
            </a:r>
            <a:r>
              <a:rPr lang="sl-SI" sz="2200" dirty="0">
                <a:latin typeface="Garamond" panose="02020404030301010803" pitchFamily="18" charset="0"/>
              </a:rPr>
              <a:t> game, </a:t>
            </a:r>
            <a:r>
              <a:rPr lang="sl-SI" sz="2200" dirty="0" err="1">
                <a:latin typeface="Garamond" panose="02020404030301010803" pitchFamily="18" charset="0"/>
              </a:rPr>
              <a:t>add</a:t>
            </a:r>
            <a:r>
              <a:rPr lang="sl-SI" sz="2200" dirty="0">
                <a:latin typeface="Garamond" panose="02020404030301010803" pitchFamily="18" charset="0"/>
              </a:rPr>
              <a:t> a photo of </a:t>
            </a:r>
            <a:r>
              <a:rPr lang="sl-SI" sz="2200" dirty="0" err="1">
                <a:latin typeface="Garamond" panose="02020404030301010803" pitchFamily="18" charset="0"/>
              </a:rPr>
              <a:t>the</a:t>
            </a:r>
            <a:r>
              <a:rPr lang="sl-SI" sz="2200" dirty="0">
                <a:latin typeface="Garamond" panose="02020404030301010803" pitchFamily="18" charset="0"/>
              </a:rPr>
              <a:t> game.</a:t>
            </a:r>
          </a:p>
          <a:p>
            <a:pPr>
              <a:buNone/>
            </a:pPr>
            <a:endParaRPr lang="sl-SI" dirty="0"/>
          </a:p>
        </p:txBody>
      </p:sp>
      <p:pic>
        <p:nvPicPr>
          <p:cNvPr id="4098" name="Picture 2" descr="Письмо «Привет, Анастасия! Не пропустите новые Пины...» — Pinterest —…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861" y="4572000"/>
            <a:ext cx="2133600" cy="1447800"/>
          </a:xfrm>
          <a:prstGeom prst="rect">
            <a:avLst/>
          </a:prstGeom>
          <a:noFill/>
        </p:spPr>
      </p:pic>
      <p:pic>
        <p:nvPicPr>
          <p:cNvPr id="4100" name="Picture 4" descr="Hava Grafiği :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247" y="5187869"/>
            <a:ext cx="2209800" cy="1371600"/>
          </a:xfrm>
          <a:prstGeom prst="rect">
            <a:avLst/>
          </a:prstGeom>
          <a:noFill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43800" y="685801"/>
            <a:ext cx="1600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 descr="Resultado de imagen para medios de transporte preescolar manualidade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91400" y="3581400"/>
            <a:ext cx="1752600" cy="2336800"/>
          </a:xfrm>
          <a:prstGeom prst="rect">
            <a:avLst/>
          </a:prstGeom>
          <a:noFill/>
        </p:spPr>
      </p:pic>
      <p:pic>
        <p:nvPicPr>
          <p:cNvPr id="4105" name="Picture 9" descr="eğlenceli saat öğretimi oyunları (1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33604" y="4446095"/>
            <a:ext cx="2133600" cy="16634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sl-SI" dirty="0">
                <a:latin typeface="Garamond" panose="02020404030301010803" pitchFamily="18" charset="0"/>
              </a:rPr>
              <a:t>PLANNING LESSONS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71500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sl-SI" dirty="0">
                <a:latin typeface="Garamond" panose="02020404030301010803" pitchFamily="18" charset="0"/>
              </a:rPr>
              <a:t>Work in 5 groups. </a:t>
            </a:r>
          </a:p>
          <a:p>
            <a:pPr>
              <a:buNone/>
            </a:pPr>
            <a:r>
              <a:rPr lang="sl-SI" dirty="0">
                <a:latin typeface="Garamond" panose="02020404030301010803" pitchFamily="18" charset="0"/>
              </a:rPr>
              <a:t>Choose a story book and read it. </a:t>
            </a:r>
          </a:p>
          <a:p>
            <a:pPr>
              <a:buNone/>
            </a:pPr>
            <a:endParaRPr lang="sl-SI" dirty="0">
              <a:latin typeface="Garamond" panose="02020404030301010803" pitchFamily="18" charset="0"/>
            </a:endParaRPr>
          </a:p>
          <a:p>
            <a:pPr>
              <a:buNone/>
            </a:pPr>
            <a:r>
              <a:rPr lang="sl-SI" dirty="0">
                <a:latin typeface="Garamond" panose="02020404030301010803" pitchFamily="18" charset="0"/>
              </a:rPr>
              <a:t>Define a grade, a school subject, a topic and aims (LUM+ Language curriculum). </a:t>
            </a:r>
          </a:p>
          <a:p>
            <a:pPr>
              <a:buNone/>
            </a:pPr>
            <a:endParaRPr lang="sl-SI" dirty="0">
              <a:latin typeface="Garamond" panose="02020404030301010803" pitchFamily="18" charset="0"/>
            </a:endParaRPr>
          </a:p>
          <a:p>
            <a:pPr>
              <a:buNone/>
            </a:pPr>
            <a:r>
              <a:rPr lang="sl-SI" dirty="0">
                <a:latin typeface="Garamond" panose="02020404030301010803" pitchFamily="18" charset="0"/>
              </a:rPr>
              <a:t>Define language laoding (structures, </a:t>
            </a:r>
            <a:r>
              <a:rPr lang="sl-SI" u="sng" dirty="0">
                <a:latin typeface="Garamond" panose="02020404030301010803" pitchFamily="18" charset="0"/>
              </a:rPr>
              <a:t>vocabulary, classroom language</a:t>
            </a:r>
            <a:r>
              <a:rPr lang="sl-SI" dirty="0">
                <a:latin typeface="Garamond" panose="02020404030301010803" pitchFamily="18" charset="0"/>
              </a:rPr>
              <a:t>) </a:t>
            </a:r>
            <a:r>
              <a:rPr lang="sl-SI" dirty="0">
                <a:latin typeface="Garamond" panose="02020404030301010803" pitchFamily="18" charset="0"/>
                <a:sym typeface="Symbol"/>
              </a:rPr>
              <a:t> language of/for/through learning.  </a:t>
            </a:r>
            <a:endParaRPr lang="sl-SI" dirty="0">
              <a:latin typeface="Garamond" panose="02020404030301010803" pitchFamily="18" charset="0"/>
            </a:endParaRPr>
          </a:p>
          <a:p>
            <a:pPr>
              <a:buNone/>
            </a:pPr>
            <a:endParaRPr lang="sl-SI" dirty="0">
              <a:latin typeface="Garamond" panose="02020404030301010803" pitchFamily="18" charset="0"/>
            </a:endParaRPr>
          </a:p>
          <a:p>
            <a:pPr>
              <a:buNone/>
            </a:pPr>
            <a:r>
              <a:rPr lang="sl-SI" dirty="0">
                <a:latin typeface="Garamond" panose="02020404030301010803" pitchFamily="18" charset="0"/>
              </a:rPr>
              <a:t>Design 5 activities (pre-/while-/post-). Write descriptions of activities. </a:t>
            </a:r>
          </a:p>
          <a:p>
            <a:pPr>
              <a:buNone/>
            </a:pPr>
            <a:endParaRPr lang="sl-SI" dirty="0">
              <a:latin typeface="Garamond" panose="02020404030301010803" pitchFamily="18" charset="0"/>
            </a:endParaRPr>
          </a:p>
          <a:p>
            <a:pPr>
              <a:buNone/>
            </a:pPr>
            <a:r>
              <a:rPr lang="sl-SI" dirty="0">
                <a:solidFill>
                  <a:srgbClr val="FF0000"/>
                </a:solidFill>
                <a:latin typeface="Garamond" panose="02020404030301010803" pitchFamily="18" charset="0"/>
              </a:rPr>
              <a:t>PRESENTATION </a:t>
            </a:r>
          </a:p>
          <a:p>
            <a:pPr>
              <a:buNone/>
            </a:pPr>
            <a:r>
              <a:rPr lang="sl-SI" i="1" dirty="0">
                <a:latin typeface="Garamond" panose="02020404030301010803" pitchFamily="18" charset="0"/>
              </a:rPr>
              <a:t>Afterwards, you will </a:t>
            </a:r>
            <a:r>
              <a:rPr lang="en-GB" i="1" dirty="0">
                <a:latin typeface="Garamond" panose="02020404030301010803" pitchFamily="18" charset="0"/>
              </a:rPr>
              <a:t>present your work</a:t>
            </a:r>
            <a:r>
              <a:rPr lang="sl-SI" i="1" dirty="0">
                <a:latin typeface="Garamond" panose="02020404030301010803" pitchFamily="18" charset="0"/>
              </a:rPr>
              <a:t>: </a:t>
            </a:r>
          </a:p>
          <a:p>
            <a:pPr>
              <a:buFont typeface="Wingdings" pitchFamily="2" charset="2"/>
              <a:buChar char="ü"/>
            </a:pPr>
            <a:r>
              <a:rPr lang="sl-SI" dirty="0">
                <a:latin typeface="Garamond" panose="02020404030301010803" pitchFamily="18" charset="0"/>
              </a:rPr>
              <a:t>read or tell the story to us; </a:t>
            </a:r>
          </a:p>
          <a:p>
            <a:pPr>
              <a:buFont typeface="Wingdings" pitchFamily="2" charset="2"/>
              <a:buChar char="ü"/>
            </a:pPr>
            <a:r>
              <a:rPr lang="sl-SI" dirty="0">
                <a:latin typeface="Garamond" panose="02020404030301010803" pitchFamily="18" charset="0"/>
              </a:rPr>
              <a:t>define a grade, a school subject, a topic and aims; </a:t>
            </a:r>
          </a:p>
          <a:p>
            <a:pPr>
              <a:buFont typeface="Wingdings" pitchFamily="2" charset="2"/>
              <a:buChar char="ü"/>
            </a:pPr>
            <a:r>
              <a:rPr lang="sl-SI" dirty="0">
                <a:latin typeface="Garamond" panose="02020404030301010803" pitchFamily="18" charset="0"/>
              </a:rPr>
              <a:t>define language loading; </a:t>
            </a:r>
          </a:p>
          <a:p>
            <a:pPr>
              <a:buFont typeface="Wingdings" pitchFamily="2" charset="2"/>
              <a:buChar char="ü"/>
            </a:pPr>
            <a:r>
              <a:rPr lang="sl-SI" dirty="0">
                <a:latin typeface="Garamond" panose="02020404030301010803" pitchFamily="18" charset="0"/>
              </a:rPr>
              <a:t>describe 5 activities.  </a:t>
            </a:r>
          </a:p>
          <a:p>
            <a:pPr>
              <a:buNone/>
            </a:pPr>
            <a:endParaRPr lang="sl-SI" dirty="0"/>
          </a:p>
          <a:p>
            <a:pPr>
              <a:buNone/>
            </a:pPr>
            <a:endParaRPr lang="sl-SI" dirty="0"/>
          </a:p>
          <a:p>
            <a:pPr>
              <a:buNone/>
            </a:pPr>
            <a:endParaRPr lang="sl-SI" dirty="0"/>
          </a:p>
        </p:txBody>
      </p:sp>
      <p:pic>
        <p:nvPicPr>
          <p:cNvPr id="4" name="Picture 2" descr="Rezultat iskanja slik za press he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00" y="5715000"/>
            <a:ext cx="990600" cy="1001705"/>
          </a:xfrm>
          <a:prstGeom prst="rect">
            <a:avLst/>
          </a:prstGeom>
          <a:noFill/>
        </p:spPr>
      </p:pic>
      <p:pic>
        <p:nvPicPr>
          <p:cNvPr id="5" name="Picture 4" descr="Povezana slik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1066800" cy="762000"/>
          </a:xfrm>
          <a:prstGeom prst="rect">
            <a:avLst/>
          </a:prstGeom>
          <a:noFill/>
        </p:spPr>
      </p:pic>
      <p:pic>
        <p:nvPicPr>
          <p:cNvPr id="6" name="Picture 11" descr="Povezana slik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0" y="4343400"/>
            <a:ext cx="1447800" cy="1176337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5648325"/>
            <a:ext cx="100965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Rezultat iskanja slik za level 1 draw shap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52400"/>
            <a:ext cx="1176338" cy="144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3622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"/>
            <a:ext cx="9144000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81000"/>
            <a:ext cx="40386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Ana\Desktop\3458f07df7583739de0a8be03d1a46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533400"/>
            <a:ext cx="4191000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8762"/>
          </a:xfrm>
        </p:spPr>
        <p:txBody>
          <a:bodyPr>
            <a:normAutofit fontScale="90000"/>
          </a:bodyPr>
          <a:lstStyle/>
          <a:p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126163"/>
          </a:xfrm>
        </p:spPr>
        <p:txBody>
          <a:bodyPr/>
          <a:lstStyle/>
          <a:p>
            <a:pPr>
              <a:buNone/>
            </a:pPr>
            <a:endParaRPr lang="sl-SI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sl-SI" dirty="0">
                <a:latin typeface="Garamond" panose="02020404030301010803" pitchFamily="18" charset="0"/>
              </a:rPr>
              <a:t>Group work: </a:t>
            </a:r>
          </a:p>
          <a:p>
            <a:pPr>
              <a:buNone/>
            </a:pPr>
            <a:r>
              <a:rPr lang="sl-SI" dirty="0">
                <a:latin typeface="Garamond" panose="02020404030301010803" pitchFamily="18" charset="0"/>
              </a:rPr>
              <a:t>Each group gets cut out famous photos, famous artists and names of photos.</a:t>
            </a:r>
          </a:p>
          <a:p>
            <a:pPr>
              <a:buNone/>
            </a:pPr>
            <a:r>
              <a:rPr lang="sl-SI" dirty="0">
                <a:latin typeface="Garamond" panose="02020404030301010803" pitchFamily="18" charset="0"/>
              </a:rPr>
              <a:t>They have to match the painting with the painter and the name of the painting. </a:t>
            </a:r>
          </a:p>
          <a:p>
            <a:pPr>
              <a:buNone/>
            </a:pPr>
            <a:endParaRPr lang="sl-SI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3399214"/>
            <a:ext cx="4648200" cy="3458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pPr algn="ctr"/>
            <a:r>
              <a:rPr lang="sl-SI" dirty="0" err="1">
                <a:solidFill>
                  <a:srgbClr val="CC00FF"/>
                </a:solidFill>
                <a:latin typeface="Garamond" panose="02020404030301010803" pitchFamily="18" charset="0"/>
              </a:rPr>
              <a:t>Art</a:t>
            </a:r>
            <a:r>
              <a:rPr lang="sl-SI" dirty="0">
                <a:solidFill>
                  <a:srgbClr val="CC00FF"/>
                </a:solidFill>
                <a:latin typeface="Garamond" panose="02020404030301010803" pitchFamily="18" charset="0"/>
              </a:rPr>
              <a:t> </a:t>
            </a:r>
            <a:r>
              <a:rPr lang="sl-SI" dirty="0" err="1">
                <a:solidFill>
                  <a:srgbClr val="CC00FF"/>
                </a:solidFill>
                <a:latin typeface="Garamond" panose="02020404030301010803" pitchFamily="18" charset="0"/>
              </a:rPr>
              <a:t>materials</a:t>
            </a:r>
            <a:r>
              <a:rPr lang="sl-SI" dirty="0">
                <a:solidFill>
                  <a:srgbClr val="CC00FF"/>
                </a:solidFill>
                <a:latin typeface="Garamond" panose="02020404030301010803" pitchFamily="18" charset="0"/>
              </a:rPr>
              <a:t> </a:t>
            </a:r>
            <a:r>
              <a:rPr lang="sl-SI" dirty="0" err="1">
                <a:solidFill>
                  <a:srgbClr val="CC00FF"/>
                </a:solidFill>
                <a:latin typeface="Garamond" panose="02020404030301010803" pitchFamily="18" charset="0"/>
              </a:rPr>
              <a:t>and</a:t>
            </a:r>
            <a:r>
              <a:rPr lang="sl-SI" dirty="0">
                <a:solidFill>
                  <a:srgbClr val="CC00FF"/>
                </a:solidFill>
                <a:latin typeface="Garamond" panose="02020404030301010803" pitchFamily="18" charset="0"/>
              </a:rPr>
              <a:t> </a:t>
            </a:r>
            <a:r>
              <a:rPr lang="sl-SI" dirty="0" err="1">
                <a:solidFill>
                  <a:srgbClr val="CC00FF"/>
                </a:solidFill>
                <a:latin typeface="Garamond" panose="02020404030301010803" pitchFamily="18" charset="0"/>
              </a:rPr>
              <a:t>activities</a:t>
            </a:r>
            <a:endParaRPr lang="sl-SI" dirty="0">
              <a:solidFill>
                <a:srgbClr val="CC00FF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79512" y="908720"/>
            <a:ext cx="8856984" cy="5040560"/>
          </a:xfrm>
        </p:spPr>
        <p:txBody>
          <a:bodyPr numCol="2">
            <a:normAutofit fontScale="92500" lnSpcReduction="10000"/>
          </a:bodyPr>
          <a:lstStyle/>
          <a:p>
            <a:r>
              <a:rPr lang="sl-SI" sz="2700" dirty="0" err="1">
                <a:latin typeface="Garamond" panose="02020404030301010803" pitchFamily="18" charset="0"/>
              </a:rPr>
              <a:t>Fun</a:t>
            </a:r>
            <a:r>
              <a:rPr lang="sl-SI" sz="2700" dirty="0">
                <a:latin typeface="Garamond" panose="02020404030301010803" pitchFamily="18" charset="0"/>
              </a:rPr>
              <a:t> </a:t>
            </a:r>
            <a:r>
              <a:rPr lang="sl-SI" sz="2700" dirty="0" err="1">
                <a:latin typeface="Garamond" panose="02020404030301010803" pitchFamily="18" charset="0"/>
              </a:rPr>
              <a:t>foam</a:t>
            </a:r>
            <a:endParaRPr lang="sl-SI" sz="2700" dirty="0">
              <a:latin typeface="Garamond" panose="02020404030301010803" pitchFamily="18" charset="0"/>
            </a:endParaRPr>
          </a:p>
          <a:p>
            <a:r>
              <a:rPr lang="sl-SI" sz="2700" dirty="0" err="1">
                <a:latin typeface="Garamond" panose="02020404030301010803" pitchFamily="18" charset="0"/>
              </a:rPr>
              <a:t>Lacing</a:t>
            </a:r>
            <a:r>
              <a:rPr lang="sl-SI" sz="2700" dirty="0">
                <a:latin typeface="Garamond" panose="02020404030301010803" pitchFamily="18" charset="0"/>
              </a:rPr>
              <a:t> </a:t>
            </a:r>
            <a:r>
              <a:rPr lang="sl-SI" sz="2700" dirty="0" err="1">
                <a:latin typeface="Garamond" panose="02020404030301010803" pitchFamily="18" charset="0"/>
              </a:rPr>
              <a:t>cards</a:t>
            </a:r>
            <a:endParaRPr lang="sl-SI" sz="2700" dirty="0">
              <a:latin typeface="Garamond" panose="02020404030301010803" pitchFamily="18" charset="0"/>
            </a:endParaRPr>
          </a:p>
          <a:p>
            <a:r>
              <a:rPr lang="sl-SI" sz="2700" dirty="0" err="1">
                <a:latin typeface="Garamond" panose="02020404030301010803" pitchFamily="18" charset="0"/>
              </a:rPr>
              <a:t>Tweezers</a:t>
            </a:r>
            <a:r>
              <a:rPr lang="sl-SI" sz="2700" dirty="0">
                <a:latin typeface="Garamond" panose="02020404030301010803" pitchFamily="18" charset="0"/>
              </a:rPr>
              <a:t> </a:t>
            </a:r>
            <a:r>
              <a:rPr lang="sl-SI" sz="2700" dirty="0" err="1">
                <a:latin typeface="Garamond" panose="02020404030301010803" pitchFamily="18" charset="0"/>
              </a:rPr>
              <a:t>games</a:t>
            </a:r>
            <a:endParaRPr lang="sl-SI" sz="2700" dirty="0">
              <a:latin typeface="Garamond" panose="02020404030301010803" pitchFamily="18" charset="0"/>
            </a:endParaRPr>
          </a:p>
          <a:p>
            <a:r>
              <a:rPr lang="sl-SI" sz="2700" dirty="0">
                <a:latin typeface="Garamond" panose="02020404030301010803" pitchFamily="18" charset="0"/>
              </a:rPr>
              <a:t> </a:t>
            </a:r>
            <a:r>
              <a:rPr lang="sl-SI" sz="2700" dirty="0" err="1">
                <a:latin typeface="Garamond" panose="02020404030301010803" pitchFamily="18" charset="0"/>
              </a:rPr>
              <a:t>Play</a:t>
            </a:r>
            <a:r>
              <a:rPr lang="sl-SI" sz="2700" dirty="0">
                <a:latin typeface="Garamond" panose="02020404030301010803" pitchFamily="18" charset="0"/>
              </a:rPr>
              <a:t>-</a:t>
            </a:r>
            <a:r>
              <a:rPr lang="sl-SI" sz="2700" dirty="0" err="1">
                <a:latin typeface="Garamond" panose="02020404030301010803" pitchFamily="18" charset="0"/>
              </a:rPr>
              <a:t>dough</a:t>
            </a:r>
            <a:endParaRPr lang="sl-SI" sz="2700" dirty="0">
              <a:latin typeface="Garamond" panose="02020404030301010803" pitchFamily="18" charset="0"/>
            </a:endParaRPr>
          </a:p>
          <a:p>
            <a:r>
              <a:rPr lang="sl-SI" sz="2700" dirty="0" err="1">
                <a:latin typeface="Garamond" panose="02020404030301010803" pitchFamily="18" charset="0"/>
              </a:rPr>
              <a:t>Using</a:t>
            </a:r>
            <a:r>
              <a:rPr lang="sl-SI" sz="2700" dirty="0">
                <a:latin typeface="Garamond" panose="02020404030301010803" pitchFamily="18" charset="0"/>
              </a:rPr>
              <a:t> a </a:t>
            </a:r>
            <a:r>
              <a:rPr lang="sl-SI" sz="2700" dirty="0" err="1">
                <a:latin typeface="Garamond" panose="02020404030301010803" pitchFamily="18" charset="0"/>
              </a:rPr>
              <a:t>hole</a:t>
            </a:r>
            <a:r>
              <a:rPr lang="sl-SI" sz="2700" dirty="0">
                <a:latin typeface="Garamond" panose="02020404030301010803" pitchFamily="18" charset="0"/>
              </a:rPr>
              <a:t> </a:t>
            </a:r>
            <a:r>
              <a:rPr lang="sl-SI" sz="2700" dirty="0" err="1">
                <a:latin typeface="Garamond" panose="02020404030301010803" pitchFamily="18" charset="0"/>
              </a:rPr>
              <a:t>punch</a:t>
            </a:r>
            <a:endParaRPr lang="sl-SI" sz="2700" dirty="0">
              <a:latin typeface="Garamond" panose="02020404030301010803" pitchFamily="18" charset="0"/>
            </a:endParaRPr>
          </a:p>
          <a:p>
            <a:r>
              <a:rPr lang="sl-SI" sz="2700" dirty="0" err="1">
                <a:latin typeface="Garamond" panose="02020404030301010803" pitchFamily="18" charset="0"/>
              </a:rPr>
              <a:t>Clay</a:t>
            </a:r>
            <a:endParaRPr lang="sl-SI" sz="2700" dirty="0">
              <a:latin typeface="Garamond" panose="02020404030301010803" pitchFamily="18" charset="0"/>
            </a:endParaRPr>
          </a:p>
          <a:p>
            <a:r>
              <a:rPr lang="sl-SI" sz="2700" dirty="0">
                <a:latin typeface="Garamond" panose="02020404030301010803" pitchFamily="18" charset="0"/>
              </a:rPr>
              <a:t> </a:t>
            </a:r>
            <a:r>
              <a:rPr lang="sl-SI" sz="2700" dirty="0" err="1">
                <a:latin typeface="Garamond" panose="02020404030301010803" pitchFamily="18" charset="0"/>
              </a:rPr>
              <a:t>Eyedroppers</a:t>
            </a:r>
            <a:endParaRPr lang="sl-SI" sz="2700" dirty="0">
              <a:latin typeface="Garamond" panose="02020404030301010803" pitchFamily="18" charset="0"/>
            </a:endParaRPr>
          </a:p>
          <a:p>
            <a:r>
              <a:rPr lang="sl-SI" sz="2700" dirty="0" err="1">
                <a:latin typeface="Garamond" panose="02020404030301010803" pitchFamily="18" charset="0"/>
              </a:rPr>
              <a:t>Pegboards</a:t>
            </a:r>
            <a:endParaRPr lang="sl-SI" sz="2700" dirty="0">
              <a:latin typeface="Garamond" panose="02020404030301010803" pitchFamily="18" charset="0"/>
            </a:endParaRPr>
          </a:p>
          <a:p>
            <a:r>
              <a:rPr lang="sl-SI" sz="2700" dirty="0" err="1">
                <a:latin typeface="Garamond" panose="02020404030301010803" pitchFamily="18" charset="0"/>
              </a:rPr>
              <a:t>Cotton</a:t>
            </a:r>
            <a:r>
              <a:rPr lang="sl-SI" sz="2700" dirty="0">
                <a:latin typeface="Garamond" panose="02020404030301010803" pitchFamily="18" charset="0"/>
              </a:rPr>
              <a:t> </a:t>
            </a:r>
            <a:r>
              <a:rPr lang="sl-SI" sz="2700" dirty="0" err="1">
                <a:latin typeface="Garamond" panose="02020404030301010803" pitchFamily="18" charset="0"/>
              </a:rPr>
              <a:t>swabs</a:t>
            </a:r>
            <a:endParaRPr lang="sl-SI" sz="2700" dirty="0">
              <a:latin typeface="Garamond" panose="02020404030301010803" pitchFamily="18" charset="0"/>
            </a:endParaRPr>
          </a:p>
          <a:p>
            <a:r>
              <a:rPr lang="sl-SI" sz="2700" dirty="0" err="1">
                <a:latin typeface="Garamond" panose="02020404030301010803" pitchFamily="18" charset="0"/>
              </a:rPr>
              <a:t>Clothespins</a:t>
            </a:r>
            <a:endParaRPr lang="sl-SI" sz="2700" dirty="0">
              <a:latin typeface="Garamond" panose="02020404030301010803" pitchFamily="18" charset="0"/>
            </a:endParaRPr>
          </a:p>
          <a:p>
            <a:r>
              <a:rPr lang="sl-SI" sz="2700" dirty="0" err="1">
                <a:latin typeface="Garamond" panose="02020404030301010803" pitchFamily="18" charset="0"/>
              </a:rPr>
              <a:t>Paintbrush</a:t>
            </a:r>
            <a:r>
              <a:rPr lang="sl-SI" sz="2700" dirty="0">
                <a:latin typeface="Garamond" panose="02020404030301010803" pitchFamily="18" charset="0"/>
              </a:rPr>
              <a:t> </a:t>
            </a:r>
            <a:r>
              <a:rPr lang="sl-SI" sz="2700" dirty="0" err="1">
                <a:latin typeface="Garamond" panose="02020404030301010803" pitchFamily="18" charset="0"/>
              </a:rPr>
              <a:t>and</a:t>
            </a:r>
            <a:r>
              <a:rPr lang="sl-SI" sz="2700" dirty="0">
                <a:latin typeface="Garamond" panose="02020404030301010803" pitchFamily="18" charset="0"/>
              </a:rPr>
              <a:t> </a:t>
            </a:r>
            <a:r>
              <a:rPr lang="sl-SI" sz="2700" dirty="0" err="1">
                <a:latin typeface="Garamond" panose="02020404030301010803" pitchFamily="18" charset="0"/>
              </a:rPr>
              <a:t>water</a:t>
            </a:r>
            <a:endParaRPr lang="sl-SI" sz="2700" dirty="0">
              <a:latin typeface="Garamond" panose="02020404030301010803" pitchFamily="18" charset="0"/>
            </a:endParaRPr>
          </a:p>
          <a:p>
            <a:r>
              <a:rPr lang="sl-SI" sz="2700" dirty="0" err="1">
                <a:latin typeface="Garamond" panose="02020404030301010803" pitchFamily="18" charset="0"/>
              </a:rPr>
              <a:t>Tearing</a:t>
            </a:r>
            <a:r>
              <a:rPr lang="sl-SI" sz="2700" dirty="0">
                <a:latin typeface="Garamond" panose="02020404030301010803" pitchFamily="18" charset="0"/>
              </a:rPr>
              <a:t> </a:t>
            </a:r>
            <a:r>
              <a:rPr lang="sl-SI" sz="2700" dirty="0" err="1">
                <a:latin typeface="Garamond" panose="02020404030301010803" pitchFamily="18" charset="0"/>
              </a:rPr>
              <a:t>paper</a:t>
            </a:r>
            <a:endParaRPr lang="sl-SI" sz="2700" dirty="0">
              <a:latin typeface="Garamond" panose="02020404030301010803" pitchFamily="18" charset="0"/>
            </a:endParaRPr>
          </a:p>
          <a:p>
            <a:r>
              <a:rPr lang="sl-SI" sz="2700" dirty="0" err="1">
                <a:latin typeface="Garamond" panose="02020404030301010803" pitchFamily="18" charset="0"/>
              </a:rPr>
              <a:t>Stringing</a:t>
            </a:r>
            <a:r>
              <a:rPr lang="sl-SI" sz="2700" dirty="0">
                <a:latin typeface="Garamond" panose="02020404030301010803" pitchFamily="18" charset="0"/>
              </a:rPr>
              <a:t> </a:t>
            </a:r>
            <a:r>
              <a:rPr lang="sl-SI" sz="2700" dirty="0" err="1">
                <a:latin typeface="Garamond" panose="02020404030301010803" pitchFamily="18" charset="0"/>
              </a:rPr>
              <a:t>beads</a:t>
            </a:r>
            <a:endParaRPr lang="sl-SI" sz="2700" dirty="0">
              <a:latin typeface="Garamond" panose="02020404030301010803" pitchFamily="18" charset="0"/>
            </a:endParaRPr>
          </a:p>
          <a:p>
            <a:r>
              <a:rPr lang="sl-SI" sz="2700" dirty="0" err="1">
                <a:latin typeface="Garamond" panose="02020404030301010803" pitchFamily="18" charset="0"/>
              </a:rPr>
              <a:t>Easel</a:t>
            </a:r>
            <a:r>
              <a:rPr lang="sl-SI" sz="2700" dirty="0">
                <a:latin typeface="Garamond" panose="02020404030301010803" pitchFamily="18" charset="0"/>
              </a:rPr>
              <a:t> </a:t>
            </a:r>
            <a:r>
              <a:rPr lang="sl-SI" sz="2700" dirty="0" err="1">
                <a:latin typeface="Garamond" panose="02020404030301010803" pitchFamily="18" charset="0"/>
              </a:rPr>
              <a:t>painting</a:t>
            </a:r>
            <a:endParaRPr lang="sl-SI" sz="2700" dirty="0">
              <a:latin typeface="Garamond" panose="02020404030301010803" pitchFamily="18" charset="0"/>
            </a:endParaRPr>
          </a:p>
          <a:p>
            <a:r>
              <a:rPr lang="sl-SI" sz="2700" dirty="0" err="1">
                <a:latin typeface="Garamond" panose="02020404030301010803" pitchFamily="18" charset="0"/>
              </a:rPr>
              <a:t>Finger</a:t>
            </a:r>
            <a:r>
              <a:rPr lang="sl-SI" sz="2700" dirty="0">
                <a:latin typeface="Garamond" panose="02020404030301010803" pitchFamily="18" charset="0"/>
              </a:rPr>
              <a:t>-</a:t>
            </a:r>
            <a:r>
              <a:rPr lang="sl-SI" sz="2700" dirty="0" err="1">
                <a:latin typeface="Garamond" panose="02020404030301010803" pitchFamily="18" charset="0"/>
              </a:rPr>
              <a:t>painting</a:t>
            </a:r>
            <a:endParaRPr lang="sl-SI" sz="2700" dirty="0">
              <a:latin typeface="Garamond" panose="02020404030301010803" pitchFamily="18" charset="0"/>
            </a:endParaRPr>
          </a:p>
          <a:p>
            <a:r>
              <a:rPr lang="sl-SI" sz="2700" dirty="0" err="1">
                <a:latin typeface="Garamond" panose="02020404030301010803" pitchFamily="18" charset="0"/>
              </a:rPr>
              <a:t>Making</a:t>
            </a:r>
            <a:r>
              <a:rPr lang="sl-SI" sz="2700" dirty="0">
                <a:latin typeface="Garamond" panose="02020404030301010803" pitchFamily="18" charset="0"/>
              </a:rPr>
              <a:t> </a:t>
            </a:r>
            <a:r>
              <a:rPr lang="sl-SI" sz="2700" dirty="0" err="1">
                <a:latin typeface="Garamond" panose="02020404030301010803" pitchFamily="18" charset="0"/>
              </a:rPr>
              <a:t>masks</a:t>
            </a:r>
            <a:r>
              <a:rPr lang="sl-SI" sz="2700" dirty="0">
                <a:latin typeface="Garamond" panose="02020404030301010803" pitchFamily="18" charset="0"/>
              </a:rPr>
              <a:t>, </a:t>
            </a:r>
            <a:r>
              <a:rPr lang="sl-SI" sz="2700" dirty="0" err="1">
                <a:latin typeface="Garamond" panose="02020404030301010803" pitchFamily="18" charset="0"/>
              </a:rPr>
              <a:t>puppets</a:t>
            </a:r>
            <a:endParaRPr lang="sl-SI" sz="2700" dirty="0">
              <a:latin typeface="Garamond" panose="02020404030301010803" pitchFamily="18" charset="0"/>
            </a:endParaRPr>
          </a:p>
          <a:p>
            <a:r>
              <a:rPr lang="sl-SI" sz="2700" dirty="0" err="1">
                <a:latin typeface="Garamond" panose="02020404030301010803" pitchFamily="18" charset="0"/>
              </a:rPr>
              <a:t>Chalkboard</a:t>
            </a:r>
            <a:r>
              <a:rPr lang="sl-SI" sz="2700" dirty="0">
                <a:latin typeface="Garamond" panose="02020404030301010803" pitchFamily="18" charset="0"/>
              </a:rPr>
              <a:t> </a:t>
            </a:r>
            <a:r>
              <a:rPr lang="sl-SI" sz="2700" dirty="0" err="1">
                <a:latin typeface="Garamond" panose="02020404030301010803" pitchFamily="18" charset="0"/>
              </a:rPr>
              <a:t>drawing</a:t>
            </a:r>
            <a:endParaRPr lang="sl-SI" sz="2700" dirty="0">
              <a:latin typeface="Garamond" panose="02020404030301010803" pitchFamily="18" charset="0"/>
            </a:endParaRPr>
          </a:p>
          <a:p>
            <a:r>
              <a:rPr lang="sl-SI" sz="2700" dirty="0" err="1">
                <a:latin typeface="Garamond" panose="02020404030301010803" pitchFamily="18" charset="0"/>
              </a:rPr>
              <a:t>Rubbings</a:t>
            </a:r>
            <a:endParaRPr lang="sl-SI" sz="2700" dirty="0">
              <a:latin typeface="Garamond" panose="02020404030301010803" pitchFamily="18" charset="0"/>
            </a:endParaRPr>
          </a:p>
          <a:p>
            <a:r>
              <a:rPr lang="sl-SI" sz="2700" dirty="0" err="1">
                <a:latin typeface="Garamond" panose="02020404030301010803" pitchFamily="18" charset="0"/>
              </a:rPr>
              <a:t>Making</a:t>
            </a:r>
            <a:r>
              <a:rPr lang="sl-SI" sz="2700" dirty="0">
                <a:latin typeface="Garamond" panose="02020404030301010803" pitchFamily="18" charset="0"/>
              </a:rPr>
              <a:t> (pop-up) </a:t>
            </a:r>
            <a:r>
              <a:rPr lang="sl-SI" sz="2700" dirty="0" err="1">
                <a:latin typeface="Garamond" panose="02020404030301010803" pitchFamily="18" charset="0"/>
              </a:rPr>
              <a:t>books</a:t>
            </a:r>
            <a:endParaRPr lang="sl-SI" sz="2700" dirty="0">
              <a:latin typeface="Garamond" panose="02020404030301010803" pitchFamily="18" charset="0"/>
            </a:endParaRPr>
          </a:p>
          <a:p>
            <a:r>
              <a:rPr lang="sl-SI" sz="2700" dirty="0" err="1">
                <a:latin typeface="Garamond" panose="02020404030301010803" pitchFamily="18" charset="0"/>
              </a:rPr>
              <a:t>Paper</a:t>
            </a:r>
            <a:r>
              <a:rPr lang="sl-SI" sz="2700" dirty="0">
                <a:latin typeface="Garamond" panose="02020404030301010803" pitchFamily="18" charset="0"/>
              </a:rPr>
              <a:t> </a:t>
            </a:r>
            <a:r>
              <a:rPr lang="sl-SI" sz="2700" dirty="0" err="1">
                <a:latin typeface="Garamond" panose="02020404030301010803" pitchFamily="18" charset="0"/>
              </a:rPr>
              <a:t>mache</a:t>
            </a:r>
            <a:endParaRPr lang="sl-SI" sz="2700" dirty="0">
              <a:latin typeface="Garamond" panose="02020404030301010803" pitchFamily="18" charset="0"/>
            </a:endParaRPr>
          </a:p>
          <a:p>
            <a:endParaRPr lang="sl-SI" dirty="0"/>
          </a:p>
        </p:txBody>
      </p:sp>
      <p:pic>
        <p:nvPicPr>
          <p:cNvPr id="4" name="Picture 2" descr="http://cdn.dickblick.com/items/617/23/61723-1009-3ww-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4725144"/>
            <a:ext cx="2880320" cy="19586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454808"/>
          </a:xfrm>
        </p:spPr>
        <p:txBody>
          <a:bodyPr/>
          <a:lstStyle/>
          <a:p>
            <a:pPr>
              <a:buNone/>
            </a:pPr>
            <a:r>
              <a:rPr lang="sl-SI" dirty="0"/>
              <a:t>PAPER PLATES                      RUBBINGS</a:t>
            </a:r>
          </a:p>
          <a:p>
            <a:pPr>
              <a:buNone/>
            </a:pPr>
            <a:endParaRPr lang="sl-SI" dirty="0"/>
          </a:p>
          <a:p>
            <a:pPr>
              <a:buNone/>
            </a:pPr>
            <a:endParaRPr lang="sl-SI" dirty="0"/>
          </a:p>
          <a:p>
            <a:pPr>
              <a:buNone/>
            </a:pPr>
            <a:endParaRPr lang="sl-SI" dirty="0"/>
          </a:p>
          <a:p>
            <a:pPr>
              <a:buNone/>
            </a:pPr>
            <a:r>
              <a:rPr lang="sl-SI" dirty="0"/>
              <a:t>PAPER MACHE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548680"/>
            <a:ext cx="2222705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http://belladia.typepad.com/photos/uncategorized/2008/04/29/artfulparentcrayonrubbing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620688"/>
            <a:ext cx="1866934" cy="1400201"/>
          </a:xfrm>
          <a:prstGeom prst="rect">
            <a:avLst/>
          </a:prstGeom>
          <a:noFill/>
        </p:spPr>
      </p:pic>
      <p:pic>
        <p:nvPicPr>
          <p:cNvPr id="6" name="Picture 4" descr="http://www.cedarcanyontextiles.com/blog_photos/rubbing_pizza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620688"/>
            <a:ext cx="1469395" cy="1219598"/>
          </a:xfrm>
          <a:prstGeom prst="rect">
            <a:avLst/>
          </a:prstGeom>
          <a:noFill/>
        </p:spPr>
      </p:pic>
      <p:pic>
        <p:nvPicPr>
          <p:cNvPr id="7" name="Picture 2" descr="http://upload.wikimedia.org/wikipedia/commons/thumb/4/48/Papier_mache.jpg/250px-Papier_mach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2636912"/>
            <a:ext cx="1656184" cy="1199078"/>
          </a:xfrm>
          <a:prstGeom prst="rect">
            <a:avLst/>
          </a:prstGeom>
          <a:noFill/>
        </p:spPr>
      </p:pic>
      <p:pic>
        <p:nvPicPr>
          <p:cNvPr id="8" name="Picture 6" descr="http://belladia.typepad.com/photos/uncategorized/2008/03/19/mollychickenpapermachebowl_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2636912"/>
            <a:ext cx="1656184" cy="1191420"/>
          </a:xfrm>
          <a:prstGeom prst="rect">
            <a:avLst/>
          </a:prstGeom>
          <a:noFill/>
        </p:spPr>
      </p:pic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95736" y="4293096"/>
            <a:ext cx="5364088" cy="2418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399032"/>
          </a:xfrm>
        </p:spPr>
        <p:txBody>
          <a:bodyPr>
            <a:normAutofit/>
          </a:bodyPr>
          <a:lstStyle/>
          <a:p>
            <a:pPr algn="ctr"/>
            <a:r>
              <a:rPr lang="sl-SI" sz="3600" dirty="0" err="1">
                <a:solidFill>
                  <a:srgbClr val="CC00FF"/>
                </a:solidFill>
                <a:latin typeface="Garamond" panose="02020404030301010803" pitchFamily="18" charset="0"/>
              </a:rPr>
              <a:t>Accessories</a:t>
            </a:r>
            <a:r>
              <a:rPr lang="sl-SI" sz="3600" dirty="0">
                <a:solidFill>
                  <a:srgbClr val="CC00FF"/>
                </a:solidFill>
                <a:latin typeface="Garamond" panose="02020404030301010803" pitchFamily="18" charset="0"/>
              </a:rPr>
              <a:t> </a:t>
            </a:r>
            <a:r>
              <a:rPr lang="sl-SI" sz="3600" dirty="0" err="1">
                <a:solidFill>
                  <a:srgbClr val="CC00FF"/>
                </a:solidFill>
                <a:latin typeface="Garamond" panose="02020404030301010803" pitchFamily="18" charset="0"/>
              </a:rPr>
              <a:t>and</a:t>
            </a:r>
            <a:r>
              <a:rPr lang="sl-SI" sz="3600" dirty="0">
                <a:solidFill>
                  <a:srgbClr val="CC00FF"/>
                </a:solidFill>
                <a:latin typeface="Garamond" panose="02020404030301010803" pitchFamily="18" charset="0"/>
              </a:rPr>
              <a:t> </a:t>
            </a:r>
            <a:r>
              <a:rPr lang="sl-SI" sz="3600" dirty="0" err="1">
                <a:solidFill>
                  <a:srgbClr val="CC00FF"/>
                </a:solidFill>
                <a:latin typeface="Garamond" panose="02020404030301010803" pitchFamily="18" charset="0"/>
              </a:rPr>
              <a:t>tools</a:t>
            </a:r>
            <a:endParaRPr lang="sl-SI" sz="3600" dirty="0">
              <a:solidFill>
                <a:srgbClr val="CC00FF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791200"/>
          </a:xfrm>
        </p:spPr>
        <p:txBody>
          <a:bodyPr>
            <a:normAutofit fontScale="55000" lnSpcReduction="20000"/>
          </a:bodyPr>
          <a:lstStyle/>
          <a:p>
            <a:r>
              <a:rPr lang="sl-SI" dirty="0" err="1">
                <a:latin typeface="Garamond" panose="02020404030301010803" pitchFamily="18" charset="0"/>
              </a:rPr>
              <a:t>Marker</a:t>
            </a:r>
            <a:r>
              <a:rPr lang="sl-SI" dirty="0">
                <a:latin typeface="Garamond" panose="02020404030301010803" pitchFamily="18" charset="0"/>
              </a:rPr>
              <a:t> </a:t>
            </a:r>
            <a:r>
              <a:rPr lang="sl-SI" dirty="0" err="1">
                <a:latin typeface="Garamond" panose="02020404030301010803" pitchFamily="18" charset="0"/>
              </a:rPr>
              <a:t>stand</a:t>
            </a:r>
            <a:endParaRPr lang="sl-SI" dirty="0">
              <a:latin typeface="Garamond" panose="02020404030301010803" pitchFamily="18" charset="0"/>
            </a:endParaRPr>
          </a:p>
          <a:p>
            <a:r>
              <a:rPr lang="sl-SI" dirty="0">
                <a:latin typeface="Garamond" panose="02020404030301010803" pitchFamily="18" charset="0"/>
              </a:rPr>
              <a:t>(</a:t>
            </a:r>
            <a:r>
              <a:rPr lang="sl-SI" dirty="0" err="1">
                <a:latin typeface="Garamond" panose="02020404030301010803" pitchFamily="18" charset="0"/>
              </a:rPr>
              <a:t>Scotch</a:t>
            </a:r>
            <a:r>
              <a:rPr lang="sl-SI" dirty="0">
                <a:latin typeface="Garamond" panose="02020404030301010803" pitchFamily="18" charset="0"/>
              </a:rPr>
              <a:t>) </a:t>
            </a:r>
            <a:r>
              <a:rPr lang="sl-SI" dirty="0" err="1">
                <a:latin typeface="Garamond" panose="02020404030301010803" pitchFamily="18" charset="0"/>
              </a:rPr>
              <a:t>tape</a:t>
            </a:r>
            <a:endParaRPr lang="sl-SI" dirty="0">
              <a:latin typeface="Garamond" panose="02020404030301010803" pitchFamily="18" charset="0"/>
            </a:endParaRPr>
          </a:p>
          <a:p>
            <a:r>
              <a:rPr lang="sl-SI" dirty="0" err="1">
                <a:latin typeface="Garamond" panose="02020404030301010803" pitchFamily="18" charset="0"/>
              </a:rPr>
              <a:t>Glue</a:t>
            </a:r>
            <a:r>
              <a:rPr lang="sl-SI" dirty="0">
                <a:latin typeface="Garamond" panose="02020404030301010803" pitchFamily="18" charset="0"/>
              </a:rPr>
              <a:t> </a:t>
            </a:r>
          </a:p>
          <a:p>
            <a:r>
              <a:rPr lang="sl-SI" dirty="0" err="1">
                <a:latin typeface="Garamond" panose="02020404030301010803" pitchFamily="18" charset="0"/>
              </a:rPr>
              <a:t>Ruler</a:t>
            </a:r>
            <a:endParaRPr lang="sl-SI" dirty="0">
              <a:latin typeface="Garamond" panose="02020404030301010803" pitchFamily="18" charset="0"/>
            </a:endParaRPr>
          </a:p>
          <a:p>
            <a:r>
              <a:rPr lang="sl-SI" dirty="0" err="1">
                <a:latin typeface="Garamond" panose="02020404030301010803" pitchFamily="18" charset="0"/>
              </a:rPr>
              <a:t>Stamps</a:t>
            </a:r>
            <a:endParaRPr lang="sl-SI" dirty="0">
              <a:latin typeface="Garamond" panose="02020404030301010803" pitchFamily="18" charset="0"/>
            </a:endParaRPr>
          </a:p>
          <a:p>
            <a:r>
              <a:rPr lang="sl-SI" dirty="0">
                <a:latin typeface="Garamond" panose="02020404030301010803" pitchFamily="18" charset="0"/>
              </a:rPr>
              <a:t>Ink pad</a:t>
            </a:r>
          </a:p>
          <a:p>
            <a:r>
              <a:rPr lang="sl-SI" dirty="0" err="1">
                <a:latin typeface="Garamond" panose="02020404030301010803" pitchFamily="18" charset="0"/>
              </a:rPr>
              <a:t>Stencils</a:t>
            </a:r>
            <a:endParaRPr lang="sl-SI" dirty="0">
              <a:latin typeface="Garamond" panose="02020404030301010803" pitchFamily="18" charset="0"/>
            </a:endParaRPr>
          </a:p>
          <a:p>
            <a:r>
              <a:rPr lang="sl-SI" dirty="0" err="1">
                <a:latin typeface="Garamond" panose="02020404030301010803" pitchFamily="18" charset="0"/>
              </a:rPr>
              <a:t>Yarn</a:t>
            </a:r>
            <a:endParaRPr lang="sl-SI" dirty="0">
              <a:latin typeface="Garamond" panose="02020404030301010803" pitchFamily="18" charset="0"/>
            </a:endParaRPr>
          </a:p>
          <a:p>
            <a:r>
              <a:rPr lang="sl-SI" dirty="0" err="1">
                <a:latin typeface="Garamond" panose="02020404030301010803" pitchFamily="18" charset="0"/>
              </a:rPr>
              <a:t>Scissors</a:t>
            </a:r>
            <a:endParaRPr lang="sl-SI" dirty="0">
              <a:latin typeface="Garamond" panose="02020404030301010803" pitchFamily="18" charset="0"/>
            </a:endParaRPr>
          </a:p>
          <a:p>
            <a:r>
              <a:rPr lang="sl-SI" dirty="0" err="1">
                <a:latin typeface="Garamond" panose="02020404030301010803" pitchFamily="18" charset="0"/>
              </a:rPr>
              <a:t>Paper</a:t>
            </a:r>
            <a:r>
              <a:rPr lang="sl-SI" dirty="0">
                <a:latin typeface="Garamond" panose="02020404030301010803" pitchFamily="18" charset="0"/>
              </a:rPr>
              <a:t>, </a:t>
            </a:r>
            <a:r>
              <a:rPr lang="sl-SI" dirty="0" err="1">
                <a:latin typeface="Garamond" panose="02020404030301010803" pitchFamily="18" charset="0"/>
              </a:rPr>
              <a:t>tissue</a:t>
            </a:r>
            <a:r>
              <a:rPr lang="sl-SI" dirty="0">
                <a:latin typeface="Garamond" panose="02020404030301010803" pitchFamily="18" charset="0"/>
              </a:rPr>
              <a:t> </a:t>
            </a:r>
            <a:r>
              <a:rPr lang="sl-SI" dirty="0" err="1">
                <a:latin typeface="Garamond" panose="02020404030301010803" pitchFamily="18" charset="0"/>
              </a:rPr>
              <a:t>paper</a:t>
            </a:r>
            <a:r>
              <a:rPr lang="sl-SI" dirty="0">
                <a:latin typeface="Garamond" panose="02020404030301010803" pitchFamily="18" charset="0"/>
              </a:rPr>
              <a:t>, </a:t>
            </a:r>
            <a:r>
              <a:rPr lang="sl-SI" dirty="0" err="1">
                <a:latin typeface="Garamond" panose="02020404030301010803" pitchFamily="18" charset="0"/>
              </a:rPr>
              <a:t>paper</a:t>
            </a:r>
            <a:r>
              <a:rPr lang="sl-SI" dirty="0">
                <a:latin typeface="Garamond" panose="02020404030301010803" pitchFamily="18" charset="0"/>
              </a:rPr>
              <a:t> </a:t>
            </a:r>
            <a:r>
              <a:rPr lang="sl-SI" dirty="0" err="1">
                <a:latin typeface="Garamond" panose="02020404030301010803" pitchFamily="18" charset="0"/>
              </a:rPr>
              <a:t>handkerchiefs</a:t>
            </a:r>
            <a:endParaRPr lang="sl-SI" dirty="0">
              <a:latin typeface="Garamond" panose="02020404030301010803" pitchFamily="18" charset="0"/>
            </a:endParaRPr>
          </a:p>
          <a:p>
            <a:r>
              <a:rPr lang="sl-SI" dirty="0" err="1">
                <a:latin typeface="Garamond" panose="02020404030301010803" pitchFamily="18" charset="0"/>
              </a:rPr>
              <a:t>Cotton</a:t>
            </a:r>
            <a:r>
              <a:rPr lang="sl-SI" dirty="0">
                <a:latin typeface="Garamond" panose="02020404030301010803" pitchFamily="18" charset="0"/>
              </a:rPr>
              <a:t> </a:t>
            </a:r>
            <a:r>
              <a:rPr lang="sl-SI" dirty="0" err="1">
                <a:latin typeface="Garamond" panose="02020404030301010803" pitchFamily="18" charset="0"/>
              </a:rPr>
              <a:t>wool</a:t>
            </a:r>
            <a:endParaRPr lang="sl-SI" dirty="0">
              <a:latin typeface="Garamond" panose="02020404030301010803" pitchFamily="18" charset="0"/>
            </a:endParaRPr>
          </a:p>
          <a:p>
            <a:r>
              <a:rPr lang="sl-SI" dirty="0" err="1">
                <a:latin typeface="Garamond" panose="02020404030301010803" pitchFamily="18" charset="0"/>
              </a:rPr>
              <a:t>Corks</a:t>
            </a:r>
            <a:endParaRPr lang="sl-SI" dirty="0">
              <a:latin typeface="Garamond" panose="02020404030301010803" pitchFamily="18" charset="0"/>
            </a:endParaRPr>
          </a:p>
          <a:p>
            <a:r>
              <a:rPr lang="sl-SI" dirty="0" err="1">
                <a:latin typeface="Garamond" panose="02020404030301010803" pitchFamily="18" charset="0"/>
              </a:rPr>
              <a:t>Paper</a:t>
            </a:r>
            <a:r>
              <a:rPr lang="sl-SI" dirty="0">
                <a:latin typeface="Garamond" panose="02020404030301010803" pitchFamily="18" charset="0"/>
              </a:rPr>
              <a:t> </a:t>
            </a:r>
            <a:r>
              <a:rPr lang="sl-SI" dirty="0" err="1">
                <a:latin typeface="Garamond" panose="02020404030301010803" pitchFamily="18" charset="0"/>
              </a:rPr>
              <a:t>roll</a:t>
            </a:r>
            <a:endParaRPr lang="sl-SI" dirty="0">
              <a:latin typeface="Garamond" panose="02020404030301010803" pitchFamily="18" charset="0"/>
            </a:endParaRPr>
          </a:p>
          <a:p>
            <a:r>
              <a:rPr lang="sl-SI" dirty="0" err="1">
                <a:latin typeface="Garamond" panose="02020404030301010803" pitchFamily="18" charset="0"/>
              </a:rPr>
              <a:t>Straw</a:t>
            </a:r>
            <a:r>
              <a:rPr lang="sl-SI" dirty="0">
                <a:latin typeface="Garamond" panose="02020404030301010803" pitchFamily="18" charset="0"/>
              </a:rPr>
              <a:t>, </a:t>
            </a:r>
            <a:r>
              <a:rPr lang="sl-SI" dirty="0" err="1">
                <a:latin typeface="Garamond" panose="02020404030301010803" pitchFamily="18" charset="0"/>
              </a:rPr>
              <a:t>string</a:t>
            </a:r>
            <a:r>
              <a:rPr lang="sl-SI" dirty="0">
                <a:latin typeface="Garamond" panose="02020404030301010803" pitchFamily="18" charset="0"/>
              </a:rPr>
              <a:t>, </a:t>
            </a:r>
            <a:r>
              <a:rPr lang="sl-SI" dirty="0" err="1">
                <a:latin typeface="Garamond" panose="02020404030301010803" pitchFamily="18" charset="0"/>
              </a:rPr>
              <a:t>elastic</a:t>
            </a:r>
            <a:r>
              <a:rPr lang="sl-SI" dirty="0">
                <a:latin typeface="Garamond" panose="02020404030301010803" pitchFamily="18" charset="0"/>
              </a:rPr>
              <a:t>, </a:t>
            </a:r>
            <a:r>
              <a:rPr lang="sl-SI" dirty="0" err="1">
                <a:latin typeface="Garamond" panose="02020404030301010803" pitchFamily="18" charset="0"/>
              </a:rPr>
              <a:t>sticks</a:t>
            </a:r>
            <a:endParaRPr lang="sl-SI" dirty="0">
              <a:latin typeface="Garamond" panose="02020404030301010803" pitchFamily="18" charset="0"/>
            </a:endParaRPr>
          </a:p>
          <a:p>
            <a:r>
              <a:rPr lang="sl-SI" dirty="0" err="1">
                <a:latin typeface="Garamond" panose="02020404030301010803" pitchFamily="18" charset="0"/>
              </a:rPr>
              <a:t>Boxes</a:t>
            </a:r>
            <a:r>
              <a:rPr lang="sl-SI" dirty="0">
                <a:latin typeface="Garamond" panose="02020404030301010803" pitchFamily="18" charset="0"/>
              </a:rPr>
              <a:t>, </a:t>
            </a:r>
            <a:r>
              <a:rPr lang="sl-SI" dirty="0" err="1">
                <a:latin typeface="Garamond" panose="02020404030301010803" pitchFamily="18" charset="0"/>
              </a:rPr>
              <a:t>eggboxes</a:t>
            </a:r>
            <a:endParaRPr lang="sl-SI" dirty="0">
              <a:latin typeface="Garamond" panose="02020404030301010803" pitchFamily="18" charset="0"/>
            </a:endParaRPr>
          </a:p>
          <a:p>
            <a:r>
              <a:rPr lang="sl-SI" dirty="0" err="1">
                <a:latin typeface="Garamond" panose="02020404030301010803" pitchFamily="18" charset="0"/>
              </a:rPr>
              <a:t>Silver</a:t>
            </a:r>
            <a:r>
              <a:rPr lang="sl-SI" dirty="0">
                <a:latin typeface="Garamond" panose="02020404030301010803" pitchFamily="18" charset="0"/>
              </a:rPr>
              <a:t> </a:t>
            </a:r>
            <a:r>
              <a:rPr lang="sl-SI" dirty="0" err="1">
                <a:latin typeface="Garamond" panose="02020404030301010803" pitchFamily="18" charset="0"/>
              </a:rPr>
              <a:t>kitchen</a:t>
            </a:r>
            <a:r>
              <a:rPr lang="sl-SI" dirty="0">
                <a:latin typeface="Garamond" panose="02020404030301010803" pitchFamily="18" charset="0"/>
              </a:rPr>
              <a:t> </a:t>
            </a:r>
            <a:r>
              <a:rPr lang="sl-SI" dirty="0" err="1">
                <a:latin typeface="Garamond" panose="02020404030301010803" pitchFamily="18" charset="0"/>
              </a:rPr>
              <a:t>foil</a:t>
            </a:r>
            <a:endParaRPr lang="sl-SI" dirty="0">
              <a:latin typeface="Garamond" panose="02020404030301010803" pitchFamily="18" charset="0"/>
            </a:endParaRPr>
          </a:p>
          <a:p>
            <a:r>
              <a:rPr lang="sl-SI" dirty="0">
                <a:latin typeface="Garamond" panose="02020404030301010803" pitchFamily="18" charset="0"/>
              </a:rPr>
              <a:t>(</a:t>
            </a:r>
            <a:r>
              <a:rPr lang="sl-SI" dirty="0" err="1">
                <a:latin typeface="Garamond" panose="02020404030301010803" pitchFamily="18" charset="0"/>
              </a:rPr>
              <a:t>Plastic</a:t>
            </a:r>
            <a:r>
              <a:rPr lang="sl-SI" dirty="0">
                <a:latin typeface="Garamond" panose="02020404030301010803" pitchFamily="18" charset="0"/>
              </a:rPr>
              <a:t>) </a:t>
            </a:r>
            <a:r>
              <a:rPr lang="sl-SI" dirty="0" err="1">
                <a:latin typeface="Garamond" panose="02020404030301010803" pitchFamily="18" charset="0"/>
              </a:rPr>
              <a:t>bottles</a:t>
            </a:r>
            <a:r>
              <a:rPr lang="sl-SI" dirty="0">
                <a:latin typeface="Garamond" panose="02020404030301010803" pitchFamily="18" charset="0"/>
              </a:rPr>
              <a:t>, </a:t>
            </a:r>
            <a:r>
              <a:rPr lang="sl-SI" dirty="0" err="1">
                <a:latin typeface="Garamond" panose="02020404030301010803" pitchFamily="18" charset="0"/>
              </a:rPr>
              <a:t>plastic</a:t>
            </a:r>
            <a:r>
              <a:rPr lang="sl-SI" dirty="0">
                <a:latin typeface="Garamond" panose="02020404030301010803" pitchFamily="18" charset="0"/>
              </a:rPr>
              <a:t> </a:t>
            </a:r>
            <a:r>
              <a:rPr lang="sl-SI" dirty="0" err="1">
                <a:latin typeface="Garamond" panose="02020404030301010803" pitchFamily="18" charset="0"/>
              </a:rPr>
              <a:t>cups</a:t>
            </a:r>
            <a:r>
              <a:rPr lang="sl-SI" dirty="0">
                <a:latin typeface="Garamond" panose="02020404030301010803" pitchFamily="18" charset="0"/>
              </a:rPr>
              <a:t>, </a:t>
            </a:r>
            <a:r>
              <a:rPr lang="sl-SI" dirty="0" err="1">
                <a:latin typeface="Garamond" panose="02020404030301010803" pitchFamily="18" charset="0"/>
              </a:rPr>
              <a:t>tins</a:t>
            </a:r>
            <a:r>
              <a:rPr lang="sl-SI" dirty="0">
                <a:latin typeface="Garamond" panose="02020404030301010803" pitchFamily="18" charset="0"/>
              </a:rPr>
              <a:t>, </a:t>
            </a:r>
            <a:r>
              <a:rPr lang="sl-SI" dirty="0" err="1">
                <a:latin typeface="Garamond" panose="02020404030301010803" pitchFamily="18" charset="0"/>
              </a:rPr>
              <a:t>yoghurt</a:t>
            </a:r>
            <a:r>
              <a:rPr lang="sl-SI" dirty="0">
                <a:latin typeface="Garamond" panose="02020404030301010803" pitchFamily="18" charset="0"/>
              </a:rPr>
              <a:t> </a:t>
            </a:r>
            <a:r>
              <a:rPr lang="sl-SI" dirty="0" err="1">
                <a:latin typeface="Garamond" panose="02020404030301010803" pitchFamily="18" charset="0"/>
              </a:rPr>
              <a:t>cups</a:t>
            </a:r>
            <a:endParaRPr lang="sl-SI" dirty="0">
              <a:latin typeface="Garamond" panose="02020404030301010803" pitchFamily="18" charset="0"/>
            </a:endParaRPr>
          </a:p>
          <a:p>
            <a:r>
              <a:rPr lang="sl-SI" dirty="0" err="1">
                <a:latin typeface="Garamond" panose="02020404030301010803" pitchFamily="18" charset="0"/>
              </a:rPr>
              <a:t>Coloured</a:t>
            </a:r>
            <a:r>
              <a:rPr lang="sl-SI" dirty="0">
                <a:latin typeface="Garamond" panose="02020404030301010803" pitchFamily="18" charset="0"/>
              </a:rPr>
              <a:t> </a:t>
            </a:r>
            <a:r>
              <a:rPr lang="sl-SI" dirty="0" err="1">
                <a:latin typeface="Garamond" panose="02020404030301010803" pitchFamily="18" charset="0"/>
              </a:rPr>
              <a:t>cards</a:t>
            </a:r>
            <a:r>
              <a:rPr lang="sl-SI" dirty="0">
                <a:latin typeface="Garamond" panose="02020404030301010803" pitchFamily="18" charset="0"/>
              </a:rPr>
              <a:t>, </a:t>
            </a:r>
            <a:r>
              <a:rPr lang="sl-SI" dirty="0" err="1">
                <a:latin typeface="Garamond" panose="02020404030301010803" pitchFamily="18" charset="0"/>
              </a:rPr>
              <a:t>thin</a:t>
            </a:r>
            <a:r>
              <a:rPr lang="sl-SI" dirty="0">
                <a:latin typeface="Garamond" panose="02020404030301010803" pitchFamily="18" charset="0"/>
              </a:rPr>
              <a:t> </a:t>
            </a:r>
            <a:r>
              <a:rPr lang="sl-SI" dirty="0" err="1">
                <a:latin typeface="Garamond" panose="02020404030301010803" pitchFamily="18" charset="0"/>
              </a:rPr>
              <a:t>cardboard</a:t>
            </a:r>
            <a:r>
              <a:rPr lang="sl-SI" dirty="0">
                <a:latin typeface="Garamond" panose="02020404030301010803" pitchFamily="18" charset="0"/>
              </a:rPr>
              <a:t>, </a:t>
            </a:r>
            <a:r>
              <a:rPr lang="sl-SI" dirty="0" err="1">
                <a:latin typeface="Garamond" panose="02020404030301010803" pitchFamily="18" charset="0"/>
              </a:rPr>
              <a:t>corrugated</a:t>
            </a:r>
            <a:r>
              <a:rPr lang="sl-SI" dirty="0">
                <a:latin typeface="Garamond" panose="02020404030301010803" pitchFamily="18" charset="0"/>
              </a:rPr>
              <a:t> </a:t>
            </a:r>
            <a:r>
              <a:rPr lang="sl-SI" dirty="0" err="1">
                <a:latin typeface="Garamond" panose="02020404030301010803" pitchFamily="18" charset="0"/>
              </a:rPr>
              <a:t>card</a:t>
            </a:r>
            <a:r>
              <a:rPr lang="sl-SI" dirty="0">
                <a:latin typeface="Garamond" panose="02020404030301010803" pitchFamily="18" charset="0"/>
              </a:rPr>
              <a:t> </a:t>
            </a:r>
          </a:p>
          <a:p>
            <a:r>
              <a:rPr lang="sl-SI" dirty="0" err="1">
                <a:latin typeface="Garamond" panose="02020404030301010803" pitchFamily="18" charset="0"/>
              </a:rPr>
              <a:t>Paper</a:t>
            </a:r>
            <a:r>
              <a:rPr lang="sl-SI" dirty="0">
                <a:latin typeface="Garamond" panose="02020404030301010803" pitchFamily="18" charset="0"/>
              </a:rPr>
              <a:t> </a:t>
            </a:r>
            <a:r>
              <a:rPr lang="sl-SI" dirty="0" err="1">
                <a:latin typeface="Garamond" panose="02020404030301010803" pitchFamily="18" charset="0"/>
              </a:rPr>
              <a:t>bags</a:t>
            </a:r>
            <a:endParaRPr lang="sl-SI" dirty="0">
              <a:latin typeface="Garamond" panose="02020404030301010803" pitchFamily="18" charset="0"/>
            </a:endParaRPr>
          </a:p>
        </p:txBody>
      </p:sp>
      <p:cxnSp>
        <p:nvCxnSpPr>
          <p:cNvPr id="5" name="Raven povezovalnik 4"/>
          <p:cNvCxnSpPr/>
          <p:nvPr/>
        </p:nvCxnSpPr>
        <p:spPr>
          <a:xfrm>
            <a:off x="1524000" y="4267200"/>
            <a:ext cx="4972744" cy="2712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http://www.portugal-india.com/en/sites/default/files/cork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6997" y="4190761"/>
            <a:ext cx="1518413" cy="1203342"/>
          </a:xfrm>
          <a:prstGeom prst="rect">
            <a:avLst/>
          </a:prstGeom>
          <a:noFill/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2477166"/>
            <a:ext cx="2578224" cy="1237132"/>
          </a:xfrm>
          <a:prstGeom prst="rect">
            <a:avLst/>
          </a:prstGeom>
        </p:spPr>
      </p:pic>
      <p:cxnSp>
        <p:nvCxnSpPr>
          <p:cNvPr id="9" name="Raven povezovalnik 8"/>
          <p:cNvCxnSpPr>
            <a:endCxn id="7" idx="1"/>
          </p:cNvCxnSpPr>
          <p:nvPr/>
        </p:nvCxnSpPr>
        <p:spPr>
          <a:xfrm>
            <a:off x="1752600" y="2819400"/>
            <a:ext cx="4691608" cy="276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 descr="http://4.bp.blogspot.com/-vgUScADi2yw/UOd-PphcL8I/AAAAAAAAKTY/ETlBEFvQQmA/s1600/Colorful-Cardboard-3957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5543479"/>
            <a:ext cx="2016224" cy="1196752"/>
          </a:xfrm>
          <a:prstGeom prst="rect">
            <a:avLst/>
          </a:prstGeom>
          <a:noFill/>
        </p:spPr>
      </p:pic>
      <p:cxnSp>
        <p:nvCxnSpPr>
          <p:cNvPr id="14" name="Raven povezovalnik 13"/>
          <p:cNvCxnSpPr/>
          <p:nvPr/>
        </p:nvCxnSpPr>
        <p:spPr>
          <a:xfrm>
            <a:off x="4724400" y="6096000"/>
            <a:ext cx="160020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1022</TotalTime>
  <Words>1335</Words>
  <Application>Microsoft Office PowerPoint</Application>
  <PresentationFormat>Diaprojekcija na zaslonu (4:3)</PresentationFormat>
  <Paragraphs>237</Paragraphs>
  <Slides>36</Slides>
  <Notes>3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36</vt:i4>
      </vt:variant>
    </vt:vector>
  </HeadingPairs>
  <TitlesOfParts>
    <vt:vector size="42" baseType="lpstr">
      <vt:lpstr>Arial</vt:lpstr>
      <vt:lpstr>Calibri</vt:lpstr>
      <vt:lpstr>Garamond</vt:lpstr>
      <vt:lpstr>Wingdings</vt:lpstr>
      <vt:lpstr>Wingdings 2</vt:lpstr>
      <vt:lpstr>Office Theme</vt:lpstr>
      <vt:lpstr>PowerPointova predstavitev</vt:lpstr>
      <vt:lpstr>FAMOUS PAINTINGS QUIZ</vt:lpstr>
      <vt:lpstr>4Cs:</vt:lpstr>
      <vt:lpstr>PowerPointova predstavitev</vt:lpstr>
      <vt:lpstr>PowerPointova predstavitev</vt:lpstr>
      <vt:lpstr>Art materials and activities</vt:lpstr>
      <vt:lpstr>PowerPointova predstavitev</vt:lpstr>
      <vt:lpstr>PowerPointova predstavitev</vt:lpstr>
      <vt:lpstr>Accessories and tools</vt:lpstr>
      <vt:lpstr>Classroom language  art expressions</vt:lpstr>
      <vt:lpstr>Primary and secondary colours</vt:lpstr>
      <vt:lpstr>PowerPointova predstavitev</vt:lpstr>
      <vt:lpstr>ART THROUGH STORIES</vt:lpstr>
      <vt:lpstr>Art activities for children</vt:lpstr>
      <vt:lpstr>Art activities for children</vt:lpstr>
      <vt:lpstr>Drawing dictation</vt:lpstr>
      <vt:lpstr>Painting dictation</vt:lpstr>
      <vt:lpstr>ART AND SCIENCE</vt:lpstr>
      <vt:lpstr>PowerPointova predstavitev</vt:lpstr>
      <vt:lpstr>PowerPointova predstavitev</vt:lpstr>
      <vt:lpstr>  ART AND MATHS</vt:lpstr>
      <vt:lpstr>ART AND P. E. </vt:lpstr>
      <vt:lpstr>ART AND MUSIC</vt:lpstr>
      <vt:lpstr>ART GAMES</vt:lpstr>
      <vt:lpstr>PowerPointova predstavitev</vt:lpstr>
      <vt:lpstr>Lesson – example </vt:lpstr>
      <vt:lpstr>Give short and simple instructions, give examples, use gestures and movements.  Pupils are not able to read the instructions. You need to explain them.  </vt:lpstr>
      <vt:lpstr>  Art activities for children:    </vt:lpstr>
      <vt:lpstr>Art and crafts activities  instructions</vt:lpstr>
      <vt:lpstr>Art and crafts activities -   making pop-up books </vt:lpstr>
      <vt:lpstr>Art and crafts activities -  making didactic games </vt:lpstr>
      <vt:lpstr>PLANNING LESSONS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Ana</dc:creator>
  <cp:lastModifiedBy>Rozmanič, Tina</cp:lastModifiedBy>
  <cp:revision>147</cp:revision>
  <dcterms:created xsi:type="dcterms:W3CDTF">2006-08-16T00:00:00Z</dcterms:created>
  <dcterms:modified xsi:type="dcterms:W3CDTF">2021-02-22T19:50:33Z</dcterms:modified>
</cp:coreProperties>
</file>