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56" r:id="rId2"/>
    <p:sldId id="265" r:id="rId3"/>
    <p:sldId id="266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9" r:id="rId13"/>
    <p:sldId id="267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BC328-44BD-4A5C-984B-45D3706627A7}" type="datetimeFigureOut">
              <a:rPr lang="sl-SI" smtClean="0"/>
              <a:pPr/>
              <a:t>22. 02. 2021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E3DD2-4A93-4FF5-A5EF-B90E950F7CD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DD2-4A93-4FF5-A5EF-B90E950F7CDF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DD2-4A93-4FF5-A5EF-B90E950F7CDF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DD2-4A93-4FF5-A5EF-B90E950F7CDF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66630-B86A-40DD-B046-EF16BE0C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C7B8F72-319A-4C03-BEF4-B7A88158D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C9D7C76-353F-4616-A808-07998C36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AE0AC28-A291-498D-8AFE-D1B3746F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9D6C020-1A83-4093-86B6-8E98D837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811-FFB8-4496-9F40-18E936BE6FF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90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E3FE17-42EF-44F3-A13D-6B7F0D42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E247E5D-21FB-48AD-8AE1-36F36CFB4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E30AF8F-C880-4856-A38F-BB2BD19D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650A1EE-9D1C-4BB6-813F-8DA11C1A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6C5CF1-4633-4785-9DA9-E77F9687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45F-3EA4-4C93-8B76-1D0F3EC31D0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850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C98A33A-A448-4FA3-B153-C1D6BB9B0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5ACDE2F-7273-481A-8762-E80C7CEE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75AEF4-48A7-4EFC-97A4-D63D6EB2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AB7D1B-530C-47AE-BB2C-B79E2816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639C0A-DB8C-4910-80C9-BDAE5860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B364-00A3-4DF1-91CC-1931C031BC1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178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slov, 2 vsebini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A4CDBC-BB12-41B0-9B66-8BB52912F4C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442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0BF278-C753-40B6-8B50-50AE17AE263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51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1B94F1-CA67-484A-8EB4-F8F7CC49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43FCE7-0E66-4C02-A8B4-A89D68BF8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6731D0B-78B6-4922-AC79-31A75642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4A3DDC5-A341-43D7-8BDA-1F996AB8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09AD16-7621-4CD9-99D5-2A58A85E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FD8-ADB7-4ADB-88E8-EEE92746CE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949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2869B2-6C48-4A93-9F26-6AEB8A61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6583FBB-1669-4B5B-9F48-2B1314701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0578EC-DF55-486F-84D1-2BD84C06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1D61595-4DBE-46AA-BA68-290FAB77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813F1C-EFB8-43D1-9550-59DA3602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99F4-1F2D-43A4-A538-BF86BF7A151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3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7DD1D5-53F8-49B1-89F5-9939924B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69E1F5-464A-4F04-8CD7-AE2059E18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227F52F-AEDF-4BEF-B112-8E55758B6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89CBDF3-6DC8-403A-BDEA-BCB49E42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D5EEC79-9016-44F1-9350-ECFEF661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284FA64-B283-4939-B15A-D52B520E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6217-CCB7-461C-904C-C77E91E141A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194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CAEA2-D532-4A15-A36D-5516FE48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5FBEE91-ED3E-4327-AE27-24B9F5E7D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A4C787A-7B75-45BC-8CD0-70E0C5F21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CFE69CD-97C4-4735-AE6D-E58B89458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19056B7-217E-45FC-A8FA-74DA5F371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5FE373D-564D-48F0-938E-77BE2589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25EFC11-1B00-4E70-BB36-449F4DC8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6A8E4B4-74DE-4884-99E2-07773E97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341-ED89-47AD-8B9C-B4391F04028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39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6D440D-74EE-431D-8B62-6969C10F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069F888-EF15-42BE-BEC5-8BB713C2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C324A7C-B05C-4C97-9A71-126D5869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28B0F5F-9E92-4778-A544-31105BA4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6C00-94AA-4BB9-9D9D-88D5A486784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57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7B06909-F795-4D5A-A27D-E100F0DD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01BC5DA-7507-48C4-9113-24BA9AF1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49D59F4-B28B-4F66-B11D-A88D3BD1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8294-59D1-49DA-8021-A69CCBFB940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900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EE6658-ABBC-40F3-B07B-D4F5F23D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C2FAD5-A564-44AF-82FD-474F95AF6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6132C90-AEDC-48E5-9375-DB43E369A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47D1631-6D2C-4298-8007-4C8AD64A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6BC85DF-9673-4B11-86A8-AA7234F9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DC1EF6B-A9DE-4E05-A187-D1B94A72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3733-2AA0-40E4-BD58-DF346A89756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69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5322D4-0C3F-4F1A-A177-42244F62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44E6FF2-5167-4E5E-B2E1-C32DAEB33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1DCE47E-F674-429A-AA68-33A8C2D7D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A265678-4BE0-46B7-9F19-FD707E67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F28F7D5-99F8-4C2A-BC69-DF0CFB2B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EAE19E5-668D-4528-83CA-DF60DC56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B03-98C4-4A0A-888A-C0A3E97A00E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805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9E983C2-4814-4943-B71E-12FDDC77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776F219-9677-46CF-B977-FBDA06AFA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41025B-4B68-4650-8179-D89F54248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D3BBFF-7142-443A-8B30-4210FA389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30C01A-E1C6-4989-BB8F-C54D10541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3733-2AA0-40E4-BD58-DF346A89756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099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.org/us/ESL/letstalk/support/language.htm" TargetMode="External"/><Relationship Id="rId2" Type="http://schemas.openxmlformats.org/officeDocument/2006/relationships/hyperlink" Target="http://www.finchpark.com/courses/links/classroom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rigami-fun.com/origami-talking-dog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284538"/>
            <a:ext cx="19431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4213" y="692150"/>
            <a:ext cx="4943475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 panose="02020404030301010803" pitchFamily="18" charset="0"/>
              </a:rPr>
              <a:t>Instructions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 panose="02020404030301010803" pitchFamily="18" charset="0"/>
              </a:rPr>
              <a:t>for doing things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 panose="02020404030301010803" pitchFamily="18" charset="0"/>
              </a:rPr>
              <a:t>out of paper/clay ...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 panose="02020404030301010803" pitchFamily="18" charset="0"/>
              </a:rPr>
              <a:t>(art activities)</a:t>
            </a:r>
            <a:endParaRPr lang="sl-SI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500438"/>
            <a:ext cx="24479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3525" y="2781300"/>
            <a:ext cx="25304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33375"/>
            <a:ext cx="3319462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429000"/>
            <a:ext cx="25193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4292600"/>
            <a:ext cx="188118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850" y="6308725"/>
            <a:ext cx="8820150" cy="350838"/>
          </a:xfrm>
        </p:spPr>
        <p:txBody>
          <a:bodyPr/>
          <a:lstStyle/>
          <a:p>
            <a:pPr algn="l"/>
            <a:endParaRPr lang="sl-SI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sz="3600" dirty="0">
                <a:latin typeface="Garamond" panose="02020404030301010803" pitchFamily="18" charset="0"/>
              </a:rPr>
              <a:t>ANGRY GUARD DOG OF PAPER</a:t>
            </a:r>
            <a:br>
              <a:rPr lang="sl-SI" sz="1200" dirty="0"/>
            </a:br>
            <a:endParaRPr lang="sl-SI" sz="1200" dirty="0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166" y="1945377"/>
            <a:ext cx="2666667" cy="1495634"/>
          </a:xfrm>
        </p:spPr>
      </p:pic>
      <p:pic>
        <p:nvPicPr>
          <p:cNvPr id="2867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628775"/>
            <a:ext cx="4038600" cy="2185988"/>
          </a:xfrm>
        </p:spPr>
      </p:pic>
      <p:pic>
        <p:nvPicPr>
          <p:cNvPr id="2867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143166" y="4284558"/>
            <a:ext cx="2666667" cy="1495634"/>
          </a:xfrm>
        </p:spPr>
      </p:pic>
      <p:pic>
        <p:nvPicPr>
          <p:cNvPr id="2868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3933825"/>
            <a:ext cx="4038600" cy="21875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z="3200" dirty="0">
                <a:latin typeface="Garamond" panose="02020404030301010803" pitchFamily="18" charset="0"/>
              </a:rPr>
              <a:t>ALUMINIUM FIGURES</a:t>
            </a:r>
            <a:br>
              <a:rPr lang="sl-SI" sz="1000" dirty="0"/>
            </a:br>
            <a:endParaRPr lang="sl-SI" sz="1000" dirty="0"/>
          </a:p>
        </p:txBody>
      </p:sp>
      <p:pic>
        <p:nvPicPr>
          <p:cNvPr id="3072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96975"/>
            <a:ext cx="4038600" cy="2185988"/>
          </a:xfrm>
        </p:spPr>
      </p:pic>
      <p:pic>
        <p:nvPicPr>
          <p:cNvPr id="3072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125538"/>
            <a:ext cx="4038600" cy="2185987"/>
          </a:xfrm>
        </p:spPr>
      </p:pic>
      <p:pic>
        <p:nvPicPr>
          <p:cNvPr id="3072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3644900"/>
            <a:ext cx="4038600" cy="2187575"/>
          </a:xfrm>
        </p:spPr>
      </p:pic>
      <p:sp>
        <p:nvSpPr>
          <p:cNvPr id="30728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3438" y="3500438"/>
            <a:ext cx="4038600" cy="3024187"/>
          </a:xfrm>
        </p:spPr>
        <p:txBody>
          <a:bodyPr/>
          <a:lstStyle/>
          <a:p>
            <a:pPr>
              <a:buFontTx/>
              <a:buNone/>
            </a:pPr>
            <a:r>
              <a:rPr lang="sl-SI" sz="1400" b="1" dirty="0">
                <a:latin typeface="Garamond" panose="02020404030301010803" pitchFamily="18" charset="0"/>
              </a:rPr>
              <a:t>Start </a:t>
            </a:r>
            <a:r>
              <a:rPr lang="sl-SI" sz="1400" b="1" dirty="0" err="1">
                <a:latin typeface="Garamond" panose="02020404030301010803" pitchFamily="18" charset="0"/>
              </a:rPr>
              <a:t>by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scrunching</a:t>
            </a:r>
            <a:r>
              <a:rPr lang="sl-SI" sz="1400" b="1" dirty="0">
                <a:latin typeface="Garamond" panose="02020404030301010803" pitchFamily="18" charset="0"/>
              </a:rPr>
              <a:t> up </a:t>
            </a:r>
            <a:r>
              <a:rPr lang="sl-SI" sz="1400" b="1" dirty="0" err="1">
                <a:latin typeface="Garamond" panose="02020404030301010803" pitchFamily="18" charset="0"/>
              </a:rPr>
              <a:t>newspaper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into</a:t>
            </a:r>
            <a:r>
              <a:rPr lang="sl-SI" sz="1400" b="1" dirty="0">
                <a:latin typeface="Garamond" panose="02020404030301010803" pitchFamily="18" charset="0"/>
              </a:rPr>
              <a:t> a </a:t>
            </a:r>
            <a:r>
              <a:rPr lang="sl-SI" sz="1400" b="1" dirty="0" err="1">
                <a:latin typeface="Garamond" panose="02020404030301010803" pitchFamily="18" charset="0"/>
              </a:rPr>
              <a:t>body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shape</a:t>
            </a:r>
            <a:r>
              <a:rPr lang="sl-SI" sz="1400" b="1" dirty="0">
                <a:latin typeface="Garamond" panose="02020404030301010803" pitchFamily="18" charset="0"/>
              </a:rPr>
              <a:t>. </a:t>
            </a:r>
          </a:p>
          <a:p>
            <a:pPr>
              <a:buFontTx/>
              <a:buNone/>
            </a:pPr>
            <a:r>
              <a:rPr lang="sl-SI" sz="1400" b="1" dirty="0" err="1">
                <a:latin typeface="Garamond" panose="02020404030301010803" pitchFamily="18" charset="0"/>
              </a:rPr>
              <a:t>Twist</a:t>
            </a:r>
            <a:r>
              <a:rPr lang="sl-SI" sz="1400" b="1" dirty="0">
                <a:latin typeface="Garamond" panose="02020404030301010803" pitchFamily="18" charset="0"/>
              </a:rPr>
              <a:t> some </a:t>
            </a:r>
            <a:r>
              <a:rPr lang="sl-SI" sz="1400" b="1" dirty="0" err="1">
                <a:latin typeface="Garamond" panose="02020404030301010803" pitchFamily="18" charset="0"/>
              </a:rPr>
              <a:t>strips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of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newspaper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into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arms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and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legs</a:t>
            </a:r>
            <a:r>
              <a:rPr lang="sl-SI" sz="1400" b="1" dirty="0">
                <a:latin typeface="Garamond" panose="02020404030301010803" pitchFamily="18" charset="0"/>
              </a:rPr>
              <a:t>. </a:t>
            </a:r>
          </a:p>
          <a:p>
            <a:pPr>
              <a:buFontTx/>
              <a:buNone/>
            </a:pPr>
            <a:r>
              <a:rPr lang="sl-SI" sz="1400" b="1" dirty="0">
                <a:latin typeface="Garamond" panose="02020404030301010803" pitchFamily="18" charset="0"/>
              </a:rPr>
              <a:t>Bend </a:t>
            </a:r>
            <a:r>
              <a:rPr lang="sl-SI" sz="1400" b="1" dirty="0" err="1">
                <a:latin typeface="Garamond" panose="02020404030301010803" pitchFamily="18" charset="0"/>
              </a:rPr>
              <a:t>the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bottom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of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legs</a:t>
            </a:r>
            <a:r>
              <a:rPr lang="sl-SI" sz="1400" b="1" dirty="0">
                <a:latin typeface="Garamond" panose="02020404030301010803" pitchFamily="18" charset="0"/>
              </a:rPr>
              <a:t> to make </a:t>
            </a:r>
            <a:r>
              <a:rPr lang="sl-SI" sz="1400" b="1" dirty="0" err="1">
                <a:latin typeface="Garamond" panose="02020404030301010803" pitchFamily="18" charset="0"/>
              </a:rPr>
              <a:t>feet</a:t>
            </a:r>
            <a:r>
              <a:rPr lang="sl-SI" sz="1400" b="1" dirty="0">
                <a:latin typeface="Garamond" panose="02020404030301010803" pitchFamily="18" charset="0"/>
              </a:rPr>
              <a:t>. </a:t>
            </a:r>
          </a:p>
          <a:p>
            <a:pPr>
              <a:buFontTx/>
              <a:buNone/>
            </a:pPr>
            <a:r>
              <a:rPr lang="sl-SI" sz="1400" b="1" dirty="0" err="1">
                <a:latin typeface="Garamond" panose="02020404030301010803" pitchFamily="18" charset="0"/>
              </a:rPr>
              <a:t>Now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that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you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have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all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body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parts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made</a:t>
            </a:r>
            <a:r>
              <a:rPr lang="sl-SI" sz="1400" b="1" dirty="0">
                <a:latin typeface="Garamond" panose="02020404030301010803" pitchFamily="18" charset="0"/>
              </a:rPr>
              <a:t>, </a:t>
            </a:r>
            <a:r>
              <a:rPr lang="sl-SI" sz="1400" b="1" dirty="0" err="1">
                <a:latin typeface="Garamond" panose="02020404030301010803" pitchFamily="18" charset="0"/>
              </a:rPr>
              <a:t>tape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them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all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together</a:t>
            </a:r>
            <a:r>
              <a:rPr lang="sl-SI" sz="1400" b="1" dirty="0">
                <a:latin typeface="Garamond" panose="02020404030301010803" pitchFamily="18" charset="0"/>
              </a:rPr>
              <a:t>. </a:t>
            </a:r>
          </a:p>
          <a:p>
            <a:pPr>
              <a:buFontTx/>
              <a:buNone/>
            </a:pPr>
            <a:r>
              <a:rPr lang="sl-SI" sz="1400" b="1" dirty="0">
                <a:latin typeface="Garamond" panose="02020404030301010803" pitchFamily="18" charset="0"/>
              </a:rPr>
              <a:t>To </a:t>
            </a:r>
            <a:r>
              <a:rPr lang="sl-SI" sz="1400" b="1" dirty="0" err="1">
                <a:latin typeface="Garamond" panose="02020404030301010803" pitchFamily="18" charset="0"/>
              </a:rPr>
              <a:t>create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effect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of</a:t>
            </a:r>
            <a:r>
              <a:rPr lang="sl-SI" sz="1400" b="1" dirty="0">
                <a:latin typeface="Garamond" panose="02020404030301010803" pitchFamily="18" charset="0"/>
              </a:rPr>
              <a:t> a </a:t>
            </a:r>
            <a:r>
              <a:rPr lang="sl-SI" sz="1400" b="1" dirty="0" err="1">
                <a:latin typeface="Garamond" panose="02020404030301010803" pitchFamily="18" charset="0"/>
              </a:rPr>
              <a:t>priceless</a:t>
            </a:r>
            <a:r>
              <a:rPr lang="sl-SI" sz="1400" b="1" dirty="0">
                <a:latin typeface="Garamond" panose="02020404030301010803" pitchFamily="18" charset="0"/>
              </a:rPr>
              <a:t> figurine, </a:t>
            </a:r>
            <a:r>
              <a:rPr lang="sl-SI" sz="1400" b="1" dirty="0" err="1">
                <a:latin typeface="Garamond" panose="02020404030301010803" pitchFamily="18" charset="0"/>
              </a:rPr>
              <a:t>cover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your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creation</a:t>
            </a:r>
            <a:r>
              <a:rPr lang="sl-SI" sz="1400" b="1" dirty="0">
                <a:latin typeface="Garamond" panose="02020404030301010803" pitchFamily="18" charset="0"/>
              </a:rPr>
              <a:t> in </a:t>
            </a:r>
            <a:r>
              <a:rPr lang="sl-SI" sz="1400" b="1" dirty="0" err="1">
                <a:latin typeface="Garamond" panose="02020404030301010803" pitchFamily="18" charset="0"/>
              </a:rPr>
              <a:t>aluminium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foil</a:t>
            </a:r>
            <a:r>
              <a:rPr lang="sl-SI" sz="1400" b="1" dirty="0">
                <a:latin typeface="Garamond" panose="02020404030301010803" pitchFamily="18" charset="0"/>
              </a:rPr>
              <a:t>. </a:t>
            </a:r>
          </a:p>
          <a:p>
            <a:pPr>
              <a:buFontTx/>
              <a:buNone/>
            </a:pPr>
            <a:r>
              <a:rPr lang="sl-SI" sz="1400" b="1" dirty="0">
                <a:latin typeface="Garamond" panose="02020404030301010803" pitchFamily="18" charset="0"/>
              </a:rPr>
              <a:t>Put </a:t>
            </a:r>
            <a:r>
              <a:rPr lang="sl-SI" sz="1400" b="1" dirty="0" err="1">
                <a:latin typeface="Garamond" panose="02020404030301010803" pitchFamily="18" charset="0"/>
              </a:rPr>
              <a:t>your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sticky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tape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loops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onto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</a:t>
            </a:r>
            <a:r>
              <a:rPr lang="sl-SI" sz="1400" b="1" dirty="0">
                <a:latin typeface="Garamond" panose="02020404030301010803" pitchFamily="18" charset="0"/>
              </a:rPr>
              <a:t> back </a:t>
            </a:r>
            <a:r>
              <a:rPr lang="sl-SI" sz="1400" b="1" dirty="0" err="1">
                <a:latin typeface="Garamond" panose="02020404030301010803" pitchFamily="18" charset="0"/>
              </a:rPr>
              <a:t>of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your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figurine's</a:t>
            </a:r>
            <a:r>
              <a:rPr lang="sl-SI" sz="1400" b="1" dirty="0">
                <a:latin typeface="Garamond" panose="02020404030301010803" pitchFamily="18" charset="0"/>
              </a:rPr>
              <a:t> back, </a:t>
            </a:r>
            <a:r>
              <a:rPr lang="sl-SI" sz="1400" b="1" dirty="0" err="1">
                <a:latin typeface="Garamond" panose="02020404030301010803" pitchFamily="18" charset="0"/>
              </a:rPr>
              <a:t>head</a:t>
            </a:r>
            <a:r>
              <a:rPr lang="sl-SI" sz="1400" b="1" dirty="0">
                <a:latin typeface="Garamond" panose="02020404030301010803" pitchFamily="18" charset="0"/>
              </a:rPr>
              <a:t>, </a:t>
            </a:r>
            <a:r>
              <a:rPr lang="sl-SI" sz="1400" b="1" dirty="0" err="1">
                <a:latin typeface="Garamond" panose="02020404030301010803" pitchFamily="18" charset="0"/>
              </a:rPr>
              <a:t>chest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and</a:t>
            </a:r>
            <a:r>
              <a:rPr lang="sl-SI" sz="1400" b="1" dirty="0">
                <a:latin typeface="Garamond" panose="02020404030301010803" pitchFamily="18" charset="0"/>
              </a:rPr>
              <a:t> so on, </a:t>
            </a:r>
            <a:r>
              <a:rPr lang="sl-SI" sz="1400" b="1" dirty="0" err="1">
                <a:latin typeface="Garamond" panose="02020404030301010803" pitchFamily="18" charset="0"/>
              </a:rPr>
              <a:t>then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simply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cover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with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pieces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of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aluminium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foil</a:t>
            </a:r>
            <a:r>
              <a:rPr lang="sl-SI" sz="1400" b="1" dirty="0">
                <a:latin typeface="Garamond" panose="02020404030301010803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0"/>
            <a:ext cx="5010150" cy="68580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sl-SI" dirty="0">
                <a:latin typeface="Garamond" panose="02020404030301010803" pitchFamily="18" charset="0"/>
                <a:hlinkClick r:id="rId2"/>
              </a:rPr>
              <a:t>http://www.finchpark.com/courses/links/classroom.htm</a:t>
            </a:r>
            <a:endParaRPr lang="sl-SI" dirty="0">
              <a:latin typeface="Garamond" panose="02020404030301010803" pitchFamily="18" charset="0"/>
            </a:endParaRPr>
          </a:p>
          <a:p>
            <a:r>
              <a:rPr lang="sl-SI" dirty="0">
                <a:latin typeface="Garamond" panose="02020404030301010803" pitchFamily="18" charset="0"/>
                <a:hlinkClick r:id="rId3"/>
              </a:rPr>
              <a:t>http://www.cambridge.org/us/ESL/letstalk/support/language.htm</a:t>
            </a:r>
            <a:endParaRPr lang="sl-SI" dirty="0">
              <a:latin typeface="Garamond" panose="02020404030301010803" pitchFamily="18" charset="0"/>
            </a:endParaRPr>
          </a:p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sl-SI" sz="3600" b="1" dirty="0">
                <a:solidFill>
                  <a:schemeClr val="tx1"/>
                </a:solidFill>
                <a:latin typeface="Garamond" panose="02020404030301010803" pitchFamily="18" charset="0"/>
              </a:rPr>
              <a:t>Origami </a:t>
            </a:r>
            <a:r>
              <a:rPr lang="sl-SI" sz="36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Talking</a:t>
            </a:r>
            <a:r>
              <a:rPr lang="sl-SI" sz="3600" b="1" dirty="0">
                <a:solidFill>
                  <a:schemeClr val="tx1"/>
                </a:solidFill>
                <a:latin typeface="Garamond" panose="02020404030301010803" pitchFamily="18" charset="0"/>
              </a:rPr>
              <a:t> Dog</a:t>
            </a:r>
            <a:endParaRPr lang="sl-SI" sz="3600" dirty="0">
              <a:latin typeface="Garamond" panose="02020404030301010803" pitchFamily="18" charset="0"/>
            </a:endParaRP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1196975"/>
          <a:ext cx="4038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Grafikon" r:id="rId3" imgW="5048435" imgH="2726646" progId="MSGraph.Chart.8">
                  <p:embed followColorScheme="full"/>
                </p:oleObj>
              </mc:Choice>
              <mc:Fallback>
                <p:oleObj name="Grafikon" r:id="rId3" imgW="5048435" imgH="2726646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4038600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388" y="1916113"/>
            <a:ext cx="4038600" cy="3527425"/>
          </a:xfrm>
        </p:spPr>
      </p:pic>
      <p:sp>
        <p:nvSpPr>
          <p:cNvPr id="13318" name="Rectangle 6"/>
          <p:cNvSpPr>
            <a:spLocks noGrp="1" noChangeArrowheads="1"/>
          </p:cNvSpPr>
          <p:nvPr>
            <p:ph sz="half" idx="3"/>
          </p:nvPr>
        </p:nvSpPr>
        <p:spPr>
          <a:xfrm>
            <a:off x="4643438" y="981075"/>
            <a:ext cx="4038600" cy="568801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sl-SI" sz="2400" dirty="0">
                <a:latin typeface="Garamond" panose="02020404030301010803" pitchFamily="18" charset="0"/>
              </a:rPr>
              <a:t>Start </a:t>
            </a:r>
            <a:r>
              <a:rPr lang="sl-SI" sz="2400" dirty="0" err="1">
                <a:latin typeface="Garamond" panose="02020404030301010803" pitchFamily="18" charset="0"/>
              </a:rPr>
              <a:t>with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your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paper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white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side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up.Fold</a:t>
            </a:r>
            <a:r>
              <a:rPr lang="sl-SI" sz="2400" dirty="0">
                <a:latin typeface="Garamond" panose="02020404030301010803" pitchFamily="18" charset="0"/>
              </a:rPr>
              <a:t> in half </a:t>
            </a:r>
            <a:r>
              <a:rPr lang="sl-SI" sz="2400" dirty="0" err="1">
                <a:latin typeface="Garamond" panose="02020404030301010803" pitchFamily="18" charset="0"/>
              </a:rPr>
              <a:t>then</a:t>
            </a:r>
            <a:r>
              <a:rPr lang="sl-SI" sz="2400" dirty="0">
                <a:latin typeface="Garamond" panose="02020404030301010803" pitchFamily="18" charset="0"/>
              </a:rPr>
              <a:t> open.</a:t>
            </a:r>
          </a:p>
          <a:p>
            <a:pPr marL="533400" indent="-533400">
              <a:buFontTx/>
              <a:buAutoNum type="arabicPeriod"/>
            </a:pPr>
            <a:r>
              <a:rPr lang="sl-SI" sz="2400" dirty="0" err="1">
                <a:latin typeface="Garamond" panose="02020404030301010803" pitchFamily="18" charset="0"/>
              </a:rPr>
              <a:t>Fold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top </a:t>
            </a:r>
            <a:r>
              <a:rPr lang="sl-SI" sz="2400" dirty="0" err="1">
                <a:latin typeface="Garamond" panose="02020404030301010803" pitchFamily="18" charset="0"/>
              </a:rPr>
              <a:t>corner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down</a:t>
            </a:r>
            <a:r>
              <a:rPr lang="sl-SI" sz="2400" dirty="0">
                <a:latin typeface="Garamond" panose="02020404030301010803" pitchFamily="18" charset="0"/>
              </a:rPr>
              <a:t> to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bottom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corner</a:t>
            </a:r>
            <a:r>
              <a:rPr lang="sl-SI" sz="2400" dirty="0">
                <a:latin typeface="Garamond" panose="02020404030301010803" pitchFamily="18" charset="0"/>
              </a:rPr>
              <a:t>. </a:t>
            </a:r>
          </a:p>
          <a:p>
            <a:pPr marL="533400" indent="-533400">
              <a:buFontTx/>
              <a:buAutoNum type="arabicPeriod"/>
            </a:pPr>
            <a:r>
              <a:rPr lang="sl-SI" sz="2400" dirty="0" err="1">
                <a:latin typeface="Garamond" panose="02020404030301010803" pitchFamily="18" charset="0"/>
              </a:rPr>
              <a:t>Fold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two</a:t>
            </a:r>
            <a:r>
              <a:rPr lang="sl-SI" sz="2400" dirty="0">
                <a:latin typeface="Garamond" panose="02020404030301010803" pitchFamily="18" charset="0"/>
              </a:rPr>
              <a:t> top </a:t>
            </a:r>
            <a:r>
              <a:rPr lang="sl-SI" sz="2400" dirty="0" err="1">
                <a:latin typeface="Garamond" panose="02020404030301010803" pitchFamily="18" charset="0"/>
              </a:rPr>
              <a:t>corners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down</a:t>
            </a:r>
            <a:r>
              <a:rPr lang="sl-SI" sz="2400" dirty="0">
                <a:latin typeface="Garamond" panose="02020404030301010803" pitchFamily="18" charset="0"/>
              </a:rPr>
              <a:t> to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points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shown</a:t>
            </a:r>
            <a:endParaRPr lang="sl-SI" sz="2400" dirty="0">
              <a:latin typeface="Garamond" panose="02020404030301010803" pitchFamily="18" charset="0"/>
            </a:endParaRPr>
          </a:p>
          <a:p>
            <a:pPr marL="533400" indent="-533400">
              <a:buFontTx/>
              <a:buAutoNum type="arabicPeriod"/>
            </a:pPr>
            <a:r>
              <a:rPr lang="sl-SI" sz="2400" dirty="0" err="1">
                <a:latin typeface="Garamond" panose="02020404030301010803" pitchFamily="18" charset="0"/>
              </a:rPr>
              <a:t>Fold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uppermost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layer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of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bottom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corner</a:t>
            </a:r>
            <a:r>
              <a:rPr lang="sl-SI" sz="2400" dirty="0">
                <a:latin typeface="Garamond" panose="02020404030301010803" pitchFamily="18" charset="0"/>
              </a:rPr>
              <a:t> up a </a:t>
            </a:r>
            <a:r>
              <a:rPr lang="sl-SI" sz="2400" dirty="0" err="1">
                <a:latin typeface="Garamond" panose="02020404030301010803" pitchFamily="18" charset="0"/>
              </a:rPr>
              <a:t>little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way</a:t>
            </a:r>
            <a:endParaRPr lang="sl-SI" sz="2400" dirty="0">
              <a:latin typeface="Garamond" panose="02020404030301010803" pitchFamily="18" charset="0"/>
            </a:endParaRPr>
          </a:p>
          <a:p>
            <a:pPr marL="533400" indent="-533400">
              <a:buFontTx/>
              <a:buAutoNum type="arabicPeriod"/>
            </a:pPr>
            <a:r>
              <a:rPr lang="sl-SI" sz="2400" dirty="0" err="1">
                <a:latin typeface="Garamond" panose="02020404030301010803" pitchFamily="18" charset="0"/>
              </a:rPr>
              <a:t>Fold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this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layer</a:t>
            </a:r>
            <a:r>
              <a:rPr lang="sl-SI" sz="2400" dirty="0">
                <a:latin typeface="Garamond" panose="02020404030301010803" pitchFamily="18" charset="0"/>
              </a:rPr>
              <a:t> up </a:t>
            </a:r>
            <a:r>
              <a:rPr lang="sl-SI" sz="2400" dirty="0" err="1">
                <a:latin typeface="Garamond" panose="02020404030301010803" pitchFamily="18" charset="0"/>
              </a:rPr>
              <a:t>again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from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top </a:t>
            </a:r>
            <a:r>
              <a:rPr lang="sl-SI" sz="2400" dirty="0" err="1">
                <a:latin typeface="Garamond" panose="02020404030301010803" pitchFamily="18" charset="0"/>
              </a:rPr>
              <a:t>of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triangle as </a:t>
            </a:r>
            <a:r>
              <a:rPr lang="sl-SI" sz="2400" dirty="0" err="1">
                <a:latin typeface="Garamond" panose="02020404030301010803" pitchFamily="18" charset="0"/>
              </a:rPr>
              <a:t>shown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</a:p>
          <a:p>
            <a:pPr marL="533400" indent="-533400">
              <a:buFontTx/>
              <a:buAutoNum type="arabicPeriod"/>
            </a:pPr>
            <a:endParaRPr lang="sl-SI" sz="2400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765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l-SI" b="1"/>
          </a:p>
          <a:p>
            <a:pPr eaLnBrk="0" hangingPunct="0"/>
            <a:endParaRPr lang="sl-SI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68313" y="1341438"/>
            <a:ext cx="38163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2500" b="1"/>
              <a:t>Instructions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50825" y="5846763"/>
            <a:ext cx="4055790" cy="27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sl-SI" sz="1400" dirty="0">
                <a:latin typeface="Garamond" panose="02020404030301010803" pitchFamily="18" charset="0"/>
                <a:hlinkClick r:id="rId6"/>
              </a:rPr>
              <a:t>http://www.origami-fun.com/origami-talking-dog.html</a:t>
            </a:r>
            <a:endParaRPr lang="sl-SI" sz="14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49577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400" dirty="0"/>
              <a:t>6. </a:t>
            </a:r>
            <a:r>
              <a:rPr lang="sl-SI" sz="2400" dirty="0" err="1">
                <a:latin typeface="Garamond" panose="02020404030301010803" pitchFamily="18" charset="0"/>
              </a:rPr>
              <a:t>Add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eyes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and</a:t>
            </a:r>
            <a:r>
              <a:rPr lang="sl-SI" sz="2400" dirty="0">
                <a:latin typeface="Garamond" panose="02020404030301010803" pitchFamily="18" charset="0"/>
              </a:rPr>
              <a:t> a </a:t>
            </a:r>
            <a:r>
              <a:rPr lang="sl-SI" sz="2400" dirty="0" err="1">
                <a:latin typeface="Garamond" panose="02020404030301010803" pitchFamily="18" charset="0"/>
              </a:rPr>
              <a:t>nose</a:t>
            </a:r>
            <a:r>
              <a:rPr lang="sl-SI" sz="2400" dirty="0">
                <a:latin typeface="Garamond" panose="02020404030301010803" pitchFamily="18" charset="0"/>
              </a:rPr>
              <a:t> to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dog’s</a:t>
            </a:r>
            <a:r>
              <a:rPr lang="sl-SI" sz="2400" dirty="0">
                <a:latin typeface="Garamond" panose="02020404030301010803" pitchFamily="18" charset="0"/>
              </a:rPr>
              <a:t> face. </a:t>
            </a:r>
            <a:r>
              <a:rPr lang="sl-SI" sz="2400" dirty="0" err="1">
                <a:latin typeface="Garamond" panose="02020404030301010803" pitchFamily="18" charset="0"/>
              </a:rPr>
              <a:t>If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you</a:t>
            </a:r>
            <a:r>
              <a:rPr lang="sl-SI" sz="2400" dirty="0">
                <a:latin typeface="Garamond" panose="02020404030301010803" pitchFamily="18" charset="0"/>
              </a:rPr>
              <a:t> like </a:t>
            </a:r>
            <a:r>
              <a:rPr lang="sl-SI" sz="2400" dirty="0" err="1">
                <a:latin typeface="Garamond" panose="02020404030301010803" pitchFamily="18" charset="0"/>
              </a:rPr>
              <a:t>you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can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even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add</a:t>
            </a:r>
            <a:r>
              <a:rPr lang="sl-SI" sz="2400" dirty="0">
                <a:latin typeface="Garamond" panose="02020404030301010803" pitchFamily="18" charset="0"/>
              </a:rPr>
              <a:t> a </a:t>
            </a:r>
            <a:r>
              <a:rPr lang="sl-SI" sz="2400" dirty="0" err="1">
                <a:latin typeface="Garamond" panose="02020404030301010803" pitchFamily="18" charset="0"/>
              </a:rPr>
              <a:t>tongue</a:t>
            </a:r>
            <a:r>
              <a:rPr lang="sl-SI" sz="2400" dirty="0">
                <a:latin typeface="Garamond" panose="02020404030301010803" pitchFamily="18" charset="0"/>
              </a:rPr>
              <a:t>!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400" dirty="0">
                <a:latin typeface="Garamond" panose="02020404030301010803" pitchFamily="18" charset="0"/>
              </a:rPr>
              <a:t>To make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400" dirty="0" err="1">
                <a:latin typeface="Garamond" panose="02020404030301010803" pitchFamily="18" charset="0"/>
              </a:rPr>
              <a:t>your</a:t>
            </a:r>
            <a:r>
              <a:rPr lang="sl-SI" sz="2400" dirty="0">
                <a:latin typeface="Garamond" panose="02020404030301010803" pitchFamily="18" charset="0"/>
              </a:rPr>
              <a:t> dog talk,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400" dirty="0" err="1">
                <a:latin typeface="Garamond" panose="02020404030301010803" pitchFamily="18" charset="0"/>
              </a:rPr>
              <a:t>hold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model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400" dirty="0" err="1">
                <a:latin typeface="Garamond" panose="02020404030301010803" pitchFamily="18" charset="0"/>
              </a:rPr>
              <a:t>by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ears</a:t>
            </a:r>
            <a:endParaRPr lang="sl-SI" sz="2400" dirty="0">
              <a:latin typeface="Garamond" panose="02020404030301010803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400" dirty="0" err="1">
                <a:latin typeface="Garamond" panose="02020404030301010803" pitchFamily="18" charset="0"/>
              </a:rPr>
              <a:t>and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move</a:t>
            </a:r>
            <a:r>
              <a:rPr lang="sl-SI" sz="2400" dirty="0">
                <a:latin typeface="Garamond" panose="02020404030301010803" pitchFamily="18" charset="0"/>
              </a:rPr>
              <a:t> back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400" dirty="0" err="1">
                <a:latin typeface="Garamond" panose="02020404030301010803" pitchFamily="18" charset="0"/>
              </a:rPr>
              <a:t>and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forwards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400" dirty="0" err="1">
                <a:latin typeface="Garamond" panose="02020404030301010803" pitchFamily="18" charset="0"/>
              </a:rPr>
              <a:t>shown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by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the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400" dirty="0" err="1">
                <a:latin typeface="Garamond" panose="02020404030301010803" pitchFamily="18" charset="0"/>
              </a:rPr>
              <a:t>arrows</a:t>
            </a:r>
            <a:r>
              <a:rPr lang="sl-SI" sz="2400" dirty="0">
                <a:latin typeface="Garamond" panose="02020404030301010803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12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12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5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1000" dirty="0"/>
          </a:p>
          <a:p>
            <a:pPr marL="609600" indent="-609600">
              <a:lnSpc>
                <a:spcPct val="80000"/>
              </a:lnSpc>
            </a:pPr>
            <a:endParaRPr lang="sl-SI" sz="10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l="2296" t="7124" r="44316" b="24641"/>
          <a:stretch>
            <a:fillRect/>
          </a:stretch>
        </p:blipFill>
        <p:spPr bwMode="auto">
          <a:xfrm>
            <a:off x="2783102" y="1628775"/>
            <a:ext cx="6253394" cy="44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err="1">
                <a:latin typeface="Garamond" panose="02020404030301010803" pitchFamily="18" charset="0"/>
              </a:rPr>
              <a:t>Classroom</a:t>
            </a:r>
            <a:r>
              <a:rPr lang="sl-SI" sz="4000" dirty="0">
                <a:latin typeface="Garamond" panose="02020404030301010803" pitchFamily="18" charset="0"/>
              </a:rPr>
              <a:t> </a:t>
            </a:r>
            <a:r>
              <a:rPr lang="sl-SI" sz="4000" dirty="0" err="1">
                <a:latin typeface="Garamond" panose="02020404030301010803" pitchFamily="18" charset="0"/>
              </a:rPr>
              <a:t>language</a:t>
            </a:r>
            <a:r>
              <a:rPr lang="sl-SI" sz="4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748712" cy="5000625"/>
          </a:xfrm>
        </p:spPr>
        <p:txBody>
          <a:bodyPr/>
          <a:lstStyle/>
          <a:p>
            <a:r>
              <a:rPr lang="sl-SI" dirty="0">
                <a:latin typeface="Garamond" panose="02020404030301010803" pitchFamily="18" charset="0"/>
              </a:rPr>
              <a:t>PROTECT </a:t>
            </a:r>
            <a:r>
              <a:rPr lang="sl-SI" dirty="0" err="1">
                <a:latin typeface="Garamond" panose="02020404030301010803" pitchFamily="18" charset="0"/>
              </a:rPr>
              <a:t>your</a:t>
            </a:r>
            <a:r>
              <a:rPr lang="sl-SI" dirty="0">
                <a:latin typeface="Garamond" panose="02020404030301010803" pitchFamily="18" charset="0"/>
              </a:rPr>
              <a:t> desk top </a:t>
            </a:r>
            <a:r>
              <a:rPr lang="sl-SI" dirty="0" err="1">
                <a:latin typeface="Garamond" panose="02020404030301010803" pitchFamily="18" charset="0"/>
              </a:rPr>
              <a:t>with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newspaper</a:t>
            </a:r>
            <a:r>
              <a:rPr lang="sl-SI" dirty="0">
                <a:latin typeface="Garamond" panose="02020404030301010803" pitchFamily="18" charset="0"/>
              </a:rPr>
              <a:t>.</a:t>
            </a:r>
          </a:p>
          <a:p>
            <a:r>
              <a:rPr lang="sl-SI" dirty="0">
                <a:latin typeface="Garamond" panose="02020404030301010803" pitchFamily="18" charset="0"/>
              </a:rPr>
              <a:t>PREPARE </a:t>
            </a:r>
            <a:r>
              <a:rPr lang="sl-SI" dirty="0" err="1">
                <a:latin typeface="Garamond" panose="02020404030301010803" pitchFamily="18" charset="0"/>
              </a:rPr>
              <a:t>your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pencil</a:t>
            </a:r>
            <a:r>
              <a:rPr lang="sl-SI" dirty="0">
                <a:latin typeface="Garamond" panose="02020404030301010803" pitchFamily="18" charset="0"/>
              </a:rPr>
              <a:t>, </a:t>
            </a:r>
            <a:r>
              <a:rPr lang="sl-SI" dirty="0" err="1">
                <a:latin typeface="Garamond" panose="02020404030301010803" pitchFamily="18" charset="0"/>
              </a:rPr>
              <a:t>paintbrush</a:t>
            </a:r>
            <a:r>
              <a:rPr lang="sl-SI" dirty="0">
                <a:latin typeface="Garamond" panose="02020404030301010803" pitchFamily="18" charset="0"/>
              </a:rPr>
              <a:t>, </a:t>
            </a:r>
            <a:r>
              <a:rPr lang="sl-SI" dirty="0" err="1">
                <a:latin typeface="Garamond" panose="02020404030301010803" pitchFamily="18" charset="0"/>
              </a:rPr>
              <a:t>scissors</a:t>
            </a:r>
            <a:r>
              <a:rPr lang="sl-SI" dirty="0">
                <a:latin typeface="Garamond" panose="02020404030301010803" pitchFamily="18" charset="0"/>
              </a:rPr>
              <a:t>.</a:t>
            </a:r>
          </a:p>
          <a:p>
            <a:r>
              <a:rPr lang="sl-SI" dirty="0">
                <a:latin typeface="Garamond" panose="02020404030301010803" pitchFamily="18" charset="0"/>
              </a:rPr>
              <a:t>POUR </a:t>
            </a:r>
            <a:r>
              <a:rPr lang="sl-SI" dirty="0" err="1">
                <a:latin typeface="Garamond" panose="02020404030301010803" pitchFamily="18" charset="0"/>
              </a:rPr>
              <a:t>the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water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into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the</a:t>
            </a:r>
            <a:r>
              <a:rPr lang="sl-SI" dirty="0">
                <a:latin typeface="Garamond" panose="02020404030301010803" pitchFamily="18" charset="0"/>
              </a:rPr>
              <a:t> pot.</a:t>
            </a:r>
          </a:p>
          <a:p>
            <a:r>
              <a:rPr lang="sl-SI" dirty="0">
                <a:latin typeface="Garamond" panose="02020404030301010803" pitchFamily="18" charset="0"/>
              </a:rPr>
              <a:t>CUT </a:t>
            </a:r>
            <a:r>
              <a:rPr lang="sl-SI" dirty="0" err="1">
                <a:latin typeface="Garamond" panose="02020404030301010803" pitchFamily="18" charset="0"/>
              </a:rPr>
              <a:t>the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circle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out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of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your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sheet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of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paper</a:t>
            </a:r>
            <a:r>
              <a:rPr lang="sl-SI" dirty="0">
                <a:latin typeface="Garamond" panose="02020404030301010803" pitchFamily="18" charset="0"/>
              </a:rPr>
              <a:t>.</a:t>
            </a:r>
          </a:p>
          <a:p>
            <a:r>
              <a:rPr lang="sl-SI" dirty="0">
                <a:latin typeface="Garamond" panose="02020404030301010803" pitchFamily="18" charset="0"/>
              </a:rPr>
              <a:t>FOLD </a:t>
            </a:r>
            <a:r>
              <a:rPr lang="sl-SI" dirty="0" err="1">
                <a:latin typeface="Garamond" panose="02020404030301010803" pitchFamily="18" charset="0"/>
              </a:rPr>
              <a:t>the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sheet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of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paper</a:t>
            </a:r>
            <a:r>
              <a:rPr lang="sl-SI" dirty="0">
                <a:latin typeface="Garamond" panose="02020404030301010803" pitchFamily="18" charset="0"/>
              </a:rPr>
              <a:t>.</a:t>
            </a:r>
          </a:p>
          <a:p>
            <a:r>
              <a:rPr lang="sl-SI" dirty="0">
                <a:latin typeface="Garamond" panose="02020404030301010803" pitchFamily="18" charset="0"/>
              </a:rPr>
              <a:t>COLOUR </a:t>
            </a:r>
            <a:r>
              <a:rPr lang="sl-SI" dirty="0" err="1">
                <a:latin typeface="Garamond" panose="02020404030301010803" pitchFamily="18" charset="0"/>
              </a:rPr>
              <a:t>the</a:t>
            </a:r>
            <a:r>
              <a:rPr lang="sl-SI" dirty="0">
                <a:latin typeface="Garamond" panose="02020404030301010803" pitchFamily="18" charset="0"/>
              </a:rPr>
              <a:t> triangle red.</a:t>
            </a:r>
          </a:p>
          <a:p>
            <a:r>
              <a:rPr lang="sl-SI" dirty="0">
                <a:latin typeface="Garamond" panose="02020404030301010803" pitchFamily="18" charset="0"/>
              </a:rPr>
              <a:t>STICK</a:t>
            </a:r>
          </a:p>
          <a:p>
            <a:endParaRPr lang="sl-SI" dirty="0">
              <a:latin typeface="Garamond" panose="02020404030301010803" pitchFamily="18" charset="0"/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dirty="0" err="1">
                <a:latin typeface="Garamond" panose="02020404030301010803" pitchFamily="18" charset="0"/>
              </a:rPr>
              <a:t>Art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dirty="0" err="1">
                <a:latin typeface="Garamond" panose="02020404030301010803" pitchFamily="18" charset="0"/>
              </a:rPr>
              <a:t>expressions</a:t>
            </a:r>
            <a:endParaRPr lang="sl-SI" dirty="0">
              <a:latin typeface="Garamond" panose="02020404030301010803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sl-SI" sz="2400" dirty="0">
                <a:latin typeface="Garamond" panose="02020404030301010803" pitchFamily="18" charset="0"/>
              </a:rPr>
              <a:t>MATERIALS</a:t>
            </a:r>
          </a:p>
          <a:p>
            <a:pPr>
              <a:buFontTx/>
              <a:buNone/>
            </a:pPr>
            <a:r>
              <a:rPr lang="sl-SI" sz="2400" dirty="0">
                <a:latin typeface="Garamond" panose="02020404030301010803" pitchFamily="18" charset="0"/>
              </a:rPr>
              <a:t>	</a:t>
            </a:r>
            <a:r>
              <a:rPr lang="sl-SI" sz="2400" dirty="0" err="1">
                <a:latin typeface="Garamond" panose="02020404030301010803" pitchFamily="18" charset="0"/>
              </a:rPr>
              <a:t>clay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plaster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paint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ink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paper,palette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colours</a:t>
            </a:r>
            <a:r>
              <a:rPr lang="sl-SI" sz="2400" dirty="0">
                <a:latin typeface="Garamond" panose="02020404030301010803" pitchFamily="18" charset="0"/>
              </a:rPr>
              <a:t>, pastel (barvna kreda), </a:t>
            </a:r>
            <a:r>
              <a:rPr lang="sl-SI" sz="2400" dirty="0" err="1">
                <a:latin typeface="Garamond" panose="02020404030301010803" pitchFamily="18" charset="0"/>
              </a:rPr>
              <a:t>charcoal</a:t>
            </a:r>
            <a:r>
              <a:rPr lang="sl-SI" sz="2400" dirty="0">
                <a:latin typeface="Garamond" panose="02020404030301010803" pitchFamily="18" charset="0"/>
              </a:rPr>
              <a:t> (oglje), </a:t>
            </a:r>
            <a:r>
              <a:rPr lang="sl-SI" sz="2400" dirty="0" err="1">
                <a:latin typeface="Garamond" panose="02020404030301010803" pitchFamily="18" charset="0"/>
              </a:rPr>
              <a:t>drawing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paper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newspaper</a:t>
            </a:r>
            <a:endParaRPr lang="sl-SI" sz="2400" dirty="0">
              <a:latin typeface="Garamond" panose="02020404030301010803" pitchFamily="18" charset="0"/>
            </a:endParaRPr>
          </a:p>
          <a:p>
            <a:pPr>
              <a:buFontTx/>
              <a:buNone/>
            </a:pPr>
            <a:endParaRPr lang="sl-SI" sz="24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sl-SI" sz="2400" dirty="0">
                <a:latin typeface="Garamond" panose="02020404030301010803" pitchFamily="18" charset="0"/>
              </a:rPr>
              <a:t>REQUISITES</a:t>
            </a:r>
          </a:p>
          <a:p>
            <a:pPr>
              <a:buFontTx/>
              <a:buNone/>
            </a:pPr>
            <a:r>
              <a:rPr lang="sl-SI" sz="2400" dirty="0">
                <a:latin typeface="Garamond" panose="02020404030301010803" pitchFamily="18" charset="0"/>
              </a:rPr>
              <a:t>    </a:t>
            </a:r>
            <a:r>
              <a:rPr lang="sl-SI" sz="2400" dirty="0" err="1">
                <a:latin typeface="Garamond" panose="02020404030301010803" pitchFamily="18" charset="0"/>
              </a:rPr>
              <a:t>pencil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crayon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cartridge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paint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box</a:t>
            </a:r>
            <a:r>
              <a:rPr lang="sl-SI" sz="2400" dirty="0">
                <a:latin typeface="Garamond" panose="02020404030301010803" pitchFamily="18" charset="0"/>
              </a:rPr>
              <a:t> (vodene barvice), </a:t>
            </a:r>
            <a:r>
              <a:rPr lang="sl-SI" sz="2400" dirty="0" err="1">
                <a:latin typeface="Garamond" panose="02020404030301010803" pitchFamily="18" charset="0"/>
              </a:rPr>
              <a:t>scissors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paper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clip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acrylic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paints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paint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brush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glue</a:t>
            </a:r>
            <a:r>
              <a:rPr lang="sl-SI" sz="2400" dirty="0">
                <a:latin typeface="Garamond" panose="02020404030301010803" pitchFamily="18" charset="0"/>
              </a:rPr>
              <a:t>, </a:t>
            </a:r>
            <a:r>
              <a:rPr lang="sl-SI" sz="2400" dirty="0" err="1">
                <a:latin typeface="Garamond" panose="02020404030301010803" pitchFamily="18" charset="0"/>
              </a:rPr>
              <a:t>rolling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  <a:r>
              <a:rPr lang="sl-SI" sz="2400" dirty="0" err="1">
                <a:latin typeface="Garamond" panose="02020404030301010803" pitchFamily="18" charset="0"/>
              </a:rPr>
              <a:t>pin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sl-SI" sz="2400" dirty="0">
                <a:latin typeface="Garamond" panose="02020404030301010803" pitchFamily="18" charset="0"/>
              </a:rPr>
              <a:t>VERBS  </a:t>
            </a:r>
          </a:p>
          <a:p>
            <a:r>
              <a:rPr lang="sl-SI" sz="2400" dirty="0">
                <a:latin typeface="Garamond" panose="02020404030301010803" pitchFamily="18" charset="0"/>
              </a:rPr>
              <a:t>paste up</a:t>
            </a:r>
          </a:p>
          <a:p>
            <a:r>
              <a:rPr lang="sl-SI" sz="2400" dirty="0" err="1">
                <a:latin typeface="Garamond" panose="02020404030301010803" pitchFamily="18" charset="0"/>
              </a:rPr>
              <a:t>cut</a:t>
            </a:r>
            <a:r>
              <a:rPr lang="sl-SI" sz="2400" dirty="0">
                <a:latin typeface="Garamond" panose="02020404030301010803" pitchFamily="18" charset="0"/>
              </a:rPr>
              <a:t> out</a:t>
            </a:r>
          </a:p>
          <a:p>
            <a:r>
              <a:rPr lang="sl-SI" sz="2400" dirty="0" err="1">
                <a:latin typeface="Garamond" panose="02020404030301010803" pitchFamily="18" charset="0"/>
              </a:rPr>
              <a:t>fold</a:t>
            </a:r>
            <a:endParaRPr lang="sl-SI" sz="2400" dirty="0">
              <a:latin typeface="Garamond" panose="02020404030301010803" pitchFamily="18" charset="0"/>
            </a:endParaRPr>
          </a:p>
          <a:p>
            <a:r>
              <a:rPr lang="sl-SI" sz="2400" dirty="0" err="1">
                <a:latin typeface="Garamond" panose="02020404030301010803" pitchFamily="18" charset="0"/>
              </a:rPr>
              <a:t>draw</a:t>
            </a:r>
            <a:endParaRPr lang="sl-SI" sz="2400" dirty="0">
              <a:latin typeface="Garamond" panose="02020404030301010803" pitchFamily="18" charset="0"/>
            </a:endParaRPr>
          </a:p>
          <a:p>
            <a:r>
              <a:rPr lang="sl-SI" sz="2400" dirty="0" err="1">
                <a:latin typeface="Garamond" panose="02020404030301010803" pitchFamily="18" charset="0"/>
              </a:rPr>
              <a:t>paint</a:t>
            </a:r>
            <a:endParaRPr lang="sl-SI" sz="2400" dirty="0">
              <a:latin typeface="Garamond" panose="02020404030301010803" pitchFamily="18" charset="0"/>
            </a:endParaRPr>
          </a:p>
        </p:txBody>
      </p:sp>
      <p:pic>
        <p:nvPicPr>
          <p:cNvPr id="17420" name="Picture 12" descr="MC900340398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3789363"/>
            <a:ext cx="601662" cy="1393825"/>
          </a:xfrm>
          <a:noFill/>
          <a:ln/>
        </p:spPr>
      </p:pic>
      <p:pic>
        <p:nvPicPr>
          <p:cNvPr id="17421" name="Picture 13" descr="MC90023218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33825"/>
            <a:ext cx="1541463" cy="1044575"/>
          </a:xfrm>
          <a:prstGeom prst="rect">
            <a:avLst/>
          </a:prstGeom>
          <a:noFill/>
        </p:spPr>
      </p:pic>
      <p:pic>
        <p:nvPicPr>
          <p:cNvPr id="17425" name="Picture 17" descr="MC90020909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941888"/>
            <a:ext cx="1544638" cy="1454150"/>
          </a:xfrm>
          <a:prstGeom prst="rect">
            <a:avLst/>
          </a:prstGeom>
          <a:noFill/>
        </p:spPr>
      </p:pic>
      <p:pic>
        <p:nvPicPr>
          <p:cNvPr id="17426" name="Picture 18" descr="MC90043259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5229225"/>
            <a:ext cx="1346200" cy="1346200"/>
          </a:xfrm>
          <a:prstGeom prst="rect">
            <a:avLst/>
          </a:prstGeom>
          <a:noFill/>
        </p:spPr>
      </p:pic>
      <p:pic>
        <p:nvPicPr>
          <p:cNvPr id="17428" name="Picture 20" descr="MC90023388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868863"/>
            <a:ext cx="1585913" cy="157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b="1" dirty="0" err="1">
                <a:latin typeface="Garamond" panose="02020404030301010803" pitchFamily="18" charset="0"/>
              </a:rPr>
              <a:t>Working</a:t>
            </a:r>
            <a:r>
              <a:rPr lang="sl-SI" b="1" dirty="0">
                <a:latin typeface="Garamond" panose="02020404030301010803" pitchFamily="18" charset="0"/>
              </a:rPr>
              <a:t> </a:t>
            </a:r>
            <a:r>
              <a:rPr lang="sl-SI" b="1" dirty="0" err="1">
                <a:latin typeface="Garamond" panose="02020404030301010803" pitchFamily="18" charset="0"/>
              </a:rPr>
              <a:t>With</a:t>
            </a:r>
            <a:r>
              <a:rPr lang="sl-SI" b="1" dirty="0">
                <a:latin typeface="Garamond" panose="02020404030301010803" pitchFamily="18" charset="0"/>
              </a:rPr>
              <a:t> </a:t>
            </a:r>
            <a:r>
              <a:rPr lang="sl-SI" b="1" dirty="0" err="1">
                <a:latin typeface="Garamond" panose="02020404030301010803" pitchFamily="18" charset="0"/>
              </a:rPr>
              <a:t>Clay</a:t>
            </a:r>
            <a:r>
              <a:rPr lang="sl-SI" b="1" dirty="0"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229600" cy="51831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sl-SI" sz="1800" b="1" dirty="0"/>
          </a:p>
          <a:p>
            <a:pPr>
              <a:lnSpc>
                <a:spcPct val="80000"/>
              </a:lnSpc>
            </a:pPr>
            <a:r>
              <a:rPr lang="sl-SI" sz="1800" b="1" dirty="0">
                <a:latin typeface="Garamond" panose="02020404030301010803" pitchFamily="18" charset="0"/>
              </a:rPr>
              <a:t>PINCH</a:t>
            </a:r>
            <a:r>
              <a:rPr lang="sl-SI" sz="1800" dirty="0">
                <a:latin typeface="Garamond" panose="02020404030301010803" pitchFamily="18" charset="0"/>
              </a:rPr>
              <a:t> - Use </a:t>
            </a:r>
            <a:r>
              <a:rPr lang="sl-SI" sz="1800" dirty="0" err="1">
                <a:latin typeface="Garamond" panose="02020404030301010803" pitchFamily="18" charset="0"/>
              </a:rPr>
              <a:t>your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fingers</a:t>
            </a:r>
            <a:r>
              <a:rPr lang="sl-SI" sz="1800" dirty="0">
                <a:latin typeface="Garamond" panose="02020404030301010803" pitchFamily="18" charset="0"/>
              </a:rPr>
              <a:t> to </a:t>
            </a:r>
            <a:r>
              <a:rPr lang="sl-SI" sz="1800" dirty="0" err="1">
                <a:latin typeface="Garamond" panose="02020404030301010803" pitchFamily="18" charset="0"/>
              </a:rPr>
              <a:t>pinch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and</a:t>
            </a:r>
            <a:r>
              <a:rPr lang="sl-SI" sz="1800" dirty="0">
                <a:latin typeface="Garamond" panose="02020404030301010803" pitchFamily="18" charset="0"/>
              </a:rPr>
              <a:t> poke a </a:t>
            </a:r>
            <a:r>
              <a:rPr lang="sl-SI" sz="1800" dirty="0" err="1">
                <a:latin typeface="Garamond" panose="02020404030301010803" pitchFamily="18" charset="0"/>
              </a:rPr>
              <a:t>single</a:t>
            </a:r>
            <a:r>
              <a:rPr lang="sl-SI" sz="1800" dirty="0">
                <a:latin typeface="Garamond" panose="02020404030301010803" pitchFamily="18" charset="0"/>
              </a:rPr>
              <a:t> lump </a:t>
            </a:r>
            <a:r>
              <a:rPr lang="sl-SI" sz="1800" dirty="0" err="1">
                <a:latin typeface="Garamond" panose="02020404030301010803" pitchFamily="18" charset="0"/>
              </a:rPr>
              <a:t>of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clay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into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any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shape</a:t>
            </a:r>
            <a:r>
              <a:rPr lang="sl-SI" sz="1800" dirty="0">
                <a:latin typeface="Garamond" panose="02020404030301010803" pitchFamily="18" charset="0"/>
              </a:rPr>
              <a:t>.</a:t>
            </a:r>
            <a:endParaRPr lang="sl-SI" sz="1800" b="1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sz="1800" b="1" dirty="0">
                <a:latin typeface="Garamond" panose="02020404030301010803" pitchFamily="18" charset="0"/>
              </a:rPr>
              <a:t>SLAB</a:t>
            </a:r>
            <a:r>
              <a:rPr lang="sl-SI" sz="1800" dirty="0">
                <a:latin typeface="Garamond" panose="02020404030301010803" pitchFamily="18" charset="0"/>
              </a:rPr>
              <a:t> - </a:t>
            </a:r>
            <a:r>
              <a:rPr lang="sl-SI" sz="1800" dirty="0" err="1">
                <a:latin typeface="Garamond" panose="02020404030301010803" pitchFamily="18" charset="0"/>
              </a:rPr>
              <a:t>Roll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the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clay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into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flat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sheets</a:t>
            </a:r>
            <a:r>
              <a:rPr lang="sl-SI" sz="1800" dirty="0">
                <a:latin typeface="Garamond" panose="02020404030301010803" pitchFamily="18" charset="0"/>
              </a:rPr>
              <a:t> (like a </a:t>
            </a:r>
            <a:r>
              <a:rPr lang="sl-SI" sz="1800" dirty="0" err="1">
                <a:latin typeface="Garamond" panose="02020404030301010803" pitchFamily="18" charset="0"/>
              </a:rPr>
              <a:t>pie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crust</a:t>
            </a:r>
            <a:r>
              <a:rPr lang="sl-SI" sz="1800" dirty="0">
                <a:latin typeface="Garamond" panose="02020404030301010803" pitchFamily="18" charset="0"/>
              </a:rPr>
              <a:t>) to </a:t>
            </a:r>
            <a:r>
              <a:rPr lang="sl-SI" sz="1800" dirty="0" err="1">
                <a:latin typeface="Garamond" panose="02020404030301010803" pitchFamily="18" charset="0"/>
              </a:rPr>
              <a:t>cut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apart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assemble</a:t>
            </a:r>
            <a:r>
              <a:rPr lang="sl-SI" sz="1800" dirty="0">
                <a:latin typeface="Garamond" panose="02020404030301010803" pitchFamily="18" charset="0"/>
              </a:rPr>
              <a:t>.</a:t>
            </a:r>
            <a:endParaRPr lang="sl-SI" sz="1800" b="1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sz="1800" b="1" dirty="0">
                <a:latin typeface="Garamond" panose="02020404030301010803" pitchFamily="18" charset="0"/>
              </a:rPr>
              <a:t>COIL </a:t>
            </a:r>
            <a:r>
              <a:rPr lang="sl-SI" sz="1800" dirty="0">
                <a:latin typeface="Garamond" panose="02020404030301010803" pitchFamily="18" charset="0"/>
              </a:rPr>
              <a:t>- </a:t>
            </a:r>
            <a:r>
              <a:rPr lang="sl-SI" sz="1800" dirty="0" err="1">
                <a:latin typeface="Garamond" panose="02020404030301010803" pitchFamily="18" charset="0"/>
              </a:rPr>
              <a:t>Roll</a:t>
            </a:r>
            <a:r>
              <a:rPr lang="sl-SI" sz="1800" dirty="0">
                <a:latin typeface="Garamond" panose="02020404030301010803" pitchFamily="18" charset="0"/>
              </a:rPr>
              <a:t> out </a:t>
            </a:r>
            <a:r>
              <a:rPr lang="sl-SI" sz="1800" dirty="0" err="1">
                <a:latin typeface="Garamond" panose="02020404030301010803" pitchFamily="18" charset="0"/>
              </a:rPr>
              <a:t>long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snakes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of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clay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twist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them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into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coils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shapes</a:t>
            </a:r>
            <a:r>
              <a:rPr lang="sl-SI" sz="1800" dirty="0">
                <a:latin typeface="Garamond" panose="02020404030301010803" pitchFamily="18" charset="0"/>
              </a:rPr>
              <a:t>.</a:t>
            </a:r>
            <a:endParaRPr lang="sl-SI" sz="1800" b="1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sz="1800" b="1" dirty="0">
                <a:latin typeface="Garamond" panose="02020404030301010803" pitchFamily="18" charset="0"/>
              </a:rPr>
              <a:t>WHEEL</a:t>
            </a:r>
            <a:r>
              <a:rPr lang="sl-SI" sz="1800" dirty="0">
                <a:latin typeface="Garamond" panose="02020404030301010803" pitchFamily="18" charset="0"/>
              </a:rPr>
              <a:t> - Spin </a:t>
            </a:r>
            <a:r>
              <a:rPr lang="sl-SI" sz="1800" dirty="0" err="1">
                <a:latin typeface="Garamond" panose="02020404030301010803" pitchFamily="18" charset="0"/>
              </a:rPr>
              <a:t>clay</a:t>
            </a:r>
            <a:r>
              <a:rPr lang="sl-SI" sz="1800" dirty="0">
                <a:latin typeface="Garamond" panose="02020404030301010803" pitchFamily="18" charset="0"/>
              </a:rPr>
              <a:t> on a </a:t>
            </a:r>
            <a:r>
              <a:rPr lang="sl-SI" sz="1800" dirty="0" err="1">
                <a:latin typeface="Garamond" panose="02020404030301010803" pitchFamily="18" charset="0"/>
              </a:rPr>
              <a:t>potter's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wheel</a:t>
            </a:r>
            <a:r>
              <a:rPr lang="sl-SI" sz="1800" dirty="0">
                <a:latin typeface="Garamond" panose="02020404030301010803" pitchFamily="18" charset="0"/>
              </a:rPr>
              <a:t> to form </a:t>
            </a:r>
            <a:r>
              <a:rPr lang="sl-SI" sz="1800" dirty="0" err="1">
                <a:latin typeface="Garamond" panose="02020404030301010803" pitchFamily="18" charset="0"/>
              </a:rPr>
              <a:t>pots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vases</a:t>
            </a:r>
            <a:r>
              <a:rPr lang="sl-SI" sz="1800" dirty="0">
                <a:latin typeface="Garamond" panose="02020404030301010803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sz="1800" b="1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sz="1800" b="1" dirty="0">
                <a:latin typeface="Garamond" panose="02020404030301010803" pitchFamily="18" charset="0"/>
              </a:rPr>
              <a:t>Some </a:t>
            </a:r>
            <a:r>
              <a:rPr lang="sl-SI" sz="1800" b="1" dirty="0" err="1">
                <a:latin typeface="Garamond" panose="02020404030301010803" pitchFamily="18" charset="0"/>
              </a:rPr>
              <a:t>Tools</a:t>
            </a:r>
            <a:r>
              <a:rPr lang="sl-SI" sz="1800" b="1" dirty="0">
                <a:latin typeface="Garamond" panose="02020404030301010803" pitchFamily="18" charset="0"/>
              </a:rPr>
              <a:t> to Use </a:t>
            </a:r>
            <a:r>
              <a:rPr lang="sl-SI" sz="1800" b="1" dirty="0" err="1">
                <a:latin typeface="Garamond" panose="02020404030301010803" pitchFamily="18" charset="0"/>
              </a:rPr>
              <a:t>When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Working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with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Clay</a:t>
            </a:r>
            <a:r>
              <a:rPr lang="sl-SI" sz="1800" b="1" dirty="0">
                <a:latin typeface="Garamond" panose="02020404030301010803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sl-SI" sz="1800" dirty="0" err="1">
                <a:latin typeface="Garamond" panose="02020404030301010803" pitchFamily="18" charset="0"/>
              </a:rPr>
              <a:t>Your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fingers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sz="1800" dirty="0" err="1">
                <a:latin typeface="Garamond" panose="02020404030301010803" pitchFamily="18" charset="0"/>
              </a:rPr>
              <a:t>Rolling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pins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canvas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sz="1800" dirty="0" err="1">
                <a:latin typeface="Garamond" panose="02020404030301010803" pitchFamily="18" charset="0"/>
              </a:rPr>
              <a:t>Popsicle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sticks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toothpicks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sz="1800" dirty="0" err="1">
                <a:latin typeface="Garamond" panose="02020404030301010803" pitchFamily="18" charset="0"/>
              </a:rPr>
              <a:t>Cookie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cutters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sz="1800" dirty="0" err="1">
                <a:latin typeface="Garamond" panose="02020404030301010803" pitchFamily="18" charset="0"/>
              </a:rPr>
              <a:t>Plastic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bags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sz="1800" dirty="0">
                <a:latin typeface="Garamond" panose="02020404030301010803" pitchFamily="18" charset="0"/>
              </a:rPr>
              <a:t>A </a:t>
            </a:r>
            <a:r>
              <a:rPr lang="sl-SI" sz="1800" dirty="0" err="1">
                <a:latin typeface="Garamond" panose="02020404030301010803" pitchFamily="18" charset="0"/>
              </a:rPr>
              <a:t>clay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cutter</a:t>
            </a:r>
            <a:r>
              <a:rPr lang="sl-SI" sz="1800" dirty="0">
                <a:latin typeface="Garamond" panose="02020404030301010803" pitchFamily="18" charset="0"/>
              </a:rPr>
              <a:t> (</a:t>
            </a:r>
            <a:r>
              <a:rPr lang="sl-SI" sz="1800" dirty="0" err="1">
                <a:latin typeface="Garamond" panose="02020404030301010803" pitchFamily="18" charset="0"/>
              </a:rPr>
              <a:t>wire</a:t>
            </a:r>
            <a:r>
              <a:rPr lang="sl-SI" sz="1800" dirty="0">
                <a:latin typeface="Garamond" panose="02020404030301010803" pitchFamily="18" charset="0"/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sl-SI" sz="1800" dirty="0" err="1">
                <a:latin typeface="Garamond" panose="02020404030301010803" pitchFamily="18" charset="0"/>
              </a:rPr>
              <a:t>Sponges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sz="1800" dirty="0" err="1">
                <a:latin typeface="Garamond" panose="02020404030301010803" pitchFamily="18" charset="0"/>
              </a:rPr>
              <a:t>Various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carving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tools</a:t>
            </a:r>
            <a:r>
              <a:rPr lang="sl-SI" sz="1800" dirty="0">
                <a:latin typeface="Garamond" panose="02020404030301010803" pitchFamily="18" charset="0"/>
              </a:rPr>
              <a:t>, </a:t>
            </a:r>
            <a:r>
              <a:rPr lang="sl-SI" sz="1800" dirty="0" err="1">
                <a:latin typeface="Garamond" panose="02020404030301010803" pitchFamily="18" charset="0"/>
              </a:rPr>
              <a:t>nuts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bolts</a:t>
            </a:r>
            <a:r>
              <a:rPr lang="sl-SI" sz="1800" dirty="0">
                <a:latin typeface="Garamond" panose="02020404030301010803" pitchFamily="18" charset="0"/>
              </a:rPr>
              <a:t>, </a:t>
            </a:r>
            <a:r>
              <a:rPr lang="sl-SI" sz="1800" dirty="0" err="1">
                <a:latin typeface="Garamond" panose="02020404030301010803" pitchFamily="18" charset="0"/>
              </a:rPr>
              <a:t>old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toothbrushes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anything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else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you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can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get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your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hands</a:t>
            </a:r>
            <a:r>
              <a:rPr lang="sl-SI" sz="1800" dirty="0">
                <a:latin typeface="Garamond" panose="02020404030301010803" pitchFamily="18" charset="0"/>
              </a:rPr>
              <a:t> on </a:t>
            </a:r>
            <a:r>
              <a:rPr lang="sl-SI" sz="1800" dirty="0" err="1">
                <a:latin typeface="Garamond" panose="02020404030301010803" pitchFamily="18" charset="0"/>
              </a:rPr>
              <a:t>that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will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create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texture</a:t>
            </a:r>
            <a:r>
              <a:rPr lang="sl-SI" sz="1800" dirty="0">
                <a:latin typeface="Garamond" panose="02020404030301010803" pitchFamily="18" charset="0"/>
              </a:rPr>
              <a:t> in </a:t>
            </a:r>
            <a:r>
              <a:rPr lang="sl-SI" sz="1800" dirty="0" err="1">
                <a:latin typeface="Garamond" panose="02020404030301010803" pitchFamily="18" charset="0"/>
              </a:rPr>
              <a:t>the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clay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sz="1800" b="1" dirty="0" err="1">
                <a:latin typeface="Garamond" panose="02020404030301010803" pitchFamily="18" charset="0"/>
              </a:rPr>
              <a:t>Kiln</a:t>
            </a:r>
            <a:r>
              <a:rPr lang="sl-SI" sz="1800" b="1" dirty="0">
                <a:latin typeface="Garamond" panose="02020404030301010803" pitchFamily="18" charset="0"/>
              </a:rPr>
              <a:t>: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This</a:t>
            </a:r>
            <a:r>
              <a:rPr lang="sl-SI" sz="1800" dirty="0">
                <a:latin typeface="Garamond" panose="02020404030301010803" pitchFamily="18" charset="0"/>
              </a:rPr>
              <a:t> is a large, hot oven </a:t>
            </a:r>
            <a:r>
              <a:rPr lang="sl-SI" sz="1800" dirty="0" err="1">
                <a:latin typeface="Garamond" panose="02020404030301010803" pitchFamily="18" charset="0"/>
              </a:rPr>
              <a:t>that</a:t>
            </a:r>
            <a:r>
              <a:rPr lang="sl-SI" sz="1800" dirty="0">
                <a:latin typeface="Garamond" panose="02020404030301010803" pitchFamily="18" charset="0"/>
              </a:rPr>
              <a:t> is used to </a:t>
            </a:r>
            <a:r>
              <a:rPr lang="sl-SI" sz="1800" dirty="0" err="1">
                <a:latin typeface="Garamond" panose="02020404030301010803" pitchFamily="18" charset="0"/>
              </a:rPr>
              <a:t>fire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the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clay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sz="1800" b="1" dirty="0">
                <a:latin typeface="Garamond" panose="02020404030301010803" pitchFamily="18" charset="0"/>
              </a:rPr>
              <a:t>Glaze: </a:t>
            </a:r>
            <a:r>
              <a:rPr lang="sl-SI" sz="1800" dirty="0" err="1">
                <a:latin typeface="Garamond" panose="02020404030301010803" pitchFamily="18" charset="0"/>
              </a:rPr>
              <a:t>This</a:t>
            </a:r>
            <a:r>
              <a:rPr lang="sl-SI" sz="1800" dirty="0">
                <a:latin typeface="Garamond" panose="02020404030301010803" pitchFamily="18" charset="0"/>
              </a:rPr>
              <a:t> is used to </a:t>
            </a:r>
            <a:r>
              <a:rPr lang="sl-SI" sz="1800" dirty="0" err="1">
                <a:latin typeface="Garamond" panose="02020404030301010803" pitchFamily="18" charset="0"/>
              </a:rPr>
              <a:t>decorate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clay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that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will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hold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  <a:r>
              <a:rPr lang="sl-SI" sz="1800" dirty="0" err="1">
                <a:latin typeface="Garamond" panose="02020404030301010803" pitchFamily="18" charset="0"/>
              </a:rPr>
              <a:t>liquid</a:t>
            </a:r>
            <a:r>
              <a:rPr lang="sl-SI" sz="1800" dirty="0">
                <a:latin typeface="Garamond" panose="02020404030301010803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sl-SI" sz="1800" dirty="0">
              <a:latin typeface="Garamond" panose="02020404030301010803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sl-SI" sz="1600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343150"/>
            <a:ext cx="23304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sl-SI" sz="3600" dirty="0" err="1">
                <a:latin typeface="Garamond" panose="02020404030301010803" pitchFamily="18" charset="0"/>
              </a:rPr>
              <a:t>Dough</a:t>
            </a:r>
            <a:r>
              <a:rPr lang="sl-SI" sz="3600" dirty="0">
                <a:latin typeface="Garamond" panose="02020404030301010803" pitchFamily="18" charset="0"/>
              </a:rPr>
              <a:t> </a:t>
            </a:r>
            <a:r>
              <a:rPr lang="sl-SI" sz="3600" dirty="0" err="1">
                <a:latin typeface="Garamond" panose="02020404030301010803" pitchFamily="18" charset="0"/>
              </a:rPr>
              <a:t>faces</a:t>
            </a:r>
            <a:r>
              <a:rPr lang="sl-SI" sz="4000" dirty="0">
                <a:latin typeface="Garamond" panose="02020404030301010803" pitchFamily="18" charset="0"/>
              </a:rPr>
              <a:t> </a:t>
            </a:r>
            <a:br>
              <a:rPr lang="sl-SI" sz="4000" dirty="0">
                <a:latin typeface="Garamond" panose="02020404030301010803" pitchFamily="18" charset="0"/>
              </a:rPr>
            </a:br>
            <a:br>
              <a:rPr lang="sl-SI" sz="1000" dirty="0"/>
            </a:br>
            <a:endParaRPr lang="sl-SI" sz="1000" dirty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933825"/>
            <a:ext cx="4038600" cy="2400300"/>
          </a:xfrm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125538"/>
            <a:ext cx="4038600" cy="2185987"/>
          </a:xfrm>
        </p:spPr>
      </p:pic>
      <p:pic>
        <p:nvPicPr>
          <p:cNvPr id="2253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125538"/>
            <a:ext cx="4038600" cy="2447925"/>
          </a:xfrm>
        </p:spPr>
      </p:pic>
      <p:sp>
        <p:nvSpPr>
          <p:cNvPr id="2253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716463" y="3429000"/>
            <a:ext cx="4038600" cy="3168650"/>
          </a:xfrm>
        </p:spPr>
        <p:txBody>
          <a:bodyPr/>
          <a:lstStyle/>
          <a:p>
            <a:pPr>
              <a:buFontTx/>
              <a:buNone/>
            </a:pPr>
            <a:r>
              <a:rPr lang="sl-SI" sz="1400" b="1" dirty="0" err="1">
                <a:latin typeface="Garamond" panose="02020404030301010803" pitchFamily="18" charset="0"/>
              </a:rPr>
              <a:t>You'll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need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two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cups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of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plain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flour</a:t>
            </a:r>
            <a:r>
              <a:rPr lang="sl-SI" sz="1400" b="1" dirty="0">
                <a:latin typeface="Garamond" panose="02020404030301010803" pitchFamily="18" charset="0"/>
              </a:rPr>
              <a:t>, one </a:t>
            </a:r>
            <a:r>
              <a:rPr lang="sl-SI" sz="1400" b="1" dirty="0" err="1">
                <a:latin typeface="Garamond" panose="02020404030301010803" pitchFamily="18" charset="0"/>
              </a:rPr>
              <a:t>cup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of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salt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and</a:t>
            </a:r>
            <a:r>
              <a:rPr lang="sl-SI" sz="1400" b="1" dirty="0">
                <a:latin typeface="Garamond" panose="02020404030301010803" pitchFamily="18" charset="0"/>
              </a:rPr>
              <a:t> one </a:t>
            </a:r>
            <a:r>
              <a:rPr lang="sl-SI" sz="1400" b="1" dirty="0" err="1">
                <a:latin typeface="Garamond" panose="02020404030301010803" pitchFamily="18" charset="0"/>
              </a:rPr>
              <a:t>cup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of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water</a:t>
            </a:r>
            <a:r>
              <a:rPr lang="sl-SI" sz="1400" b="1" dirty="0">
                <a:latin typeface="Garamond" panose="02020404030301010803" pitchFamily="18" charset="0"/>
              </a:rPr>
              <a:t> to make it. Start </a:t>
            </a:r>
            <a:r>
              <a:rPr lang="sl-SI" sz="1400" b="1" dirty="0" err="1">
                <a:latin typeface="Garamond" panose="02020404030301010803" pitchFamily="18" charset="0"/>
              </a:rPr>
              <a:t>by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pouring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these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ingredients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into</a:t>
            </a:r>
            <a:r>
              <a:rPr lang="sl-SI" sz="1400" b="1" dirty="0">
                <a:latin typeface="Garamond" panose="02020404030301010803" pitchFamily="18" charset="0"/>
              </a:rPr>
              <a:t> a </a:t>
            </a:r>
            <a:r>
              <a:rPr lang="sl-SI" sz="1400" b="1" dirty="0" err="1">
                <a:latin typeface="Garamond" panose="02020404030301010803" pitchFamily="18" charset="0"/>
              </a:rPr>
              <a:t>bowl</a:t>
            </a:r>
            <a:r>
              <a:rPr lang="sl-SI" sz="1400" b="1" dirty="0">
                <a:latin typeface="Garamond" panose="02020404030301010803" pitchFamily="18" charset="0"/>
              </a:rPr>
              <a:t>.</a:t>
            </a:r>
            <a:r>
              <a:rPr lang="sl-SI" sz="2400" dirty="0">
                <a:latin typeface="Garamond" panose="02020404030301010803" pitchFamily="18" charset="0"/>
              </a:rPr>
              <a:t> </a:t>
            </a:r>
          </a:p>
          <a:p>
            <a:pPr>
              <a:buFontTx/>
              <a:buNone/>
            </a:pPr>
            <a:r>
              <a:rPr lang="sl-SI" sz="1400" b="1" dirty="0">
                <a:latin typeface="Garamond" panose="02020404030301010803" pitchFamily="18" charset="0"/>
              </a:rPr>
              <a:t>Use </a:t>
            </a:r>
            <a:r>
              <a:rPr lang="sl-SI" sz="1400" b="1" dirty="0" err="1">
                <a:latin typeface="Garamond" panose="02020404030301010803" pitchFamily="18" charset="0"/>
              </a:rPr>
              <a:t>your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hands</a:t>
            </a:r>
            <a:r>
              <a:rPr lang="sl-SI" sz="1400" b="1" dirty="0">
                <a:latin typeface="Garamond" panose="02020404030301010803" pitchFamily="18" charset="0"/>
              </a:rPr>
              <a:t> to </a:t>
            </a:r>
            <a:r>
              <a:rPr lang="sl-SI" sz="1400" b="1" dirty="0" err="1">
                <a:latin typeface="Garamond" panose="02020404030301010803" pitchFamily="18" charset="0"/>
              </a:rPr>
              <a:t>knead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mixture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together</a:t>
            </a:r>
            <a:r>
              <a:rPr lang="sl-SI" sz="1400" b="1" dirty="0">
                <a:latin typeface="Garamond" panose="02020404030301010803" pitchFamily="18" charset="0"/>
              </a:rPr>
              <a:t>. </a:t>
            </a:r>
            <a:r>
              <a:rPr lang="sl-SI" sz="1400" b="1" dirty="0" err="1">
                <a:latin typeface="Garamond" panose="02020404030301010803" pitchFamily="18" charset="0"/>
              </a:rPr>
              <a:t>This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may</a:t>
            </a:r>
            <a:r>
              <a:rPr lang="sl-SI" sz="1400" b="1" dirty="0">
                <a:latin typeface="Garamond" panose="02020404030301010803" pitchFamily="18" charset="0"/>
              </a:rPr>
              <a:t> take a </a:t>
            </a:r>
            <a:r>
              <a:rPr lang="sl-SI" sz="1400" b="1" dirty="0" err="1">
                <a:latin typeface="Garamond" panose="02020404030301010803" pitchFamily="18" charset="0"/>
              </a:rPr>
              <a:t>little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while</a:t>
            </a:r>
            <a:r>
              <a:rPr lang="sl-SI" sz="1400" b="1" dirty="0">
                <a:latin typeface="Garamond" panose="02020404030301010803" pitchFamily="18" charset="0"/>
              </a:rPr>
              <a:t>.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</a:p>
          <a:p>
            <a:pPr>
              <a:buFontTx/>
              <a:buNone/>
            </a:pPr>
            <a:endParaRPr lang="sl-SI" sz="1400" dirty="0">
              <a:latin typeface="Garamond" panose="02020404030301010803" pitchFamily="18" charset="0"/>
            </a:endParaRPr>
          </a:p>
          <a:p>
            <a:pPr>
              <a:buFontTx/>
              <a:buNone/>
            </a:pPr>
            <a:r>
              <a:rPr lang="sl-SI" sz="1400" b="1" dirty="0">
                <a:latin typeface="Garamond" panose="02020404030301010803" pitchFamily="18" charset="0"/>
              </a:rPr>
              <a:t>Start to </a:t>
            </a:r>
            <a:r>
              <a:rPr lang="sl-SI" sz="1400" b="1" dirty="0" err="1">
                <a:latin typeface="Garamond" panose="02020404030301010803" pitchFamily="18" charset="0"/>
              </a:rPr>
              <a:t>mould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</a:t>
            </a:r>
            <a:r>
              <a:rPr lang="sl-SI" sz="1400" b="1" dirty="0">
                <a:latin typeface="Garamond" panose="02020404030301010803" pitchFamily="18" charset="0"/>
              </a:rPr>
              <a:t> face </a:t>
            </a:r>
            <a:r>
              <a:rPr lang="sl-SI" sz="1400" b="1" dirty="0" err="1">
                <a:latin typeface="Garamond" panose="02020404030301010803" pitchFamily="18" charset="0"/>
              </a:rPr>
              <a:t>by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poking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two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holes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where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eyes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should</a:t>
            </a:r>
            <a:r>
              <a:rPr lang="sl-SI" sz="1400" b="1" dirty="0">
                <a:latin typeface="Garamond" panose="02020404030301010803" pitchFamily="18" charset="0"/>
              </a:rPr>
              <a:t> be, </a:t>
            </a:r>
            <a:r>
              <a:rPr lang="sl-SI" sz="1400" b="1" dirty="0" err="1">
                <a:latin typeface="Garamond" panose="02020404030301010803" pitchFamily="18" charset="0"/>
              </a:rPr>
              <a:t>and</a:t>
            </a:r>
            <a:r>
              <a:rPr lang="sl-SI" sz="1400" b="1" dirty="0">
                <a:latin typeface="Garamond" panose="02020404030301010803" pitchFamily="18" charset="0"/>
              </a:rPr>
              <a:t> one </a:t>
            </a:r>
            <a:r>
              <a:rPr lang="sl-SI" sz="1400" b="1" dirty="0" err="1">
                <a:latin typeface="Garamond" panose="02020404030301010803" pitchFamily="18" charset="0"/>
              </a:rPr>
              <a:t>for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the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mouth</a:t>
            </a:r>
            <a:r>
              <a:rPr lang="sl-SI" sz="1400" b="1" dirty="0">
                <a:latin typeface="Garamond" panose="02020404030301010803" pitchFamily="18" charset="0"/>
              </a:rPr>
              <a:t>.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</a:p>
          <a:p>
            <a:pPr>
              <a:buFontTx/>
              <a:buNone/>
            </a:pPr>
            <a:r>
              <a:rPr lang="sl-SI" sz="1400" b="1" dirty="0" err="1">
                <a:latin typeface="Garamond" panose="02020404030301010803" pitchFamily="18" charset="0"/>
              </a:rPr>
              <a:t>Mould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and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sculpt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with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your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fingers</a:t>
            </a:r>
            <a:r>
              <a:rPr lang="sl-SI" sz="1400" b="1" dirty="0">
                <a:latin typeface="Garamond" panose="02020404030301010803" pitchFamily="18" charset="0"/>
              </a:rPr>
              <a:t> to make </a:t>
            </a:r>
            <a:r>
              <a:rPr lang="sl-SI" sz="1400" b="1" dirty="0" err="1">
                <a:latin typeface="Garamond" panose="02020404030301010803" pitchFamily="18" charset="0"/>
              </a:rPr>
              <a:t>crazy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expressions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and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funny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shapes</a:t>
            </a:r>
            <a:r>
              <a:rPr lang="sl-SI" sz="1400" b="1" dirty="0">
                <a:latin typeface="Garamond" panose="02020404030301010803" pitchFamily="18" charset="0"/>
              </a:rPr>
              <a:t>.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</a:p>
          <a:p>
            <a:pPr>
              <a:buFontTx/>
              <a:buNone/>
            </a:pPr>
            <a:endParaRPr lang="sl-SI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sz="3600" b="1" dirty="0">
                <a:latin typeface="Garamond" panose="02020404030301010803" pitchFamily="18" charset="0"/>
              </a:rPr>
              <a:t>PAPERCLAY® FISH ORNAMENTS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68313" y="908050"/>
            <a:ext cx="4038600" cy="2906713"/>
          </a:xfrm>
        </p:spPr>
        <p:txBody>
          <a:bodyPr/>
          <a:lstStyle/>
          <a:p>
            <a:pPr>
              <a:buFontTx/>
              <a:buNone/>
            </a:pPr>
            <a:r>
              <a:rPr lang="sl-SI" sz="1500" b="1" dirty="0" err="1">
                <a:latin typeface="Garamond" panose="02020404030301010803" pitchFamily="18" charset="0"/>
              </a:rPr>
              <a:t>Roll</a:t>
            </a:r>
            <a:r>
              <a:rPr lang="sl-SI" sz="1500" b="1" dirty="0">
                <a:latin typeface="Garamond" panose="02020404030301010803" pitchFamily="18" charset="0"/>
              </a:rPr>
              <a:t> out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Paperclay</a:t>
            </a:r>
            <a:r>
              <a:rPr lang="sl-SI" sz="1500" b="1" dirty="0">
                <a:latin typeface="Garamond" panose="02020404030301010803" pitchFamily="18" charset="0"/>
              </a:rPr>
              <a:t>® </a:t>
            </a:r>
            <a:r>
              <a:rPr lang="sl-SI" sz="1500" b="1" dirty="0" err="1">
                <a:latin typeface="Garamond" panose="02020404030301010803" pitchFamily="18" charset="0"/>
              </a:rPr>
              <a:t>between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two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sheets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of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waxed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paper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or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plastic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from</a:t>
            </a:r>
            <a:r>
              <a:rPr lang="sl-SI" sz="1500" b="1" dirty="0">
                <a:latin typeface="Garamond" panose="02020404030301010803" pitchFamily="18" charset="0"/>
              </a:rPr>
              <a:t> a </a:t>
            </a:r>
            <a:r>
              <a:rPr lang="sl-SI" sz="1500" b="1" dirty="0" err="1">
                <a:latin typeface="Garamond" panose="02020404030301010803" pitchFamily="18" charset="0"/>
              </a:rPr>
              <a:t>sandwich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bag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with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rolling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pin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until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it's</a:t>
            </a:r>
            <a:r>
              <a:rPr lang="sl-SI" sz="1500" b="1" dirty="0">
                <a:latin typeface="Garamond" panose="02020404030301010803" pitchFamily="18" charset="0"/>
              </a:rPr>
              <a:t> 1/8" </a:t>
            </a:r>
            <a:r>
              <a:rPr lang="sl-SI" sz="1500" b="1" dirty="0" err="1">
                <a:latin typeface="Garamond" panose="02020404030301010803" pitchFamily="18" charset="0"/>
              </a:rPr>
              <a:t>thick</a:t>
            </a:r>
            <a:r>
              <a:rPr lang="sl-SI" sz="1500" b="1" dirty="0">
                <a:latin typeface="Garamond" panose="02020404030301010803" pitchFamily="18" charset="0"/>
              </a:rPr>
              <a:t>. </a:t>
            </a:r>
          </a:p>
          <a:p>
            <a:pPr>
              <a:buFontTx/>
              <a:buNone/>
            </a:pPr>
            <a:r>
              <a:rPr lang="sl-SI" sz="1500" b="1" dirty="0">
                <a:latin typeface="Garamond" panose="02020404030301010803" pitchFamily="18" charset="0"/>
              </a:rPr>
              <a:t>Place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fish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patterns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that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have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been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drawn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and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cut</a:t>
            </a:r>
            <a:r>
              <a:rPr lang="sl-SI" sz="1500" b="1" dirty="0">
                <a:latin typeface="Garamond" panose="02020404030301010803" pitchFamily="18" charset="0"/>
              </a:rPr>
              <a:t> out on top </a:t>
            </a:r>
            <a:r>
              <a:rPr lang="sl-SI" sz="1500" b="1" dirty="0" err="1">
                <a:latin typeface="Garamond" panose="02020404030301010803" pitchFamily="18" charset="0"/>
              </a:rPr>
              <a:t>of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flattened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Paperclay</a:t>
            </a:r>
            <a:r>
              <a:rPr lang="sl-SI" sz="1500" b="1" dirty="0">
                <a:latin typeface="Garamond" panose="02020404030301010803" pitchFamily="18" charset="0"/>
              </a:rPr>
              <a:t>® </a:t>
            </a:r>
            <a:r>
              <a:rPr lang="sl-SI" sz="1500" b="1" dirty="0" err="1">
                <a:latin typeface="Garamond" panose="02020404030301010803" pitchFamily="18" charset="0"/>
              </a:rPr>
              <a:t>and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cut</a:t>
            </a:r>
            <a:r>
              <a:rPr lang="sl-SI" sz="1500" b="1" dirty="0">
                <a:latin typeface="Garamond" panose="02020404030301010803" pitchFamily="18" charset="0"/>
              </a:rPr>
              <a:t> out </a:t>
            </a:r>
            <a:r>
              <a:rPr lang="sl-SI" sz="1500" b="1" dirty="0" err="1">
                <a:latin typeface="Garamond" panose="02020404030301010803" pitchFamily="18" charset="0"/>
              </a:rPr>
              <a:t>Paperclay</a:t>
            </a:r>
            <a:r>
              <a:rPr lang="sl-SI" sz="1500" b="1" dirty="0">
                <a:latin typeface="Garamond" panose="02020404030301010803" pitchFamily="18" charset="0"/>
              </a:rPr>
              <a:t>® </a:t>
            </a:r>
            <a:r>
              <a:rPr lang="sl-SI" sz="1500" b="1" dirty="0" err="1">
                <a:latin typeface="Garamond" panose="02020404030301010803" pitchFamily="18" charset="0"/>
              </a:rPr>
              <a:t>fish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with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an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knife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or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popsicle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stick</a:t>
            </a:r>
            <a:r>
              <a:rPr lang="sl-SI" sz="1500" b="1" dirty="0">
                <a:latin typeface="Garamond" panose="02020404030301010803" pitchFamily="18" charset="0"/>
              </a:rPr>
              <a:t>. </a:t>
            </a:r>
          </a:p>
          <a:p>
            <a:pPr>
              <a:buFontTx/>
              <a:buNone/>
            </a:pPr>
            <a:r>
              <a:rPr lang="sl-SI" sz="1500" b="1" dirty="0" err="1">
                <a:latin typeface="Garamond" panose="02020404030301010803" pitchFamily="18" charset="0"/>
              </a:rPr>
              <a:t>Smooth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rough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edges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with</a:t>
            </a:r>
            <a:r>
              <a:rPr lang="sl-SI" sz="1500" b="1" dirty="0">
                <a:latin typeface="Garamond" panose="02020404030301010803" pitchFamily="18" charset="0"/>
              </a:rPr>
              <a:t> a </a:t>
            </a:r>
            <a:r>
              <a:rPr lang="sl-SI" sz="1500" b="1" dirty="0" err="1">
                <a:latin typeface="Garamond" panose="02020404030301010803" pitchFamily="18" charset="0"/>
              </a:rPr>
              <a:t>wet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finger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or</a:t>
            </a:r>
            <a:r>
              <a:rPr lang="sl-SI" sz="1500" b="1" dirty="0">
                <a:latin typeface="Garamond" panose="02020404030301010803" pitchFamily="18" charset="0"/>
              </a:rPr>
              <a:t> a </a:t>
            </a:r>
            <a:r>
              <a:rPr lang="sl-SI" sz="1500" b="1" dirty="0" err="1">
                <a:latin typeface="Garamond" panose="02020404030301010803" pitchFamily="18" charset="0"/>
              </a:rPr>
              <a:t>paint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brush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and</a:t>
            </a:r>
            <a:r>
              <a:rPr lang="sl-SI" sz="1500" b="1" dirty="0">
                <a:latin typeface="Garamond" panose="02020404030301010803" pitchFamily="18" charset="0"/>
              </a:rPr>
              <a:t> a </a:t>
            </a:r>
            <a:r>
              <a:rPr lang="sl-SI" sz="1500" b="1" dirty="0" err="1">
                <a:latin typeface="Garamond" panose="02020404030301010803" pitchFamily="18" charset="0"/>
              </a:rPr>
              <a:t>drop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of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water</a:t>
            </a:r>
            <a:r>
              <a:rPr lang="sl-SI" sz="1500" b="1" dirty="0">
                <a:latin typeface="Garamond" panose="02020404030301010803" pitchFamily="18" charset="0"/>
              </a:rPr>
              <a:t>. </a:t>
            </a:r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196975"/>
            <a:ext cx="4038600" cy="2617788"/>
          </a:xfrm>
        </p:spPr>
      </p:pic>
      <p:sp>
        <p:nvSpPr>
          <p:cNvPr id="2458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8313" y="3500438"/>
            <a:ext cx="4038600" cy="262096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sl-SI" sz="1500" b="1" dirty="0" err="1">
                <a:latin typeface="Garamond" panose="02020404030301010803" pitchFamily="18" charset="0"/>
              </a:rPr>
              <a:t>Push</a:t>
            </a:r>
            <a:r>
              <a:rPr lang="sl-SI" sz="1500" b="1" dirty="0">
                <a:latin typeface="Garamond" panose="02020404030301010803" pitchFamily="18" charset="0"/>
              </a:rPr>
              <a:t> a </a:t>
            </a:r>
            <a:r>
              <a:rPr lang="sl-SI" sz="1500" b="1" dirty="0" err="1">
                <a:latin typeface="Garamond" panose="02020404030301010803" pitchFamily="18" charset="0"/>
              </a:rPr>
              <a:t>paper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clip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into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top </a:t>
            </a:r>
            <a:r>
              <a:rPr lang="sl-SI" sz="1500" b="1" dirty="0" err="1">
                <a:latin typeface="Garamond" panose="02020404030301010803" pitchFamily="18" charset="0"/>
              </a:rPr>
              <a:t>of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moist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Paperclay</a:t>
            </a:r>
            <a:r>
              <a:rPr lang="sl-SI" sz="1500" b="1" dirty="0">
                <a:latin typeface="Garamond" panose="02020404030301010803" pitchFamily="18" charset="0"/>
              </a:rPr>
              <a:t>® </a:t>
            </a:r>
            <a:r>
              <a:rPr lang="sl-SI" sz="1500" b="1" dirty="0" err="1">
                <a:latin typeface="Garamond" panose="02020404030301010803" pitchFamily="18" charset="0"/>
              </a:rPr>
              <a:t>fish</a:t>
            </a:r>
            <a:r>
              <a:rPr lang="sl-SI" sz="1500" b="1" dirty="0">
                <a:latin typeface="Garamond" panose="02020404030301010803" pitchFamily="18" charset="0"/>
              </a:rPr>
              <a:t>. </a:t>
            </a:r>
            <a:r>
              <a:rPr lang="sl-SI" sz="1500" b="1" dirty="0" err="1">
                <a:latin typeface="Garamond" panose="02020404030301010803" pitchFamily="18" charset="0"/>
              </a:rPr>
              <a:t>This</a:t>
            </a:r>
            <a:r>
              <a:rPr lang="sl-SI" sz="1500" b="1" dirty="0">
                <a:latin typeface="Garamond" panose="02020404030301010803" pitchFamily="18" charset="0"/>
              </a:rPr>
              <a:t> is so </a:t>
            </a:r>
            <a:r>
              <a:rPr lang="sl-SI" sz="1500" b="1" dirty="0" err="1">
                <a:latin typeface="Garamond" panose="02020404030301010803" pitchFamily="18" charset="0"/>
              </a:rPr>
              <a:t>you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can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hang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your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fish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later</a:t>
            </a:r>
            <a:r>
              <a:rPr lang="sl-SI" sz="1500" b="1" dirty="0">
                <a:latin typeface="Garamond" panose="02020404030301010803" pitchFamily="18" charset="0"/>
              </a:rPr>
              <a:t> on. </a:t>
            </a:r>
          </a:p>
          <a:p>
            <a:pPr>
              <a:buFontTx/>
              <a:buNone/>
            </a:pPr>
            <a:r>
              <a:rPr lang="sl-SI" sz="1500" b="1" dirty="0">
                <a:latin typeface="Garamond" panose="02020404030301010803" pitchFamily="18" charset="0"/>
              </a:rPr>
              <a:t>Let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paperclay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dry</a:t>
            </a:r>
            <a:r>
              <a:rPr lang="sl-SI" sz="1500" b="1" dirty="0">
                <a:latin typeface="Garamond" panose="02020404030301010803" pitchFamily="18" charset="0"/>
              </a:rPr>
              <a:t> a </a:t>
            </a:r>
            <a:r>
              <a:rPr lang="sl-SI" sz="1500" b="1" dirty="0" err="1">
                <a:latin typeface="Garamond" panose="02020404030301010803" pitchFamily="18" charset="0"/>
              </a:rPr>
              <a:t>day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or</a:t>
            </a:r>
            <a:r>
              <a:rPr lang="sl-SI" sz="1500" b="1" dirty="0">
                <a:latin typeface="Garamond" panose="02020404030301010803" pitchFamily="18" charset="0"/>
              </a:rPr>
              <a:t> so. </a:t>
            </a:r>
            <a:r>
              <a:rPr lang="sl-SI" sz="1500" b="1" dirty="0" err="1">
                <a:latin typeface="Garamond" panose="02020404030301010803" pitchFamily="18" charset="0"/>
              </a:rPr>
              <a:t>You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can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speed</a:t>
            </a:r>
            <a:r>
              <a:rPr lang="sl-SI" sz="1500" b="1" dirty="0">
                <a:latin typeface="Garamond" panose="02020404030301010803" pitchFamily="18" charset="0"/>
              </a:rPr>
              <a:t> up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process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by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putting</a:t>
            </a:r>
            <a:r>
              <a:rPr lang="sl-SI" sz="1500" b="1" dirty="0">
                <a:latin typeface="Garamond" panose="02020404030301010803" pitchFamily="18" charset="0"/>
              </a:rPr>
              <a:t> it in </a:t>
            </a:r>
            <a:r>
              <a:rPr lang="sl-SI" sz="1500" b="1" dirty="0" err="1">
                <a:latin typeface="Garamond" panose="02020404030301010803" pitchFamily="18" charset="0"/>
              </a:rPr>
              <a:t>an</a:t>
            </a:r>
            <a:r>
              <a:rPr lang="sl-SI" sz="1500" b="1" dirty="0">
                <a:latin typeface="Garamond" panose="02020404030301010803" pitchFamily="18" charset="0"/>
              </a:rPr>
              <a:t> oven </a:t>
            </a:r>
            <a:r>
              <a:rPr lang="sl-SI" sz="1500" b="1" dirty="0" err="1">
                <a:latin typeface="Garamond" panose="02020404030301010803" pitchFamily="18" charset="0"/>
              </a:rPr>
              <a:t>for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about</a:t>
            </a:r>
            <a:r>
              <a:rPr lang="sl-SI" sz="1500" b="1" dirty="0">
                <a:latin typeface="Garamond" panose="02020404030301010803" pitchFamily="18" charset="0"/>
              </a:rPr>
              <a:t> 30 </a:t>
            </a:r>
            <a:r>
              <a:rPr lang="sl-SI" sz="1500" b="1" dirty="0" err="1">
                <a:latin typeface="Garamond" panose="02020404030301010803" pitchFamily="18" charset="0"/>
              </a:rPr>
              <a:t>minutes</a:t>
            </a:r>
            <a:r>
              <a:rPr lang="sl-SI" sz="1500" b="1" dirty="0">
                <a:latin typeface="Garamond" panose="02020404030301010803" pitchFamily="18" charset="0"/>
              </a:rPr>
              <a:t> at 250 </a:t>
            </a:r>
            <a:r>
              <a:rPr lang="sl-SI" sz="1500" b="1" dirty="0" err="1">
                <a:latin typeface="Garamond" panose="02020404030301010803" pitchFamily="18" charset="0"/>
              </a:rPr>
              <a:t>degrees</a:t>
            </a:r>
            <a:r>
              <a:rPr lang="sl-SI" sz="1500" b="1" dirty="0">
                <a:latin typeface="Garamond" panose="02020404030301010803" pitchFamily="18" charset="0"/>
              </a:rPr>
              <a:t>, </a:t>
            </a:r>
            <a:r>
              <a:rPr lang="sl-SI" sz="1500" b="1" dirty="0" err="1">
                <a:latin typeface="Garamond" panose="02020404030301010803" pitchFamily="18" charset="0"/>
              </a:rPr>
              <a:t>or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by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placing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them</a:t>
            </a:r>
            <a:r>
              <a:rPr lang="sl-SI" sz="1500" b="1" dirty="0">
                <a:latin typeface="Garamond" panose="02020404030301010803" pitchFamily="18" charset="0"/>
              </a:rPr>
              <a:t> in </a:t>
            </a:r>
            <a:r>
              <a:rPr lang="sl-SI" sz="1500" b="1" dirty="0" err="1">
                <a:latin typeface="Garamond" panose="02020404030301010803" pitchFamily="18" charset="0"/>
              </a:rPr>
              <a:t>direct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sunlight</a:t>
            </a:r>
            <a:r>
              <a:rPr lang="sl-SI" sz="1500" b="1" dirty="0">
                <a:latin typeface="Garamond" panose="02020404030301010803" pitchFamily="18" charset="0"/>
              </a:rPr>
              <a:t>. </a:t>
            </a:r>
          </a:p>
          <a:p>
            <a:pPr>
              <a:buFontTx/>
              <a:buNone/>
            </a:pPr>
            <a:r>
              <a:rPr lang="sl-SI" sz="1500" b="1" dirty="0" err="1">
                <a:latin typeface="Garamond" panose="02020404030301010803" pitchFamily="18" charset="0"/>
              </a:rPr>
              <a:t>Paint</a:t>
            </a:r>
            <a:r>
              <a:rPr lang="sl-SI" sz="1500" b="1" dirty="0">
                <a:latin typeface="Garamond" panose="02020404030301010803" pitchFamily="18" charset="0"/>
              </a:rPr>
              <a:t> as </a:t>
            </a:r>
            <a:r>
              <a:rPr lang="sl-SI" sz="1500" b="1" dirty="0" err="1">
                <a:latin typeface="Garamond" panose="02020404030301010803" pitchFamily="18" charset="0"/>
              </a:rPr>
              <a:t>desired</a:t>
            </a:r>
            <a:r>
              <a:rPr lang="sl-SI" sz="1500" b="1" dirty="0">
                <a:latin typeface="Garamond" panose="02020404030301010803" pitchFamily="18" charset="0"/>
              </a:rPr>
              <a:t>. </a:t>
            </a:r>
          </a:p>
          <a:p>
            <a:pPr>
              <a:buFontTx/>
              <a:buNone/>
            </a:pPr>
            <a:r>
              <a:rPr lang="sl-SI" sz="1500" b="1" dirty="0" err="1">
                <a:latin typeface="Garamond" panose="02020404030301010803" pitchFamily="18" charset="0"/>
              </a:rPr>
              <a:t>After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paint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dries</a:t>
            </a:r>
            <a:r>
              <a:rPr lang="sl-SI" sz="1500" b="1" dirty="0">
                <a:latin typeface="Garamond" panose="02020404030301010803" pitchFamily="18" charset="0"/>
              </a:rPr>
              <a:t>, </a:t>
            </a:r>
            <a:r>
              <a:rPr lang="sl-SI" sz="1500" b="1" dirty="0" err="1">
                <a:latin typeface="Garamond" panose="02020404030301010803" pitchFamily="18" charset="0"/>
              </a:rPr>
              <a:t>spray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with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an</a:t>
            </a:r>
            <a:r>
              <a:rPr lang="sl-SI" sz="1500" b="1" dirty="0">
                <a:latin typeface="Garamond" panose="02020404030301010803" pitchFamily="18" charset="0"/>
              </a:rPr>
              <a:t> 80% </a:t>
            </a:r>
            <a:r>
              <a:rPr lang="sl-SI" sz="1500" b="1" dirty="0" err="1">
                <a:latin typeface="Garamond" panose="02020404030301010803" pitchFamily="18" charset="0"/>
              </a:rPr>
              <a:t>water</a:t>
            </a:r>
            <a:r>
              <a:rPr lang="sl-SI" sz="1500" b="1" dirty="0">
                <a:latin typeface="Garamond" panose="02020404030301010803" pitchFamily="18" charset="0"/>
              </a:rPr>
              <a:t>, 20% </a:t>
            </a:r>
            <a:r>
              <a:rPr lang="sl-SI" sz="1500" b="1" dirty="0" err="1">
                <a:latin typeface="Garamond" panose="02020404030301010803" pitchFamily="18" charset="0"/>
              </a:rPr>
              <a:t>glue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solution</a:t>
            </a:r>
            <a:r>
              <a:rPr lang="sl-SI" sz="1500" b="1" dirty="0">
                <a:latin typeface="Garamond" panose="02020404030301010803" pitchFamily="18" charset="0"/>
              </a:rPr>
              <a:t>. </a:t>
            </a:r>
            <a:r>
              <a:rPr lang="sl-SI" sz="1500" b="1" dirty="0" err="1">
                <a:latin typeface="Garamond" panose="02020404030301010803" pitchFamily="18" charset="0"/>
              </a:rPr>
              <a:t>You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could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also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use</a:t>
            </a:r>
            <a:r>
              <a:rPr lang="sl-SI" sz="1500" b="1" dirty="0">
                <a:latin typeface="Garamond" panose="02020404030301010803" pitchFamily="18" charset="0"/>
              </a:rPr>
              <a:t> a </a:t>
            </a:r>
            <a:r>
              <a:rPr lang="sl-SI" sz="1500" b="1" dirty="0" err="1">
                <a:latin typeface="Garamond" panose="02020404030301010803" pitchFamily="18" charset="0"/>
              </a:rPr>
              <a:t>spray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varnish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but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the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glue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and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water</a:t>
            </a:r>
            <a:r>
              <a:rPr lang="sl-SI" sz="1500" b="1" dirty="0">
                <a:latin typeface="Garamond" panose="02020404030301010803" pitchFamily="18" charset="0"/>
              </a:rPr>
              <a:t> mix is far </a:t>
            </a:r>
            <a:r>
              <a:rPr lang="sl-SI" sz="1500" b="1" dirty="0" err="1">
                <a:latin typeface="Garamond" panose="02020404030301010803" pitchFamily="18" charset="0"/>
              </a:rPr>
              <a:t>less</a:t>
            </a:r>
            <a:r>
              <a:rPr lang="sl-SI" sz="1500" b="1" dirty="0">
                <a:latin typeface="Garamond" panose="02020404030301010803" pitchFamily="18" charset="0"/>
              </a:rPr>
              <a:t> </a:t>
            </a:r>
            <a:r>
              <a:rPr lang="sl-SI" sz="1500" b="1" dirty="0" err="1">
                <a:latin typeface="Garamond" panose="02020404030301010803" pitchFamily="18" charset="0"/>
              </a:rPr>
              <a:t>toxic</a:t>
            </a:r>
            <a:r>
              <a:rPr lang="sl-SI" sz="1500" b="1" dirty="0">
                <a:latin typeface="Garamond" panose="02020404030301010803" pitchFamily="18" charset="0"/>
              </a:rPr>
              <a:t>. </a:t>
            </a:r>
          </a:p>
          <a:p>
            <a:endParaRPr lang="sl-SI" sz="2400" dirty="0"/>
          </a:p>
        </p:txBody>
      </p:sp>
      <p:sp>
        <p:nvSpPr>
          <p:cNvPr id="24584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3438" y="3933825"/>
            <a:ext cx="4038600" cy="218757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sl-SI" sz="1400" b="1" dirty="0" err="1">
                <a:latin typeface="Garamond" panose="02020404030301010803" pitchFamily="18" charset="0"/>
              </a:rPr>
              <a:t>What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You</a:t>
            </a:r>
            <a:r>
              <a:rPr lang="sl-SI" sz="1400" b="1" dirty="0">
                <a:latin typeface="Garamond" panose="02020404030301010803" pitchFamily="18" charset="0"/>
              </a:rPr>
              <a:t> </a:t>
            </a:r>
            <a:r>
              <a:rPr lang="sl-SI" sz="1400" b="1" dirty="0" err="1">
                <a:latin typeface="Garamond" panose="02020404030301010803" pitchFamily="18" charset="0"/>
              </a:rPr>
              <a:t>Need</a:t>
            </a:r>
            <a:r>
              <a:rPr lang="sl-SI" sz="1400" b="1" dirty="0">
                <a:latin typeface="Garamond" panose="02020404030301010803" pitchFamily="18" charset="0"/>
              </a:rPr>
              <a:t>:</a:t>
            </a:r>
          </a:p>
          <a:p>
            <a:r>
              <a:rPr lang="sl-SI" sz="1400" dirty="0" err="1">
                <a:latin typeface="Garamond" panose="02020404030301010803" pitchFamily="18" charset="0"/>
              </a:rPr>
              <a:t>Creative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Paperclay</a:t>
            </a:r>
            <a:r>
              <a:rPr lang="sl-SI" sz="1400" dirty="0">
                <a:latin typeface="Garamond" panose="02020404030301010803" pitchFamily="18" charset="0"/>
              </a:rPr>
              <a:t>® </a:t>
            </a:r>
          </a:p>
          <a:p>
            <a:r>
              <a:rPr lang="sl-SI" sz="1400" dirty="0" err="1">
                <a:latin typeface="Garamond" panose="02020404030301010803" pitchFamily="18" charset="0"/>
              </a:rPr>
              <a:t>Acrylic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Paints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</a:p>
          <a:p>
            <a:r>
              <a:rPr lang="sl-SI" sz="1400" dirty="0" err="1">
                <a:latin typeface="Garamond" panose="02020404030301010803" pitchFamily="18" charset="0"/>
              </a:rPr>
              <a:t>Rolling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Pin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</a:p>
          <a:p>
            <a:r>
              <a:rPr lang="sl-SI" sz="1400" dirty="0" err="1">
                <a:latin typeface="Garamond" panose="02020404030301010803" pitchFamily="18" charset="0"/>
              </a:rPr>
              <a:t>Glue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and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Water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Mixture</a:t>
            </a:r>
            <a:r>
              <a:rPr lang="sl-SI" sz="1400" dirty="0">
                <a:latin typeface="Garamond" panose="02020404030301010803" pitchFamily="18" charset="0"/>
              </a:rPr>
              <a:t> in a </a:t>
            </a:r>
            <a:r>
              <a:rPr lang="sl-SI" sz="1400" dirty="0" err="1">
                <a:latin typeface="Garamond" panose="02020404030301010803" pitchFamily="18" charset="0"/>
              </a:rPr>
              <a:t>spray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bottle</a:t>
            </a:r>
            <a:r>
              <a:rPr lang="sl-SI" sz="1400" dirty="0">
                <a:latin typeface="Garamond" panose="02020404030301010803" pitchFamily="18" charset="0"/>
              </a:rPr>
              <a:t> (80% </a:t>
            </a:r>
            <a:r>
              <a:rPr lang="sl-SI" sz="1400" dirty="0" err="1">
                <a:latin typeface="Garamond" panose="02020404030301010803" pitchFamily="18" charset="0"/>
              </a:rPr>
              <a:t>water</a:t>
            </a:r>
            <a:r>
              <a:rPr lang="sl-SI" sz="1400" dirty="0">
                <a:latin typeface="Garamond" panose="02020404030301010803" pitchFamily="18" charset="0"/>
              </a:rPr>
              <a:t> 20% </a:t>
            </a:r>
            <a:r>
              <a:rPr lang="sl-SI" sz="1400" dirty="0" err="1">
                <a:latin typeface="Garamond" panose="02020404030301010803" pitchFamily="18" charset="0"/>
              </a:rPr>
              <a:t>glue</a:t>
            </a:r>
            <a:r>
              <a:rPr lang="sl-SI" sz="1400" dirty="0">
                <a:latin typeface="Garamond" panose="02020404030301010803" pitchFamily="18" charset="0"/>
              </a:rPr>
              <a:t>) </a:t>
            </a:r>
          </a:p>
          <a:p>
            <a:r>
              <a:rPr lang="sl-SI" sz="1400" dirty="0" err="1">
                <a:latin typeface="Garamond" panose="02020404030301010803" pitchFamily="18" charset="0"/>
              </a:rPr>
              <a:t>Paper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Clip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</a:p>
          <a:p>
            <a:r>
              <a:rPr lang="sl-SI" sz="1400" dirty="0" err="1">
                <a:latin typeface="Garamond" panose="02020404030301010803" pitchFamily="18" charset="0"/>
              </a:rPr>
              <a:t>Scissors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</a:p>
          <a:p>
            <a:r>
              <a:rPr lang="sl-SI" sz="1400" dirty="0" err="1">
                <a:latin typeface="Garamond" panose="02020404030301010803" pitchFamily="18" charset="0"/>
              </a:rPr>
              <a:t>Sequins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or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other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small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found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  <a:r>
              <a:rPr lang="sl-SI" sz="1400" dirty="0" err="1">
                <a:latin typeface="Garamond" panose="02020404030301010803" pitchFamily="18" charset="0"/>
              </a:rPr>
              <a:t>objects</a:t>
            </a:r>
            <a:r>
              <a:rPr lang="sl-SI" sz="1400" dirty="0">
                <a:latin typeface="Garamond" panose="02020404030301010803" pitchFamily="18" charset="0"/>
              </a:rPr>
              <a:t> </a:t>
            </a:r>
          </a:p>
          <a:p>
            <a:pPr>
              <a:buFontTx/>
              <a:buNone/>
            </a:pPr>
            <a:endParaRPr lang="sl-SI" sz="1400" dirty="0">
              <a:latin typeface="Garamond" panose="02020404030301010803" pitchFamily="18" charset="0"/>
            </a:endParaRPr>
          </a:p>
          <a:p>
            <a:pPr>
              <a:buFontTx/>
              <a:buNone/>
            </a:pPr>
            <a:endParaRPr lang="sl-SI" sz="1200" dirty="0"/>
          </a:p>
          <a:p>
            <a:endParaRPr lang="sl-SI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latin typeface="Garamond" panose="02020404030301010803" pitchFamily="18" charset="0"/>
              </a:rPr>
              <a:t>CLAY </a:t>
            </a:r>
            <a:r>
              <a:rPr lang="sl-SI" sz="2400" b="1" dirty="0">
                <a:latin typeface="Garamond" panose="02020404030301010803" pitchFamily="18" charset="0"/>
              </a:rPr>
              <a:t>(</a:t>
            </a:r>
            <a:r>
              <a:rPr lang="sl-SI" sz="2400" b="1" dirty="0" err="1">
                <a:latin typeface="Garamond" panose="02020404030301010803" pitchFamily="18" charset="0"/>
              </a:rPr>
              <a:t>Pencil</a:t>
            </a:r>
            <a:r>
              <a:rPr lang="sl-SI" sz="2400" b="1" dirty="0">
                <a:latin typeface="Garamond" panose="02020404030301010803" pitchFamily="18" charset="0"/>
              </a:rPr>
              <a:t>, </a:t>
            </a:r>
            <a:r>
              <a:rPr lang="sl-SI" sz="2400" b="1" dirty="0" err="1">
                <a:latin typeface="Garamond" panose="02020404030301010803" pitchFamily="18" charset="0"/>
              </a:rPr>
              <a:t>Cling</a:t>
            </a:r>
            <a:r>
              <a:rPr lang="sl-SI" sz="2400" b="1" dirty="0">
                <a:latin typeface="Garamond" panose="02020404030301010803" pitchFamily="18" charset="0"/>
              </a:rPr>
              <a:t> film, </a:t>
            </a:r>
            <a:r>
              <a:rPr lang="sl-SI" sz="2400" b="1" dirty="0" err="1">
                <a:latin typeface="Garamond" panose="02020404030301010803" pitchFamily="18" charset="0"/>
              </a:rPr>
              <a:t>bead</a:t>
            </a:r>
            <a:r>
              <a:rPr lang="sl-SI" sz="2400" b="1" dirty="0">
                <a:latin typeface="Garamond" panose="02020404030301010803" pitchFamily="18" charset="0"/>
              </a:rPr>
              <a:t>, </a:t>
            </a:r>
            <a:r>
              <a:rPr lang="sl-SI" sz="2400" b="1" dirty="0" err="1">
                <a:latin typeface="Garamond" panose="02020404030301010803" pitchFamily="18" charset="0"/>
              </a:rPr>
              <a:t>plastic</a:t>
            </a:r>
            <a:r>
              <a:rPr lang="sl-SI" sz="2400" b="1" dirty="0">
                <a:latin typeface="Garamond" panose="02020404030301010803" pitchFamily="18" charset="0"/>
              </a:rPr>
              <a:t> </a:t>
            </a:r>
            <a:r>
              <a:rPr lang="sl-SI" sz="2400" b="1" dirty="0" err="1">
                <a:latin typeface="Garamond" panose="02020404030301010803" pitchFamily="18" charset="0"/>
              </a:rPr>
              <a:t>spoon</a:t>
            </a:r>
            <a:r>
              <a:rPr lang="sl-SI" sz="2400" b="1" dirty="0">
                <a:latin typeface="Garamond" panose="02020404030301010803" pitchFamily="18" charset="0"/>
              </a:rPr>
              <a:t>, </a:t>
            </a:r>
            <a:r>
              <a:rPr lang="sl-SI" sz="2400" b="1" dirty="0" err="1">
                <a:latin typeface="Garamond" panose="02020404030301010803" pitchFamily="18" charset="0"/>
              </a:rPr>
              <a:t>paint</a:t>
            </a:r>
            <a:r>
              <a:rPr lang="sl-SI" sz="2400" b="1" dirty="0">
                <a:latin typeface="Garamond" panose="02020404030301010803" pitchFamily="18" charset="0"/>
              </a:rPr>
              <a:t>)</a:t>
            </a:r>
            <a:br>
              <a:rPr lang="sl-SI" sz="2400" b="1" dirty="0">
                <a:latin typeface="Garamond" panose="02020404030301010803" pitchFamily="18" charset="0"/>
              </a:rPr>
            </a:br>
            <a:br>
              <a:rPr lang="sl-SI" sz="2400" b="1" dirty="0"/>
            </a:br>
            <a:endParaRPr lang="sl-SI" sz="2400" b="1" dirty="0"/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413"/>
            <a:ext cx="4038600" cy="2546350"/>
          </a:xfrm>
        </p:spPr>
      </p:pic>
      <p:pic>
        <p:nvPicPr>
          <p:cNvPr id="2663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196975"/>
            <a:ext cx="4038600" cy="2185988"/>
          </a:xfrm>
        </p:spPr>
      </p:pic>
      <p:pic>
        <p:nvPicPr>
          <p:cNvPr id="2663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4005263"/>
            <a:ext cx="4038600" cy="2187575"/>
          </a:xfrm>
        </p:spPr>
      </p:pic>
      <p:sp>
        <p:nvSpPr>
          <p:cNvPr id="26632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3438" y="3429000"/>
            <a:ext cx="4038600" cy="3024188"/>
          </a:xfrm>
        </p:spPr>
        <p:txBody>
          <a:bodyPr/>
          <a:lstStyle/>
          <a:p>
            <a:pPr>
              <a:buFontTx/>
              <a:buNone/>
            </a:pPr>
            <a:r>
              <a:rPr lang="sl-SI" sz="1800" b="1" dirty="0">
                <a:latin typeface="Garamond" panose="02020404030301010803" pitchFamily="18" charset="0"/>
              </a:rPr>
              <a:t>Take a big </a:t>
            </a:r>
            <a:r>
              <a:rPr lang="sl-SI" sz="1800" b="1" dirty="0" err="1">
                <a:latin typeface="Garamond" panose="02020404030301010803" pitchFamily="18" charset="0"/>
              </a:rPr>
              <a:t>ball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and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roll</a:t>
            </a:r>
            <a:r>
              <a:rPr lang="sl-SI" sz="1800" b="1" dirty="0">
                <a:latin typeface="Garamond" panose="02020404030301010803" pitchFamily="18" charset="0"/>
              </a:rPr>
              <a:t> it out </a:t>
            </a:r>
            <a:r>
              <a:rPr lang="sl-SI" sz="1800" b="1" dirty="0" err="1">
                <a:latin typeface="Garamond" panose="02020404030301010803" pitchFamily="18" charset="0"/>
              </a:rPr>
              <a:t>flat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onto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an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old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tray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or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board</a:t>
            </a:r>
            <a:r>
              <a:rPr lang="sl-SI" sz="1800" b="1" dirty="0">
                <a:latin typeface="Garamond" panose="02020404030301010803" pitchFamily="18" charset="0"/>
              </a:rPr>
              <a:t>.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buFontTx/>
              <a:buNone/>
            </a:pPr>
            <a:r>
              <a:rPr lang="sl-SI" sz="1800" b="1" dirty="0">
                <a:latin typeface="Garamond" panose="02020404030301010803" pitchFamily="18" charset="0"/>
              </a:rPr>
              <a:t>Take a </a:t>
            </a:r>
            <a:r>
              <a:rPr lang="sl-SI" sz="1800" b="1" dirty="0" err="1">
                <a:latin typeface="Garamond" panose="02020404030301010803" pitchFamily="18" charset="0"/>
              </a:rPr>
              <a:t>pencil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or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paintbrush</a:t>
            </a:r>
            <a:r>
              <a:rPr lang="sl-SI" sz="1800" b="1" dirty="0">
                <a:latin typeface="Garamond" panose="02020404030301010803" pitchFamily="18" charset="0"/>
              </a:rPr>
              <a:t>, </a:t>
            </a:r>
            <a:r>
              <a:rPr lang="sl-SI" sz="1800" b="1" dirty="0" err="1">
                <a:latin typeface="Garamond" panose="02020404030301010803" pitchFamily="18" charset="0"/>
              </a:rPr>
              <a:t>and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use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the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end</a:t>
            </a:r>
            <a:r>
              <a:rPr lang="sl-SI" sz="1800" b="1" dirty="0">
                <a:latin typeface="Garamond" panose="02020404030301010803" pitchFamily="18" charset="0"/>
              </a:rPr>
              <a:t> to </a:t>
            </a:r>
            <a:r>
              <a:rPr lang="sl-SI" sz="1800" b="1" dirty="0" err="1">
                <a:latin typeface="Garamond" panose="02020404030301010803" pitchFamily="18" charset="0"/>
              </a:rPr>
              <a:t>draw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the</a:t>
            </a:r>
            <a:r>
              <a:rPr lang="sl-SI" sz="1800" b="1" dirty="0">
                <a:latin typeface="Garamond" panose="02020404030301010803" pitchFamily="18" charset="0"/>
              </a:rPr>
              <a:t> design </a:t>
            </a:r>
            <a:r>
              <a:rPr lang="sl-SI" sz="1800" b="1" dirty="0" err="1">
                <a:latin typeface="Garamond" panose="02020404030301010803" pitchFamily="18" charset="0"/>
              </a:rPr>
              <a:t>into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the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clay</a:t>
            </a:r>
            <a:r>
              <a:rPr lang="sl-SI" sz="1800" b="1" dirty="0">
                <a:latin typeface="Garamond" panose="02020404030301010803" pitchFamily="18" charset="0"/>
              </a:rPr>
              <a:t>.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buFontTx/>
              <a:buNone/>
            </a:pPr>
            <a:r>
              <a:rPr lang="sl-SI" sz="1800" b="1" dirty="0" err="1">
                <a:latin typeface="Garamond" panose="02020404030301010803" pitchFamily="18" charset="0"/>
              </a:rPr>
              <a:t>Next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dig</a:t>
            </a:r>
            <a:r>
              <a:rPr lang="sl-SI" sz="1800" b="1" dirty="0">
                <a:latin typeface="Garamond" panose="02020404030301010803" pitchFamily="18" charset="0"/>
              </a:rPr>
              <a:t> out </a:t>
            </a:r>
            <a:r>
              <a:rPr lang="sl-SI" sz="1800" b="1" dirty="0" err="1">
                <a:latin typeface="Garamond" panose="02020404030301010803" pitchFamily="18" charset="0"/>
              </a:rPr>
              <a:t>the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paths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using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the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handle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of</a:t>
            </a:r>
            <a:r>
              <a:rPr lang="sl-SI" sz="1800" b="1" dirty="0">
                <a:latin typeface="Garamond" panose="02020404030301010803" pitchFamily="18" charset="0"/>
              </a:rPr>
              <a:t> a </a:t>
            </a:r>
            <a:r>
              <a:rPr lang="sl-SI" sz="1800" b="1" dirty="0" err="1">
                <a:latin typeface="Garamond" panose="02020404030301010803" pitchFamily="18" charset="0"/>
              </a:rPr>
              <a:t>plastic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spoon</a:t>
            </a:r>
            <a:r>
              <a:rPr lang="sl-SI" sz="1800" b="1" dirty="0">
                <a:latin typeface="Garamond" panose="02020404030301010803" pitchFamily="18" charset="0"/>
              </a:rPr>
              <a:t>.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buFontTx/>
              <a:buNone/>
            </a:pPr>
            <a:r>
              <a:rPr lang="sl-SI" sz="1800" b="1" dirty="0" err="1">
                <a:latin typeface="Garamond" panose="02020404030301010803" pitchFamily="18" charset="0"/>
              </a:rPr>
              <a:t>Leave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your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maze</a:t>
            </a:r>
            <a:r>
              <a:rPr lang="sl-SI" sz="1800" b="1" dirty="0">
                <a:latin typeface="Garamond" panose="02020404030301010803" pitchFamily="18" charset="0"/>
              </a:rPr>
              <a:t> to </a:t>
            </a:r>
            <a:r>
              <a:rPr lang="sl-SI" sz="1800" b="1" dirty="0" err="1">
                <a:latin typeface="Garamond" panose="02020404030301010803" pitchFamily="18" charset="0"/>
              </a:rPr>
              <a:t>dry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and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harden</a:t>
            </a:r>
            <a:r>
              <a:rPr lang="sl-SI" sz="1800" b="1" dirty="0">
                <a:latin typeface="Garamond" panose="02020404030301010803" pitchFamily="18" charset="0"/>
              </a:rPr>
              <a:t>.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  <a:p>
            <a:pPr>
              <a:buFontTx/>
              <a:buNone/>
            </a:pPr>
            <a:r>
              <a:rPr lang="sl-SI" sz="1800" b="1" dirty="0" err="1">
                <a:latin typeface="Garamond" panose="02020404030301010803" pitchFamily="18" charset="0"/>
              </a:rPr>
              <a:t>When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dry</a:t>
            </a:r>
            <a:r>
              <a:rPr lang="sl-SI" sz="1800" b="1" dirty="0">
                <a:latin typeface="Garamond" panose="02020404030301010803" pitchFamily="18" charset="0"/>
              </a:rPr>
              <a:t>, </a:t>
            </a:r>
            <a:r>
              <a:rPr lang="sl-SI" sz="1800" b="1" dirty="0" err="1">
                <a:latin typeface="Garamond" panose="02020404030301010803" pitchFamily="18" charset="0"/>
              </a:rPr>
              <a:t>you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can</a:t>
            </a:r>
            <a:r>
              <a:rPr lang="sl-SI" sz="1800" b="1" dirty="0">
                <a:latin typeface="Garamond" panose="02020404030301010803" pitchFamily="18" charset="0"/>
              </a:rPr>
              <a:t> </a:t>
            </a:r>
            <a:r>
              <a:rPr lang="sl-SI" sz="1800" b="1" dirty="0" err="1">
                <a:latin typeface="Garamond" panose="02020404030301010803" pitchFamily="18" charset="0"/>
              </a:rPr>
              <a:t>paint</a:t>
            </a:r>
            <a:r>
              <a:rPr lang="sl-SI" sz="1800" b="1" dirty="0">
                <a:latin typeface="Garamond" panose="02020404030301010803" pitchFamily="18" charset="0"/>
              </a:rPr>
              <a:t> it.</a:t>
            </a:r>
            <a:r>
              <a:rPr lang="sl-SI" sz="1800" dirty="0">
                <a:latin typeface="Garamond" panose="02020404030301010803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921</Words>
  <Application>Microsoft Office PowerPoint</Application>
  <PresentationFormat>Diaprojekcija na zaslonu (4:3)</PresentationFormat>
  <Paragraphs>117</Paragraphs>
  <Slides>13</Slides>
  <Notes>3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Officeova tema</vt:lpstr>
      <vt:lpstr>Grafikon</vt:lpstr>
      <vt:lpstr>PowerPointova predstavitev</vt:lpstr>
      <vt:lpstr>Origami Talking Dog</vt:lpstr>
      <vt:lpstr>PowerPointova predstavitev</vt:lpstr>
      <vt:lpstr>Classroom language </vt:lpstr>
      <vt:lpstr>Art expressions</vt:lpstr>
      <vt:lpstr>Working With Clay:</vt:lpstr>
      <vt:lpstr>Dough faces   </vt:lpstr>
      <vt:lpstr>PAPERCLAY® FISH ORNAMENTS</vt:lpstr>
      <vt:lpstr>CLAY (Pencil, Cling film, bead, plastic spoon, paint)  </vt:lpstr>
      <vt:lpstr>ANGRY GUARD DOG OF PAPER </vt:lpstr>
      <vt:lpstr>ALUMINIUM FIGURES </vt:lpstr>
      <vt:lpstr>PowerPointova predstavitev</vt:lpstr>
      <vt:lpstr>PowerPointova predstavitev</vt:lpstr>
    </vt:vector>
  </TitlesOfParts>
  <Company>Mihela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doing things out of paper/clay … (art activities)</dc:title>
  <dc:creator>Mihela</dc:creator>
  <cp:lastModifiedBy>Rozmanič, Tina</cp:lastModifiedBy>
  <cp:revision>27</cp:revision>
  <dcterms:created xsi:type="dcterms:W3CDTF">2010-05-03T07:17:22Z</dcterms:created>
  <dcterms:modified xsi:type="dcterms:W3CDTF">2021-02-22T20:01:44Z</dcterms:modified>
</cp:coreProperties>
</file>