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0" r:id="rId3"/>
    <p:sldId id="259" r:id="rId4"/>
    <p:sldId id="262" r:id="rId5"/>
    <p:sldId id="263" r:id="rId6"/>
    <p:sldId id="267" r:id="rId7"/>
    <p:sldId id="268" r:id="rId8"/>
    <p:sldId id="266"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sl-SI"/>
              <a:t>Kliknite, če želite urediti slog naslova matrice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8/27/2024</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ska slika z napiso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sl-SI"/>
              <a:t>Kliknite, če želite urediti slog naslova matrice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sl-SI"/>
              <a:t>Kliknite ikono, če želite dodati sliko</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slov in napis">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sl-SI"/>
              <a:t>Kliknite, če želite urediti slog naslova matrice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z napisom">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sl-SI"/>
              <a:t>Kliknite, če želite urediti slog naslova matrice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ica z imenom">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sl-SI"/>
              <a:t>Kliknite, če želite urediti slog naslova matrice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olpec">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sl-SI"/>
              <a:t>Kliknite, če želite urediti slog naslova matrice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3" name="Date Placeholder 2"/>
          <p:cNvSpPr>
            <a:spLocks noGrp="1"/>
          </p:cNvSpPr>
          <p:nvPr>
            <p:ph type="dt" sz="half" idx="10"/>
          </p:nvPr>
        </p:nvSpPr>
        <p:spPr/>
        <p:txBody>
          <a:bodyPr/>
          <a:lstStyle/>
          <a:p>
            <a:fld id="{48A87A34-81AB-432B-8DAE-1953F412C126}" type="datetimeFigureOut">
              <a:rPr lang="en-US" dirty="0"/>
              <a:t>8/27/2024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tolpec s tremi slikami">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sl-SI"/>
              <a:t>Kliknite, če želite urediti slog naslova matrice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sl-SI"/>
              <a:t>Kliknite ikono, če želite dodati sliko</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sl-SI"/>
              <a:t>Kliknite ikono, če želite dodati sliko</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sl-SI"/>
              <a:t>Kliknite ikono, če želite dodati sliko</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a:t>Kliknite za urejanje slogov besedila matrice</a:t>
            </a:r>
          </a:p>
        </p:txBody>
      </p:sp>
      <p:sp>
        <p:nvSpPr>
          <p:cNvPr id="3" name="Date Placeholder 2"/>
          <p:cNvSpPr>
            <a:spLocks noGrp="1"/>
          </p:cNvSpPr>
          <p:nvPr>
            <p:ph type="dt" sz="half" idx="10"/>
          </p:nvPr>
        </p:nvSpPr>
        <p:spPr/>
        <p:txBody>
          <a:bodyPr/>
          <a:lstStyle/>
          <a:p>
            <a:fld id="{48A87A34-81AB-432B-8DAE-1953F412C126}" type="datetimeFigureOut">
              <a:rPr lang="en-US" dirty="0"/>
              <a:t>8/27/2024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Vertical Text Placeholder 2"/>
          <p:cNvSpPr>
            <a:spLocks noGrp="1"/>
          </p:cNvSpPr>
          <p:nvPr>
            <p:ph type="body" orient="vert" idx="1"/>
          </p:nvPr>
        </p:nvSpPr>
        <p:spPr/>
        <p:txBody>
          <a:bodyPr vert="eaVert" ancho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sl-SI"/>
              <a:t>Kliknite, če želite urediti slog naslova matrice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sl-SI"/>
              <a:t>Kliknite, če želite urediti slog naslova matrice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Date Placeholder 3"/>
          <p:cNvSpPr>
            <a:spLocks noGrp="1"/>
          </p:cNvSpPr>
          <p:nvPr>
            <p:ph type="dt" sz="half" idx="10"/>
          </p:nvPr>
        </p:nvSpPr>
        <p:spPr/>
        <p:txBody>
          <a:bodyPr/>
          <a:lstStyle/>
          <a:p>
            <a:fld id="{48A87A34-81AB-432B-8DAE-1953F412C126}" type="datetimeFigureOut">
              <a:rPr lang="en-US" dirty="0"/>
              <a:t>8/27/2024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sl-SI"/>
              <a:t>Kliknite, če želite urediti slog naslova matrice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Content Placeholder 3"/>
          <p:cNvSpPr>
            <a:spLocks noGrp="1"/>
          </p:cNvSpPr>
          <p:nvPr>
            <p:ph sz="half" idx="2"/>
          </p:nvPr>
        </p:nvSpPr>
        <p:spPr>
          <a:xfrm>
            <a:off x="1141410" y="3073397"/>
            <a:ext cx="4878391" cy="2717801"/>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Content Placeholder 5"/>
          <p:cNvSpPr>
            <a:spLocks noGrp="1"/>
          </p:cNvSpPr>
          <p:nvPr>
            <p:ph sz="quarter" idx="4"/>
          </p:nvPr>
        </p:nvSpPr>
        <p:spPr>
          <a:xfrm>
            <a:off x="6172200" y="3073397"/>
            <a:ext cx="4875210" cy="2717801"/>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8/27/2024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a:t>Kliknite, če želite urediti slog naslova matrice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8/27/2024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8/27/2024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sl-SI"/>
              <a:t>Kliknite, če želite urediti slog naslova matrice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sl-SI"/>
              <a:t>Kliknite, če želite urediti slog naslova matrice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a:t>Kliknite ikono, če želite dodati sliko</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Date Placeholder 4"/>
          <p:cNvSpPr>
            <a:spLocks noGrp="1"/>
          </p:cNvSpPr>
          <p:nvPr>
            <p:ph type="dt" sz="half" idx="10"/>
          </p:nvPr>
        </p:nvSpPr>
        <p:spPr/>
        <p:txBody>
          <a:bodyPr/>
          <a:lstStyle/>
          <a:p>
            <a:fld id="{48A87A34-81AB-432B-8DAE-1953F412C126}" type="datetimeFigureOut">
              <a:rPr lang="en-US" dirty="0"/>
              <a:t>8/27/2024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8/27/2024</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flickr.com/photos/minxlj/2468654950/"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creativecommons.org/licenses/by-nc-nd/3.0/"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os-dob.s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bethsnotesplus.com/2012/07/songs-about-friendship.html"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41E9650-B6A3-1E77-2A10-62CC71BA8EC3}"/>
              </a:ext>
            </a:extLst>
          </p:cNvPr>
          <p:cNvSpPr>
            <a:spLocks noGrp="1"/>
          </p:cNvSpPr>
          <p:nvPr>
            <p:ph type="ctrTitle"/>
          </p:nvPr>
        </p:nvSpPr>
        <p:spPr/>
        <p:txBody>
          <a:bodyPr>
            <a:normAutofit fontScale="90000"/>
          </a:bodyPr>
          <a:lstStyle/>
          <a:p>
            <a:br>
              <a:rPr lang="sl-SI" b="1" dirty="0">
                <a:solidFill>
                  <a:srgbClr val="00B050"/>
                </a:solidFill>
              </a:rPr>
            </a:br>
            <a:br>
              <a:rPr lang="sl-SI" b="1" dirty="0">
                <a:solidFill>
                  <a:srgbClr val="00B050"/>
                </a:solidFill>
              </a:rPr>
            </a:br>
            <a:br>
              <a:rPr lang="sl-SI" b="1" dirty="0">
                <a:solidFill>
                  <a:srgbClr val="00B050"/>
                </a:solidFill>
              </a:rPr>
            </a:br>
            <a:br>
              <a:rPr lang="sl-SI" b="1" dirty="0">
                <a:solidFill>
                  <a:srgbClr val="00B050"/>
                </a:solidFill>
              </a:rPr>
            </a:br>
            <a:br>
              <a:rPr lang="sl-SI" b="1" dirty="0">
                <a:solidFill>
                  <a:srgbClr val="00B050"/>
                </a:solidFill>
              </a:rPr>
            </a:br>
            <a:br>
              <a:rPr lang="sl-SI" b="1" dirty="0">
                <a:solidFill>
                  <a:srgbClr val="00B050"/>
                </a:solidFill>
              </a:rPr>
            </a:br>
            <a:br>
              <a:rPr lang="sl-SI" b="1" dirty="0">
                <a:solidFill>
                  <a:srgbClr val="00B050"/>
                </a:solidFill>
              </a:rPr>
            </a:br>
            <a:br>
              <a:rPr lang="sl-SI" b="1" dirty="0">
                <a:solidFill>
                  <a:srgbClr val="00B050"/>
                </a:solidFill>
              </a:rPr>
            </a:br>
            <a:br>
              <a:rPr lang="sl-SI" b="1" dirty="0">
                <a:solidFill>
                  <a:srgbClr val="00B050"/>
                </a:solidFill>
              </a:rPr>
            </a:br>
            <a:r>
              <a:rPr lang="sl-SI" b="1" dirty="0">
                <a:solidFill>
                  <a:srgbClr val="00B050"/>
                </a:solidFill>
              </a:rPr>
              <a:t>DOBRODOŠLI, 8. A!	</a:t>
            </a:r>
            <a:br>
              <a:rPr lang="sl-SI" dirty="0"/>
            </a:br>
            <a:endParaRPr lang="sl-SI" dirty="0"/>
          </a:p>
        </p:txBody>
      </p:sp>
      <p:sp>
        <p:nvSpPr>
          <p:cNvPr id="3" name="Podnaslov 2">
            <a:extLst>
              <a:ext uri="{FF2B5EF4-FFF2-40B4-BE49-F238E27FC236}">
                <a16:creationId xmlns:a16="http://schemas.microsoft.com/office/drawing/2014/main" id="{CD726A5A-E01C-7B1A-A0FF-4EA186CD4A98}"/>
              </a:ext>
            </a:extLst>
          </p:cNvPr>
          <p:cNvSpPr>
            <a:spLocks noGrp="1"/>
          </p:cNvSpPr>
          <p:nvPr>
            <p:ph type="subTitle" idx="1"/>
          </p:nvPr>
        </p:nvSpPr>
        <p:spPr/>
        <p:txBody>
          <a:bodyPr>
            <a:normAutofit fontScale="55000" lnSpcReduction="20000"/>
          </a:bodyPr>
          <a:lstStyle/>
          <a:p>
            <a:r>
              <a:rPr lang="sl-SI" sz="3200" b="1" dirty="0">
                <a:solidFill>
                  <a:srgbClr val="92D050"/>
                </a:solidFill>
              </a:rPr>
              <a:t>Prva in druga razredna ura</a:t>
            </a:r>
          </a:p>
          <a:p>
            <a:r>
              <a:rPr lang="sl-SI" sz="3200" b="1" dirty="0">
                <a:solidFill>
                  <a:srgbClr val="92D050"/>
                </a:solidFill>
              </a:rPr>
              <a:t>1.9. 2024</a:t>
            </a:r>
          </a:p>
          <a:p>
            <a:r>
              <a:rPr lang="sl-SI" sz="3200" b="1" dirty="0">
                <a:solidFill>
                  <a:srgbClr val="92D050"/>
                </a:solidFill>
              </a:rPr>
              <a:t>Razredničarka: Damijana Križnik Vrhovec</a:t>
            </a:r>
          </a:p>
          <a:p>
            <a:r>
              <a:rPr lang="sl-SI" sz="3200" b="1" dirty="0">
                <a:solidFill>
                  <a:srgbClr val="92D050"/>
                </a:solidFill>
              </a:rPr>
              <a:t>Nadomestna razredničarka: barbara </a:t>
            </a:r>
            <a:r>
              <a:rPr lang="sl-SI" sz="3200" b="1" dirty="0" err="1">
                <a:solidFill>
                  <a:srgbClr val="92D050"/>
                </a:solidFill>
              </a:rPr>
              <a:t>černčič</a:t>
            </a:r>
            <a:endParaRPr lang="sl-SI" sz="3200" b="1" dirty="0">
              <a:solidFill>
                <a:srgbClr val="92D050"/>
              </a:solidFill>
            </a:endParaRPr>
          </a:p>
        </p:txBody>
      </p:sp>
      <p:pic>
        <p:nvPicPr>
          <p:cNvPr id="5" name="Slika 4">
            <a:extLst>
              <a:ext uri="{FF2B5EF4-FFF2-40B4-BE49-F238E27FC236}">
                <a16:creationId xmlns:a16="http://schemas.microsoft.com/office/drawing/2014/main" id="{27EB4A0E-E597-EBC2-56CE-CDA95C3258E5}"/>
              </a:ext>
            </a:extLst>
          </p:cNvPr>
          <p:cNvPicPr>
            <a:picLocks noChangeAspect="1"/>
          </p:cNvPicPr>
          <p:nvPr/>
        </p:nvPicPr>
        <p:blipFill>
          <a:blip r:embed="rId2"/>
          <a:stretch>
            <a:fillRect/>
          </a:stretch>
        </p:blipFill>
        <p:spPr>
          <a:xfrm>
            <a:off x="3533417" y="91944"/>
            <a:ext cx="5125165" cy="1876687"/>
          </a:xfrm>
          <a:prstGeom prst="rect">
            <a:avLst/>
          </a:prstGeom>
        </p:spPr>
      </p:pic>
    </p:spTree>
    <p:extLst>
      <p:ext uri="{BB962C8B-B14F-4D97-AF65-F5344CB8AC3E}">
        <p14:creationId xmlns:p14="http://schemas.microsoft.com/office/powerpoint/2010/main" val="1346730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3B75180-49FD-BD65-F41A-DD0EBFD790A7}"/>
              </a:ext>
            </a:extLst>
          </p:cNvPr>
          <p:cNvSpPr>
            <a:spLocks noGrp="1"/>
          </p:cNvSpPr>
          <p:nvPr>
            <p:ph type="title"/>
          </p:nvPr>
        </p:nvSpPr>
        <p:spPr/>
        <p:txBody>
          <a:bodyPr/>
          <a:lstStyle/>
          <a:p>
            <a:r>
              <a:rPr lang="sl-SI" b="1" dirty="0">
                <a:solidFill>
                  <a:srgbClr val="7030A0"/>
                </a:solidFill>
              </a:rPr>
              <a:t>DEJAVNOST: </a:t>
            </a:r>
          </a:p>
        </p:txBody>
      </p:sp>
      <p:sp>
        <p:nvSpPr>
          <p:cNvPr id="3" name="Označba mesta vsebine 2">
            <a:extLst>
              <a:ext uri="{FF2B5EF4-FFF2-40B4-BE49-F238E27FC236}">
                <a16:creationId xmlns:a16="http://schemas.microsoft.com/office/drawing/2014/main" id="{E8C68A8A-9CE9-790C-AAD8-49D1BEFFF6D5}"/>
              </a:ext>
            </a:extLst>
          </p:cNvPr>
          <p:cNvSpPr>
            <a:spLocks noGrp="1"/>
          </p:cNvSpPr>
          <p:nvPr>
            <p:ph idx="1"/>
          </p:nvPr>
        </p:nvSpPr>
        <p:spPr/>
        <p:txBody>
          <a:bodyPr/>
          <a:lstStyle/>
          <a:p>
            <a:r>
              <a:rPr lang="sl-SI" b="1" dirty="0">
                <a:solidFill>
                  <a:srgbClr val="7030A0"/>
                </a:solidFill>
              </a:rPr>
              <a:t>Razmisli o sebi in na list zapiši potrebno.</a:t>
            </a:r>
          </a:p>
        </p:txBody>
      </p:sp>
      <p:pic>
        <p:nvPicPr>
          <p:cNvPr id="5" name="Slika 4">
            <a:extLst>
              <a:ext uri="{FF2B5EF4-FFF2-40B4-BE49-F238E27FC236}">
                <a16:creationId xmlns:a16="http://schemas.microsoft.com/office/drawing/2014/main" id="{15D1AC40-0108-C59B-54CC-CBAC85B9606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rot="596289">
            <a:off x="4622822" y="3874055"/>
            <a:ext cx="1805480" cy="2300383"/>
          </a:xfrm>
          <a:prstGeom prst="rect">
            <a:avLst/>
          </a:prstGeom>
        </p:spPr>
      </p:pic>
      <p:sp>
        <p:nvSpPr>
          <p:cNvPr id="6" name="PoljeZBesedilom 5">
            <a:extLst>
              <a:ext uri="{FF2B5EF4-FFF2-40B4-BE49-F238E27FC236}">
                <a16:creationId xmlns:a16="http://schemas.microsoft.com/office/drawing/2014/main" id="{83E1B664-5E3C-EBD2-FAF1-90AA02282809}"/>
              </a:ext>
            </a:extLst>
          </p:cNvPr>
          <p:cNvSpPr txBox="1"/>
          <p:nvPr/>
        </p:nvSpPr>
        <p:spPr>
          <a:xfrm rot="596289">
            <a:off x="4777561" y="7022521"/>
            <a:ext cx="2208029" cy="369332"/>
          </a:xfrm>
          <a:prstGeom prst="rect">
            <a:avLst/>
          </a:prstGeom>
          <a:noFill/>
        </p:spPr>
        <p:txBody>
          <a:bodyPr wrap="square" rtlCol="0">
            <a:spAutoFit/>
          </a:bodyPr>
          <a:lstStyle/>
          <a:p>
            <a:r>
              <a:rPr lang="sl-SI" sz="900">
                <a:hlinkClick r:id="rId3" tooltip="https://www.flickr.com/photos/minxlj/2468654950/"/>
              </a:rPr>
              <a:t>Ta fotografija</a:t>
            </a:r>
            <a:r>
              <a:rPr lang="sl-SI" sz="900"/>
              <a:t> avtorja Neznan avtor je licencirana pod imenom </a:t>
            </a:r>
            <a:r>
              <a:rPr lang="sl-SI" sz="900">
                <a:hlinkClick r:id="rId4" tooltip="https://creativecommons.org/licenses/by-nc-nd/3.0/"/>
              </a:rPr>
              <a:t>CC BY-NC-ND</a:t>
            </a:r>
            <a:endParaRPr lang="sl-SI" sz="900"/>
          </a:p>
        </p:txBody>
      </p:sp>
    </p:spTree>
    <p:extLst>
      <p:ext uri="{BB962C8B-B14F-4D97-AF65-F5344CB8AC3E}">
        <p14:creationId xmlns:p14="http://schemas.microsoft.com/office/powerpoint/2010/main" val="1978602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5D7ECEC-1189-296B-3917-E8CA8C885A1A}"/>
              </a:ext>
            </a:extLst>
          </p:cNvPr>
          <p:cNvSpPr>
            <a:spLocks noGrp="1"/>
          </p:cNvSpPr>
          <p:nvPr>
            <p:ph type="title"/>
          </p:nvPr>
        </p:nvSpPr>
        <p:spPr/>
        <p:txBody>
          <a:bodyPr/>
          <a:lstStyle/>
          <a:p>
            <a:r>
              <a:rPr lang="sl-SI" b="1" dirty="0">
                <a:solidFill>
                  <a:srgbClr val="7030A0"/>
                </a:solidFill>
              </a:rPr>
              <a:t>Glavne informacije ob vstopu v novo šolsko leto:</a:t>
            </a:r>
          </a:p>
        </p:txBody>
      </p:sp>
      <p:sp>
        <p:nvSpPr>
          <p:cNvPr id="3" name="Označba mesta vsebine 2">
            <a:extLst>
              <a:ext uri="{FF2B5EF4-FFF2-40B4-BE49-F238E27FC236}">
                <a16:creationId xmlns:a16="http://schemas.microsoft.com/office/drawing/2014/main" id="{E58B31B2-F4C9-3362-A30E-6395B86B704C}"/>
              </a:ext>
            </a:extLst>
          </p:cNvPr>
          <p:cNvSpPr>
            <a:spLocks noGrp="1"/>
          </p:cNvSpPr>
          <p:nvPr>
            <p:ph idx="1"/>
          </p:nvPr>
        </p:nvSpPr>
        <p:spPr>
          <a:xfrm>
            <a:off x="1141412" y="2249486"/>
            <a:ext cx="9905999" cy="3989995"/>
          </a:xfrm>
        </p:spPr>
        <p:txBody>
          <a:bodyPr>
            <a:normAutofit/>
          </a:bodyPr>
          <a:lstStyle/>
          <a:p>
            <a:r>
              <a:rPr lang="sl-SI" dirty="0"/>
              <a:t>V šolo prihajajte samo zdravi (priporočila NIJZ: </a:t>
            </a:r>
          </a:p>
          <a:p>
            <a:r>
              <a:rPr lang="sl-SI" dirty="0"/>
              <a:t>Spletna stran šole: </a:t>
            </a:r>
            <a:r>
              <a:rPr lang="sl-SI" dirty="0">
                <a:hlinkClick r:id="rId2"/>
              </a:rPr>
              <a:t>https://www.os-dob.si/</a:t>
            </a:r>
            <a:endParaRPr lang="sl-SI" dirty="0"/>
          </a:p>
          <a:p>
            <a:r>
              <a:rPr lang="sl-SI" dirty="0"/>
              <a:t>Malico imate v učilnicah</a:t>
            </a:r>
          </a:p>
          <a:p>
            <a:r>
              <a:rPr lang="sl-SI" dirty="0"/>
              <a:t>, določitev rediteljev, prinašanje hrane v šolo je prepovedano</a:t>
            </a:r>
          </a:p>
          <a:p>
            <a:endParaRPr lang="sl-SI" dirty="0"/>
          </a:p>
          <a:p>
            <a:pPr marL="0" indent="0">
              <a:buNone/>
            </a:pPr>
            <a:endParaRPr lang="sl-SI" dirty="0"/>
          </a:p>
        </p:txBody>
      </p:sp>
      <p:graphicFrame>
        <p:nvGraphicFramePr>
          <p:cNvPr id="4" name="Tabela 3">
            <a:extLst>
              <a:ext uri="{FF2B5EF4-FFF2-40B4-BE49-F238E27FC236}">
                <a16:creationId xmlns:a16="http://schemas.microsoft.com/office/drawing/2014/main" id="{98169613-7BAB-48D5-93CC-73C7CEDB4408}"/>
              </a:ext>
            </a:extLst>
          </p:cNvPr>
          <p:cNvGraphicFramePr>
            <a:graphicFrameLocks noGrp="1"/>
          </p:cNvGraphicFramePr>
          <p:nvPr>
            <p:extLst>
              <p:ext uri="{D42A27DB-BD31-4B8C-83A1-F6EECF244321}">
                <p14:modId xmlns:p14="http://schemas.microsoft.com/office/powerpoint/2010/main" val="2911759192"/>
              </p:ext>
            </p:extLst>
          </p:nvPr>
        </p:nvGraphicFramePr>
        <p:xfrm>
          <a:off x="797859" y="4491318"/>
          <a:ext cx="10249554" cy="968188"/>
        </p:xfrm>
        <a:graphic>
          <a:graphicData uri="http://schemas.openxmlformats.org/drawingml/2006/table">
            <a:tbl>
              <a:tblPr/>
              <a:tblGrid>
                <a:gridCol w="2510874">
                  <a:extLst>
                    <a:ext uri="{9D8B030D-6E8A-4147-A177-3AD203B41FA5}">
                      <a16:colId xmlns:a16="http://schemas.microsoft.com/office/drawing/2014/main" val="3974365152"/>
                    </a:ext>
                  </a:extLst>
                </a:gridCol>
                <a:gridCol w="1518735">
                  <a:extLst>
                    <a:ext uri="{9D8B030D-6E8A-4147-A177-3AD203B41FA5}">
                      <a16:colId xmlns:a16="http://schemas.microsoft.com/office/drawing/2014/main" val="2645233843"/>
                    </a:ext>
                  </a:extLst>
                </a:gridCol>
                <a:gridCol w="1518735">
                  <a:extLst>
                    <a:ext uri="{9D8B030D-6E8A-4147-A177-3AD203B41FA5}">
                      <a16:colId xmlns:a16="http://schemas.microsoft.com/office/drawing/2014/main" val="539853221"/>
                    </a:ext>
                  </a:extLst>
                </a:gridCol>
                <a:gridCol w="1518735">
                  <a:extLst>
                    <a:ext uri="{9D8B030D-6E8A-4147-A177-3AD203B41FA5}">
                      <a16:colId xmlns:a16="http://schemas.microsoft.com/office/drawing/2014/main" val="3042414035"/>
                    </a:ext>
                  </a:extLst>
                </a:gridCol>
                <a:gridCol w="1518735">
                  <a:extLst>
                    <a:ext uri="{9D8B030D-6E8A-4147-A177-3AD203B41FA5}">
                      <a16:colId xmlns:a16="http://schemas.microsoft.com/office/drawing/2014/main" val="620971332"/>
                    </a:ext>
                  </a:extLst>
                </a:gridCol>
                <a:gridCol w="1663740">
                  <a:extLst>
                    <a:ext uri="{9D8B030D-6E8A-4147-A177-3AD203B41FA5}">
                      <a16:colId xmlns:a16="http://schemas.microsoft.com/office/drawing/2014/main" val="3635587428"/>
                    </a:ext>
                  </a:extLst>
                </a:gridCol>
              </a:tblGrid>
              <a:tr h="382123">
                <a:tc>
                  <a:txBody>
                    <a:bodyPr/>
                    <a:lstStyle/>
                    <a:p>
                      <a:pPr algn="l" fontAlgn="b"/>
                      <a:endParaRPr lang="sl-SI" sz="1400" b="0" i="0" u="none" strike="noStrike" dirty="0">
                        <a:solidFill>
                          <a:srgbClr val="000000"/>
                        </a:solidFill>
                        <a:effectLst/>
                        <a:latin typeface="Calibri" panose="020F0502020204030204" pitchFamily="34" charset="0"/>
                      </a:endParaRP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sl-SI" sz="1400" b="1" i="0" u="none" strike="noStrike" dirty="0" err="1">
                          <a:solidFill>
                            <a:srgbClr val="000000"/>
                          </a:solidFill>
                          <a:effectLst/>
                          <a:latin typeface="Calibri" panose="020F0502020204030204" pitchFamily="34" charset="0"/>
                        </a:rPr>
                        <a:t>pon</a:t>
                      </a:r>
                      <a:endParaRPr lang="sl-SI" sz="1400" b="1" i="0" u="none" strike="noStrike" dirty="0">
                        <a:solidFill>
                          <a:srgbClr val="000000"/>
                        </a:solidFill>
                        <a:effectLst/>
                        <a:latin typeface="Calibri" panose="020F0502020204030204" pitchFamily="34" charset="0"/>
                      </a:endParaRP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sl-SI" sz="1400" b="1" i="0" u="none" strike="noStrike" dirty="0">
                          <a:solidFill>
                            <a:srgbClr val="000000"/>
                          </a:solidFill>
                          <a:effectLst/>
                          <a:latin typeface="Calibri" panose="020F0502020204030204" pitchFamily="34" charset="0"/>
                        </a:rPr>
                        <a:t>tor</a:t>
                      </a: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sl-SI" sz="1400" b="1" i="0" u="none" strike="noStrike" dirty="0" err="1">
                          <a:solidFill>
                            <a:srgbClr val="000000"/>
                          </a:solidFill>
                          <a:effectLst/>
                          <a:latin typeface="Calibri" panose="020F0502020204030204" pitchFamily="34" charset="0"/>
                        </a:rPr>
                        <a:t>sre</a:t>
                      </a:r>
                      <a:endParaRPr lang="sl-SI" sz="1400" b="1" i="0" u="none" strike="noStrike" dirty="0">
                        <a:solidFill>
                          <a:srgbClr val="000000"/>
                        </a:solidFill>
                        <a:effectLst/>
                        <a:latin typeface="Calibri" panose="020F0502020204030204" pitchFamily="34" charset="0"/>
                      </a:endParaRP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sl-SI" sz="1400" b="1" i="0" u="none" strike="noStrike" dirty="0">
                          <a:solidFill>
                            <a:srgbClr val="000000"/>
                          </a:solidFill>
                          <a:effectLst/>
                          <a:latin typeface="Calibri" panose="020F0502020204030204" pitchFamily="34" charset="0"/>
                        </a:rPr>
                        <a:t>čet</a:t>
                      </a: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r>
                        <a:rPr lang="sl-SI" sz="1400" b="1" i="0" u="none" strike="noStrike">
                          <a:solidFill>
                            <a:srgbClr val="000000"/>
                          </a:solidFill>
                          <a:effectLst/>
                          <a:latin typeface="Calibri" panose="020F0502020204030204" pitchFamily="34" charset="0"/>
                        </a:rPr>
                        <a:t>PETEK</a:t>
                      </a: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49582115"/>
                  </a:ext>
                </a:extLst>
              </a:tr>
              <a:tr h="586065">
                <a:tc>
                  <a:txBody>
                    <a:bodyPr/>
                    <a:lstStyle/>
                    <a:p>
                      <a:pPr algn="l" fontAlgn="b"/>
                      <a:r>
                        <a:rPr lang="pl-PL" sz="1400" b="1" i="0" u="none" strike="noStrike" dirty="0">
                          <a:solidFill>
                            <a:srgbClr val="000000"/>
                          </a:solidFill>
                          <a:effectLst/>
                          <a:latin typeface="Calibri" panose="020F0502020204030204" pitchFamily="34" charset="0"/>
                        </a:rPr>
                        <a:t>Po 2. šolski uri </a:t>
                      </a:r>
                    </a:p>
                    <a:p>
                      <a:pPr algn="l" fontAlgn="b"/>
                      <a:r>
                        <a:rPr lang="pl-PL" sz="1400" b="1" i="0" u="none" strike="noStrike" dirty="0">
                          <a:solidFill>
                            <a:srgbClr val="000000"/>
                          </a:solidFill>
                          <a:effectLst/>
                          <a:latin typeface="Calibri" panose="020F0502020204030204" pitchFamily="34" charset="0"/>
                        </a:rPr>
                        <a:t>(10.05-10.20): </a:t>
                      </a: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l-SI" sz="1400" b="0" i="0" u="none" strike="noStrike">
                          <a:solidFill>
                            <a:srgbClr val="000000"/>
                          </a:solidFill>
                          <a:effectLst/>
                          <a:latin typeface="Calibri" panose="020F0502020204030204" pitchFamily="34" charset="0"/>
                        </a:rPr>
                        <a:t>M. Dobravc / v gos</a:t>
                      </a: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l-SI" sz="1400" b="0" i="0" u="none" strike="noStrike" dirty="0">
                          <a:solidFill>
                            <a:srgbClr val="000000"/>
                          </a:solidFill>
                          <a:effectLst/>
                          <a:latin typeface="Calibri" panose="020F0502020204030204" pitchFamily="34" charset="0"/>
                        </a:rPr>
                        <a:t>J. Vraber Jagodic / v </a:t>
                      </a:r>
                      <a:r>
                        <a:rPr lang="sl-SI" sz="1400" b="0" i="0" u="none" strike="noStrike" dirty="0" err="1">
                          <a:solidFill>
                            <a:srgbClr val="000000"/>
                          </a:solidFill>
                          <a:effectLst/>
                          <a:latin typeface="Calibri" panose="020F0502020204030204" pitchFamily="34" charset="0"/>
                        </a:rPr>
                        <a:t>kem-nar</a:t>
                      </a:r>
                      <a:endParaRPr lang="sl-SI" sz="1400" b="0" i="0" u="none" strike="noStrike" dirty="0">
                        <a:solidFill>
                          <a:srgbClr val="000000"/>
                        </a:solidFill>
                        <a:effectLst/>
                        <a:latin typeface="Calibri" panose="020F0502020204030204" pitchFamily="34" charset="0"/>
                      </a:endParaRP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l-SI" sz="1400" b="0" i="0" u="none" strike="noStrike" dirty="0">
                          <a:solidFill>
                            <a:srgbClr val="000000"/>
                          </a:solidFill>
                          <a:effectLst/>
                          <a:latin typeface="Calibri" panose="020F0502020204030204" pitchFamily="34" charset="0"/>
                        </a:rPr>
                        <a:t>K. </a:t>
                      </a:r>
                      <a:r>
                        <a:rPr lang="sl-SI" sz="1400" b="0" i="0" u="none" strike="noStrike" dirty="0" err="1">
                          <a:solidFill>
                            <a:srgbClr val="000000"/>
                          </a:solidFill>
                          <a:effectLst/>
                          <a:latin typeface="Calibri" panose="020F0502020204030204" pitchFamily="34" charset="0"/>
                        </a:rPr>
                        <a:t>Golubovac</a:t>
                      </a:r>
                      <a:r>
                        <a:rPr lang="sl-SI" sz="1400" b="0" i="0" u="none" strike="noStrike" dirty="0">
                          <a:solidFill>
                            <a:srgbClr val="000000"/>
                          </a:solidFill>
                          <a:effectLst/>
                          <a:latin typeface="Calibri" panose="020F0502020204030204" pitchFamily="34" charset="0"/>
                        </a:rPr>
                        <a:t> / v mat</a:t>
                      </a: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l-SI" sz="1400" b="0" i="0" u="none" strike="noStrike" dirty="0">
                          <a:solidFill>
                            <a:srgbClr val="000000"/>
                          </a:solidFill>
                          <a:effectLst/>
                          <a:latin typeface="Calibri" panose="020F0502020204030204" pitchFamily="34" charset="0"/>
                        </a:rPr>
                        <a:t>D. </a:t>
                      </a:r>
                      <a:r>
                        <a:rPr lang="sl-SI" sz="1400" b="0" i="0" u="none" strike="noStrike" dirty="0" err="1">
                          <a:solidFill>
                            <a:srgbClr val="000000"/>
                          </a:solidFill>
                          <a:effectLst/>
                          <a:latin typeface="Calibri" panose="020F0502020204030204" pitchFamily="34" charset="0"/>
                        </a:rPr>
                        <a:t>Kac</a:t>
                      </a:r>
                      <a:r>
                        <a:rPr lang="sl-SI" sz="1400" b="0" i="0" u="none" strike="noStrike" dirty="0">
                          <a:solidFill>
                            <a:srgbClr val="000000"/>
                          </a:solidFill>
                          <a:effectLst/>
                          <a:latin typeface="Calibri" panose="020F0502020204030204" pitchFamily="34" charset="0"/>
                        </a:rPr>
                        <a:t> / v tja1</a:t>
                      </a: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sl-SI" sz="1400" b="0" i="0" u="none" strike="noStrike" dirty="0">
                          <a:solidFill>
                            <a:srgbClr val="000000"/>
                          </a:solidFill>
                          <a:effectLst/>
                          <a:latin typeface="Calibri" panose="020F0502020204030204" pitchFamily="34" charset="0"/>
                        </a:rPr>
                        <a:t>N. Kragelj /lik-</a:t>
                      </a:r>
                      <a:r>
                        <a:rPr lang="sl-SI" sz="1400" b="0" i="0" u="none" strike="noStrike" dirty="0" err="1">
                          <a:solidFill>
                            <a:srgbClr val="000000"/>
                          </a:solidFill>
                          <a:effectLst/>
                          <a:latin typeface="Calibri" panose="020F0502020204030204" pitchFamily="34" charset="0"/>
                        </a:rPr>
                        <a:t>zgo</a:t>
                      </a:r>
                      <a:endParaRPr lang="sl-SI" sz="1400" b="0" i="0" u="none" strike="noStrike" dirty="0">
                        <a:solidFill>
                          <a:srgbClr val="000000"/>
                        </a:solidFill>
                        <a:effectLst/>
                        <a:latin typeface="Calibri" panose="020F0502020204030204" pitchFamily="34" charset="0"/>
                      </a:endParaRPr>
                    </a:p>
                  </a:txBody>
                  <a:tcPr marL="4429" marR="4429" marT="4429" marB="26573"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21828099"/>
                  </a:ext>
                </a:extLst>
              </a:tr>
            </a:tbl>
          </a:graphicData>
        </a:graphic>
      </p:graphicFrame>
    </p:spTree>
    <p:extLst>
      <p:ext uri="{BB962C8B-B14F-4D97-AF65-F5344CB8AC3E}">
        <p14:creationId xmlns:p14="http://schemas.microsoft.com/office/powerpoint/2010/main" val="465115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33C7B12-C4F5-6A5F-9FB4-B209CA011287}"/>
              </a:ext>
            </a:extLst>
          </p:cNvPr>
          <p:cNvSpPr>
            <a:spLocks noGrp="1"/>
          </p:cNvSpPr>
          <p:nvPr>
            <p:ph type="title"/>
          </p:nvPr>
        </p:nvSpPr>
        <p:spPr/>
        <p:txBody>
          <a:bodyPr/>
          <a:lstStyle/>
          <a:p>
            <a:r>
              <a:rPr lang="sl-SI" b="1" dirty="0">
                <a:solidFill>
                  <a:srgbClr val="7030A0"/>
                </a:solidFill>
              </a:rPr>
              <a:t>Glavne informacije ob vstopu v novo šolsko leto:</a:t>
            </a:r>
            <a:endParaRPr lang="sl-SI" dirty="0"/>
          </a:p>
        </p:txBody>
      </p:sp>
      <p:sp>
        <p:nvSpPr>
          <p:cNvPr id="3" name="Označba mesta vsebine 2">
            <a:extLst>
              <a:ext uri="{FF2B5EF4-FFF2-40B4-BE49-F238E27FC236}">
                <a16:creationId xmlns:a16="http://schemas.microsoft.com/office/drawing/2014/main" id="{702425A8-3173-6732-96C6-0F52E1C4C7B0}"/>
              </a:ext>
            </a:extLst>
          </p:cNvPr>
          <p:cNvSpPr>
            <a:spLocks noGrp="1"/>
          </p:cNvSpPr>
          <p:nvPr>
            <p:ph idx="1"/>
          </p:nvPr>
        </p:nvSpPr>
        <p:spPr/>
        <p:txBody>
          <a:bodyPr>
            <a:normAutofit fontScale="70000" lnSpcReduction="20000"/>
          </a:bodyPr>
          <a:lstStyle/>
          <a:p>
            <a:r>
              <a:rPr lang="sl-SI" sz="3000" dirty="0"/>
              <a:t>Varstvo vozačev  in spisek vozačev (po šoli se ne sprehajamo, iz šole ne odhajamo)</a:t>
            </a:r>
          </a:p>
          <a:p>
            <a:r>
              <a:rPr lang="sl-SI" sz="3000" dirty="0"/>
              <a:t>Osebni podatki (spremembe)</a:t>
            </a:r>
          </a:p>
          <a:p>
            <a:r>
              <a:rPr lang="sl-SI" sz="3000" dirty="0"/>
              <a:t>Moja dopoldanska GU bo v tednu, ko so skupne govorilne ure bo ob sredah</a:t>
            </a:r>
            <a:r>
              <a:rPr lang="sl-SI" sz="3000" b="1" dirty="0">
                <a:solidFill>
                  <a:srgbClr val="7030A0"/>
                </a:solidFill>
              </a:rPr>
              <a:t>, </a:t>
            </a:r>
          </a:p>
          <a:p>
            <a:pPr marL="0" indent="0">
              <a:buNone/>
            </a:pPr>
            <a:r>
              <a:rPr lang="sl-SI" sz="3000" b="1" dirty="0">
                <a:solidFill>
                  <a:srgbClr val="7030A0"/>
                </a:solidFill>
              </a:rPr>
              <a:t>    2. uro ob predhodnem dogovoru s starši.</a:t>
            </a:r>
          </a:p>
          <a:p>
            <a:pPr marL="0" indent="0">
              <a:buNone/>
            </a:pPr>
            <a:r>
              <a:rPr lang="sl-SI" sz="3000" b="1" dirty="0">
                <a:solidFill>
                  <a:srgbClr val="7030A0"/>
                </a:solidFill>
              </a:rPr>
              <a:t> </a:t>
            </a:r>
          </a:p>
          <a:p>
            <a:pPr marL="0" indent="0">
              <a:buNone/>
            </a:pPr>
            <a:r>
              <a:rPr lang="sl-SI" sz="3200" b="1" dirty="0">
                <a:solidFill>
                  <a:srgbClr val="92D050"/>
                </a:solidFill>
              </a:rPr>
              <a:t>PRVI RODITELJSKI SESTANEK BO V TOREK, 6. 9. 2024 OB 18h V MATIČNI UČILNICI, ki je sedaj FIZIKA:</a:t>
            </a:r>
          </a:p>
          <a:p>
            <a:pPr marL="0" indent="0">
              <a:buNone/>
            </a:pPr>
            <a:endParaRPr lang="sl-SI" b="1" dirty="0">
              <a:solidFill>
                <a:srgbClr val="7030A0"/>
              </a:solidFill>
            </a:endParaRPr>
          </a:p>
          <a:p>
            <a:pPr marL="0" indent="0">
              <a:buNone/>
            </a:pPr>
            <a:endParaRPr lang="sl-SI" b="1" dirty="0">
              <a:solidFill>
                <a:srgbClr val="7030A0"/>
              </a:solidFill>
            </a:endParaRPr>
          </a:p>
          <a:p>
            <a:endParaRPr lang="sl-SI" dirty="0"/>
          </a:p>
          <a:p>
            <a:endParaRPr lang="sl-SI" dirty="0"/>
          </a:p>
        </p:txBody>
      </p:sp>
    </p:spTree>
    <p:extLst>
      <p:ext uri="{BB962C8B-B14F-4D97-AF65-F5344CB8AC3E}">
        <p14:creationId xmlns:p14="http://schemas.microsoft.com/office/powerpoint/2010/main" val="24205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8CA82A7-5C29-7D10-F7D8-629E0191F524}"/>
              </a:ext>
            </a:extLst>
          </p:cNvPr>
          <p:cNvSpPr>
            <a:spLocks noGrp="1"/>
          </p:cNvSpPr>
          <p:nvPr>
            <p:ph type="title"/>
          </p:nvPr>
        </p:nvSpPr>
        <p:spPr/>
        <p:txBody>
          <a:bodyPr/>
          <a:lstStyle/>
          <a:p>
            <a:r>
              <a:rPr lang="sl-SI" b="1" dirty="0">
                <a:solidFill>
                  <a:srgbClr val="7030A0"/>
                </a:solidFill>
              </a:rPr>
              <a:t>DOLOČITEV UČENCEV ZA POMOČ SOŠOLCEM</a:t>
            </a:r>
          </a:p>
        </p:txBody>
      </p:sp>
      <p:sp>
        <p:nvSpPr>
          <p:cNvPr id="3" name="Označba mesta vsebine 2">
            <a:extLst>
              <a:ext uri="{FF2B5EF4-FFF2-40B4-BE49-F238E27FC236}">
                <a16:creationId xmlns:a16="http://schemas.microsoft.com/office/drawing/2014/main" id="{AF6C9BD2-C500-92B0-3058-A87B23B7C3D9}"/>
              </a:ext>
            </a:extLst>
          </p:cNvPr>
          <p:cNvSpPr>
            <a:spLocks noGrp="1"/>
          </p:cNvSpPr>
          <p:nvPr>
            <p:ph idx="1"/>
          </p:nvPr>
        </p:nvSpPr>
        <p:spPr/>
        <p:txBody>
          <a:bodyPr/>
          <a:lstStyle/>
          <a:p>
            <a:pPr marL="0" indent="0">
              <a:buNone/>
            </a:pPr>
            <a:r>
              <a:rPr lang="sl-SI" sz="2800" dirty="0"/>
              <a:t>V primeru da manjkate pri pouku je vaša dolžnost, da se pozanimate, kaj se je v šoli dogajalo (učna snov, posebni </a:t>
            </a:r>
          </a:p>
          <a:p>
            <a:pPr marL="0" indent="0">
              <a:buNone/>
            </a:pPr>
            <a:r>
              <a:rPr lang="sl-SI" sz="2800" dirty="0"/>
              <a:t>dogodki …). V pomoč pa določimo enega za vsakega učenca po enega sošolca, ki mu bo prinesel na dom zvezke ali učne liste, da jih boste lahko prepisali. Zapiske seveda lahko tudi fotografira in pošlje. Lahko določimo še ‚rezervnega‘ sošolca.</a:t>
            </a:r>
          </a:p>
          <a:p>
            <a:pPr marL="0" indent="0">
              <a:buNone/>
            </a:pPr>
            <a:endParaRPr lang="sl-SI" dirty="0"/>
          </a:p>
        </p:txBody>
      </p:sp>
      <p:pic>
        <p:nvPicPr>
          <p:cNvPr id="5" name="Slika 4">
            <a:extLst>
              <a:ext uri="{FF2B5EF4-FFF2-40B4-BE49-F238E27FC236}">
                <a16:creationId xmlns:a16="http://schemas.microsoft.com/office/drawing/2014/main" id="{9AA48E2D-6E03-04EC-8046-E87FAE6A0BE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rot="20931458">
            <a:off x="7786797" y="4997311"/>
            <a:ext cx="2381250" cy="1581150"/>
          </a:xfrm>
          <a:prstGeom prst="rect">
            <a:avLst/>
          </a:prstGeom>
        </p:spPr>
      </p:pic>
    </p:spTree>
    <p:extLst>
      <p:ext uri="{BB962C8B-B14F-4D97-AF65-F5344CB8AC3E}">
        <p14:creationId xmlns:p14="http://schemas.microsoft.com/office/powerpoint/2010/main" val="2989820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CE2F5DDB-AA6A-448A-A8CE-3572B1E40BE2}"/>
              </a:ext>
            </a:extLst>
          </p:cNvPr>
          <p:cNvSpPr>
            <a:spLocks noGrp="1"/>
          </p:cNvSpPr>
          <p:nvPr>
            <p:ph type="title"/>
          </p:nvPr>
        </p:nvSpPr>
        <p:spPr/>
        <p:txBody>
          <a:bodyPr/>
          <a:lstStyle/>
          <a:p>
            <a:r>
              <a:rPr lang="sl-SI" dirty="0"/>
              <a:t>Počitnice in tabor</a:t>
            </a:r>
          </a:p>
        </p:txBody>
      </p:sp>
      <p:sp>
        <p:nvSpPr>
          <p:cNvPr id="3" name="Označba mesta vsebine 2">
            <a:extLst>
              <a:ext uri="{FF2B5EF4-FFF2-40B4-BE49-F238E27FC236}">
                <a16:creationId xmlns:a16="http://schemas.microsoft.com/office/drawing/2014/main" id="{B33FA10A-1212-4F50-B96E-199832715423}"/>
              </a:ext>
            </a:extLst>
          </p:cNvPr>
          <p:cNvSpPr>
            <a:spLocks noGrp="1"/>
          </p:cNvSpPr>
          <p:nvPr>
            <p:ph idx="1"/>
          </p:nvPr>
        </p:nvSpPr>
        <p:spPr/>
        <p:txBody>
          <a:bodyPr/>
          <a:lstStyle/>
          <a:p>
            <a:r>
              <a:rPr lang="sl-SI" dirty="0"/>
              <a:t>Jesenske od 28.10. do 3.11.24</a:t>
            </a:r>
          </a:p>
          <a:p>
            <a:r>
              <a:rPr lang="sl-SI" dirty="0"/>
              <a:t>Novoletne od 25.12. do 5.1. 25</a:t>
            </a:r>
          </a:p>
          <a:p>
            <a:r>
              <a:rPr lang="sl-SI" dirty="0"/>
              <a:t>Zimske od 24.2. do 28.2.25</a:t>
            </a:r>
          </a:p>
          <a:p>
            <a:r>
              <a:rPr lang="sl-SI" dirty="0"/>
              <a:t>Prvomajske od 28.4. do 4.5.25</a:t>
            </a:r>
          </a:p>
          <a:p>
            <a:r>
              <a:rPr lang="sl-SI" dirty="0"/>
              <a:t>Tabor Kavka od 17.6. do  20.6. 25</a:t>
            </a:r>
          </a:p>
        </p:txBody>
      </p:sp>
    </p:spTree>
    <p:extLst>
      <p:ext uri="{BB962C8B-B14F-4D97-AF65-F5344CB8AC3E}">
        <p14:creationId xmlns:p14="http://schemas.microsoft.com/office/powerpoint/2010/main" val="2424978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0DFC86-D801-4091-843F-E312C83DCCD4}"/>
              </a:ext>
            </a:extLst>
          </p:cNvPr>
          <p:cNvSpPr>
            <a:spLocks noGrp="1"/>
          </p:cNvSpPr>
          <p:nvPr>
            <p:ph type="title"/>
          </p:nvPr>
        </p:nvSpPr>
        <p:spPr/>
        <p:txBody>
          <a:bodyPr/>
          <a:lstStyle/>
          <a:p>
            <a:r>
              <a:rPr lang="sl-SI" dirty="0"/>
              <a:t>Roditeljski sestanki za starše</a:t>
            </a:r>
          </a:p>
        </p:txBody>
      </p:sp>
      <p:sp>
        <p:nvSpPr>
          <p:cNvPr id="3" name="Označba mesta vsebine 2">
            <a:extLst>
              <a:ext uri="{FF2B5EF4-FFF2-40B4-BE49-F238E27FC236}">
                <a16:creationId xmlns:a16="http://schemas.microsoft.com/office/drawing/2014/main" id="{B20E05B3-3964-4843-A0E4-5752FE65A330}"/>
              </a:ext>
            </a:extLst>
          </p:cNvPr>
          <p:cNvSpPr>
            <a:spLocks noGrp="1"/>
          </p:cNvSpPr>
          <p:nvPr>
            <p:ph idx="1"/>
          </p:nvPr>
        </p:nvSpPr>
        <p:spPr/>
        <p:txBody>
          <a:bodyPr/>
          <a:lstStyle/>
          <a:p>
            <a:r>
              <a:rPr lang="sl-SI" dirty="0"/>
              <a:t>Predvideni datumi so</a:t>
            </a:r>
          </a:p>
          <a:p>
            <a:r>
              <a:rPr lang="sl-SI" dirty="0"/>
              <a:t>12.9. 24</a:t>
            </a:r>
          </a:p>
          <a:p>
            <a:r>
              <a:rPr lang="sl-SI" dirty="0"/>
              <a:t>6.2.25</a:t>
            </a:r>
          </a:p>
          <a:p>
            <a:r>
              <a:rPr lang="sl-SI" dirty="0"/>
              <a:t>6.6.25</a:t>
            </a:r>
          </a:p>
          <a:p>
            <a:endParaRPr lang="sl-SI" dirty="0"/>
          </a:p>
        </p:txBody>
      </p:sp>
    </p:spTree>
    <p:extLst>
      <p:ext uri="{BB962C8B-B14F-4D97-AF65-F5344CB8AC3E}">
        <p14:creationId xmlns:p14="http://schemas.microsoft.com/office/powerpoint/2010/main" val="4229700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BB9ED2B-A93D-4E70-ADB8-C65BE44E017B}"/>
              </a:ext>
            </a:extLst>
          </p:cNvPr>
          <p:cNvSpPr>
            <a:spLocks noGrp="1"/>
          </p:cNvSpPr>
          <p:nvPr>
            <p:ph type="title"/>
          </p:nvPr>
        </p:nvSpPr>
        <p:spPr/>
        <p:txBody>
          <a:bodyPr/>
          <a:lstStyle/>
          <a:p>
            <a:r>
              <a:rPr lang="sl-SI" dirty="0"/>
              <a:t>Popravni izpiti</a:t>
            </a:r>
          </a:p>
        </p:txBody>
      </p:sp>
      <p:sp>
        <p:nvSpPr>
          <p:cNvPr id="6" name="Rectangle 1">
            <a:extLst>
              <a:ext uri="{FF2B5EF4-FFF2-40B4-BE49-F238E27FC236}">
                <a16:creationId xmlns:a16="http://schemas.microsoft.com/office/drawing/2014/main" id="{9008CD6D-FEAD-406A-9260-B2A98AA7B576}"/>
              </a:ext>
            </a:extLst>
          </p:cNvPr>
          <p:cNvSpPr>
            <a:spLocks noChangeArrowheads="1"/>
          </p:cNvSpPr>
          <p:nvPr/>
        </p:nvSpPr>
        <p:spPr bwMode="auto">
          <a:xfrm>
            <a:off x="0" y="-33010"/>
            <a:ext cx="252056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tabLst>
                <a:tab pos="2312988" algn="l"/>
              </a:tabLst>
              <a:defRPr>
                <a:solidFill>
                  <a:schemeClr val="tx1"/>
                </a:solidFill>
                <a:latin typeface="Arial" panose="020B0604020202020204" pitchFamily="34" charset="0"/>
              </a:defRPr>
            </a:lvl1pPr>
            <a:lvl2pPr eaLnBrk="0" fontAlgn="base" hangingPunct="0">
              <a:spcBef>
                <a:spcPct val="0"/>
              </a:spcBef>
              <a:spcAft>
                <a:spcPct val="0"/>
              </a:spcAft>
              <a:tabLst>
                <a:tab pos="2312988" algn="l"/>
              </a:tabLst>
              <a:defRPr>
                <a:solidFill>
                  <a:schemeClr val="tx1"/>
                </a:solidFill>
                <a:latin typeface="Arial" panose="020B0604020202020204" pitchFamily="34" charset="0"/>
              </a:defRPr>
            </a:lvl2pPr>
            <a:lvl3pPr eaLnBrk="0" fontAlgn="base" hangingPunct="0">
              <a:spcBef>
                <a:spcPct val="0"/>
              </a:spcBef>
              <a:spcAft>
                <a:spcPct val="0"/>
              </a:spcAft>
              <a:tabLst>
                <a:tab pos="2312988" algn="l"/>
              </a:tabLst>
              <a:defRPr>
                <a:solidFill>
                  <a:schemeClr val="tx1"/>
                </a:solidFill>
                <a:latin typeface="Arial" panose="020B0604020202020204" pitchFamily="34" charset="0"/>
              </a:defRPr>
            </a:lvl3pPr>
            <a:lvl4pPr eaLnBrk="0" fontAlgn="base" hangingPunct="0">
              <a:spcBef>
                <a:spcPct val="0"/>
              </a:spcBef>
              <a:spcAft>
                <a:spcPct val="0"/>
              </a:spcAft>
              <a:tabLst>
                <a:tab pos="2312988" algn="l"/>
              </a:tabLst>
              <a:defRPr>
                <a:solidFill>
                  <a:schemeClr val="tx1"/>
                </a:solidFill>
                <a:latin typeface="Arial" panose="020B0604020202020204" pitchFamily="34" charset="0"/>
              </a:defRPr>
            </a:lvl4pPr>
            <a:lvl5pPr eaLnBrk="0" fontAlgn="base" hangingPunct="0">
              <a:spcBef>
                <a:spcPct val="0"/>
              </a:spcBef>
              <a:spcAft>
                <a:spcPct val="0"/>
              </a:spcAft>
              <a:tabLst>
                <a:tab pos="2312988" algn="l"/>
              </a:tabLst>
              <a:defRPr>
                <a:solidFill>
                  <a:schemeClr val="tx1"/>
                </a:solidFill>
                <a:latin typeface="Arial" panose="020B0604020202020204" pitchFamily="34" charset="0"/>
              </a:defRPr>
            </a:lvl5pPr>
            <a:lvl6pPr eaLnBrk="0" fontAlgn="base" hangingPunct="0">
              <a:spcBef>
                <a:spcPct val="0"/>
              </a:spcBef>
              <a:spcAft>
                <a:spcPct val="0"/>
              </a:spcAft>
              <a:tabLst>
                <a:tab pos="2312988" algn="l"/>
              </a:tabLst>
              <a:defRPr>
                <a:solidFill>
                  <a:schemeClr val="tx1"/>
                </a:solidFill>
                <a:latin typeface="Arial" panose="020B0604020202020204" pitchFamily="34" charset="0"/>
              </a:defRPr>
            </a:lvl6pPr>
            <a:lvl7pPr eaLnBrk="0" fontAlgn="base" hangingPunct="0">
              <a:spcBef>
                <a:spcPct val="0"/>
              </a:spcBef>
              <a:spcAft>
                <a:spcPct val="0"/>
              </a:spcAft>
              <a:tabLst>
                <a:tab pos="2312988" algn="l"/>
              </a:tabLst>
              <a:defRPr>
                <a:solidFill>
                  <a:schemeClr val="tx1"/>
                </a:solidFill>
                <a:latin typeface="Arial" panose="020B0604020202020204" pitchFamily="34" charset="0"/>
              </a:defRPr>
            </a:lvl7pPr>
            <a:lvl8pPr eaLnBrk="0" fontAlgn="base" hangingPunct="0">
              <a:spcBef>
                <a:spcPct val="0"/>
              </a:spcBef>
              <a:spcAft>
                <a:spcPct val="0"/>
              </a:spcAft>
              <a:tabLst>
                <a:tab pos="2312988" algn="l"/>
              </a:tabLst>
              <a:defRPr>
                <a:solidFill>
                  <a:schemeClr val="tx1"/>
                </a:solidFill>
                <a:latin typeface="Arial" panose="020B0604020202020204" pitchFamily="34" charset="0"/>
              </a:defRPr>
            </a:lvl8pPr>
            <a:lvl9pPr eaLnBrk="0" fontAlgn="base" hangingPunct="0">
              <a:spcBef>
                <a:spcPct val="0"/>
              </a:spcBef>
              <a:spcAft>
                <a:spcPct val="0"/>
              </a:spcAft>
              <a:tabLst>
                <a:tab pos="2312988" algn="l"/>
              </a:tabLs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tab pos="2312988" algn="l"/>
              </a:tabLst>
            </a:pPr>
            <a:r>
              <a:rPr kumimoji="0" lang="en-US" altLang="sl-SI"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sl-SI" altLang="sl-SI" sz="8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tab pos="2312988" algn="l"/>
              </a:tabLst>
            </a:pPr>
            <a:endParaRPr kumimoji="0" lang="sl-SI" altLang="sl-SI" sz="1800" b="0" i="0" u="none" strike="noStrike" cap="none" normalizeH="0" baseline="0" dirty="0">
              <a:ln>
                <a:noFill/>
              </a:ln>
              <a:solidFill>
                <a:schemeClr val="tx1"/>
              </a:solidFill>
              <a:effectLst/>
              <a:latin typeface="Arial" panose="020B0604020202020204" pitchFamily="34" charset="0"/>
            </a:endParaRPr>
          </a:p>
        </p:txBody>
      </p:sp>
      <p:sp>
        <p:nvSpPr>
          <p:cNvPr id="4" name="Rectangle 1">
            <a:extLst>
              <a:ext uri="{FF2B5EF4-FFF2-40B4-BE49-F238E27FC236}">
                <a16:creationId xmlns:a16="http://schemas.microsoft.com/office/drawing/2014/main" id="{AC5EEF2E-4722-4EF4-BAEE-FEDE0BD41F08}"/>
              </a:ext>
            </a:extLst>
          </p:cNvPr>
          <p:cNvSpPr>
            <a:spLocks noChangeArrowheads="1"/>
          </p:cNvSpPr>
          <p:nvPr/>
        </p:nvSpPr>
        <p:spPr bwMode="auto">
          <a:xfrm>
            <a:off x="0" y="90100"/>
            <a:ext cx="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sl-SI" altLang="sl-SI" sz="1800" b="0" i="0" u="none" strike="noStrike" cap="none" normalizeH="0" baseline="0" dirty="0">
              <a:ln>
                <a:noFill/>
              </a:ln>
              <a:solidFill>
                <a:schemeClr val="tx1"/>
              </a:solidFill>
              <a:effectLst/>
              <a:latin typeface="Arial" panose="020B0604020202020204" pitchFamily="34" charset="0"/>
            </a:endParaRPr>
          </a:p>
        </p:txBody>
      </p:sp>
      <p:sp>
        <p:nvSpPr>
          <p:cNvPr id="10" name="Označba mesta vsebine 9">
            <a:extLst>
              <a:ext uri="{FF2B5EF4-FFF2-40B4-BE49-F238E27FC236}">
                <a16:creationId xmlns:a16="http://schemas.microsoft.com/office/drawing/2014/main" id="{F4D4B53B-3F25-45CA-A69A-A82901DDB8F4}"/>
              </a:ext>
            </a:extLst>
          </p:cNvPr>
          <p:cNvSpPr>
            <a:spLocks noGrp="1"/>
          </p:cNvSpPr>
          <p:nvPr>
            <p:ph idx="1"/>
          </p:nvPr>
        </p:nvSpPr>
        <p:spPr>
          <a:xfrm>
            <a:off x="1141412" y="2249487"/>
            <a:ext cx="9905999" cy="1102519"/>
          </a:xfrm>
        </p:spPr>
        <p:txBody>
          <a:bodyPr/>
          <a:lstStyle/>
          <a:p>
            <a:r>
              <a:rPr lang="sl-SI" dirty="0"/>
              <a:t>26.6. do 9.7. 1. rok</a:t>
            </a:r>
          </a:p>
          <a:p>
            <a:r>
              <a:rPr lang="sl-SI" dirty="0"/>
              <a:t>Od 18.8. do 29.8. 2. rok</a:t>
            </a:r>
          </a:p>
        </p:txBody>
      </p:sp>
    </p:spTree>
    <p:extLst>
      <p:ext uri="{BB962C8B-B14F-4D97-AF65-F5344CB8AC3E}">
        <p14:creationId xmlns:p14="http://schemas.microsoft.com/office/powerpoint/2010/main" val="58611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D71B353-E343-FF4F-D65F-07DDC9CA50E7}"/>
              </a:ext>
            </a:extLst>
          </p:cNvPr>
          <p:cNvSpPr>
            <a:spLocks noGrp="1"/>
          </p:cNvSpPr>
          <p:nvPr>
            <p:ph type="title"/>
          </p:nvPr>
        </p:nvSpPr>
        <p:spPr/>
        <p:txBody>
          <a:bodyPr/>
          <a:lstStyle/>
          <a:p>
            <a:endParaRPr lang="sl-SI"/>
          </a:p>
        </p:txBody>
      </p:sp>
      <p:sp>
        <p:nvSpPr>
          <p:cNvPr id="3" name="Označba mesta vsebine 2">
            <a:extLst>
              <a:ext uri="{FF2B5EF4-FFF2-40B4-BE49-F238E27FC236}">
                <a16:creationId xmlns:a16="http://schemas.microsoft.com/office/drawing/2014/main" id="{05F9EE7E-17E5-794D-D4EF-DC857A37F4DE}"/>
              </a:ext>
            </a:extLst>
          </p:cNvPr>
          <p:cNvSpPr>
            <a:spLocks noGrp="1"/>
          </p:cNvSpPr>
          <p:nvPr>
            <p:ph idx="1"/>
          </p:nvPr>
        </p:nvSpPr>
        <p:spPr>
          <a:xfrm>
            <a:off x="1141412" y="1913860"/>
            <a:ext cx="9905999" cy="3877341"/>
          </a:xfrm>
        </p:spPr>
        <p:txBody>
          <a:bodyPr>
            <a:normAutofit/>
          </a:bodyPr>
          <a:lstStyle/>
          <a:p>
            <a:pPr marL="0" indent="0" algn="ctr">
              <a:buNone/>
            </a:pPr>
            <a:r>
              <a:rPr lang="sl-SI" sz="7200" b="1" dirty="0">
                <a:solidFill>
                  <a:srgbClr val="7030A0"/>
                </a:solidFill>
              </a:rPr>
              <a:t>ŽELIM VAM USPEŠNO NOVO ŠOLSKO LETO!</a:t>
            </a:r>
          </a:p>
          <a:p>
            <a:pPr marL="0" indent="0" algn="ctr">
              <a:buNone/>
            </a:pPr>
            <a:r>
              <a:rPr lang="sl-SI" sz="2800" b="1" dirty="0">
                <a:solidFill>
                  <a:srgbClr val="92D050"/>
                </a:solidFill>
              </a:rPr>
              <a:t>                                                          razredničarka </a:t>
            </a:r>
          </a:p>
        </p:txBody>
      </p:sp>
    </p:spTree>
    <p:extLst>
      <p:ext uri="{BB962C8B-B14F-4D97-AF65-F5344CB8AC3E}">
        <p14:creationId xmlns:p14="http://schemas.microsoft.com/office/powerpoint/2010/main" val="14696272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zje">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TM04033919[[fn=Vezje]]</Template>
  <TotalTime>252</TotalTime>
  <Words>381</Words>
  <Application>Microsoft Office PowerPoint</Application>
  <PresentationFormat>Širokozaslonsko</PresentationFormat>
  <Paragraphs>54</Paragraphs>
  <Slides>9</Slides>
  <Notes>0</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9</vt:i4>
      </vt:variant>
    </vt:vector>
  </HeadingPairs>
  <TitlesOfParts>
    <vt:vector size="15" baseType="lpstr">
      <vt:lpstr>Arial</vt:lpstr>
      <vt:lpstr>Calibri</vt:lpstr>
      <vt:lpstr>Times New Roman</vt:lpstr>
      <vt:lpstr>Trebuchet MS</vt:lpstr>
      <vt:lpstr>Tw Cen MT</vt:lpstr>
      <vt:lpstr>Vezje</vt:lpstr>
      <vt:lpstr>         DOBRODOŠLI, 8. A!  </vt:lpstr>
      <vt:lpstr>DEJAVNOST: </vt:lpstr>
      <vt:lpstr>Glavne informacije ob vstopu v novo šolsko leto:</vt:lpstr>
      <vt:lpstr>Glavne informacije ob vstopu v novo šolsko leto:</vt:lpstr>
      <vt:lpstr>DOLOČITEV UČENCEV ZA POMOČ SOŠOLCEM</vt:lpstr>
      <vt:lpstr>Počitnice in tabor</vt:lpstr>
      <vt:lpstr>Roditeljski sestanki za starše</vt:lpstr>
      <vt:lpstr>Popravni izpiti</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DOBRODOŠLI, 6. b!</dc:title>
  <dc:creator>katja.satler@gmail.com</dc:creator>
  <cp:lastModifiedBy>Damijana Križnik V</cp:lastModifiedBy>
  <cp:revision>14</cp:revision>
  <dcterms:created xsi:type="dcterms:W3CDTF">2022-08-31T13:50:05Z</dcterms:created>
  <dcterms:modified xsi:type="dcterms:W3CDTF">2024-08-27T09:23:14Z</dcterms:modified>
</cp:coreProperties>
</file>