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verlock"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11tTRQISICuACsXEM+ZUfjmvO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10"/>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40" name="Google Shape;240;p10"/>
          <p:cNvGrpSpPr/>
          <p:nvPr/>
        </p:nvGrpSpPr>
        <p:grpSpPr>
          <a:xfrm>
            <a:off x="1303402" y="3985"/>
            <a:ext cx="9772765" cy="6858000"/>
            <a:chOff x="1303402" y="3985"/>
            <a:chExt cx="9772765" cy="6858000"/>
          </a:xfrm>
        </p:grpSpPr>
        <p:sp>
          <p:nvSpPr>
            <p:cNvPr id="241" name="Google Shape;241;p10"/>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10"/>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10"/>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10"/>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10"/>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10"/>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10"/>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8" name="Google Shape;248;p10"/>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en-US" sz="5200">
                <a:solidFill>
                  <a:schemeClr val="dk2"/>
                </a:solidFill>
                <a:latin typeface="Overlock"/>
                <a:ea typeface="Overlock"/>
                <a:cs typeface="Overlock"/>
                <a:sym typeface="Overlock"/>
              </a:rPr>
              <a:t>Thank you</a:t>
            </a:r>
            <a:endParaRPr/>
          </a:p>
        </p:txBody>
      </p:sp>
      <p:sp>
        <p:nvSpPr>
          <p:cNvPr id="249" name="Google Shape;249;p10"/>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55" name="Google Shape;255;p11"/>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6" name="Google Shape;256;p11"/>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7" name="Google Shape;257;p11"/>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58" name="Google Shape;258;p11"/>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580058" y="1517904"/>
            <a:ext cx="4069080" cy="4050792"/>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Font typeface="Overlock"/>
              <a:buNone/>
            </a:pPr>
            <a:r>
              <a:rPr lang="en-GB" sz="4000" dirty="0">
                <a:solidFill>
                  <a:srgbClr val="FFFFFF"/>
                </a:solidFill>
                <a:latin typeface="Overlock"/>
                <a:ea typeface="Overlock"/>
                <a:cs typeface="Overlock"/>
                <a:sym typeface="Overlock"/>
              </a:rPr>
              <a:t>Who I am – Sight Description</a:t>
            </a:r>
          </a:p>
        </p:txBody>
      </p:sp>
      <p:pic>
        <p:nvPicPr>
          <p:cNvPr id="99" name="Google Shape;99;p2"/>
          <p:cNvPicPr preferRelativeResize="0"/>
          <p:nvPr/>
        </p:nvPicPr>
        <p:blipFill rotWithShape="1">
          <a:blip r:embed="rId3">
            <a:alphaModFix/>
          </a:blip>
          <a:srcRect/>
          <a:stretch/>
        </p:blipFill>
        <p:spPr>
          <a:xfrm>
            <a:off x="5229977" y="847778"/>
            <a:ext cx="6123823" cy="56330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
        <p:cNvGrpSpPr/>
        <p:nvPr/>
      </p:nvGrpSpPr>
      <p:grpSpPr>
        <a:xfrm>
          <a:off x="0" y="0"/>
          <a:ext cx="0" cy="0"/>
          <a:chOff x="0" y="0"/>
          <a:chExt cx="0" cy="0"/>
        </a:xfrm>
      </p:grpSpPr>
      <p:sp>
        <p:nvSpPr>
          <p:cNvPr id="104" name="Google Shape;104;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p:nvPr/>
        </p:nvSpPr>
        <p:spPr>
          <a:xfrm>
            <a:off x="305" y="3009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6" name="Google Shape;106;p3"/>
          <p:cNvGrpSpPr/>
          <p:nvPr/>
        </p:nvGrpSpPr>
        <p:grpSpPr>
          <a:xfrm>
            <a:off x="305" y="-11219"/>
            <a:ext cx="5646974" cy="6483075"/>
            <a:chOff x="-19221" y="0"/>
            <a:chExt cx="5646974" cy="6483075"/>
          </a:xfrm>
        </p:grpSpPr>
        <p:sp>
          <p:nvSpPr>
            <p:cNvPr id="107" name="Google Shape;107;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2" name="Google Shape;112;p3"/>
          <p:cNvSpPr txBox="1">
            <a:spLocks noGrp="1"/>
          </p:cNvSpPr>
          <p:nvPr>
            <p:ph type="title"/>
          </p:nvPr>
        </p:nvSpPr>
        <p:spPr>
          <a:xfrm>
            <a:off x="813816" y="1897827"/>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a:solidFill>
                  <a:schemeClr val="dk2"/>
                </a:solidFill>
                <a:latin typeface="Overlock"/>
                <a:ea typeface="Overlock"/>
                <a:cs typeface="Overlock"/>
                <a:sym typeface="Overlock"/>
              </a:rPr>
              <a:t>Let´s talk about….</a:t>
            </a:r>
            <a:endParaRPr sz="4000" dirty="0">
              <a:solidFill>
                <a:schemeClr val="dk2"/>
              </a:solidFill>
              <a:latin typeface="Overlock"/>
              <a:ea typeface="Overlock"/>
              <a:cs typeface="Overlock"/>
              <a:sym typeface="Overlock"/>
            </a:endParaRPr>
          </a:p>
        </p:txBody>
      </p:sp>
      <p:grpSp>
        <p:nvGrpSpPr>
          <p:cNvPr id="113" name="Google Shape;113;p3"/>
          <p:cNvGrpSpPr/>
          <p:nvPr/>
        </p:nvGrpSpPr>
        <p:grpSpPr>
          <a:xfrm>
            <a:off x="6091238" y="1080922"/>
            <a:ext cx="5115491" cy="4697280"/>
            <a:chOff x="0" y="125269"/>
            <a:chExt cx="5115491" cy="4697280"/>
          </a:xfrm>
        </p:grpSpPr>
        <p:sp>
          <p:nvSpPr>
            <p:cNvPr id="114" name="Google Shape;114;p3"/>
            <p:cNvSpPr/>
            <p:nvPr/>
          </p:nvSpPr>
          <p:spPr>
            <a:xfrm>
              <a:off x="0" y="125269"/>
              <a:ext cx="5115491" cy="111384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54373" y="179642"/>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Knowledge of the unique visual impairment and its implications. </a:t>
              </a:r>
              <a:endParaRPr/>
            </a:p>
          </p:txBody>
        </p:sp>
        <p:sp>
          <p:nvSpPr>
            <p:cNvPr id="116" name="Google Shape;116;p3"/>
            <p:cNvSpPr/>
            <p:nvPr/>
          </p:nvSpPr>
          <p:spPr>
            <a:xfrm>
              <a:off x="0" y="1319749"/>
              <a:ext cx="5115491" cy="1113840"/>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54373" y="1374122"/>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How modifications help. </a:t>
              </a:r>
              <a:endParaRPr sz="2800" b="0" i="0" u="none" strike="noStrike" cap="none">
                <a:solidFill>
                  <a:schemeClr val="lt1"/>
                </a:solidFill>
                <a:latin typeface="Calibri"/>
                <a:ea typeface="Calibri"/>
                <a:cs typeface="Calibri"/>
                <a:sym typeface="Calibri"/>
              </a:endParaRPr>
            </a:p>
          </p:txBody>
        </p:sp>
        <p:sp>
          <p:nvSpPr>
            <p:cNvPr id="118" name="Google Shape;118;p3"/>
            <p:cNvSpPr/>
            <p:nvPr/>
          </p:nvSpPr>
          <p:spPr>
            <a:xfrm>
              <a:off x="0" y="2514229"/>
              <a:ext cx="5115491" cy="1113840"/>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54373" y="2568602"/>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The importance of sharing this information</a:t>
              </a:r>
              <a:endParaRPr/>
            </a:p>
          </p:txBody>
        </p:sp>
        <p:sp>
          <p:nvSpPr>
            <p:cNvPr id="120" name="Google Shape;120;p3"/>
            <p:cNvSpPr/>
            <p:nvPr/>
          </p:nvSpPr>
          <p:spPr>
            <a:xfrm>
              <a:off x="0" y="3708709"/>
              <a:ext cx="5115491" cy="111384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54373" y="3763082"/>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Sight is not linked to your ability</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a:solidFill>
                  <a:schemeClr val="dk2"/>
                </a:solidFill>
                <a:latin typeface="Overlock"/>
                <a:ea typeface="Overlock"/>
                <a:cs typeface="Overlock"/>
                <a:sym typeface="Overlock"/>
              </a:rPr>
              <a:t>Reflect</a:t>
            </a:r>
            <a:endParaRPr/>
          </a:p>
        </p:txBody>
      </p:sp>
      <p:sp>
        <p:nvSpPr>
          <p:cNvPr id="129" name="Google Shape;129;p4"/>
          <p:cNvSpPr txBox="1">
            <a:spLocks noGrp="1"/>
          </p:cNvSpPr>
          <p:nvPr>
            <p:ph type="body" idx="1"/>
          </p:nvPr>
        </p:nvSpPr>
        <p:spPr>
          <a:xfrm>
            <a:off x="804672" y="2421683"/>
            <a:ext cx="4765949" cy="3353476"/>
          </a:xfrm>
          <a:prstGeom prst="rect">
            <a:avLst/>
          </a:prstGeom>
          <a:noFill/>
          <a:ln>
            <a:noFill/>
          </a:ln>
        </p:spPr>
        <p:txBody>
          <a:bodyPr spcFirstLastPara="1" wrap="square" lIns="91425" tIns="45700" rIns="91425" bIns="45700" anchor="t" anchorCtr="0">
            <a:normAutofit fontScale="85000" lnSpcReduction="10000"/>
          </a:bodyPr>
          <a:lstStyle/>
          <a:p>
            <a:pPr marL="228600" lvl="0" indent="-215265" algn="l" rtl="0">
              <a:lnSpc>
                <a:spcPct val="90000"/>
              </a:lnSpc>
              <a:spcBef>
                <a:spcPts val="0"/>
              </a:spcBef>
              <a:spcAft>
                <a:spcPts val="0"/>
              </a:spcAft>
              <a:buClr>
                <a:schemeClr val="dk2"/>
              </a:buClr>
              <a:buSzPct val="100000"/>
              <a:buChar char="•"/>
            </a:pPr>
            <a:r>
              <a:rPr lang="en-US">
                <a:solidFill>
                  <a:schemeClr val="dk2"/>
                </a:solidFill>
                <a:latin typeface="Overlock"/>
                <a:ea typeface="Overlock"/>
                <a:cs typeface="Overlock"/>
                <a:sym typeface="Overlock"/>
              </a:rPr>
              <a:t>Do you talk about your child’s vision? </a:t>
            </a:r>
            <a:endParaRPr/>
          </a:p>
          <a:p>
            <a:pPr marL="228600" lvl="0" indent="-215265" algn="l" rtl="0">
              <a:lnSpc>
                <a:spcPct val="90000"/>
              </a:lnSpc>
              <a:spcBef>
                <a:spcPts val="1000"/>
              </a:spcBef>
              <a:spcAft>
                <a:spcPts val="0"/>
              </a:spcAft>
              <a:buClr>
                <a:schemeClr val="dk2"/>
              </a:buClr>
              <a:buSzPct val="100000"/>
              <a:buChar char="•"/>
            </a:pPr>
            <a:r>
              <a:rPr lang="en-US">
                <a:solidFill>
                  <a:schemeClr val="dk2"/>
                </a:solidFill>
                <a:latin typeface="Overlock"/>
                <a:ea typeface="Overlock"/>
                <a:cs typeface="Overlock"/>
                <a:sym typeface="Overlock"/>
              </a:rPr>
              <a:t>How much is understood?</a:t>
            </a:r>
            <a:endParaRPr/>
          </a:p>
          <a:p>
            <a:pPr marL="228600" lvl="0" indent="-215265" algn="l" rtl="0">
              <a:lnSpc>
                <a:spcPct val="90000"/>
              </a:lnSpc>
              <a:spcBef>
                <a:spcPts val="1000"/>
              </a:spcBef>
              <a:spcAft>
                <a:spcPts val="0"/>
              </a:spcAft>
              <a:buClr>
                <a:schemeClr val="dk2"/>
              </a:buClr>
              <a:buSzPct val="100000"/>
              <a:buChar char="•"/>
            </a:pPr>
            <a:r>
              <a:rPr lang="en-US">
                <a:solidFill>
                  <a:schemeClr val="dk2"/>
                </a:solidFill>
                <a:latin typeface="Overlock"/>
                <a:ea typeface="Overlock"/>
                <a:cs typeface="Overlock"/>
                <a:sym typeface="Overlock"/>
              </a:rPr>
              <a:t>Should they be able to explain it?</a:t>
            </a:r>
            <a:endParaRPr/>
          </a:p>
          <a:p>
            <a:pPr marL="228600" lvl="0" indent="-215265" algn="l" rtl="0">
              <a:lnSpc>
                <a:spcPct val="90000"/>
              </a:lnSpc>
              <a:spcBef>
                <a:spcPts val="1000"/>
              </a:spcBef>
              <a:spcAft>
                <a:spcPts val="0"/>
              </a:spcAft>
              <a:buClr>
                <a:schemeClr val="dk2"/>
              </a:buClr>
              <a:buSzPct val="100000"/>
              <a:buChar char="•"/>
            </a:pPr>
            <a:r>
              <a:rPr lang="en-US">
                <a:solidFill>
                  <a:schemeClr val="dk2"/>
                </a:solidFill>
                <a:latin typeface="Overlock"/>
                <a:ea typeface="Overlock"/>
                <a:cs typeface="Overlock"/>
                <a:sym typeface="Overlock"/>
              </a:rPr>
              <a:t>Do you think your attitude towards your child’s visual impairment affects your child’s self-interpretation?</a:t>
            </a:r>
            <a:endParaRPr>
              <a:solidFill>
                <a:schemeClr val="dk2"/>
              </a:solidFill>
              <a:latin typeface="Overlock"/>
              <a:ea typeface="Overlock"/>
              <a:cs typeface="Overlock"/>
              <a:sym typeface="Overlock"/>
            </a:endParaRPr>
          </a:p>
          <a:p>
            <a:pPr marL="228600" lvl="0" indent="-64135" algn="l" rtl="0">
              <a:lnSpc>
                <a:spcPct val="90000"/>
              </a:lnSpc>
              <a:spcBef>
                <a:spcPts val="1000"/>
              </a:spcBef>
              <a:spcAft>
                <a:spcPts val="0"/>
              </a:spcAft>
              <a:buClr>
                <a:schemeClr val="dk1"/>
              </a:buClr>
              <a:buSzPct val="100000"/>
              <a:buNone/>
            </a:pPr>
            <a:endParaRPr>
              <a:solidFill>
                <a:schemeClr val="dk2"/>
              </a:solidFill>
              <a:latin typeface="Overlock"/>
              <a:ea typeface="Overlock"/>
              <a:cs typeface="Overlock"/>
              <a:sym typeface="Overlock"/>
            </a:endParaRPr>
          </a:p>
        </p:txBody>
      </p:sp>
      <p:grpSp>
        <p:nvGrpSpPr>
          <p:cNvPr id="130" name="Google Shape;130;p4"/>
          <p:cNvGrpSpPr/>
          <p:nvPr/>
        </p:nvGrpSpPr>
        <p:grpSpPr>
          <a:xfrm>
            <a:off x="5818240" y="-16714"/>
            <a:ext cx="6373761" cy="6874714"/>
            <a:chOff x="5818240" y="-1"/>
            <a:chExt cx="6373761" cy="6874714"/>
          </a:xfrm>
        </p:grpSpPr>
        <p:sp>
          <p:nvSpPr>
            <p:cNvPr id="131" name="Google Shape;131;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5" name="Google Shape;135;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en-GB" sz="4600" dirty="0">
                <a:solidFill>
                  <a:schemeClr val="lt1"/>
                </a:solidFill>
                <a:latin typeface="Overlock"/>
                <a:ea typeface="Overlock"/>
                <a:cs typeface="Overlock"/>
                <a:sym typeface="Overlock"/>
              </a:rPr>
              <a:t>Possible </a:t>
            </a:r>
            <a:br>
              <a:rPr lang="en-GB" sz="4600" dirty="0">
                <a:solidFill>
                  <a:schemeClr val="lt1"/>
                </a:solidFill>
                <a:latin typeface="Overlock"/>
                <a:ea typeface="Overlock"/>
                <a:cs typeface="Overlock"/>
                <a:sym typeface="Overlock"/>
              </a:rPr>
            </a:br>
            <a:r>
              <a:rPr lang="en-GB" sz="4600" dirty="0">
                <a:solidFill>
                  <a:schemeClr val="lt1"/>
                </a:solidFill>
                <a:latin typeface="Overlock"/>
                <a:ea typeface="Overlock"/>
                <a:cs typeface="Overlock"/>
                <a:sym typeface="Overlock"/>
              </a:rPr>
              <a:t>causes</a:t>
            </a:r>
          </a:p>
        </p:txBody>
      </p:sp>
      <p:grpSp>
        <p:nvGrpSpPr>
          <p:cNvPr id="142" name="Google Shape;142;p5"/>
          <p:cNvGrpSpPr/>
          <p:nvPr/>
        </p:nvGrpSpPr>
        <p:grpSpPr>
          <a:xfrm>
            <a:off x="5468389" y="1546433"/>
            <a:ext cx="6263640" cy="3652605"/>
            <a:chOff x="0" y="926041"/>
            <a:chExt cx="6263640" cy="3652605"/>
          </a:xfrm>
        </p:grpSpPr>
        <p:sp>
          <p:nvSpPr>
            <p:cNvPr id="143" name="Google Shape;143;p5"/>
            <p:cNvSpPr/>
            <p:nvPr/>
          </p:nvSpPr>
          <p:spPr>
            <a:xfrm>
              <a:off x="0" y="926041"/>
              <a:ext cx="6263640" cy="112729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txBox="1"/>
            <p:nvPr/>
          </p:nvSpPr>
          <p:spPr>
            <a:xfrm>
              <a:off x="55030" y="981071"/>
              <a:ext cx="6153580" cy="1017235"/>
            </a:xfrm>
            <a:prstGeom prst="rect">
              <a:avLst/>
            </a:prstGeom>
            <a:noFill/>
            <a:ln>
              <a:noFill/>
            </a:ln>
          </p:spPr>
          <p:txBody>
            <a:bodyPr spcFirstLastPara="1" wrap="square" lIns="179050" tIns="179050" rIns="179050" bIns="179050" anchor="ctr" anchorCtr="0">
              <a:noAutofit/>
            </a:bodyPr>
            <a:lstStyle/>
            <a:p>
              <a:pPr marL="0" marR="0" lvl="0" indent="0" algn="l" rtl="0">
                <a:lnSpc>
                  <a:spcPct val="90000"/>
                </a:lnSpc>
                <a:spcBef>
                  <a:spcPts val="0"/>
                </a:spcBef>
                <a:spcAft>
                  <a:spcPts val="0"/>
                </a:spcAft>
                <a:buClr>
                  <a:schemeClr val="lt1"/>
                </a:buClr>
                <a:buSzPts val="4700"/>
                <a:buFont typeface="Calibri"/>
                <a:buNone/>
              </a:pPr>
              <a:r>
                <a:rPr lang="en-US" sz="4700" b="0" i="0" u="none" strike="noStrike" cap="none">
                  <a:solidFill>
                    <a:schemeClr val="lt1"/>
                  </a:solidFill>
                  <a:latin typeface="Calibri"/>
                  <a:ea typeface="Calibri"/>
                  <a:cs typeface="Calibri"/>
                  <a:sym typeface="Calibri"/>
                </a:rPr>
                <a:t>Terminology</a:t>
              </a:r>
              <a:endParaRPr/>
            </a:p>
          </p:txBody>
        </p:sp>
        <p:sp>
          <p:nvSpPr>
            <p:cNvPr id="145" name="Google Shape;145;p5"/>
            <p:cNvSpPr/>
            <p:nvPr/>
          </p:nvSpPr>
          <p:spPr>
            <a:xfrm>
              <a:off x="0" y="2188696"/>
              <a:ext cx="6263640" cy="112729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txBox="1"/>
            <p:nvPr/>
          </p:nvSpPr>
          <p:spPr>
            <a:xfrm>
              <a:off x="55030" y="2243726"/>
              <a:ext cx="6153580" cy="1017235"/>
            </a:xfrm>
            <a:prstGeom prst="rect">
              <a:avLst/>
            </a:prstGeom>
            <a:noFill/>
            <a:ln>
              <a:noFill/>
            </a:ln>
          </p:spPr>
          <p:txBody>
            <a:bodyPr spcFirstLastPara="1" wrap="square" lIns="179050" tIns="179050" rIns="179050" bIns="179050" anchor="ctr" anchorCtr="0">
              <a:noAutofit/>
            </a:bodyPr>
            <a:lstStyle/>
            <a:p>
              <a:pPr marL="0" marR="0" lvl="0" indent="0" algn="l" rtl="0">
                <a:lnSpc>
                  <a:spcPct val="90000"/>
                </a:lnSpc>
                <a:spcBef>
                  <a:spcPts val="0"/>
                </a:spcBef>
                <a:spcAft>
                  <a:spcPts val="0"/>
                </a:spcAft>
                <a:buClr>
                  <a:schemeClr val="lt1"/>
                </a:buClr>
                <a:buSzPts val="4700"/>
                <a:buFont typeface="Calibri"/>
                <a:buNone/>
              </a:pPr>
              <a:r>
                <a:rPr lang="en-US" sz="4700" b="0" i="0" u="none" strike="noStrike" cap="none">
                  <a:solidFill>
                    <a:schemeClr val="lt1"/>
                  </a:solidFill>
                  <a:latin typeface="Calibri"/>
                  <a:ea typeface="Calibri"/>
                  <a:cs typeface="Calibri"/>
                  <a:sym typeface="Calibri"/>
                </a:rPr>
                <a:t>Talking to the individual</a:t>
              </a:r>
              <a:endParaRPr/>
            </a:p>
          </p:txBody>
        </p:sp>
        <p:sp>
          <p:nvSpPr>
            <p:cNvPr id="147" name="Google Shape;147;p5"/>
            <p:cNvSpPr/>
            <p:nvPr/>
          </p:nvSpPr>
          <p:spPr>
            <a:xfrm>
              <a:off x="0" y="3451351"/>
              <a:ext cx="6263640" cy="112729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55030" y="3506381"/>
              <a:ext cx="6153580" cy="1017235"/>
            </a:xfrm>
            <a:prstGeom prst="rect">
              <a:avLst/>
            </a:prstGeom>
            <a:noFill/>
            <a:ln>
              <a:noFill/>
            </a:ln>
          </p:spPr>
          <p:txBody>
            <a:bodyPr spcFirstLastPara="1" wrap="square" lIns="179050" tIns="179050" rIns="179050" bIns="179050" anchor="ctr" anchorCtr="0">
              <a:noAutofit/>
            </a:bodyPr>
            <a:lstStyle/>
            <a:p>
              <a:pPr marL="0" marR="0" lvl="0" indent="0" algn="l" rtl="0">
                <a:lnSpc>
                  <a:spcPct val="90000"/>
                </a:lnSpc>
                <a:spcBef>
                  <a:spcPts val="0"/>
                </a:spcBef>
                <a:spcAft>
                  <a:spcPts val="0"/>
                </a:spcAft>
                <a:buClr>
                  <a:schemeClr val="lt1"/>
                </a:buClr>
                <a:buSzPts val="4700"/>
                <a:buFont typeface="Calibri"/>
                <a:buNone/>
              </a:pPr>
              <a:r>
                <a:rPr lang="en-US" sz="4700" b="0" i="0" u="none" strike="noStrike" cap="none">
                  <a:solidFill>
                    <a:schemeClr val="lt1"/>
                  </a:solidFill>
                  <a:latin typeface="Calibri"/>
                  <a:ea typeface="Calibri"/>
                  <a:cs typeface="Calibri"/>
                  <a:sym typeface="Calibri"/>
                </a:rPr>
                <a:t>Acceptance/Guilt</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6"/>
          <p:cNvSpPr txBox="1">
            <a:spLocks noGrp="1"/>
          </p:cNvSpPr>
          <p:nvPr>
            <p:ph type="title"/>
          </p:nvPr>
        </p:nvSpPr>
        <p:spPr>
          <a:xfrm>
            <a:off x="347472" y="712269"/>
            <a:ext cx="3966803"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en-US" sz="4600" dirty="0">
                <a:solidFill>
                  <a:srgbClr val="FFFFFF"/>
                </a:solidFill>
                <a:latin typeface="Overlock"/>
                <a:ea typeface="Overlock"/>
                <a:cs typeface="Overlock"/>
                <a:sym typeface="Overlock"/>
              </a:rPr>
              <a:t>Consequences</a:t>
            </a:r>
            <a:endParaRPr sz="4600" dirty="0"/>
          </a:p>
        </p:txBody>
      </p:sp>
      <p:grpSp>
        <p:nvGrpSpPr>
          <p:cNvPr id="156" name="Google Shape;156;p6"/>
          <p:cNvGrpSpPr/>
          <p:nvPr/>
        </p:nvGrpSpPr>
        <p:grpSpPr>
          <a:xfrm>
            <a:off x="5489707" y="643441"/>
            <a:ext cx="5849672" cy="5571118"/>
            <a:chOff x="209682" y="503"/>
            <a:chExt cx="5849672" cy="5571118"/>
          </a:xfrm>
        </p:grpSpPr>
        <p:sp>
          <p:nvSpPr>
            <p:cNvPr id="157" name="Google Shape;157;p6"/>
            <p:cNvSpPr/>
            <p:nvPr/>
          </p:nvSpPr>
          <p:spPr>
            <a:xfrm>
              <a:off x="209682" y="503"/>
              <a:ext cx="2785558" cy="16713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txBox="1"/>
            <p:nvPr/>
          </p:nvSpPr>
          <p:spPr>
            <a:xfrm>
              <a:off x="209682" y="503"/>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Placing themselves at a disadvantage</a:t>
              </a:r>
              <a:endParaRPr/>
            </a:p>
          </p:txBody>
        </p:sp>
        <p:sp>
          <p:nvSpPr>
            <p:cNvPr id="159" name="Google Shape;159;p6"/>
            <p:cNvSpPr/>
            <p:nvPr/>
          </p:nvSpPr>
          <p:spPr>
            <a:xfrm>
              <a:off x="3273796" y="503"/>
              <a:ext cx="2785558" cy="1671335"/>
            </a:xfrm>
            <a:prstGeom prst="rect">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txBox="1"/>
            <p:nvPr/>
          </p:nvSpPr>
          <p:spPr>
            <a:xfrm>
              <a:off x="3273796" y="503"/>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Low expectations</a:t>
              </a:r>
              <a:endParaRPr/>
            </a:p>
          </p:txBody>
        </p:sp>
        <p:sp>
          <p:nvSpPr>
            <p:cNvPr id="161" name="Google Shape;161;p6"/>
            <p:cNvSpPr/>
            <p:nvPr/>
          </p:nvSpPr>
          <p:spPr>
            <a:xfrm>
              <a:off x="209682" y="1950394"/>
              <a:ext cx="2785558" cy="1671335"/>
            </a:xfrm>
            <a:prstGeom prst="rect">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txBox="1"/>
            <p:nvPr/>
          </p:nvSpPr>
          <p:spPr>
            <a:xfrm>
              <a:off x="209682" y="1950394"/>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Stereotypes</a:t>
              </a:r>
              <a:endParaRPr/>
            </a:p>
          </p:txBody>
        </p:sp>
        <p:sp>
          <p:nvSpPr>
            <p:cNvPr id="163" name="Google Shape;163;p6"/>
            <p:cNvSpPr/>
            <p:nvPr/>
          </p:nvSpPr>
          <p:spPr>
            <a:xfrm>
              <a:off x="3273796" y="1950394"/>
              <a:ext cx="2785558" cy="1671335"/>
            </a:xfrm>
            <a:prstGeom prst="rect">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txBox="1"/>
            <p:nvPr/>
          </p:nvSpPr>
          <p:spPr>
            <a:xfrm>
              <a:off x="3273796" y="1950394"/>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Communication difficulties</a:t>
              </a:r>
              <a:endParaRPr/>
            </a:p>
          </p:txBody>
        </p:sp>
        <p:sp>
          <p:nvSpPr>
            <p:cNvPr id="165" name="Google Shape;165;p6"/>
            <p:cNvSpPr/>
            <p:nvPr/>
          </p:nvSpPr>
          <p:spPr>
            <a:xfrm>
              <a:off x="209682" y="3900286"/>
              <a:ext cx="2785558" cy="1671335"/>
            </a:xfrm>
            <a:prstGeom prst="rect">
              <a:avLst/>
            </a:prstGeom>
            <a:solidFill>
              <a:srgbClr val="46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txBox="1"/>
            <p:nvPr/>
          </p:nvSpPr>
          <p:spPr>
            <a:xfrm>
              <a:off x="209682" y="3900286"/>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Adaptive behaviour</a:t>
              </a:r>
              <a:endParaRPr sz="3000" b="0" i="0" u="none" strike="noStrike" cap="none">
                <a:solidFill>
                  <a:schemeClr val="lt1"/>
                </a:solidFill>
                <a:latin typeface="Calibri"/>
                <a:ea typeface="Calibri"/>
                <a:cs typeface="Calibri"/>
                <a:sym typeface="Calibri"/>
              </a:endParaRPr>
            </a:p>
          </p:txBody>
        </p:sp>
        <p:sp>
          <p:nvSpPr>
            <p:cNvPr id="167" name="Google Shape;167;p6"/>
            <p:cNvSpPr/>
            <p:nvPr/>
          </p:nvSpPr>
          <p:spPr>
            <a:xfrm>
              <a:off x="3273796" y="3900286"/>
              <a:ext cx="2785558" cy="1671335"/>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txBox="1"/>
            <p:nvPr/>
          </p:nvSpPr>
          <p:spPr>
            <a:xfrm>
              <a:off x="3273796" y="3900286"/>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Low motivation/self-esteem</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en-US" sz="4600" dirty="0">
                <a:solidFill>
                  <a:schemeClr val="lt1"/>
                </a:solidFill>
                <a:latin typeface="Overlock"/>
                <a:ea typeface="Overlock"/>
                <a:cs typeface="Overlock"/>
                <a:sym typeface="Overlock"/>
              </a:rPr>
              <a:t>How to support…</a:t>
            </a:r>
            <a:endParaRPr sz="4600" dirty="0">
              <a:solidFill>
                <a:schemeClr val="lt1"/>
              </a:solidFill>
              <a:latin typeface="Overlock"/>
              <a:ea typeface="Overlock"/>
              <a:cs typeface="Overlock"/>
              <a:sym typeface="Overlock"/>
            </a:endParaRPr>
          </a:p>
        </p:txBody>
      </p:sp>
      <p:grpSp>
        <p:nvGrpSpPr>
          <p:cNvPr id="175" name="Google Shape;175;p7"/>
          <p:cNvGrpSpPr/>
          <p:nvPr/>
        </p:nvGrpSpPr>
        <p:grpSpPr>
          <a:xfrm>
            <a:off x="5468389" y="687698"/>
            <a:ext cx="6263640" cy="5370075"/>
            <a:chOff x="0" y="67306"/>
            <a:chExt cx="6263640" cy="5370075"/>
          </a:xfrm>
        </p:grpSpPr>
        <p:sp>
          <p:nvSpPr>
            <p:cNvPr id="176" name="Google Shape;176;p7"/>
            <p:cNvSpPr/>
            <p:nvPr/>
          </p:nvSpPr>
          <p:spPr>
            <a:xfrm>
              <a:off x="0" y="67306"/>
              <a:ext cx="6263640" cy="6955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txBox="1"/>
            <p:nvPr/>
          </p:nvSpPr>
          <p:spPr>
            <a:xfrm>
              <a:off x="33955" y="10126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Empowerment</a:t>
              </a:r>
              <a:endParaRPr/>
            </a:p>
          </p:txBody>
        </p:sp>
        <p:sp>
          <p:nvSpPr>
            <p:cNvPr id="178" name="Google Shape;178;p7"/>
            <p:cNvSpPr/>
            <p:nvPr/>
          </p:nvSpPr>
          <p:spPr>
            <a:xfrm>
              <a:off x="0" y="846391"/>
              <a:ext cx="6263640" cy="695565"/>
            </a:xfrm>
            <a:prstGeom prst="roundRect">
              <a:avLst>
                <a:gd name="adj" fmla="val 16667"/>
              </a:avLst>
            </a:prstGeom>
            <a:solidFill>
              <a:srgbClr val="439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txBox="1"/>
            <p:nvPr/>
          </p:nvSpPr>
          <p:spPr>
            <a:xfrm>
              <a:off x="33955" y="88034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Self-advocacy </a:t>
              </a:r>
              <a:endParaRPr/>
            </a:p>
          </p:txBody>
        </p:sp>
        <p:sp>
          <p:nvSpPr>
            <p:cNvPr id="180" name="Google Shape;180;p7"/>
            <p:cNvSpPr/>
            <p:nvPr/>
          </p:nvSpPr>
          <p:spPr>
            <a:xfrm>
              <a:off x="0" y="1625476"/>
              <a:ext cx="6263640" cy="695565"/>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p:nvPr/>
          </p:nvSpPr>
          <p:spPr>
            <a:xfrm>
              <a:off x="33955" y="165943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Understand why adaptations are made</a:t>
              </a:r>
              <a:endParaRPr/>
            </a:p>
          </p:txBody>
        </p:sp>
        <p:sp>
          <p:nvSpPr>
            <p:cNvPr id="182" name="Google Shape;182;p7"/>
            <p:cNvSpPr/>
            <p:nvPr/>
          </p:nvSpPr>
          <p:spPr>
            <a:xfrm>
              <a:off x="0" y="2404561"/>
              <a:ext cx="6263640" cy="69556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p:nvPr/>
          </p:nvSpPr>
          <p:spPr>
            <a:xfrm>
              <a:off x="33955" y="243851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Understand terminology</a:t>
              </a:r>
              <a:endParaRPr/>
            </a:p>
          </p:txBody>
        </p:sp>
        <p:sp>
          <p:nvSpPr>
            <p:cNvPr id="184" name="Google Shape;184;p7"/>
            <p:cNvSpPr/>
            <p:nvPr/>
          </p:nvSpPr>
          <p:spPr>
            <a:xfrm>
              <a:off x="0" y="3183646"/>
              <a:ext cx="6263640" cy="695565"/>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p:nvPr/>
          </p:nvSpPr>
          <p:spPr>
            <a:xfrm>
              <a:off x="33955" y="321760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Awareness sessions for peers</a:t>
              </a:r>
              <a:endParaRPr/>
            </a:p>
          </p:txBody>
        </p:sp>
        <p:sp>
          <p:nvSpPr>
            <p:cNvPr id="186" name="Google Shape;186;p7"/>
            <p:cNvSpPr/>
            <p:nvPr/>
          </p:nvSpPr>
          <p:spPr>
            <a:xfrm>
              <a:off x="0" y="3962731"/>
              <a:ext cx="6263640" cy="695565"/>
            </a:xfrm>
            <a:prstGeom prst="roundRect">
              <a:avLst>
                <a:gd name="adj" fmla="val 16667"/>
              </a:avLst>
            </a:prstGeom>
            <a:solidFill>
              <a:srgbClr val="4C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txBox="1"/>
            <p:nvPr/>
          </p:nvSpPr>
          <p:spPr>
            <a:xfrm>
              <a:off x="33955" y="399668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Explain to family/peers</a:t>
              </a:r>
              <a:endParaRPr/>
            </a:p>
          </p:txBody>
        </p:sp>
        <p:sp>
          <p:nvSpPr>
            <p:cNvPr id="188" name="Google Shape;188;p7"/>
            <p:cNvSpPr/>
            <p:nvPr/>
          </p:nvSpPr>
          <p:spPr>
            <a:xfrm>
              <a:off x="0" y="4741816"/>
              <a:ext cx="6263640" cy="69556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txBox="1"/>
            <p:nvPr/>
          </p:nvSpPr>
          <p:spPr>
            <a:xfrm>
              <a:off x="33955" y="477577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Have access to VI Role models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6" name="Google Shape;196;p8"/>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7" name="Google Shape;197;p8"/>
          <p:cNvGrpSpPr/>
          <p:nvPr/>
        </p:nvGrpSpPr>
        <p:grpSpPr>
          <a:xfrm>
            <a:off x="1303402" y="3985"/>
            <a:ext cx="9772765" cy="6858000"/>
            <a:chOff x="1303402" y="36937"/>
            <a:chExt cx="9772765" cy="6858000"/>
          </a:xfrm>
        </p:grpSpPr>
        <p:sp>
          <p:nvSpPr>
            <p:cNvPr id="198" name="Google Shape;198;p8"/>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8"/>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8"/>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8"/>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8"/>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8"/>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8"/>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5" name="Google Shape;205;p8"/>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206" name="Google Shape;206;p8"/>
          <p:cNvGrpSpPr/>
          <p:nvPr/>
        </p:nvGrpSpPr>
        <p:grpSpPr>
          <a:xfrm>
            <a:off x="-305" y="-4155"/>
            <a:ext cx="2514948" cy="2174333"/>
            <a:chOff x="-305" y="-4155"/>
            <a:chExt cx="2514948" cy="2174333"/>
          </a:xfrm>
        </p:grpSpPr>
        <p:sp>
          <p:nvSpPr>
            <p:cNvPr id="207" name="Google Shape;207;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0" name="Google Shape;210;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11" name="Google Shape;211;p8"/>
          <p:cNvGrpSpPr/>
          <p:nvPr/>
        </p:nvGrpSpPr>
        <p:grpSpPr>
          <a:xfrm rot="10800000">
            <a:off x="9685727" y="4683666"/>
            <a:ext cx="2514948" cy="2174333"/>
            <a:chOff x="-305" y="-4155"/>
            <a:chExt cx="2514948" cy="2174333"/>
          </a:xfrm>
        </p:grpSpPr>
        <p:sp>
          <p:nvSpPr>
            <p:cNvPr id="212" name="Google Shape;212;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5" name="Google Shape;215;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22" name="Google Shape;222;p9"/>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en-US" sz="3600">
                <a:solidFill>
                  <a:schemeClr val="dk2"/>
                </a:solidFill>
                <a:latin typeface="Overlock"/>
                <a:ea typeface="Overlock"/>
                <a:cs typeface="Overlock"/>
                <a:sym typeface="Overlock"/>
              </a:rPr>
              <a:t>Other tips</a:t>
            </a:r>
            <a:endParaRPr/>
          </a:p>
        </p:txBody>
      </p:sp>
      <p:grpSp>
        <p:nvGrpSpPr>
          <p:cNvPr id="223" name="Google Shape;223;p9"/>
          <p:cNvGrpSpPr/>
          <p:nvPr/>
        </p:nvGrpSpPr>
        <p:grpSpPr>
          <a:xfrm>
            <a:off x="0" y="0"/>
            <a:ext cx="3346102" cy="2510865"/>
            <a:chOff x="-305" y="-1"/>
            <a:chExt cx="3832880" cy="2876136"/>
          </a:xfrm>
        </p:grpSpPr>
        <p:sp>
          <p:nvSpPr>
            <p:cNvPr id="224" name="Google Shape;224;p9"/>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p9"/>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9"/>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9"/>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8" name="Google Shape;228;p9"/>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dk2"/>
              </a:buClr>
              <a:buSzPts val="1800"/>
              <a:buFont typeface="Overlock"/>
              <a:buChar char="-"/>
            </a:pPr>
            <a:r>
              <a:rPr lang="en-US" sz="3200" dirty="0">
                <a:solidFill>
                  <a:schemeClr val="dk2"/>
                </a:solidFill>
                <a:latin typeface="Overlock"/>
                <a:ea typeface="Overlock"/>
                <a:cs typeface="Overlock"/>
                <a:sym typeface="Overlock"/>
              </a:rPr>
              <a:t>Simulation glasses activity</a:t>
            </a:r>
            <a:endParaRPr sz="3200" dirty="0">
              <a:solidFill>
                <a:schemeClr val="dk2"/>
              </a:solidFill>
              <a:latin typeface="Overlock"/>
              <a:ea typeface="Overlock"/>
              <a:cs typeface="Overlock"/>
              <a:sym typeface="Overlock"/>
            </a:endParaRPr>
          </a:p>
          <a:p>
            <a:pPr marL="457200" lvl="0" indent="-342900" algn="l" rtl="0">
              <a:lnSpc>
                <a:spcPct val="90000"/>
              </a:lnSpc>
              <a:spcBef>
                <a:spcPts val="0"/>
              </a:spcBef>
              <a:spcAft>
                <a:spcPts val="0"/>
              </a:spcAft>
              <a:buClr>
                <a:schemeClr val="dk2"/>
              </a:buClr>
              <a:buSzPts val="1800"/>
              <a:buFont typeface="Overlock"/>
              <a:buChar char="-"/>
            </a:pPr>
            <a:r>
              <a:rPr lang="en-US" sz="3200" dirty="0">
                <a:solidFill>
                  <a:schemeClr val="dk2"/>
                </a:solidFill>
                <a:latin typeface="Overlock"/>
                <a:ea typeface="Overlock"/>
                <a:cs typeface="Overlock"/>
                <a:sym typeface="Overlock"/>
              </a:rPr>
              <a:t>Be positive</a:t>
            </a:r>
            <a:endParaRPr sz="3200" dirty="0">
              <a:solidFill>
                <a:schemeClr val="dk2"/>
              </a:solidFill>
              <a:latin typeface="Overlock"/>
              <a:ea typeface="Overlock"/>
              <a:cs typeface="Overlock"/>
              <a:sym typeface="Overlock"/>
            </a:endParaRPr>
          </a:p>
          <a:p>
            <a:pPr marL="457200" lvl="0" indent="-342900" algn="l" rtl="0">
              <a:lnSpc>
                <a:spcPct val="90000"/>
              </a:lnSpc>
              <a:spcBef>
                <a:spcPts val="0"/>
              </a:spcBef>
              <a:spcAft>
                <a:spcPts val="0"/>
              </a:spcAft>
              <a:buClr>
                <a:schemeClr val="dk2"/>
              </a:buClr>
              <a:buSzPts val="1800"/>
              <a:buFont typeface="Overlock"/>
              <a:buChar char="-"/>
            </a:pPr>
            <a:r>
              <a:rPr lang="en-US" sz="3200" dirty="0">
                <a:solidFill>
                  <a:schemeClr val="dk2"/>
                </a:solidFill>
                <a:latin typeface="Overlock"/>
                <a:ea typeface="Overlock"/>
                <a:cs typeface="Overlock"/>
                <a:sym typeface="Overlock"/>
              </a:rPr>
              <a:t>Get involved with support groups</a:t>
            </a:r>
            <a:endParaRPr sz="3200" dirty="0">
              <a:solidFill>
                <a:schemeClr val="dk2"/>
              </a:solidFill>
              <a:latin typeface="Overlock"/>
              <a:ea typeface="Overlock"/>
              <a:cs typeface="Overlock"/>
              <a:sym typeface="Overlock"/>
            </a:endParaRPr>
          </a:p>
        </p:txBody>
      </p:sp>
      <p:grpSp>
        <p:nvGrpSpPr>
          <p:cNvPr id="229" name="Google Shape;229;p9"/>
          <p:cNvGrpSpPr/>
          <p:nvPr/>
        </p:nvGrpSpPr>
        <p:grpSpPr>
          <a:xfrm rot="5400000">
            <a:off x="9072780" y="3734338"/>
            <a:ext cx="3878664" cy="2368659"/>
            <a:chOff x="6867015" y="-1"/>
            <a:chExt cx="5324985" cy="3251912"/>
          </a:xfrm>
        </p:grpSpPr>
        <p:sp>
          <p:nvSpPr>
            <p:cNvPr id="230" name="Google Shape;230;p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205</Words>
  <Application>Microsoft Office PowerPoint</Application>
  <PresentationFormat>Širokoúhlá obrazovka</PresentationFormat>
  <Paragraphs>39</Paragraphs>
  <Slides>11</Slides>
  <Notes>11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Calibri</vt:lpstr>
      <vt:lpstr>Overlock</vt:lpstr>
      <vt:lpstr>Officeova tema</vt:lpstr>
      <vt:lpstr>Project SMILE too</vt:lpstr>
      <vt:lpstr>Who I am – Sight Description</vt:lpstr>
      <vt:lpstr>Let´s talk about….</vt:lpstr>
      <vt:lpstr>Reflect</vt:lpstr>
      <vt:lpstr>Possible  causes</vt:lpstr>
      <vt:lpstr>Consequences</vt:lpstr>
      <vt:lpstr>How to support…</vt:lpstr>
      <vt:lpstr>Video</vt:lpstr>
      <vt:lpstr>Other tips</vt:lpstr>
      <vt:lpstr>Thank you</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Haňová Jana</cp:lastModifiedBy>
  <cp:revision>3</cp:revision>
  <dcterms:created xsi:type="dcterms:W3CDTF">2019-01-03T09:43:08Z</dcterms:created>
  <dcterms:modified xsi:type="dcterms:W3CDTF">2022-06-21T14:28:17Z</dcterms:modified>
</cp:coreProperties>
</file>