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zPYbqXWlnLX1vhc33MYyKVDf9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35" name="Google Shape;235;p10"/>
          <p:cNvGrpSpPr/>
          <p:nvPr/>
        </p:nvGrpSpPr>
        <p:grpSpPr>
          <a:xfrm>
            <a:off x="1303402" y="3985"/>
            <a:ext cx="9772765" cy="6858000"/>
            <a:chOff x="1303402" y="3985"/>
            <a:chExt cx="9772765" cy="6858000"/>
          </a:xfrm>
        </p:grpSpPr>
        <p:sp>
          <p:nvSpPr>
            <p:cNvPr id="236" name="Google Shape;236;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3" name="Google Shape;243;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en-US" sz="5200">
                <a:solidFill>
                  <a:schemeClr val="dk2"/>
                </a:solidFill>
                <a:latin typeface="Overlock"/>
                <a:ea typeface="Overlock"/>
                <a:cs typeface="Overlock"/>
                <a:sym typeface="Overlock"/>
              </a:rPr>
              <a:t>Thank you</a:t>
            </a:r>
            <a:endParaRPr/>
          </a:p>
        </p:txBody>
      </p:sp>
      <p:sp>
        <p:nvSpPr>
          <p:cNvPr id="244" name="Google Shape;244;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50" name="Google Shape;250;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1" name="Google Shape;251;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2" name="Google Shape;252;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3" name="Google Shape;253;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691450" y="1738392"/>
            <a:ext cx="3592874" cy="3460331"/>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en-GB" sz="3000" dirty="0">
                <a:solidFill>
                  <a:srgbClr val="FFFFFF"/>
                </a:solidFill>
                <a:latin typeface="Overlock"/>
                <a:ea typeface="Overlock"/>
                <a:cs typeface="Overlock"/>
                <a:sym typeface="Overlock"/>
              </a:rPr>
              <a:t>What is my social network</a:t>
            </a:r>
            <a:br>
              <a:rPr lang="en-GB" sz="3000" dirty="0">
                <a:solidFill>
                  <a:srgbClr val="FFFFFF"/>
                </a:solidFill>
                <a:latin typeface="Overlock"/>
                <a:ea typeface="Overlock"/>
                <a:cs typeface="Overlock"/>
                <a:sym typeface="Overlock"/>
              </a:rPr>
            </a:br>
            <a:r>
              <a:rPr lang="en-GB" sz="3000" dirty="0">
                <a:solidFill>
                  <a:srgbClr val="FFFFFF"/>
                </a:solidFill>
                <a:latin typeface="Overlock"/>
                <a:ea typeface="Overlock"/>
                <a:cs typeface="Overlock"/>
                <a:sym typeface="Overlock"/>
              </a:rPr>
              <a:t>Family</a:t>
            </a:r>
          </a:p>
        </p:txBody>
      </p:sp>
      <p:pic>
        <p:nvPicPr>
          <p:cNvPr id="98" name="Google Shape;98;p2" descr="Calendar&#10;&#10;Description automatically generated"/>
          <p:cNvPicPr preferRelativeResize="0">
            <a:picLocks noGrp="1"/>
          </p:cNvPicPr>
          <p:nvPr>
            <p:ph type="body" idx="1"/>
          </p:nvPr>
        </p:nvPicPr>
        <p:blipFill rotWithShape="1">
          <a:blip r:embed="rId3">
            <a:alphaModFix/>
          </a:blip>
          <a:srcRect l="21129" t="34053" r="56246" b="26377"/>
          <a:stretch/>
        </p:blipFill>
        <p:spPr>
          <a:xfrm>
            <a:off x="5595291" y="730688"/>
            <a:ext cx="5485607" cy="5396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a:solidFill>
                  <a:schemeClr val="dk2"/>
                </a:solidFill>
                <a:latin typeface="Overlock"/>
                <a:ea typeface="Overlock"/>
                <a:cs typeface="Overlock"/>
                <a:sym typeface="Overlock"/>
              </a:rPr>
              <a:t>Let´s talk about….</a:t>
            </a:r>
            <a:endParaRPr sz="4000">
              <a:solidFill>
                <a:schemeClr val="dk2"/>
              </a:solidFill>
              <a:latin typeface="Overlock"/>
              <a:ea typeface="Overlock"/>
              <a:cs typeface="Overlock"/>
              <a:sym typeface="Overlock"/>
            </a:endParaRPr>
          </a:p>
        </p:txBody>
      </p:sp>
      <p:grpSp>
        <p:nvGrpSpPr>
          <p:cNvPr id="112" name="Google Shape;112;p3"/>
          <p:cNvGrpSpPr/>
          <p:nvPr/>
        </p:nvGrpSpPr>
        <p:grpSpPr>
          <a:xfrm>
            <a:off x="6091238" y="959652"/>
            <a:ext cx="5115491" cy="4939818"/>
            <a:chOff x="0" y="3999"/>
            <a:chExt cx="5115491" cy="4939818"/>
          </a:xfrm>
        </p:grpSpPr>
        <p:sp>
          <p:nvSpPr>
            <p:cNvPr id="113" name="Google Shape;113;p3"/>
            <p:cNvSpPr/>
            <p:nvPr/>
          </p:nvSpPr>
          <p:spPr>
            <a:xfrm>
              <a:off x="0" y="3999"/>
              <a:ext cx="5115491" cy="23835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116353" y="120352"/>
              <a:ext cx="4882785" cy="2150803"/>
            </a:xfrm>
            <a:prstGeom prst="rect">
              <a:avLst/>
            </a:prstGeom>
            <a:noFill/>
            <a:ln>
              <a:noFill/>
            </a:ln>
          </p:spPr>
          <p:txBody>
            <a:bodyPr spcFirstLastPara="1" wrap="square" lIns="228600" tIns="228600" rIns="228600" bIns="228600" anchor="ctr" anchorCtr="0">
              <a:noAutofit/>
            </a:bodyPr>
            <a:lstStyle/>
            <a:p>
              <a:pPr marL="0" marR="0" lvl="0" indent="0" algn="l" rtl="0">
                <a:lnSpc>
                  <a:spcPct val="90000"/>
                </a:lnSpc>
                <a:spcBef>
                  <a:spcPts val="0"/>
                </a:spcBef>
                <a:spcAft>
                  <a:spcPts val="0"/>
                </a:spcAft>
                <a:buClr>
                  <a:schemeClr val="lt1"/>
                </a:buClr>
                <a:buSzPts val="6000"/>
                <a:buFont typeface="Calibri"/>
                <a:buNone/>
              </a:pPr>
              <a:r>
                <a:rPr lang="en-US" sz="6000" b="0" i="0" u="none" strike="noStrike" cap="none">
                  <a:solidFill>
                    <a:schemeClr val="lt1"/>
                  </a:solidFill>
                  <a:latin typeface="Calibri"/>
                  <a:ea typeface="Calibri"/>
                  <a:cs typeface="Calibri"/>
                  <a:sym typeface="Calibri"/>
                </a:rPr>
                <a:t>Family</a:t>
              </a:r>
              <a:endParaRPr/>
            </a:p>
          </p:txBody>
        </p:sp>
        <p:sp>
          <p:nvSpPr>
            <p:cNvPr id="115" name="Google Shape;115;p3"/>
            <p:cNvSpPr/>
            <p:nvPr/>
          </p:nvSpPr>
          <p:spPr>
            <a:xfrm>
              <a:off x="0" y="2560308"/>
              <a:ext cx="5115491" cy="2383509"/>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116353" y="2676661"/>
              <a:ext cx="4882785" cy="2150803"/>
            </a:xfrm>
            <a:prstGeom prst="rect">
              <a:avLst/>
            </a:prstGeom>
            <a:noFill/>
            <a:ln>
              <a:noFill/>
            </a:ln>
          </p:spPr>
          <p:txBody>
            <a:bodyPr spcFirstLastPara="1" wrap="square" lIns="228600" tIns="228600" rIns="228600" bIns="228600" anchor="ctr" anchorCtr="0">
              <a:noAutofit/>
            </a:bodyPr>
            <a:lstStyle/>
            <a:p>
              <a:pPr marL="0" marR="0" lvl="0" indent="0" algn="l" rtl="0">
                <a:lnSpc>
                  <a:spcPct val="90000"/>
                </a:lnSpc>
                <a:spcBef>
                  <a:spcPts val="0"/>
                </a:spcBef>
                <a:spcAft>
                  <a:spcPts val="0"/>
                </a:spcAft>
                <a:buClr>
                  <a:schemeClr val="lt1"/>
                </a:buClr>
                <a:buSzPts val="6000"/>
                <a:buFont typeface="Calibri"/>
                <a:buNone/>
              </a:pPr>
              <a:r>
                <a:rPr lang="en-US" sz="6000" b="0" i="0" u="none" strike="noStrike" cap="none">
                  <a:solidFill>
                    <a:schemeClr val="lt1"/>
                  </a:solidFill>
                  <a:latin typeface="Calibri"/>
                  <a:ea typeface="Calibri"/>
                  <a:cs typeface="Calibri"/>
                  <a:sym typeface="Calibri"/>
                </a:rPr>
                <a:t>Support groups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a:solidFill>
                  <a:schemeClr val="dk2"/>
                </a:solidFill>
                <a:latin typeface="Overlock"/>
                <a:ea typeface="Overlock"/>
                <a:cs typeface="Overlock"/>
                <a:sym typeface="Overlock"/>
              </a:rPr>
              <a:t>Reflect</a:t>
            </a:r>
            <a:endParaRPr/>
          </a:p>
        </p:txBody>
      </p:sp>
      <p:sp>
        <p:nvSpPr>
          <p:cNvPr id="124" name="Google Shape;124;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2"/>
              </a:buClr>
              <a:buSzPct val="100000"/>
              <a:buChar char="•"/>
            </a:pPr>
            <a:r>
              <a:rPr lang="en-US">
                <a:solidFill>
                  <a:schemeClr val="dk2"/>
                </a:solidFill>
                <a:latin typeface="Overlock"/>
                <a:ea typeface="Overlock"/>
                <a:cs typeface="Overlock"/>
                <a:sym typeface="Overlock"/>
              </a:rPr>
              <a:t>How do you support relationships between your children? </a:t>
            </a:r>
            <a:endParaRPr/>
          </a:p>
          <a:p>
            <a:pPr marL="228600" lvl="0" indent="-228600"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How do siblings express their feelings about their brother/sister with a VI?</a:t>
            </a:r>
            <a:endParaRPr/>
          </a:p>
          <a:p>
            <a:pPr marL="228600" lvl="0" indent="-228600"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Do you talk about visual impairment in your family circle?</a:t>
            </a:r>
            <a:endParaRPr/>
          </a:p>
          <a:p>
            <a:pPr marL="228600" lvl="0" indent="-228600"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How often do you engage in social events? Family/Friends</a:t>
            </a:r>
            <a:endParaRPr/>
          </a:p>
          <a:p>
            <a:pPr marL="228600" lvl="0" indent="-228600"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Do you meet other people/ families (with children without a visual impairment)</a:t>
            </a:r>
            <a:endParaRPr/>
          </a:p>
          <a:p>
            <a:pPr marL="228600" lvl="0" indent="-228600" algn="l" rtl="0">
              <a:lnSpc>
                <a:spcPct val="90000"/>
              </a:lnSpc>
              <a:spcBef>
                <a:spcPts val="1000"/>
              </a:spcBef>
              <a:spcAft>
                <a:spcPts val="0"/>
              </a:spcAft>
              <a:buClr>
                <a:schemeClr val="dk2"/>
              </a:buClr>
              <a:buSzPct val="100000"/>
              <a:buChar char="•"/>
            </a:pPr>
            <a:r>
              <a:rPr lang="en-US">
                <a:solidFill>
                  <a:schemeClr val="dk2"/>
                </a:solidFill>
                <a:latin typeface="Overlock"/>
                <a:ea typeface="Overlock"/>
                <a:cs typeface="Overlock"/>
                <a:sym typeface="Overlock"/>
              </a:rPr>
              <a:t>Do you attend any support group events for children with a VI? Are you satisfied with the support?</a:t>
            </a:r>
            <a:endParaRPr/>
          </a:p>
          <a:p>
            <a:pPr marL="228600" lvl="0" indent="-117475" algn="l" rtl="0">
              <a:lnSpc>
                <a:spcPct val="90000"/>
              </a:lnSpc>
              <a:spcBef>
                <a:spcPts val="1000"/>
              </a:spcBef>
              <a:spcAft>
                <a:spcPts val="0"/>
              </a:spcAft>
              <a:buClr>
                <a:schemeClr val="dk1"/>
              </a:buClr>
              <a:buSzPct val="100000"/>
              <a:buNone/>
            </a:pPr>
            <a:endParaRPr>
              <a:solidFill>
                <a:schemeClr val="dk2"/>
              </a:solidFill>
              <a:latin typeface="Overlock"/>
              <a:ea typeface="Overlock"/>
              <a:cs typeface="Overlock"/>
              <a:sym typeface="Overlock"/>
            </a:endParaRPr>
          </a:p>
        </p:txBody>
      </p:sp>
      <p:grpSp>
        <p:nvGrpSpPr>
          <p:cNvPr id="125" name="Google Shape;125;p4"/>
          <p:cNvGrpSpPr/>
          <p:nvPr/>
        </p:nvGrpSpPr>
        <p:grpSpPr>
          <a:xfrm>
            <a:off x="5818240" y="-16714"/>
            <a:ext cx="6373761" cy="6874714"/>
            <a:chOff x="5818240" y="-1"/>
            <a:chExt cx="6373761" cy="6874714"/>
          </a:xfrm>
        </p:grpSpPr>
        <p:sp>
          <p:nvSpPr>
            <p:cNvPr id="126" name="Google Shape;126;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0" name="Google Shape;130;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en-GB" sz="4600" dirty="0">
                <a:solidFill>
                  <a:schemeClr val="lt1"/>
                </a:solidFill>
                <a:latin typeface="Overlock"/>
                <a:ea typeface="Overlock"/>
                <a:cs typeface="Overlock"/>
                <a:sym typeface="Overlock"/>
              </a:rPr>
              <a:t>Possible </a:t>
            </a:r>
            <a:br>
              <a:rPr lang="en-GB" sz="4600" dirty="0">
                <a:solidFill>
                  <a:schemeClr val="lt1"/>
                </a:solidFill>
                <a:latin typeface="Overlock"/>
                <a:ea typeface="Overlock"/>
                <a:cs typeface="Overlock"/>
                <a:sym typeface="Overlock"/>
              </a:rPr>
            </a:br>
            <a:r>
              <a:rPr lang="en-GB" sz="4600" dirty="0">
                <a:solidFill>
                  <a:schemeClr val="lt1"/>
                </a:solidFill>
                <a:latin typeface="Overlock"/>
                <a:ea typeface="Overlock"/>
                <a:cs typeface="Overlock"/>
                <a:sym typeface="Overlock"/>
              </a:rPr>
              <a:t>causes </a:t>
            </a:r>
          </a:p>
        </p:txBody>
      </p:sp>
      <p:grpSp>
        <p:nvGrpSpPr>
          <p:cNvPr id="137" name="Google Shape;137;p5"/>
          <p:cNvGrpSpPr/>
          <p:nvPr/>
        </p:nvGrpSpPr>
        <p:grpSpPr>
          <a:xfrm>
            <a:off x="5468389" y="653655"/>
            <a:ext cx="6263640" cy="5438161"/>
            <a:chOff x="0" y="33263"/>
            <a:chExt cx="6263640" cy="5438161"/>
          </a:xfrm>
        </p:grpSpPr>
        <p:sp>
          <p:nvSpPr>
            <p:cNvPr id="138" name="Google Shape;138;p5"/>
            <p:cNvSpPr/>
            <p:nvPr/>
          </p:nvSpPr>
          <p:spPr>
            <a:xfrm>
              <a:off x="0" y="33263"/>
              <a:ext cx="6263640" cy="12472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p:nvPr/>
          </p:nvSpPr>
          <p:spPr>
            <a:xfrm>
              <a:off x="60884" y="9414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en-US" sz="5200">
                  <a:solidFill>
                    <a:schemeClr val="lt1"/>
                  </a:solidFill>
                  <a:latin typeface="Calibri"/>
                  <a:ea typeface="Calibri"/>
                  <a:cs typeface="Calibri"/>
                  <a:sym typeface="Calibri"/>
                </a:rPr>
                <a:t>Emotions</a:t>
              </a:r>
              <a:endParaRPr/>
            </a:p>
          </p:txBody>
        </p:sp>
        <p:sp>
          <p:nvSpPr>
            <p:cNvPr id="140" name="Google Shape;140;p5"/>
            <p:cNvSpPr/>
            <p:nvPr/>
          </p:nvSpPr>
          <p:spPr>
            <a:xfrm>
              <a:off x="0" y="1430243"/>
              <a:ext cx="6263640" cy="1247220"/>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txBox="1"/>
            <p:nvPr/>
          </p:nvSpPr>
          <p:spPr>
            <a:xfrm>
              <a:off x="60884" y="149112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en-US" sz="5200">
                  <a:solidFill>
                    <a:schemeClr val="lt1"/>
                  </a:solidFill>
                  <a:latin typeface="Calibri"/>
                  <a:ea typeface="Calibri"/>
                  <a:cs typeface="Calibri"/>
                  <a:sym typeface="Calibri"/>
                </a:rPr>
                <a:t>Over protection</a:t>
              </a:r>
              <a:endParaRPr/>
            </a:p>
          </p:txBody>
        </p:sp>
        <p:sp>
          <p:nvSpPr>
            <p:cNvPr id="142" name="Google Shape;142;p5"/>
            <p:cNvSpPr/>
            <p:nvPr/>
          </p:nvSpPr>
          <p:spPr>
            <a:xfrm>
              <a:off x="0" y="2827223"/>
              <a:ext cx="6263640" cy="1247220"/>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60884" y="288810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en-US" sz="5200">
                  <a:solidFill>
                    <a:schemeClr val="lt1"/>
                  </a:solidFill>
                  <a:latin typeface="Calibri"/>
                  <a:ea typeface="Calibri"/>
                  <a:cs typeface="Calibri"/>
                  <a:sym typeface="Calibri"/>
                </a:rPr>
                <a:t>Social Stigma</a:t>
              </a:r>
              <a:endParaRPr/>
            </a:p>
          </p:txBody>
        </p:sp>
        <p:sp>
          <p:nvSpPr>
            <p:cNvPr id="144" name="Google Shape;144;p5"/>
            <p:cNvSpPr/>
            <p:nvPr/>
          </p:nvSpPr>
          <p:spPr>
            <a:xfrm>
              <a:off x="0" y="4224204"/>
              <a:ext cx="6263640" cy="124722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60884" y="4285088"/>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en-US" sz="5200">
                  <a:solidFill>
                    <a:schemeClr val="lt1"/>
                  </a:solidFill>
                  <a:latin typeface="Calibri"/>
                  <a:ea typeface="Calibri"/>
                  <a:cs typeface="Calibri"/>
                  <a:sym typeface="Calibri"/>
                </a:rPr>
                <a:t>Opportunities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6"/>
          <p:cNvSpPr txBox="1">
            <a:spLocks noGrp="1"/>
          </p:cNvSpPr>
          <p:nvPr>
            <p:ph type="title"/>
          </p:nvPr>
        </p:nvSpPr>
        <p:spPr>
          <a:xfrm>
            <a:off x="421240" y="712269"/>
            <a:ext cx="3893035"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en-US" sz="4600" dirty="0">
                <a:solidFill>
                  <a:srgbClr val="FFFFFF"/>
                </a:solidFill>
                <a:latin typeface="Overlock"/>
                <a:ea typeface="Overlock"/>
                <a:cs typeface="Overlock"/>
                <a:sym typeface="Overlock"/>
              </a:rPr>
              <a:t>Consequences</a:t>
            </a:r>
            <a:endParaRPr sz="4600" dirty="0"/>
          </a:p>
        </p:txBody>
      </p:sp>
      <p:grpSp>
        <p:nvGrpSpPr>
          <p:cNvPr id="153" name="Google Shape;153;p6"/>
          <p:cNvGrpSpPr/>
          <p:nvPr/>
        </p:nvGrpSpPr>
        <p:grpSpPr>
          <a:xfrm>
            <a:off x="5280790" y="1489057"/>
            <a:ext cx="6267507" cy="3879885"/>
            <a:chOff x="765" y="846119"/>
            <a:chExt cx="6267507" cy="3879885"/>
          </a:xfrm>
        </p:grpSpPr>
        <p:sp>
          <p:nvSpPr>
            <p:cNvPr id="154" name="Google Shape;154;p6"/>
            <p:cNvSpPr/>
            <p:nvPr/>
          </p:nvSpPr>
          <p:spPr>
            <a:xfrm>
              <a:off x="765" y="846119"/>
              <a:ext cx="2984527" cy="179071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txBox="1"/>
            <p:nvPr/>
          </p:nvSpPr>
          <p:spPr>
            <a:xfrm>
              <a:off x="76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Low self-esteem</a:t>
              </a:r>
              <a:endParaRPr/>
            </a:p>
          </p:txBody>
        </p:sp>
        <p:sp>
          <p:nvSpPr>
            <p:cNvPr id="156" name="Google Shape;156;p6"/>
            <p:cNvSpPr/>
            <p:nvPr/>
          </p:nvSpPr>
          <p:spPr>
            <a:xfrm>
              <a:off x="3283745" y="846119"/>
              <a:ext cx="2984527" cy="1790716"/>
            </a:xfrm>
            <a:prstGeom prst="rect">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txBox="1"/>
            <p:nvPr/>
          </p:nvSpPr>
          <p:spPr>
            <a:xfrm>
              <a:off x="328374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Social isolation</a:t>
              </a:r>
              <a:endParaRPr/>
            </a:p>
          </p:txBody>
        </p:sp>
        <p:sp>
          <p:nvSpPr>
            <p:cNvPr id="158" name="Google Shape;158;p6"/>
            <p:cNvSpPr/>
            <p:nvPr/>
          </p:nvSpPr>
          <p:spPr>
            <a:xfrm>
              <a:off x="765" y="2935288"/>
              <a:ext cx="2984527" cy="1790716"/>
            </a:xfrm>
            <a:prstGeom prst="rect">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p:nvPr/>
          </p:nvSpPr>
          <p:spPr>
            <a:xfrm>
              <a:off x="76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Depression</a:t>
              </a:r>
              <a:endParaRPr/>
            </a:p>
          </p:txBody>
        </p:sp>
        <p:sp>
          <p:nvSpPr>
            <p:cNvPr id="160" name="Google Shape;160;p6"/>
            <p:cNvSpPr/>
            <p:nvPr/>
          </p:nvSpPr>
          <p:spPr>
            <a:xfrm>
              <a:off x="3283745" y="2935288"/>
              <a:ext cx="2984527" cy="1790716"/>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328374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Limited opportunities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en-US" sz="4600" dirty="0">
                <a:solidFill>
                  <a:schemeClr val="lt1"/>
                </a:solidFill>
                <a:latin typeface="Overlock"/>
                <a:ea typeface="Overlock"/>
                <a:cs typeface="Overlock"/>
                <a:sym typeface="Overlock"/>
              </a:rPr>
              <a:t>How to support…</a:t>
            </a:r>
            <a:endParaRPr sz="4600" dirty="0">
              <a:solidFill>
                <a:schemeClr val="lt1"/>
              </a:solidFill>
              <a:latin typeface="Overlock"/>
              <a:ea typeface="Overlock"/>
              <a:cs typeface="Overlock"/>
              <a:sym typeface="Overlock"/>
            </a:endParaRPr>
          </a:p>
        </p:txBody>
      </p:sp>
      <p:grpSp>
        <p:nvGrpSpPr>
          <p:cNvPr id="168" name="Google Shape;168;p7"/>
          <p:cNvGrpSpPr/>
          <p:nvPr/>
        </p:nvGrpSpPr>
        <p:grpSpPr>
          <a:xfrm>
            <a:off x="5468389" y="1040295"/>
            <a:ext cx="6263640" cy="4664881"/>
            <a:chOff x="0" y="419903"/>
            <a:chExt cx="6263640" cy="4664881"/>
          </a:xfrm>
        </p:grpSpPr>
        <p:sp>
          <p:nvSpPr>
            <p:cNvPr id="169" name="Google Shape;169;p7"/>
            <p:cNvSpPr/>
            <p:nvPr/>
          </p:nvSpPr>
          <p:spPr>
            <a:xfrm>
              <a:off x="0" y="419903"/>
              <a:ext cx="6263640"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txBox="1"/>
            <p:nvPr/>
          </p:nvSpPr>
          <p:spPr>
            <a:xfrm>
              <a:off x="25759" y="44566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Do normal things – park, pool</a:t>
              </a:r>
              <a:endParaRPr/>
            </a:p>
          </p:txBody>
        </p:sp>
        <p:sp>
          <p:nvSpPr>
            <p:cNvPr id="171" name="Google Shape;171;p7"/>
            <p:cNvSpPr/>
            <p:nvPr/>
          </p:nvSpPr>
          <p:spPr>
            <a:xfrm>
              <a:off x="0" y="1010933"/>
              <a:ext cx="6263640" cy="527670"/>
            </a:xfrm>
            <a:prstGeom prst="roundRect">
              <a:avLst>
                <a:gd name="adj" fmla="val 16667"/>
              </a:avLst>
            </a:prstGeom>
            <a:solidFill>
              <a:srgbClr val="4294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txBox="1"/>
            <p:nvPr/>
          </p:nvSpPr>
          <p:spPr>
            <a:xfrm>
              <a:off x="25759" y="103669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Play adapted games to promote turntaking</a:t>
              </a:r>
              <a:endParaRPr sz="2200" b="0" i="0" u="none" strike="noStrike" cap="none">
                <a:solidFill>
                  <a:schemeClr val="lt1"/>
                </a:solidFill>
                <a:latin typeface="Calibri"/>
                <a:ea typeface="Calibri"/>
                <a:cs typeface="Calibri"/>
                <a:sym typeface="Calibri"/>
              </a:endParaRPr>
            </a:p>
          </p:txBody>
        </p:sp>
        <p:sp>
          <p:nvSpPr>
            <p:cNvPr id="173" name="Google Shape;173;p7"/>
            <p:cNvSpPr/>
            <p:nvPr/>
          </p:nvSpPr>
          <p:spPr>
            <a:xfrm>
              <a:off x="0" y="1601963"/>
              <a:ext cx="6263640" cy="527670"/>
            </a:xfrm>
            <a:prstGeom prst="roundRect">
              <a:avLst>
                <a:gd name="adj" fmla="val 16667"/>
              </a:avLst>
            </a:prstGeom>
            <a:solidFill>
              <a:srgbClr val="42B6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25759" y="162772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Be inclusive – audio describe/ model</a:t>
              </a:r>
              <a:endParaRPr/>
            </a:p>
          </p:txBody>
        </p:sp>
        <p:sp>
          <p:nvSpPr>
            <p:cNvPr id="175" name="Google Shape;175;p7"/>
            <p:cNvSpPr/>
            <p:nvPr/>
          </p:nvSpPr>
          <p:spPr>
            <a:xfrm>
              <a:off x="0" y="2192993"/>
              <a:ext cx="6263640" cy="527670"/>
            </a:xfrm>
            <a:prstGeom prst="roundRect">
              <a:avLst>
                <a:gd name="adj" fmla="val 16667"/>
              </a:avLst>
            </a:prstGeom>
            <a:solidFill>
              <a:srgbClr val="43B9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25759" y="221875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Encourage friendships with family/ VI/ non VI</a:t>
              </a:r>
              <a:endParaRPr/>
            </a:p>
          </p:txBody>
        </p:sp>
        <p:sp>
          <p:nvSpPr>
            <p:cNvPr id="177" name="Google Shape;177;p7"/>
            <p:cNvSpPr/>
            <p:nvPr/>
          </p:nvSpPr>
          <p:spPr>
            <a:xfrm>
              <a:off x="0" y="2784023"/>
              <a:ext cx="6263640" cy="527670"/>
            </a:xfrm>
            <a:prstGeom prst="roundRect">
              <a:avLst>
                <a:gd name="adj" fmla="val 16667"/>
              </a:avLst>
            </a:prstGeom>
            <a:solidFill>
              <a:srgbClr val="44B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25759" y="280978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Nurture interests and talents – individual and siblings</a:t>
              </a:r>
              <a:endParaRPr/>
            </a:p>
          </p:txBody>
        </p:sp>
        <p:sp>
          <p:nvSpPr>
            <p:cNvPr id="179" name="Google Shape;179;p7"/>
            <p:cNvSpPr/>
            <p:nvPr/>
          </p:nvSpPr>
          <p:spPr>
            <a:xfrm>
              <a:off x="0" y="3375054"/>
              <a:ext cx="6263640" cy="527670"/>
            </a:xfrm>
            <a:prstGeom prst="roundRect">
              <a:avLst>
                <a:gd name="adj" fmla="val 16667"/>
              </a:avLst>
            </a:prstGeom>
            <a:solidFill>
              <a:srgbClr val="45B15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25759" y="3400813"/>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Develop a rich social life</a:t>
              </a:r>
              <a:endParaRPr/>
            </a:p>
          </p:txBody>
        </p:sp>
        <p:sp>
          <p:nvSpPr>
            <p:cNvPr id="181" name="Google Shape;181;p7"/>
            <p:cNvSpPr/>
            <p:nvPr/>
          </p:nvSpPr>
          <p:spPr>
            <a:xfrm>
              <a:off x="0" y="3966084"/>
              <a:ext cx="6263640" cy="527670"/>
            </a:xfrm>
            <a:prstGeom prst="roundRect">
              <a:avLst>
                <a:gd name="adj" fmla="val 16667"/>
              </a:avLst>
            </a:prstGeom>
            <a:solidFill>
              <a:srgbClr val="51AE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25759" y="3991843"/>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Engage with support groups/ specialists</a:t>
              </a:r>
              <a:endParaRPr/>
            </a:p>
          </p:txBody>
        </p:sp>
        <p:sp>
          <p:nvSpPr>
            <p:cNvPr id="183" name="Google Shape;183;p7"/>
            <p:cNvSpPr/>
            <p:nvPr/>
          </p:nvSpPr>
          <p:spPr>
            <a:xfrm>
              <a:off x="0" y="4557114"/>
              <a:ext cx="6263640" cy="52767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25759" y="4582873"/>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Attend summer schemes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1" name="Google Shape;191;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2" name="Google Shape;192;p8"/>
          <p:cNvGrpSpPr/>
          <p:nvPr/>
        </p:nvGrpSpPr>
        <p:grpSpPr>
          <a:xfrm>
            <a:off x="1303402" y="3985"/>
            <a:ext cx="9772765" cy="6858000"/>
            <a:chOff x="1303402" y="36937"/>
            <a:chExt cx="9772765" cy="6858000"/>
          </a:xfrm>
        </p:grpSpPr>
        <p:sp>
          <p:nvSpPr>
            <p:cNvPr id="193" name="Google Shape;193;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0" name="Google Shape;200;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01" name="Google Shape;201;p8"/>
          <p:cNvGrpSpPr/>
          <p:nvPr/>
        </p:nvGrpSpPr>
        <p:grpSpPr>
          <a:xfrm>
            <a:off x="-305" y="-4155"/>
            <a:ext cx="2514948" cy="2174333"/>
            <a:chOff x="-305" y="-4155"/>
            <a:chExt cx="2514948" cy="2174333"/>
          </a:xfrm>
        </p:grpSpPr>
        <p:sp>
          <p:nvSpPr>
            <p:cNvPr id="202" name="Google Shape;202;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05" name="Google Shape;205;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6" name="Google Shape;206;p8"/>
          <p:cNvGrpSpPr/>
          <p:nvPr/>
        </p:nvGrpSpPr>
        <p:grpSpPr>
          <a:xfrm rot="10800000">
            <a:off x="9685727" y="4683666"/>
            <a:ext cx="2514948" cy="2174333"/>
            <a:chOff x="-305" y="-4155"/>
            <a:chExt cx="2514948" cy="2174333"/>
          </a:xfrm>
        </p:grpSpPr>
        <p:sp>
          <p:nvSpPr>
            <p:cNvPr id="207" name="Google Shape;207;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0" name="Google Shape;210;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7" name="Google Shape;217;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en-US" sz="3600">
                <a:solidFill>
                  <a:schemeClr val="dk2"/>
                </a:solidFill>
                <a:latin typeface="Overlock"/>
                <a:ea typeface="Overlock"/>
                <a:cs typeface="Overlock"/>
                <a:sym typeface="Overlock"/>
              </a:rPr>
              <a:t>Other tips</a:t>
            </a:r>
            <a:endParaRPr/>
          </a:p>
        </p:txBody>
      </p:sp>
      <p:grpSp>
        <p:nvGrpSpPr>
          <p:cNvPr id="218" name="Google Shape;218;p9"/>
          <p:cNvGrpSpPr/>
          <p:nvPr/>
        </p:nvGrpSpPr>
        <p:grpSpPr>
          <a:xfrm>
            <a:off x="0" y="0"/>
            <a:ext cx="3346102" cy="2510865"/>
            <a:chOff x="-305" y="-1"/>
            <a:chExt cx="3832880" cy="2876136"/>
          </a:xfrm>
        </p:grpSpPr>
        <p:sp>
          <p:nvSpPr>
            <p:cNvPr id="219" name="Google Shape;219;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2" name="Google Shape;222;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3" name="Google Shape;223;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solidFill>
                <a:schemeClr val="dk2"/>
              </a:solidFill>
              <a:latin typeface="Overlock"/>
              <a:ea typeface="Overlock"/>
              <a:cs typeface="Overlock"/>
              <a:sym typeface="Overlock"/>
            </a:endParaRPr>
          </a:p>
        </p:txBody>
      </p:sp>
      <p:grpSp>
        <p:nvGrpSpPr>
          <p:cNvPr id="224" name="Google Shape;224;p9"/>
          <p:cNvGrpSpPr/>
          <p:nvPr/>
        </p:nvGrpSpPr>
        <p:grpSpPr>
          <a:xfrm rot="5400000">
            <a:off x="9072780" y="3734338"/>
            <a:ext cx="3878664" cy="2368659"/>
            <a:chOff x="6867015" y="-1"/>
            <a:chExt cx="5324985" cy="3251912"/>
          </a:xfrm>
        </p:grpSpPr>
        <p:sp>
          <p:nvSpPr>
            <p:cNvPr id="225" name="Google Shape;225;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234</Words>
  <Application>Microsoft Office PowerPoint</Application>
  <PresentationFormat>Širokoúhlá obrazovka</PresentationFormat>
  <Paragraphs>36</Paragraphs>
  <Slides>11</Slides>
  <Notes>11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Overlock</vt:lpstr>
      <vt:lpstr>Officeova tema</vt:lpstr>
      <vt:lpstr>Project SMILE too</vt:lpstr>
      <vt:lpstr>What is my social network Family</vt:lpstr>
      <vt:lpstr>Let´s talk about….</vt:lpstr>
      <vt:lpstr>Reflect</vt:lpstr>
      <vt:lpstr>Possible  causes </vt:lpstr>
      <vt:lpstr>Consequences</vt:lpstr>
      <vt:lpstr>How to support…</vt:lpstr>
      <vt:lpstr>Video</vt:lpstr>
      <vt:lpstr>Other tips</vt:lpstr>
      <vt:lpstr>Thank you</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Haňová Jana</cp:lastModifiedBy>
  <cp:revision>2</cp:revision>
  <dcterms:created xsi:type="dcterms:W3CDTF">2019-01-03T09:43:08Z</dcterms:created>
  <dcterms:modified xsi:type="dcterms:W3CDTF">2022-06-21T21:02:58Z</dcterms:modified>
</cp:coreProperties>
</file>