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8423D8-A33D-CE9B-56FB-260E9D35B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819BFF4-F7C6-601D-33ED-1656FFC79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ADA13E6-8D85-A0A7-7D60-B9B2AA82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AD44-5E9E-4393-9477-E35FE26E54E7}" type="datetimeFigureOut">
              <a:rPr lang="sl-SI" smtClean="0"/>
              <a:t>23. 10. 2022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04E462A-B637-052E-BECA-A711B7F6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46CF32-AA0C-9DC7-33A1-B4DE4101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098-B40D-4A2C-9318-CAA9B9A4D2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990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601305-71DC-0CD5-3D93-D946CB66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0936B30-F0ED-DF2E-BBD2-88C78D8C6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E4909B9-772E-D1EA-689B-A329FFFC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AD44-5E9E-4393-9477-E35FE26E54E7}" type="datetimeFigureOut">
              <a:rPr lang="sl-SI" smtClean="0"/>
              <a:t>23. 10. 2022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63EDD70-7D23-FEB2-9337-8ACA8C4B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0FE5106-1729-26D8-05EA-5EAAC6B5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098-B40D-4A2C-9318-CAA9B9A4D2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493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93125BD-09B4-BEE9-777F-4C4448235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AEB46B9-C2AD-C7C3-8F5A-64BFC3A6D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80FB9B7-D156-29CF-9F7B-1D5720B1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AD44-5E9E-4393-9477-E35FE26E54E7}" type="datetimeFigureOut">
              <a:rPr lang="sl-SI" smtClean="0"/>
              <a:t>23. 10. 2022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8BFB908-DE75-FE22-9ACE-BF9F617B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D507896-7A0A-841C-C489-DC6D0911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098-B40D-4A2C-9318-CAA9B9A4D2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5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8EA7D8-D848-56B4-FB2F-1AB8C008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DAD29D-AD4A-E832-704E-80D37CABF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7214B5C-AB16-5E48-DB59-963FA52F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AD44-5E9E-4393-9477-E35FE26E54E7}" type="datetimeFigureOut">
              <a:rPr lang="sl-SI" smtClean="0"/>
              <a:t>23. 10. 2022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C6BB0F3-7008-F7AB-D7DB-82159457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0F84C71-C79D-1844-8CA7-78B7DDA2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098-B40D-4A2C-9318-CAA9B9A4D2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795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40266F-A9D2-3CCC-1A0B-956E78EA5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B37DF48-6228-9682-2064-0971DAB35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3851810-E0B3-8D52-5F2C-DADFB6CF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AD44-5E9E-4393-9477-E35FE26E54E7}" type="datetimeFigureOut">
              <a:rPr lang="sl-SI" smtClean="0"/>
              <a:t>23. 10. 2022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CD7210D-90B0-0FFA-4EAB-301E5117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7E83F0D-2567-A1F2-80FB-F9F80509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098-B40D-4A2C-9318-CAA9B9A4D2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56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3D2593-4B9E-5899-38AC-7BBBCE16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14181E-4978-B24A-A154-24F723F8A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89BB861-43FC-769B-DFC1-1D6CA4E4B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1BDE57E-CAEE-87E1-55CB-14BB5885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AD44-5E9E-4393-9477-E35FE26E54E7}" type="datetimeFigureOut">
              <a:rPr lang="sl-SI" smtClean="0"/>
              <a:t>23. 10. 2022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4DD74FF-DD1E-BF1C-35B8-95C595FC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6E06C66-2FB5-44FF-F257-CF2BA199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098-B40D-4A2C-9318-CAA9B9A4D2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535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0564E2-4031-28C1-71F0-AF7CDD33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6E21D02-50B1-19F8-3678-27561E802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669B011-1EEC-CF10-0BC6-C10B0DA0D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836B046-7DB7-726D-949E-707B4A53E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59D0534-2A9C-A974-3AF4-5CA2A7EE1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475096B-C100-8BD5-822F-7A15D6C2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AD44-5E9E-4393-9477-E35FE26E54E7}" type="datetimeFigureOut">
              <a:rPr lang="sl-SI" smtClean="0"/>
              <a:t>23. 10. 2022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FC066BA-AF89-F1E2-D57B-97F8B78C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F3B0608-429A-073B-1A44-CA85BA54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098-B40D-4A2C-9318-CAA9B9A4D2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53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80107D-6032-58A0-23D6-C777EC06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7FE2DD8-41E3-76AB-73B9-1F0C69DE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AD44-5E9E-4393-9477-E35FE26E54E7}" type="datetimeFigureOut">
              <a:rPr lang="sl-SI" smtClean="0"/>
              <a:t>23. 10. 2022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1428F63-8006-8846-CB3C-1F062CC6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6DD1FBF-4071-8F8B-2953-486E4701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098-B40D-4A2C-9318-CAA9B9A4D2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259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8797FF9-A7DB-D2A7-3430-E90D90F0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AD44-5E9E-4393-9477-E35FE26E54E7}" type="datetimeFigureOut">
              <a:rPr lang="sl-SI" smtClean="0"/>
              <a:t>23. 10. 2022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27265B8-1FC6-AA6C-B6C4-F26B994B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42C2FFB-8716-8CE7-B72C-EE547F01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098-B40D-4A2C-9318-CAA9B9A4D2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048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83C41B-D25D-05FD-7A08-B91E5FA9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7A2C50-3360-9695-EBDB-830F7F64B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0F3B643-F8C6-C8E0-ABAB-B3EFCCE58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0882CE3-1B93-4257-321D-F34164ABC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AD44-5E9E-4393-9477-E35FE26E54E7}" type="datetimeFigureOut">
              <a:rPr lang="sl-SI" smtClean="0"/>
              <a:t>23. 10. 2022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BA7968-EA30-A978-28AC-E5A34614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900D4E1-4916-86F8-ABA3-BCC6E0FF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098-B40D-4A2C-9318-CAA9B9A4D2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19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5D90FF-EF67-4FC3-4E5E-314300EC7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BBEE6C7-EC1F-6F1F-EA31-E9C9B611F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8BF3068-846F-46F4-1B77-4E5AD3077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77D894B-0E74-8FBD-EA4C-DD372F9E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AD44-5E9E-4393-9477-E35FE26E54E7}" type="datetimeFigureOut">
              <a:rPr lang="sl-SI" smtClean="0"/>
              <a:t>23. 10. 2022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3C2A24B-2596-1049-F186-C26AD271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DEEFBF2-F3D8-A394-154E-56E135E0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098-B40D-4A2C-9318-CAA9B9A4D2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168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AC6A409-676D-862B-B89C-FE2972EB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EC5F625-DB89-1E3E-CA01-540EAD8B5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D315C53-77ED-B15F-D29A-47B140603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CAD44-5E9E-4393-9477-E35FE26E54E7}" type="datetimeFigureOut">
              <a:rPr lang="sl-SI" smtClean="0"/>
              <a:t>23. 10. 2022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8FEF024-2A63-BE18-2AE9-7CDE48CD3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C07C8D4-4E16-7C7D-8380-13BF32067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2F098-B40D-4A2C-9318-CAA9B9A4D2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896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35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18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35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35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4C682F-10FE-3094-4283-3A727E8F90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ULOMKI </a:t>
            </a:r>
            <a:br>
              <a:rPr lang="sl-SI" dirty="0"/>
            </a:br>
            <a:r>
              <a:rPr lang="sl-SI" dirty="0"/>
              <a:t>utrjevanje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FCA681B-1C9B-2D48-5CAB-7C2442BC10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Učbenik </a:t>
            </a:r>
            <a:r>
              <a:rPr lang="sl-SI" dirty="0" err="1"/>
              <a:t>str</a:t>
            </a:r>
            <a:r>
              <a:rPr lang="sl-SI" dirty="0"/>
              <a:t> 35, 38, 42, 45</a:t>
            </a:r>
          </a:p>
        </p:txBody>
      </p:sp>
    </p:spTree>
    <p:extLst>
      <p:ext uri="{BB962C8B-B14F-4D97-AF65-F5344CB8AC3E}">
        <p14:creationId xmlns:p14="http://schemas.microsoft.com/office/powerpoint/2010/main" val="103698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FB91F21-6212-60DC-64B0-6A908AADF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" b="73996"/>
          <a:stretch/>
        </p:blipFill>
        <p:spPr>
          <a:xfrm rot="10800000">
            <a:off x="480501" y="942048"/>
            <a:ext cx="5106482" cy="20608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jeZBesedilom 2">
                <a:extLst>
                  <a:ext uri="{FF2B5EF4-FFF2-40B4-BE49-F238E27FC236}">
                    <a16:creationId xmlns:a16="http://schemas.microsoft.com/office/drawing/2014/main" id="{08255F8E-2983-6D6E-6BE7-06AB6B6CB476}"/>
                  </a:ext>
                </a:extLst>
              </p:cNvPr>
              <p:cNvSpPr txBox="1"/>
              <p:nvPr/>
            </p:nvSpPr>
            <p:spPr>
              <a:xfrm>
                <a:off x="5348978" y="343509"/>
                <a:ext cx="432360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a</a:t>
                </a:r>
                <a:r>
                  <a:rPr lang="sl-SI" sz="2400" dirty="0">
                    <a:solidFill>
                      <a:schemeClr val="tx1"/>
                    </a:solidFill>
                  </a:rPr>
                  <a:t>) Med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ležijo števila: </a:t>
                </a:r>
                <a:endParaRPr lang="sl-SI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PoljeZBesedilom 2">
                <a:extLst>
                  <a:ext uri="{FF2B5EF4-FFF2-40B4-BE49-F238E27FC236}">
                    <a16:creationId xmlns:a16="http://schemas.microsoft.com/office/drawing/2014/main" id="{08255F8E-2983-6D6E-6BE7-06AB6B6CB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978" y="343509"/>
                <a:ext cx="4323607" cy="616964"/>
              </a:xfrm>
              <a:prstGeom prst="rect">
                <a:avLst/>
              </a:prstGeom>
              <a:blipFill>
                <a:blip r:embed="rId3"/>
                <a:stretch>
                  <a:fillRect l="-2817" t="-3922" b="-16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7E5F3D-DEC1-F0C6-57A9-A937736BF7C2}"/>
              </a:ext>
            </a:extLst>
          </p:cNvPr>
          <p:cNvSpPr txBox="1"/>
          <p:nvPr/>
        </p:nvSpPr>
        <p:spPr>
          <a:xfrm>
            <a:off x="355137" y="90624"/>
            <a:ext cx="2202675" cy="57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U </a:t>
            </a:r>
            <a:r>
              <a:rPr lang="sl-SI" sz="3200" b="1" dirty="0" err="1">
                <a:solidFill>
                  <a:srgbClr val="FF0000"/>
                </a:solidFill>
              </a:rPr>
              <a:t>str</a:t>
            </a:r>
            <a:r>
              <a:rPr lang="sl-SI" sz="3200" b="1" dirty="0">
                <a:solidFill>
                  <a:srgbClr val="FF0000"/>
                </a:solidFill>
              </a:rPr>
              <a:t> 45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D0F6205B-5112-5FF2-5C08-B63C9B7B7FD4}"/>
                  </a:ext>
                </a:extLst>
              </p:cNvPr>
              <p:cNvSpPr txBox="1"/>
              <p:nvPr/>
            </p:nvSpPr>
            <p:spPr>
              <a:xfrm>
                <a:off x="6118840" y="2174854"/>
                <a:ext cx="3857263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a</a:t>
                </a:r>
                <a:r>
                  <a:rPr lang="sl-SI" sz="2400" dirty="0">
                    <a:solidFill>
                      <a:schemeClr val="tx1"/>
                    </a:solidFill>
                  </a:rPr>
                  <a:t>) Med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ležijo  števila: </a:t>
                </a:r>
                <a:endParaRPr lang="sl-SI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D0F6205B-5112-5FF2-5C08-B63C9B7B7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40" y="2174854"/>
                <a:ext cx="3857263" cy="616964"/>
              </a:xfrm>
              <a:prstGeom prst="rect">
                <a:avLst/>
              </a:prstGeom>
              <a:blipFill>
                <a:blip r:embed="rId4"/>
                <a:stretch>
                  <a:fillRect l="-3323" t="-4950" b="-1782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7BE48B77-B53A-B592-A361-9CE6A071BC51}"/>
                  </a:ext>
                </a:extLst>
              </p:cNvPr>
              <p:cNvSpPr txBox="1"/>
              <p:nvPr/>
            </p:nvSpPr>
            <p:spPr>
              <a:xfrm>
                <a:off x="6118840" y="4140388"/>
                <a:ext cx="4323606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00B050"/>
                    </a:solidFill>
                  </a:rPr>
                  <a:t>a</a:t>
                </a:r>
                <a:r>
                  <a:rPr lang="sl-SI" sz="2400" dirty="0">
                    <a:solidFill>
                      <a:srgbClr val="00B050"/>
                    </a:solidFill>
                  </a:rPr>
                  <a:t>) </a:t>
                </a:r>
                <a:r>
                  <a:rPr lang="sl-SI" sz="2400" dirty="0">
                    <a:solidFill>
                      <a:schemeClr val="tx1"/>
                    </a:solidFill>
                  </a:rPr>
                  <a:t>Med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ležijo števila: </a:t>
                </a:r>
                <a:endParaRPr lang="sl-SI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7BE48B77-B53A-B592-A361-9CE6A071B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40" y="4140388"/>
                <a:ext cx="4323606" cy="616964"/>
              </a:xfrm>
              <a:prstGeom prst="rect">
                <a:avLst/>
              </a:prstGeom>
              <a:blipFill>
                <a:blip r:embed="rId5"/>
                <a:stretch>
                  <a:fillRect l="-2962" t="-3960" b="-1782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0F4BA5C7-5D68-423A-2436-2CDD4934EBE7}"/>
                  </a:ext>
                </a:extLst>
              </p:cNvPr>
              <p:cNvSpPr txBox="1"/>
              <p:nvPr/>
            </p:nvSpPr>
            <p:spPr>
              <a:xfrm>
                <a:off x="6613513" y="937037"/>
                <a:ext cx="1096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0F4BA5C7-5D68-423A-2436-2CDD4934E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13" y="937037"/>
                <a:ext cx="1096775" cy="704295"/>
              </a:xfrm>
              <a:prstGeom prst="rect">
                <a:avLst/>
              </a:prstGeom>
              <a:blipFill>
                <a:blip r:embed="rId6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FF6D0EC0-E8EB-0DEE-B648-5A7522084AEE}"/>
                  </a:ext>
                </a:extLst>
              </p:cNvPr>
              <p:cNvSpPr txBox="1"/>
              <p:nvPr/>
            </p:nvSpPr>
            <p:spPr>
              <a:xfrm>
                <a:off x="8425414" y="937037"/>
                <a:ext cx="201703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=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FF6D0EC0-E8EB-0DEE-B648-5A7522084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414" y="937037"/>
                <a:ext cx="2017031" cy="704295"/>
              </a:xfrm>
              <a:prstGeom prst="rect">
                <a:avLst/>
              </a:prstGeom>
              <a:blipFill>
                <a:blip r:embed="rId7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05E78759-F398-7A51-0DD0-6F6FB8537441}"/>
                  </a:ext>
                </a:extLst>
              </p:cNvPr>
              <p:cNvSpPr txBox="1"/>
              <p:nvPr/>
            </p:nvSpPr>
            <p:spPr>
              <a:xfrm>
                <a:off x="8108352" y="2942554"/>
                <a:ext cx="1282536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05E78759-F398-7A51-0DD0-6F6FB8537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352" y="2942554"/>
                <a:ext cx="1282536" cy="704295"/>
              </a:xfrm>
              <a:prstGeom prst="rect">
                <a:avLst/>
              </a:prstGeom>
              <a:blipFill>
                <a:blip r:embed="rId8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E54A8C96-7086-38AA-0DD6-0447F93FF0B4}"/>
                  </a:ext>
                </a:extLst>
              </p:cNvPr>
              <p:cNvSpPr txBox="1"/>
              <p:nvPr/>
            </p:nvSpPr>
            <p:spPr>
              <a:xfrm>
                <a:off x="6639793" y="2942554"/>
                <a:ext cx="1096775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E54A8C96-7086-38AA-0DD6-0447F93FF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793" y="2942554"/>
                <a:ext cx="1096775" cy="701602"/>
              </a:xfrm>
              <a:prstGeom prst="rect">
                <a:avLst/>
              </a:prstGeom>
              <a:blipFill>
                <a:blip r:embed="rId9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F326813A-FEAA-B2A0-99D0-D6A146331A0D}"/>
                  </a:ext>
                </a:extLst>
              </p:cNvPr>
              <p:cNvSpPr txBox="1"/>
              <p:nvPr/>
            </p:nvSpPr>
            <p:spPr>
              <a:xfrm>
                <a:off x="8414375" y="4924745"/>
                <a:ext cx="1561728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B050"/>
                    </a:solidFill>
                  </a:rPr>
                  <a:t> = 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F326813A-FEAA-B2A0-99D0-D6A146331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375" y="4924745"/>
                <a:ext cx="1561728" cy="704295"/>
              </a:xfrm>
              <a:prstGeom prst="rect">
                <a:avLst/>
              </a:prstGeom>
              <a:blipFill>
                <a:blip r:embed="rId10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EE138C16-F212-44AA-CDE1-F769BB76BF5E}"/>
                  </a:ext>
                </a:extLst>
              </p:cNvPr>
              <p:cNvSpPr txBox="1"/>
              <p:nvPr/>
            </p:nvSpPr>
            <p:spPr>
              <a:xfrm>
                <a:off x="6613513" y="4924488"/>
                <a:ext cx="1645163" cy="7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B050"/>
                    </a:solidFill>
                  </a:rPr>
                  <a:t>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EE138C16-F212-44AA-CDE1-F769BB76B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13" y="4924488"/>
                <a:ext cx="1645163" cy="704552"/>
              </a:xfrm>
              <a:prstGeom prst="rect">
                <a:avLst/>
              </a:prstGeom>
              <a:blipFill>
                <a:blip r:embed="rId11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71F28F89-3E2A-E241-9C81-267A93A1A96B}"/>
              </a:ext>
            </a:extLst>
          </p:cNvPr>
          <p:cNvSpPr txBox="1"/>
          <p:nvPr/>
        </p:nvSpPr>
        <p:spPr>
          <a:xfrm>
            <a:off x="9790715" y="4187260"/>
            <a:ext cx="2416525" cy="52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2, 3, 4, 5, 6, 7.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8CD1BF1-261D-EDFE-3678-9DA9F9545B20}"/>
              </a:ext>
            </a:extLst>
          </p:cNvPr>
          <p:cNvSpPr txBox="1"/>
          <p:nvPr/>
        </p:nvSpPr>
        <p:spPr>
          <a:xfrm>
            <a:off x="9723659" y="2246153"/>
            <a:ext cx="240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  </a:t>
            </a:r>
            <a:r>
              <a:rPr lang="sl-SI" sz="2800" dirty="0">
                <a:solidFill>
                  <a:srgbClr val="0070C0"/>
                </a:solidFill>
              </a:rPr>
              <a:t>3, 4, 5.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A1803125-C227-5401-82B5-00B0102EEBC2}"/>
              </a:ext>
            </a:extLst>
          </p:cNvPr>
          <p:cNvSpPr txBox="1"/>
          <p:nvPr/>
        </p:nvSpPr>
        <p:spPr>
          <a:xfrm>
            <a:off x="8856873" y="390381"/>
            <a:ext cx="2854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4, 5, 6, 7, 8, 9, 10.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PoljeZBesedilom 15">
                <a:extLst>
                  <a:ext uri="{FF2B5EF4-FFF2-40B4-BE49-F238E27FC236}">
                    <a16:creationId xmlns:a16="http://schemas.microsoft.com/office/drawing/2014/main" id="{B7136128-EB7B-3BB4-9CC4-3F5E764DA167}"/>
                  </a:ext>
                </a:extLst>
              </p:cNvPr>
              <p:cNvSpPr txBox="1"/>
              <p:nvPr/>
            </p:nvSpPr>
            <p:spPr>
              <a:xfrm>
                <a:off x="639309" y="6052094"/>
                <a:ext cx="4285616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chemeClr val="tx2">
                        <a:lumMod val="75000"/>
                      </a:schemeClr>
                    </a:solidFill>
                  </a:rPr>
                  <a:t>b</a:t>
                </a:r>
                <a:r>
                  <a:rPr lang="sl-SI" sz="2400" dirty="0">
                    <a:solidFill>
                      <a:schemeClr val="tx2">
                        <a:lumMod val="75000"/>
                      </a:schemeClr>
                    </a:solidFill>
                  </a:rPr>
                  <a:t>)</a:t>
                </a:r>
                <a:r>
                  <a:rPr lang="sl-SI" sz="2400" dirty="0">
                    <a:solidFill>
                      <a:srgbClr val="00B050"/>
                    </a:solidFill>
                  </a:rPr>
                  <a:t> </a:t>
                </a:r>
                <a:r>
                  <a:rPr lang="sl-SI" sz="2400" dirty="0">
                    <a:solidFill>
                      <a:schemeClr val="tx1"/>
                    </a:solidFill>
                  </a:rPr>
                  <a:t>Med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ležijo števila: </a:t>
                </a:r>
                <a:endParaRPr lang="sl-SI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PoljeZBesedilom 15">
                <a:extLst>
                  <a:ext uri="{FF2B5EF4-FFF2-40B4-BE49-F238E27FC236}">
                    <a16:creationId xmlns:a16="http://schemas.microsoft.com/office/drawing/2014/main" id="{B7136128-EB7B-3BB4-9CC4-3F5E764DA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09" y="6052094"/>
                <a:ext cx="4285616" cy="616964"/>
              </a:xfrm>
              <a:prstGeom prst="rect">
                <a:avLst/>
              </a:prstGeom>
              <a:blipFill>
                <a:blip r:embed="rId12"/>
                <a:stretch>
                  <a:fillRect l="-2987" t="-4950" b="-1782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69A62982-12D6-14EA-AD8C-DB40DA9ACB6A}"/>
                  </a:ext>
                </a:extLst>
              </p:cNvPr>
              <p:cNvSpPr txBox="1"/>
              <p:nvPr/>
            </p:nvSpPr>
            <p:spPr>
              <a:xfrm>
                <a:off x="624813" y="4588393"/>
                <a:ext cx="4323606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chemeClr val="accent4">
                        <a:lumMod val="75000"/>
                      </a:schemeClr>
                    </a:solidFill>
                  </a:rPr>
                  <a:t>b) </a:t>
                </a:r>
                <a:r>
                  <a:rPr lang="sl-SI" sz="2400" dirty="0">
                    <a:solidFill>
                      <a:schemeClr val="tx1"/>
                    </a:solidFill>
                  </a:rPr>
                  <a:t>Med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6 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ležijo števila: </a:t>
                </a:r>
                <a:endParaRPr lang="sl-SI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69A62982-12D6-14EA-AD8C-DB40DA9AC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13" y="4588393"/>
                <a:ext cx="4323606" cy="616964"/>
              </a:xfrm>
              <a:prstGeom prst="rect">
                <a:avLst/>
              </a:prstGeom>
              <a:blipFill>
                <a:blip r:embed="rId13"/>
                <a:stretch>
                  <a:fillRect l="-2817" t="-4950" b="-1782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12B741DD-081C-B80D-BA90-1C61CEB07E24}"/>
                  </a:ext>
                </a:extLst>
              </p:cNvPr>
              <p:cNvSpPr txBox="1"/>
              <p:nvPr/>
            </p:nvSpPr>
            <p:spPr>
              <a:xfrm>
                <a:off x="639309" y="3120518"/>
                <a:ext cx="4323606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7030A0"/>
                    </a:solidFill>
                  </a:rPr>
                  <a:t>b</a:t>
                </a:r>
                <a:r>
                  <a:rPr lang="sl-SI" sz="2400" dirty="0">
                    <a:solidFill>
                      <a:srgbClr val="7030A0"/>
                    </a:solidFill>
                  </a:rPr>
                  <a:t>)</a:t>
                </a:r>
                <a:r>
                  <a:rPr lang="sl-SI" sz="2400" dirty="0">
                    <a:solidFill>
                      <a:srgbClr val="00B050"/>
                    </a:solidFill>
                  </a:rPr>
                  <a:t> </a:t>
                </a:r>
                <a:r>
                  <a:rPr lang="sl-SI" sz="2400" dirty="0">
                    <a:solidFill>
                      <a:schemeClr val="tx1"/>
                    </a:solidFill>
                  </a:rPr>
                  <a:t>Med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ležijo števila: </a:t>
                </a:r>
                <a:endParaRPr lang="sl-SI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12B741DD-081C-B80D-BA90-1C61CEB0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09" y="3120518"/>
                <a:ext cx="4323606" cy="616964"/>
              </a:xfrm>
              <a:prstGeom prst="rect">
                <a:avLst/>
              </a:prstGeom>
              <a:blipFill>
                <a:blip r:embed="rId14"/>
                <a:stretch>
                  <a:fillRect l="-2962" t="-4950" b="-1782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B1296C40-F14B-EEBB-52AA-79C6B4845E57}"/>
                  </a:ext>
                </a:extLst>
              </p:cNvPr>
              <p:cNvSpPr txBox="1"/>
              <p:nvPr/>
            </p:nvSpPr>
            <p:spPr>
              <a:xfrm>
                <a:off x="7865987" y="5967787"/>
                <a:ext cx="152490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chemeClr val="tx2">
                        <a:lumMod val="75000"/>
                      </a:schemeClr>
                    </a:solidFill>
                  </a:rPr>
                  <a:t> = 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B1296C40-F14B-EEBB-52AA-79C6B4845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87" y="5967787"/>
                <a:ext cx="1524901" cy="704295"/>
              </a:xfrm>
              <a:prstGeom prst="rect">
                <a:avLst/>
              </a:prstGeom>
              <a:blipFill>
                <a:blip r:embed="rId15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78E30967-FB47-3C2B-8D55-4D482A30FD36}"/>
                  </a:ext>
                </a:extLst>
              </p:cNvPr>
              <p:cNvSpPr txBox="1"/>
              <p:nvPr/>
            </p:nvSpPr>
            <p:spPr>
              <a:xfrm>
                <a:off x="5999657" y="6009775"/>
                <a:ext cx="1342975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chemeClr val="tx2">
                        <a:lumMod val="75000"/>
                      </a:schemeClr>
                    </a:solidFill>
                  </a:rPr>
                  <a:t> =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78E30967-FB47-3C2B-8D55-4D482A30F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657" y="6009775"/>
                <a:ext cx="1342975" cy="703782"/>
              </a:xfrm>
              <a:prstGeom prst="rect">
                <a:avLst/>
              </a:prstGeom>
              <a:blipFill>
                <a:blip r:embed="rId16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B876B07F-B52D-92CB-18DC-23A372AE5BDF}"/>
                  </a:ext>
                </a:extLst>
              </p:cNvPr>
              <p:cNvSpPr txBox="1"/>
              <p:nvPr/>
            </p:nvSpPr>
            <p:spPr>
              <a:xfrm>
                <a:off x="2485354" y="5197704"/>
                <a:ext cx="1492286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B876B07F-B52D-92CB-18DC-23A372AE5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354" y="5197704"/>
                <a:ext cx="1492286" cy="704295"/>
              </a:xfrm>
              <a:prstGeom prst="rect">
                <a:avLst/>
              </a:prstGeom>
              <a:blipFill>
                <a:blip r:embed="rId17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AC38456F-3D63-EB02-94F9-9BC16C1B19A4}"/>
                  </a:ext>
                </a:extLst>
              </p:cNvPr>
              <p:cNvSpPr txBox="1"/>
              <p:nvPr/>
            </p:nvSpPr>
            <p:spPr>
              <a:xfrm>
                <a:off x="821161" y="5198956"/>
                <a:ext cx="1327679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AC38456F-3D63-EB02-94F9-9BC16C1B1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61" y="5198956"/>
                <a:ext cx="1327679" cy="707758"/>
              </a:xfrm>
              <a:prstGeom prst="rect">
                <a:avLst/>
              </a:prstGeom>
              <a:blipFill>
                <a:blip r:embed="rId18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240D576B-04F9-A0D5-A503-A66143468319}"/>
                  </a:ext>
                </a:extLst>
              </p:cNvPr>
              <p:cNvSpPr txBox="1"/>
              <p:nvPr/>
            </p:nvSpPr>
            <p:spPr>
              <a:xfrm>
                <a:off x="2615885" y="3689950"/>
                <a:ext cx="1464688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=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240D576B-04F9-A0D5-A503-A66143468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885" y="3689950"/>
                <a:ext cx="1464688" cy="701602"/>
              </a:xfrm>
              <a:prstGeom prst="rect">
                <a:avLst/>
              </a:prstGeom>
              <a:blipFill>
                <a:blip r:embed="rId19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302504B4-A969-BBBC-F40F-4329F06B1C22}"/>
                  </a:ext>
                </a:extLst>
              </p:cNvPr>
              <p:cNvSpPr txBox="1"/>
              <p:nvPr/>
            </p:nvSpPr>
            <p:spPr>
              <a:xfrm>
                <a:off x="908086" y="3704554"/>
                <a:ext cx="1515074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302504B4-A969-BBBC-F40F-4329F06B1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86" y="3704554"/>
                <a:ext cx="1515074" cy="701602"/>
              </a:xfrm>
              <a:prstGeom prst="rect">
                <a:avLst/>
              </a:prstGeom>
              <a:blipFill>
                <a:blip r:embed="rId20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FC935BB7-AD46-1EC5-7B8B-88BDE3BEE3ED}"/>
              </a:ext>
            </a:extLst>
          </p:cNvPr>
          <p:cNvSpPr txBox="1"/>
          <p:nvPr/>
        </p:nvSpPr>
        <p:spPr>
          <a:xfrm>
            <a:off x="4262868" y="3168050"/>
            <a:ext cx="1324115" cy="52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 </a:t>
            </a:r>
            <a:r>
              <a:rPr lang="sl-SI" sz="2800" dirty="0">
                <a:solidFill>
                  <a:srgbClr val="7030A0"/>
                </a:solidFill>
              </a:rPr>
              <a:t>4, 5, 6.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2EA26D88-D648-1818-03B2-E4F4EF9EE96A}"/>
              </a:ext>
            </a:extLst>
          </p:cNvPr>
          <p:cNvSpPr txBox="1"/>
          <p:nvPr/>
        </p:nvSpPr>
        <p:spPr>
          <a:xfrm>
            <a:off x="4308313" y="4648802"/>
            <a:ext cx="2416525" cy="52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  </a:t>
            </a:r>
            <a:r>
              <a:rPr lang="sl-SI" sz="2800" dirty="0">
                <a:solidFill>
                  <a:srgbClr val="0070C0"/>
                </a:solidFill>
              </a:rPr>
              <a:t>4, 5, 6</a:t>
            </a:r>
            <a:r>
              <a:rPr lang="sl-SI" sz="28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6688E94E-DB3F-32ED-1ECA-CAAB7EE0CED7}"/>
              </a:ext>
            </a:extLst>
          </p:cNvPr>
          <p:cNvSpPr txBox="1"/>
          <p:nvPr/>
        </p:nvSpPr>
        <p:spPr>
          <a:xfrm>
            <a:off x="4223268" y="6105922"/>
            <a:ext cx="2416525" cy="52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 </a:t>
            </a:r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7 in 8.</a:t>
            </a:r>
          </a:p>
        </p:txBody>
      </p:sp>
    </p:spTree>
    <p:extLst>
      <p:ext uri="{BB962C8B-B14F-4D97-AF65-F5344CB8AC3E}">
        <p14:creationId xmlns:p14="http://schemas.microsoft.com/office/powerpoint/2010/main" val="328728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BEC188E-48E9-285A-CE10-77C2191C8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1" t="-253" r="9653" b="82987"/>
          <a:stretch/>
        </p:blipFill>
        <p:spPr>
          <a:xfrm>
            <a:off x="421341" y="860610"/>
            <a:ext cx="5988424" cy="1567629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23902CB-9917-D6F2-F95A-52BFE860DBBF}"/>
              </a:ext>
            </a:extLst>
          </p:cNvPr>
          <p:cNvSpPr txBox="1"/>
          <p:nvPr/>
        </p:nvSpPr>
        <p:spPr>
          <a:xfrm>
            <a:off x="519953" y="275836"/>
            <a:ext cx="1502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U </a:t>
            </a:r>
            <a:r>
              <a:rPr lang="sl-SI" sz="3200" b="1" dirty="0" err="1">
                <a:solidFill>
                  <a:srgbClr val="FF0000"/>
                </a:solidFill>
              </a:rPr>
              <a:t>str</a:t>
            </a:r>
            <a:r>
              <a:rPr lang="sl-SI" sz="3200" b="1" dirty="0">
                <a:solidFill>
                  <a:srgbClr val="FF0000"/>
                </a:solidFill>
              </a:rPr>
              <a:t> 35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74E2407-74DD-B2E1-DA15-E4559E965D2B}"/>
              </a:ext>
            </a:extLst>
          </p:cNvPr>
          <p:cNvSpPr txBox="1"/>
          <p:nvPr/>
        </p:nvSpPr>
        <p:spPr>
          <a:xfrm>
            <a:off x="6532288" y="923806"/>
            <a:ext cx="450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x je lahko samo naravno število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53EE14F7-F358-5CB1-6000-60A748273A76}"/>
              </a:ext>
            </a:extLst>
          </p:cNvPr>
          <p:cNvSpPr/>
          <p:nvPr/>
        </p:nvSpPr>
        <p:spPr>
          <a:xfrm>
            <a:off x="3237455" y="1074256"/>
            <a:ext cx="2393576" cy="365302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49EBA966-575D-D3F1-2701-16B562E868EE}"/>
              </a:ext>
            </a:extLst>
          </p:cNvPr>
          <p:cNvSpPr/>
          <p:nvPr/>
        </p:nvSpPr>
        <p:spPr>
          <a:xfrm>
            <a:off x="6598620" y="1012624"/>
            <a:ext cx="4323379" cy="365302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A9C6612-97A1-7DDD-E2E0-205E211E0BEC}"/>
              </a:ext>
            </a:extLst>
          </p:cNvPr>
          <p:cNvSpPr/>
          <p:nvPr/>
        </p:nvSpPr>
        <p:spPr>
          <a:xfrm>
            <a:off x="6581685" y="1508961"/>
            <a:ext cx="3889389" cy="459292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B1B6875E-9B96-0841-3918-4BD4FF7F1FA1}"/>
              </a:ext>
            </a:extLst>
          </p:cNvPr>
          <p:cNvSpPr txBox="1"/>
          <p:nvPr/>
        </p:nvSpPr>
        <p:spPr>
          <a:xfrm>
            <a:off x="6547944" y="1492199"/>
            <a:ext cx="3913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x je lahko 1, 2, 3, 4, 5, 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318750F8-ABD1-36C4-3076-5CBA22FC374E}"/>
                  </a:ext>
                </a:extLst>
              </p:cNvPr>
              <p:cNvSpPr txBox="1"/>
              <p:nvPr/>
            </p:nvSpPr>
            <p:spPr>
              <a:xfrm>
                <a:off x="777234" y="2619548"/>
                <a:ext cx="98796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sl-SI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sl-SI" sz="2800" b="0" i="1" smtClean="0">
                              <a:latin typeface="Cambria Math" panose="02040503050406030204" pitchFamily="18" charset="0"/>
                            </a:rPr>
                            <m:t> −3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318750F8-ABD1-36C4-3076-5CBA22FC3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4" y="2619548"/>
                <a:ext cx="987963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ravokotnik 13">
            <a:extLst>
              <a:ext uri="{FF2B5EF4-FFF2-40B4-BE49-F238E27FC236}">
                <a16:creationId xmlns:a16="http://schemas.microsoft.com/office/drawing/2014/main" id="{D51620AD-5BC3-1BA5-8B99-BDD9A3299942}"/>
              </a:ext>
            </a:extLst>
          </p:cNvPr>
          <p:cNvSpPr/>
          <p:nvPr/>
        </p:nvSpPr>
        <p:spPr>
          <a:xfrm>
            <a:off x="2022480" y="1477045"/>
            <a:ext cx="2854320" cy="584775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B298956E-CE98-4A8E-7453-BA01B0FC91CE}"/>
              </a:ext>
            </a:extLst>
          </p:cNvPr>
          <p:cNvSpPr/>
          <p:nvPr/>
        </p:nvSpPr>
        <p:spPr>
          <a:xfrm>
            <a:off x="687334" y="2548921"/>
            <a:ext cx="1167761" cy="980584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FCB08C6A-222D-11AB-5152-24C16C376A68}"/>
              </a:ext>
            </a:extLst>
          </p:cNvPr>
          <p:cNvSpPr txBox="1"/>
          <p:nvPr/>
        </p:nvSpPr>
        <p:spPr>
          <a:xfrm>
            <a:off x="2049677" y="2518628"/>
            <a:ext cx="4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i="1" dirty="0">
                <a:solidFill>
                  <a:srgbClr val="C00000"/>
                </a:solidFill>
              </a:rPr>
              <a:t>Dobiti moramo naravno število</a:t>
            </a:r>
            <a:r>
              <a:rPr lang="sl-SI" sz="24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B8F9CF9F-AC42-EAF1-7138-DCF7394B8A72}"/>
              </a:ext>
            </a:extLst>
          </p:cNvPr>
          <p:cNvSpPr txBox="1"/>
          <p:nvPr/>
        </p:nvSpPr>
        <p:spPr>
          <a:xfrm>
            <a:off x="6598620" y="2933817"/>
            <a:ext cx="445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i="1" dirty="0">
                <a:solidFill>
                  <a:srgbClr val="C00000"/>
                </a:solidFill>
              </a:rPr>
              <a:t>Ta števila so: 1, 2, 3, 4, 6, 8, 12, 24</a:t>
            </a:r>
            <a:r>
              <a:rPr lang="sl-SI" sz="24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72ED806C-3C77-C67F-E9E0-2BFB690EEA5F}"/>
              </a:ext>
            </a:extLst>
          </p:cNvPr>
          <p:cNvSpPr txBox="1"/>
          <p:nvPr/>
        </p:nvSpPr>
        <p:spPr>
          <a:xfrm>
            <a:off x="609600" y="3688399"/>
            <a:ext cx="290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Če x = 1;    1 – 3 = /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B05E3C72-6B96-D0F4-922F-E0B552A553C5}"/>
              </a:ext>
            </a:extLst>
          </p:cNvPr>
          <p:cNvSpPr txBox="1"/>
          <p:nvPr/>
        </p:nvSpPr>
        <p:spPr>
          <a:xfrm>
            <a:off x="746755" y="5081400"/>
            <a:ext cx="241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x – 3 = 2;   x = 5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54C3A0FD-EBC9-BE14-5576-25B10766A950}"/>
              </a:ext>
            </a:extLst>
          </p:cNvPr>
          <p:cNvSpPr txBox="1"/>
          <p:nvPr/>
        </p:nvSpPr>
        <p:spPr>
          <a:xfrm>
            <a:off x="769087" y="4399286"/>
            <a:ext cx="241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x – 3 = 1 ;  x = 4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3F0F689D-38FB-0229-ACE0-FE715505E710}"/>
              </a:ext>
            </a:extLst>
          </p:cNvPr>
          <p:cNvSpPr txBox="1"/>
          <p:nvPr/>
        </p:nvSpPr>
        <p:spPr>
          <a:xfrm>
            <a:off x="687334" y="5685901"/>
            <a:ext cx="241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x – 3 = 3;   x = 6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552C4ACE-27ED-12F4-FDD5-F5C9B5F708AE}"/>
              </a:ext>
            </a:extLst>
          </p:cNvPr>
          <p:cNvSpPr txBox="1"/>
          <p:nvPr/>
        </p:nvSpPr>
        <p:spPr>
          <a:xfrm>
            <a:off x="4189207" y="3860133"/>
            <a:ext cx="241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x – 3 = 4;   x = 7</a:t>
            </a:r>
          </a:p>
        </p:txBody>
      </p:sp>
      <p:sp>
        <p:nvSpPr>
          <p:cNvPr id="40" name="Pravokotnik 39">
            <a:extLst>
              <a:ext uri="{FF2B5EF4-FFF2-40B4-BE49-F238E27FC236}">
                <a16:creationId xmlns:a16="http://schemas.microsoft.com/office/drawing/2014/main" id="{A6DCE363-232B-B810-7B8B-FCC5B4F7D312}"/>
              </a:ext>
            </a:extLst>
          </p:cNvPr>
          <p:cNvSpPr/>
          <p:nvPr/>
        </p:nvSpPr>
        <p:spPr>
          <a:xfrm>
            <a:off x="8242903" y="2967335"/>
            <a:ext cx="284480" cy="417315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Pravokotnik 40">
            <a:extLst>
              <a:ext uri="{FF2B5EF4-FFF2-40B4-BE49-F238E27FC236}">
                <a16:creationId xmlns:a16="http://schemas.microsoft.com/office/drawing/2014/main" id="{ECD8A75E-8E3C-0632-A772-CFA222789DF7}"/>
              </a:ext>
            </a:extLst>
          </p:cNvPr>
          <p:cNvSpPr/>
          <p:nvPr/>
        </p:nvSpPr>
        <p:spPr>
          <a:xfrm>
            <a:off x="8555937" y="2989740"/>
            <a:ext cx="287169" cy="402223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2" name="Pravokotnik 41">
            <a:extLst>
              <a:ext uri="{FF2B5EF4-FFF2-40B4-BE49-F238E27FC236}">
                <a16:creationId xmlns:a16="http://schemas.microsoft.com/office/drawing/2014/main" id="{258D5414-BF66-4FED-E59B-BA5075198A47}"/>
              </a:ext>
            </a:extLst>
          </p:cNvPr>
          <p:cNvSpPr/>
          <p:nvPr/>
        </p:nvSpPr>
        <p:spPr>
          <a:xfrm>
            <a:off x="10556846" y="2989740"/>
            <a:ext cx="375011" cy="417315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Pravokotnik 42">
            <a:extLst>
              <a:ext uri="{FF2B5EF4-FFF2-40B4-BE49-F238E27FC236}">
                <a16:creationId xmlns:a16="http://schemas.microsoft.com/office/drawing/2014/main" id="{075A6D24-5E4E-EDA4-6F84-B992239C482D}"/>
              </a:ext>
            </a:extLst>
          </p:cNvPr>
          <p:cNvSpPr/>
          <p:nvPr/>
        </p:nvSpPr>
        <p:spPr>
          <a:xfrm>
            <a:off x="8873688" y="2989740"/>
            <a:ext cx="284480" cy="461665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Pravokotnik 43">
            <a:extLst>
              <a:ext uri="{FF2B5EF4-FFF2-40B4-BE49-F238E27FC236}">
                <a16:creationId xmlns:a16="http://schemas.microsoft.com/office/drawing/2014/main" id="{D2293A14-B383-DF2F-5EB5-2C38E90B9E1B}"/>
              </a:ext>
            </a:extLst>
          </p:cNvPr>
          <p:cNvSpPr/>
          <p:nvPr/>
        </p:nvSpPr>
        <p:spPr>
          <a:xfrm>
            <a:off x="9178024" y="2973355"/>
            <a:ext cx="284480" cy="417315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Pravokotnik 44">
            <a:extLst>
              <a:ext uri="{FF2B5EF4-FFF2-40B4-BE49-F238E27FC236}">
                <a16:creationId xmlns:a16="http://schemas.microsoft.com/office/drawing/2014/main" id="{3A4CA2AC-4340-E667-6B02-7D315E841337}"/>
              </a:ext>
            </a:extLst>
          </p:cNvPr>
          <p:cNvSpPr/>
          <p:nvPr/>
        </p:nvSpPr>
        <p:spPr>
          <a:xfrm>
            <a:off x="9414808" y="2980293"/>
            <a:ext cx="394001" cy="417314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6" name="Pravokotnik 45">
            <a:extLst>
              <a:ext uri="{FF2B5EF4-FFF2-40B4-BE49-F238E27FC236}">
                <a16:creationId xmlns:a16="http://schemas.microsoft.com/office/drawing/2014/main" id="{96F0285B-B68E-1627-F05D-1C00085B124F}"/>
              </a:ext>
            </a:extLst>
          </p:cNvPr>
          <p:cNvSpPr/>
          <p:nvPr/>
        </p:nvSpPr>
        <p:spPr>
          <a:xfrm>
            <a:off x="9811959" y="3029797"/>
            <a:ext cx="284480" cy="417315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Pravokotnik 46">
            <a:extLst>
              <a:ext uri="{FF2B5EF4-FFF2-40B4-BE49-F238E27FC236}">
                <a16:creationId xmlns:a16="http://schemas.microsoft.com/office/drawing/2014/main" id="{7361EB54-1B25-5CBA-4E84-DC5753285195}"/>
              </a:ext>
            </a:extLst>
          </p:cNvPr>
          <p:cNvSpPr/>
          <p:nvPr/>
        </p:nvSpPr>
        <p:spPr>
          <a:xfrm>
            <a:off x="10142323" y="2967336"/>
            <a:ext cx="357256" cy="424628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Pravokotnik 47">
            <a:extLst>
              <a:ext uri="{FF2B5EF4-FFF2-40B4-BE49-F238E27FC236}">
                <a16:creationId xmlns:a16="http://schemas.microsoft.com/office/drawing/2014/main" id="{1130FC7F-147B-06DC-E119-44934F94F3DF}"/>
              </a:ext>
            </a:extLst>
          </p:cNvPr>
          <p:cNvSpPr/>
          <p:nvPr/>
        </p:nvSpPr>
        <p:spPr>
          <a:xfrm>
            <a:off x="1811737" y="4465384"/>
            <a:ext cx="330330" cy="428349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9" name="Pravokotnik 48">
            <a:extLst>
              <a:ext uri="{FF2B5EF4-FFF2-40B4-BE49-F238E27FC236}">
                <a16:creationId xmlns:a16="http://schemas.microsoft.com/office/drawing/2014/main" id="{22B79D6C-979B-58D0-1B70-55612DAAFC2B}"/>
              </a:ext>
            </a:extLst>
          </p:cNvPr>
          <p:cNvSpPr/>
          <p:nvPr/>
        </p:nvSpPr>
        <p:spPr>
          <a:xfrm>
            <a:off x="1765197" y="5107863"/>
            <a:ext cx="284480" cy="417315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0" name="Pravokotnik 49">
            <a:extLst>
              <a:ext uri="{FF2B5EF4-FFF2-40B4-BE49-F238E27FC236}">
                <a16:creationId xmlns:a16="http://schemas.microsoft.com/office/drawing/2014/main" id="{B6375FB4-DE2E-8B61-633E-96A9007A2023}"/>
              </a:ext>
            </a:extLst>
          </p:cNvPr>
          <p:cNvSpPr/>
          <p:nvPr/>
        </p:nvSpPr>
        <p:spPr>
          <a:xfrm>
            <a:off x="1834069" y="5689610"/>
            <a:ext cx="284480" cy="417315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9BE87AF8-D9DB-DA9A-DDC6-0F2EF5B72CB6}"/>
              </a:ext>
            </a:extLst>
          </p:cNvPr>
          <p:cNvSpPr txBox="1"/>
          <p:nvPr/>
        </p:nvSpPr>
        <p:spPr>
          <a:xfrm>
            <a:off x="4184177" y="4465384"/>
            <a:ext cx="241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x – 3 = 6;   x = 9</a:t>
            </a:r>
          </a:p>
        </p:txBody>
      </p:sp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11C23DEA-6680-119B-D98F-F2ECD96EFA51}"/>
              </a:ext>
            </a:extLst>
          </p:cNvPr>
          <p:cNvSpPr txBox="1"/>
          <p:nvPr/>
        </p:nvSpPr>
        <p:spPr>
          <a:xfrm>
            <a:off x="4179640" y="5119345"/>
            <a:ext cx="262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x – 3 = 8;   x = 11</a:t>
            </a: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050D58BF-120C-DD6D-C958-830E93D49C9F}"/>
              </a:ext>
            </a:extLst>
          </p:cNvPr>
          <p:cNvSpPr txBox="1"/>
          <p:nvPr/>
        </p:nvSpPr>
        <p:spPr>
          <a:xfrm>
            <a:off x="4179640" y="5668389"/>
            <a:ext cx="279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x – 3 = 12;  x = 15</a:t>
            </a:r>
          </a:p>
        </p:txBody>
      </p:sp>
      <p:sp>
        <p:nvSpPr>
          <p:cNvPr id="54" name="PoljeZBesedilom 53">
            <a:extLst>
              <a:ext uri="{FF2B5EF4-FFF2-40B4-BE49-F238E27FC236}">
                <a16:creationId xmlns:a16="http://schemas.microsoft.com/office/drawing/2014/main" id="{CC46AA37-0FEF-E534-15F7-7A2AA2E3E583}"/>
              </a:ext>
            </a:extLst>
          </p:cNvPr>
          <p:cNvSpPr txBox="1"/>
          <p:nvPr/>
        </p:nvSpPr>
        <p:spPr>
          <a:xfrm>
            <a:off x="7348394" y="3860133"/>
            <a:ext cx="347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x – 3 = 24;   x = 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PoljeZBesedilom 54">
                <a:extLst>
                  <a:ext uri="{FF2B5EF4-FFF2-40B4-BE49-F238E27FC236}">
                    <a16:creationId xmlns:a16="http://schemas.microsoft.com/office/drawing/2014/main" id="{61043162-C335-5600-15A6-2D1F10188067}"/>
                  </a:ext>
                </a:extLst>
              </p:cNvPr>
              <p:cNvSpPr txBox="1"/>
              <p:nvPr/>
            </p:nvSpPr>
            <p:spPr>
              <a:xfrm>
                <a:off x="7180349" y="4448291"/>
                <a:ext cx="39971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/>
                  <a:t>Ulomek je naravno število, </a:t>
                </a:r>
              </a:p>
              <a:p>
                <a:r>
                  <a:rPr lang="sl-SI" sz="2400" dirty="0"/>
                  <a:t>če x </a:t>
                </a:r>
                <a14:m>
                  <m:oMath xmlns:m="http://schemas.openxmlformats.org/officeDocument/2006/math">
                    <m:r>
                      <a:rPr lang="sl-S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{4, 5, 6, 7, 9, 11, 15, 27}</m:t>
                    </m:r>
                  </m:oMath>
                </a14:m>
                <a:r>
                  <a:rPr lang="sl-SI" sz="2400" dirty="0"/>
                  <a:t>.</a:t>
                </a:r>
              </a:p>
            </p:txBody>
          </p:sp>
        </mc:Choice>
        <mc:Fallback xmlns="">
          <p:sp>
            <p:nvSpPr>
              <p:cNvPr id="55" name="PoljeZBesedilom 54">
                <a:extLst>
                  <a:ext uri="{FF2B5EF4-FFF2-40B4-BE49-F238E27FC236}">
                    <a16:creationId xmlns:a16="http://schemas.microsoft.com/office/drawing/2014/main" id="{61043162-C335-5600-15A6-2D1F10188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349" y="4448291"/>
                <a:ext cx="3997120" cy="830997"/>
              </a:xfrm>
              <a:prstGeom prst="rect">
                <a:avLst/>
              </a:prstGeom>
              <a:blipFill>
                <a:blip r:embed="rId4"/>
                <a:stretch>
                  <a:fillRect l="-2439" t="-5882" r="-1372" b="-1617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Pravokotnik 55">
            <a:extLst>
              <a:ext uri="{FF2B5EF4-FFF2-40B4-BE49-F238E27FC236}">
                <a16:creationId xmlns:a16="http://schemas.microsoft.com/office/drawing/2014/main" id="{15615435-9A33-9525-ECBF-46964618EC47}"/>
              </a:ext>
            </a:extLst>
          </p:cNvPr>
          <p:cNvSpPr/>
          <p:nvPr/>
        </p:nvSpPr>
        <p:spPr>
          <a:xfrm>
            <a:off x="2267765" y="4465384"/>
            <a:ext cx="893433" cy="428349"/>
          </a:xfrm>
          <a:prstGeom prst="rect">
            <a:avLst/>
          </a:prstGeom>
          <a:solidFill>
            <a:srgbClr val="00B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786C06AE-F5B9-3169-A0F1-FFB6767EC6D3}"/>
              </a:ext>
            </a:extLst>
          </p:cNvPr>
          <p:cNvSpPr txBox="1"/>
          <p:nvPr/>
        </p:nvSpPr>
        <p:spPr>
          <a:xfrm>
            <a:off x="2033219" y="2967335"/>
            <a:ext cx="4751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i="1" dirty="0">
                <a:solidFill>
                  <a:srgbClr val="C00000"/>
                </a:solidFill>
              </a:rPr>
              <a:t>Poiskati moramo delitelje števila 24</a:t>
            </a:r>
            <a:r>
              <a:rPr lang="sl-SI" sz="24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8" name="Pravokotnik 57">
            <a:extLst>
              <a:ext uri="{FF2B5EF4-FFF2-40B4-BE49-F238E27FC236}">
                <a16:creationId xmlns:a16="http://schemas.microsoft.com/office/drawing/2014/main" id="{20CB1D69-D55A-6493-C5AA-603286E876D8}"/>
              </a:ext>
            </a:extLst>
          </p:cNvPr>
          <p:cNvSpPr/>
          <p:nvPr/>
        </p:nvSpPr>
        <p:spPr>
          <a:xfrm>
            <a:off x="2396875" y="5102345"/>
            <a:ext cx="893433" cy="428349"/>
          </a:xfrm>
          <a:prstGeom prst="rect">
            <a:avLst/>
          </a:prstGeom>
          <a:solidFill>
            <a:srgbClr val="00B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9" name="Pravokotnik 58">
            <a:extLst>
              <a:ext uri="{FF2B5EF4-FFF2-40B4-BE49-F238E27FC236}">
                <a16:creationId xmlns:a16="http://schemas.microsoft.com/office/drawing/2014/main" id="{C63DD2A9-4C9E-BA60-9FD2-7ECE2C9A7710}"/>
              </a:ext>
            </a:extLst>
          </p:cNvPr>
          <p:cNvSpPr/>
          <p:nvPr/>
        </p:nvSpPr>
        <p:spPr>
          <a:xfrm>
            <a:off x="2318244" y="5715824"/>
            <a:ext cx="893433" cy="428349"/>
          </a:xfrm>
          <a:prstGeom prst="rect">
            <a:avLst/>
          </a:prstGeom>
          <a:solidFill>
            <a:srgbClr val="00B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0" name="Pravokotnik 59">
            <a:extLst>
              <a:ext uri="{FF2B5EF4-FFF2-40B4-BE49-F238E27FC236}">
                <a16:creationId xmlns:a16="http://schemas.microsoft.com/office/drawing/2014/main" id="{A82CD4FC-6EB4-C03E-95C3-E97BEA91ED77}"/>
              </a:ext>
            </a:extLst>
          </p:cNvPr>
          <p:cNvSpPr/>
          <p:nvPr/>
        </p:nvSpPr>
        <p:spPr>
          <a:xfrm>
            <a:off x="5710266" y="3955004"/>
            <a:ext cx="893433" cy="428349"/>
          </a:xfrm>
          <a:prstGeom prst="rect">
            <a:avLst/>
          </a:prstGeom>
          <a:solidFill>
            <a:srgbClr val="00B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1" name="Pravokotnik 60">
            <a:extLst>
              <a:ext uri="{FF2B5EF4-FFF2-40B4-BE49-F238E27FC236}">
                <a16:creationId xmlns:a16="http://schemas.microsoft.com/office/drawing/2014/main" id="{D3AB7534-CF09-C5AF-BEA6-2549D570610D}"/>
              </a:ext>
            </a:extLst>
          </p:cNvPr>
          <p:cNvSpPr/>
          <p:nvPr/>
        </p:nvSpPr>
        <p:spPr>
          <a:xfrm>
            <a:off x="5728779" y="4529292"/>
            <a:ext cx="893433" cy="428349"/>
          </a:xfrm>
          <a:prstGeom prst="rect">
            <a:avLst/>
          </a:prstGeom>
          <a:solidFill>
            <a:srgbClr val="00B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2" name="Pravokotnik 61">
            <a:extLst>
              <a:ext uri="{FF2B5EF4-FFF2-40B4-BE49-F238E27FC236}">
                <a16:creationId xmlns:a16="http://schemas.microsoft.com/office/drawing/2014/main" id="{AD1CABE2-329E-CE42-5A2C-9D406485914E}"/>
              </a:ext>
            </a:extLst>
          </p:cNvPr>
          <p:cNvSpPr/>
          <p:nvPr/>
        </p:nvSpPr>
        <p:spPr>
          <a:xfrm>
            <a:off x="5775133" y="5166780"/>
            <a:ext cx="893433" cy="428349"/>
          </a:xfrm>
          <a:prstGeom prst="rect">
            <a:avLst/>
          </a:prstGeom>
          <a:solidFill>
            <a:srgbClr val="00B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3" name="Pravokotnik 62">
            <a:extLst>
              <a:ext uri="{FF2B5EF4-FFF2-40B4-BE49-F238E27FC236}">
                <a16:creationId xmlns:a16="http://schemas.microsoft.com/office/drawing/2014/main" id="{29424EFE-2603-2288-3C27-ED409642BFF0}"/>
              </a:ext>
            </a:extLst>
          </p:cNvPr>
          <p:cNvSpPr/>
          <p:nvPr/>
        </p:nvSpPr>
        <p:spPr>
          <a:xfrm>
            <a:off x="5874520" y="5749960"/>
            <a:ext cx="893433" cy="428349"/>
          </a:xfrm>
          <a:prstGeom prst="rect">
            <a:avLst/>
          </a:prstGeom>
          <a:solidFill>
            <a:srgbClr val="00B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4" name="Pravokotnik 63">
            <a:extLst>
              <a:ext uri="{FF2B5EF4-FFF2-40B4-BE49-F238E27FC236}">
                <a16:creationId xmlns:a16="http://schemas.microsoft.com/office/drawing/2014/main" id="{8B9D38BA-EC8F-0E2F-433F-01CD69317FF7}"/>
              </a:ext>
            </a:extLst>
          </p:cNvPr>
          <p:cNvSpPr/>
          <p:nvPr/>
        </p:nvSpPr>
        <p:spPr>
          <a:xfrm>
            <a:off x="9084397" y="3903401"/>
            <a:ext cx="1044831" cy="428349"/>
          </a:xfrm>
          <a:prstGeom prst="rect">
            <a:avLst/>
          </a:prstGeom>
          <a:solidFill>
            <a:srgbClr val="00B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5" name="Pravokotnik 64">
            <a:extLst>
              <a:ext uri="{FF2B5EF4-FFF2-40B4-BE49-F238E27FC236}">
                <a16:creationId xmlns:a16="http://schemas.microsoft.com/office/drawing/2014/main" id="{737F763B-7886-1885-9605-2D72BADD8C18}"/>
              </a:ext>
            </a:extLst>
          </p:cNvPr>
          <p:cNvSpPr/>
          <p:nvPr/>
        </p:nvSpPr>
        <p:spPr>
          <a:xfrm>
            <a:off x="5208939" y="3894875"/>
            <a:ext cx="284480" cy="417315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6" name="Pravokotnik 65">
            <a:extLst>
              <a:ext uri="{FF2B5EF4-FFF2-40B4-BE49-F238E27FC236}">
                <a16:creationId xmlns:a16="http://schemas.microsoft.com/office/drawing/2014/main" id="{16C1C8E5-C91B-FB1B-AB08-A21804125C4E}"/>
              </a:ext>
            </a:extLst>
          </p:cNvPr>
          <p:cNvSpPr/>
          <p:nvPr/>
        </p:nvSpPr>
        <p:spPr>
          <a:xfrm>
            <a:off x="5249159" y="4514094"/>
            <a:ext cx="284480" cy="417315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7" name="Pravokotnik 66">
            <a:extLst>
              <a:ext uri="{FF2B5EF4-FFF2-40B4-BE49-F238E27FC236}">
                <a16:creationId xmlns:a16="http://schemas.microsoft.com/office/drawing/2014/main" id="{21DBC62C-B8C1-6008-DC28-83B60C92E74D}"/>
              </a:ext>
            </a:extLst>
          </p:cNvPr>
          <p:cNvSpPr/>
          <p:nvPr/>
        </p:nvSpPr>
        <p:spPr>
          <a:xfrm>
            <a:off x="5216104" y="5130287"/>
            <a:ext cx="284480" cy="417315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8" name="Pravokotnik 67">
            <a:extLst>
              <a:ext uri="{FF2B5EF4-FFF2-40B4-BE49-F238E27FC236}">
                <a16:creationId xmlns:a16="http://schemas.microsoft.com/office/drawing/2014/main" id="{7534389A-3BCF-7807-83FA-49A8E3AAD19F}"/>
              </a:ext>
            </a:extLst>
          </p:cNvPr>
          <p:cNvSpPr/>
          <p:nvPr/>
        </p:nvSpPr>
        <p:spPr>
          <a:xfrm>
            <a:off x="5270899" y="5680222"/>
            <a:ext cx="360131" cy="417315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9" name="Pravokotnik 68">
            <a:extLst>
              <a:ext uri="{FF2B5EF4-FFF2-40B4-BE49-F238E27FC236}">
                <a16:creationId xmlns:a16="http://schemas.microsoft.com/office/drawing/2014/main" id="{8C6D4533-BEDF-F14E-9CBD-DAB54E7D25BC}"/>
              </a:ext>
            </a:extLst>
          </p:cNvPr>
          <p:cNvSpPr/>
          <p:nvPr/>
        </p:nvSpPr>
        <p:spPr>
          <a:xfrm>
            <a:off x="8454060" y="3924171"/>
            <a:ext cx="385139" cy="417315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0" name="PoljeZBesedilom 69">
            <a:extLst>
              <a:ext uri="{FF2B5EF4-FFF2-40B4-BE49-F238E27FC236}">
                <a16:creationId xmlns:a16="http://schemas.microsoft.com/office/drawing/2014/main" id="{18AEC92F-AAE7-4FA1-0FA0-BBA202576F10}"/>
              </a:ext>
            </a:extLst>
          </p:cNvPr>
          <p:cNvSpPr txBox="1"/>
          <p:nvPr/>
        </p:nvSpPr>
        <p:spPr>
          <a:xfrm>
            <a:off x="7213250" y="5300325"/>
            <a:ext cx="3094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Ulomek nima pomena, </a:t>
            </a:r>
          </a:p>
          <a:p>
            <a:r>
              <a:rPr lang="sl-SI" sz="2400" dirty="0">
                <a:solidFill>
                  <a:srgbClr val="0070C0"/>
                </a:solidFill>
              </a:rPr>
              <a:t>če je imenovalec 0.</a:t>
            </a: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080501F-0D3F-AF9C-3CA9-F6AC4EDB8634}"/>
              </a:ext>
            </a:extLst>
          </p:cNvPr>
          <p:cNvSpPr txBox="1"/>
          <p:nvPr/>
        </p:nvSpPr>
        <p:spPr>
          <a:xfrm>
            <a:off x="7272709" y="6075966"/>
            <a:ext cx="329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Imenovalec je 0, če x = 3.</a:t>
            </a:r>
          </a:p>
        </p:txBody>
      </p:sp>
    </p:spTree>
    <p:extLst>
      <p:ext uri="{BB962C8B-B14F-4D97-AF65-F5344CB8AC3E}">
        <p14:creationId xmlns:p14="http://schemas.microsoft.com/office/powerpoint/2010/main" val="110614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7" grpId="0"/>
      <p:bldP spid="18" grpId="0"/>
      <p:bldP spid="19" grpId="0"/>
      <p:bldP spid="21" grpId="0"/>
      <p:bldP spid="28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27F1B9D-D79B-A891-653D-0C40DFFE9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0" t="18668" r="5389" b="66838"/>
          <a:stretch/>
        </p:blipFill>
        <p:spPr>
          <a:xfrm>
            <a:off x="279401" y="812800"/>
            <a:ext cx="6763227" cy="1168399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9F24921-DD35-4908-F397-7C3C7866DEC9}"/>
              </a:ext>
            </a:extLst>
          </p:cNvPr>
          <p:cNvSpPr txBox="1"/>
          <p:nvPr/>
        </p:nvSpPr>
        <p:spPr>
          <a:xfrm>
            <a:off x="7160882" y="812800"/>
            <a:ext cx="4751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i="1" dirty="0">
                <a:solidFill>
                  <a:srgbClr val="C00000"/>
                </a:solidFill>
              </a:rPr>
              <a:t>Poiskati moramo največji skupni delitelj števil 90 in 126.</a:t>
            </a:r>
            <a:endParaRPr lang="sl-SI" sz="2400" i="1" dirty="0">
              <a:solidFill>
                <a:srgbClr val="FF0000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8F45ED4-1673-7CDB-1A7D-D964BCFE4250}"/>
              </a:ext>
            </a:extLst>
          </p:cNvPr>
          <p:cNvSpPr txBox="1"/>
          <p:nvPr/>
        </p:nvSpPr>
        <p:spPr>
          <a:xfrm>
            <a:off x="1062915" y="2053165"/>
            <a:ext cx="4956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90</a:t>
            </a:r>
          </a:p>
          <a:p>
            <a:r>
              <a:rPr lang="sl-SI" sz="2400" dirty="0">
                <a:solidFill>
                  <a:srgbClr val="0070C0"/>
                </a:solidFill>
              </a:rPr>
              <a:t>45</a:t>
            </a:r>
          </a:p>
          <a:p>
            <a:r>
              <a:rPr lang="sl-SI" sz="2400" dirty="0">
                <a:solidFill>
                  <a:srgbClr val="0070C0"/>
                </a:solidFill>
              </a:rPr>
              <a:t>15</a:t>
            </a:r>
          </a:p>
          <a:p>
            <a:r>
              <a:rPr lang="sl-SI" sz="2400" dirty="0">
                <a:solidFill>
                  <a:srgbClr val="0070C0"/>
                </a:solidFill>
              </a:rPr>
              <a:t>  5</a:t>
            </a:r>
          </a:p>
          <a:p>
            <a:r>
              <a:rPr lang="sl-SI" sz="2400" dirty="0">
                <a:solidFill>
                  <a:srgbClr val="0070C0"/>
                </a:solidFill>
              </a:rPr>
              <a:t>  1</a:t>
            </a:r>
          </a:p>
        </p:txBody>
      </p: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07CC3122-1FAD-CD06-CA04-29F6680398B8}"/>
              </a:ext>
            </a:extLst>
          </p:cNvPr>
          <p:cNvCxnSpPr>
            <a:cxnSpLocks/>
          </p:cNvCxnSpPr>
          <p:nvPr/>
        </p:nvCxnSpPr>
        <p:spPr>
          <a:xfrm flipH="1">
            <a:off x="1574805" y="2207799"/>
            <a:ext cx="3885" cy="20194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C7E1A3E-BB72-51EC-47BE-BA473C86E247}"/>
              </a:ext>
            </a:extLst>
          </p:cNvPr>
          <p:cNvSpPr txBox="1"/>
          <p:nvPr/>
        </p:nvSpPr>
        <p:spPr>
          <a:xfrm>
            <a:off x="1637457" y="2068213"/>
            <a:ext cx="3401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2</a:t>
            </a:r>
          </a:p>
          <a:p>
            <a:r>
              <a:rPr lang="sl-SI" sz="2400" dirty="0">
                <a:solidFill>
                  <a:srgbClr val="0070C0"/>
                </a:solidFill>
              </a:rPr>
              <a:t>3</a:t>
            </a:r>
          </a:p>
          <a:p>
            <a:r>
              <a:rPr lang="sl-SI" sz="2400" dirty="0">
                <a:solidFill>
                  <a:srgbClr val="0070C0"/>
                </a:solidFill>
              </a:rPr>
              <a:t>3</a:t>
            </a:r>
          </a:p>
          <a:p>
            <a:r>
              <a:rPr lang="sl-SI" sz="2400" dirty="0">
                <a:solidFill>
                  <a:srgbClr val="0070C0"/>
                </a:solidFill>
              </a:rPr>
              <a:t>5</a:t>
            </a:r>
          </a:p>
          <a:p>
            <a:r>
              <a:rPr lang="sl-SI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D805BA4-73F4-C0C4-9B07-A4C2FE525370}"/>
              </a:ext>
            </a:extLst>
          </p:cNvPr>
          <p:cNvSpPr txBox="1"/>
          <p:nvPr/>
        </p:nvSpPr>
        <p:spPr>
          <a:xfrm>
            <a:off x="2416949" y="2068213"/>
            <a:ext cx="719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126</a:t>
            </a:r>
          </a:p>
          <a:p>
            <a:r>
              <a:rPr lang="sl-SI" sz="2400" dirty="0">
                <a:solidFill>
                  <a:srgbClr val="0070C0"/>
                </a:solidFill>
              </a:rPr>
              <a:t>  63</a:t>
            </a:r>
          </a:p>
          <a:p>
            <a:r>
              <a:rPr lang="sl-SI" sz="2400" dirty="0">
                <a:solidFill>
                  <a:srgbClr val="0070C0"/>
                </a:solidFill>
              </a:rPr>
              <a:t>  21</a:t>
            </a:r>
          </a:p>
          <a:p>
            <a:r>
              <a:rPr lang="sl-SI" sz="2400" dirty="0">
                <a:solidFill>
                  <a:srgbClr val="0070C0"/>
                </a:solidFill>
              </a:rPr>
              <a:t>    7</a:t>
            </a:r>
          </a:p>
          <a:p>
            <a:r>
              <a:rPr lang="sl-SI" sz="2400" dirty="0">
                <a:solidFill>
                  <a:srgbClr val="0070C0"/>
                </a:solidFill>
              </a:rPr>
              <a:t>    1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AE53B7C-16EA-342D-EAD8-54085AC389C5}"/>
              </a:ext>
            </a:extLst>
          </p:cNvPr>
          <p:cNvSpPr txBox="1"/>
          <p:nvPr/>
        </p:nvSpPr>
        <p:spPr>
          <a:xfrm>
            <a:off x="3165391" y="2068045"/>
            <a:ext cx="3401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2</a:t>
            </a:r>
          </a:p>
          <a:p>
            <a:r>
              <a:rPr lang="sl-SI" sz="2400" dirty="0">
                <a:solidFill>
                  <a:srgbClr val="0070C0"/>
                </a:solidFill>
              </a:rPr>
              <a:t>3</a:t>
            </a:r>
          </a:p>
          <a:p>
            <a:r>
              <a:rPr lang="sl-SI" sz="2400" dirty="0">
                <a:solidFill>
                  <a:srgbClr val="0070C0"/>
                </a:solidFill>
              </a:rPr>
              <a:t>3</a:t>
            </a:r>
          </a:p>
          <a:p>
            <a:r>
              <a:rPr lang="sl-SI" sz="2400" dirty="0">
                <a:solidFill>
                  <a:srgbClr val="0070C0"/>
                </a:solidFill>
              </a:rPr>
              <a:t>7</a:t>
            </a:r>
          </a:p>
          <a:p>
            <a:r>
              <a:rPr lang="sl-SI" sz="2400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2B8C4855-547A-DC7C-42A5-17B24FDE2B1E}"/>
              </a:ext>
            </a:extLst>
          </p:cNvPr>
          <p:cNvCxnSpPr>
            <a:cxnSpLocks/>
          </p:cNvCxnSpPr>
          <p:nvPr/>
        </p:nvCxnSpPr>
        <p:spPr>
          <a:xfrm flipH="1">
            <a:off x="3102537" y="2083438"/>
            <a:ext cx="3885" cy="20194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AB355B6B-9B04-6971-3FA1-50D6FCDA5A6B}"/>
              </a:ext>
            </a:extLst>
          </p:cNvPr>
          <p:cNvSpPr txBox="1"/>
          <p:nvPr/>
        </p:nvSpPr>
        <p:spPr>
          <a:xfrm>
            <a:off x="3827532" y="2074102"/>
            <a:ext cx="2080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90 = 2 · 3 · 3 · 5 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AE3E1FCF-2B6E-0806-F36B-C109944018BC}"/>
              </a:ext>
            </a:extLst>
          </p:cNvPr>
          <p:cNvSpPr txBox="1"/>
          <p:nvPr/>
        </p:nvSpPr>
        <p:spPr>
          <a:xfrm>
            <a:off x="3664924" y="2531597"/>
            <a:ext cx="241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126 = 2 · 3 · 3 · 7 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8FAC6F19-2165-E042-5F4B-58004DDA7645}"/>
              </a:ext>
            </a:extLst>
          </p:cNvPr>
          <p:cNvSpPr txBox="1"/>
          <p:nvPr/>
        </p:nvSpPr>
        <p:spPr>
          <a:xfrm>
            <a:off x="6521776" y="2041145"/>
            <a:ext cx="368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D (90, 126 ) = = 2 · 3 · 3 = 18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B5F1298D-31F2-D1BD-A2A2-FDCFB805FDB3}"/>
              </a:ext>
            </a:extLst>
          </p:cNvPr>
          <p:cNvSpPr txBox="1"/>
          <p:nvPr/>
        </p:nvSpPr>
        <p:spPr>
          <a:xfrm>
            <a:off x="6890708" y="2491589"/>
            <a:ext cx="147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a = 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4FBE6325-B3CB-3DAB-0D9F-CC67F0AE0008}"/>
                  </a:ext>
                </a:extLst>
              </p:cNvPr>
              <p:cNvSpPr txBox="1"/>
              <p:nvPr/>
            </p:nvSpPr>
            <p:spPr>
              <a:xfrm>
                <a:off x="6890708" y="3318933"/>
                <a:ext cx="1015021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sl-SI" sz="2800" dirty="0"/>
                  <a:t> = 5</a:t>
                </a:r>
              </a:p>
            </p:txBody>
          </p:sp>
        </mc:Choice>
        <mc:Fallback xmlns="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4FBE6325-B3CB-3DAB-0D9F-CC67F0AE0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708" y="3318933"/>
                <a:ext cx="1015021" cy="704552"/>
              </a:xfrm>
              <a:prstGeom prst="rect">
                <a:avLst/>
              </a:prstGeom>
              <a:blipFill>
                <a:blip r:embed="rId3"/>
                <a:stretch>
                  <a:fillRect r="-10778"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0748C1F5-8FE5-9480-AF03-9A7236AF1DB2}"/>
                  </a:ext>
                </a:extLst>
              </p:cNvPr>
              <p:cNvSpPr txBox="1"/>
              <p:nvPr/>
            </p:nvSpPr>
            <p:spPr>
              <a:xfrm>
                <a:off x="8203042" y="3284818"/>
                <a:ext cx="1167307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126</m:t>
                        </m:r>
                      </m:num>
                      <m:den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sl-SI" sz="2800" dirty="0"/>
                  <a:t> = 7</a:t>
                </a:r>
              </a:p>
            </p:txBody>
          </p:sp>
        </mc:Choice>
        <mc:Fallback xmlns="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0748C1F5-8FE5-9480-AF03-9A7236AF1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042" y="3284818"/>
                <a:ext cx="1167307" cy="704552"/>
              </a:xfrm>
              <a:prstGeom prst="rect">
                <a:avLst/>
              </a:prstGeom>
              <a:blipFill>
                <a:blip r:embed="rId4"/>
                <a:stretch>
                  <a:fillRect r="-9424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6803FA42-D775-0772-A422-7A572CDEA0FA}"/>
              </a:ext>
            </a:extLst>
          </p:cNvPr>
          <p:cNvCxnSpPr>
            <a:cxnSpLocks/>
          </p:cNvCxnSpPr>
          <p:nvPr/>
        </p:nvCxnSpPr>
        <p:spPr>
          <a:xfrm flipV="1">
            <a:off x="623581" y="4353611"/>
            <a:ext cx="11043486" cy="1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Slika 26">
            <a:extLst>
              <a:ext uri="{FF2B5EF4-FFF2-40B4-BE49-F238E27FC236}">
                <a16:creationId xmlns:a16="http://schemas.microsoft.com/office/drawing/2014/main" id="{2AE563F2-3807-AE46-6640-02E7DA3AD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1" t="50451" r="9702" b="35799"/>
          <a:stretch/>
        </p:blipFill>
        <p:spPr>
          <a:xfrm>
            <a:off x="172632" y="4573631"/>
            <a:ext cx="5735511" cy="9468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oljeZBesedilom 27">
                <a:extLst>
                  <a:ext uri="{FF2B5EF4-FFF2-40B4-BE49-F238E27FC236}">
                    <a16:creationId xmlns:a16="http://schemas.microsoft.com/office/drawing/2014/main" id="{1AD68090-933B-54DF-2BB3-54EB5C13DE77}"/>
                  </a:ext>
                </a:extLst>
              </p:cNvPr>
              <p:cNvSpPr txBox="1"/>
              <p:nvPr/>
            </p:nvSpPr>
            <p:spPr>
              <a:xfrm>
                <a:off x="6145324" y="4634777"/>
                <a:ext cx="4456677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400" i="1" dirty="0">
                    <a:solidFill>
                      <a:srgbClr val="C00000"/>
                    </a:solidFill>
                  </a:rPr>
                  <a:t>Ulomek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sl-SI" sz="2400" i="1" dirty="0">
                    <a:solidFill>
                      <a:srgbClr val="FF0000"/>
                    </a:solidFill>
                  </a:rPr>
                  <a:t> je večji od 1, če x &lt; 9 </a:t>
                </a:r>
              </a:p>
            </p:txBody>
          </p:sp>
        </mc:Choice>
        <mc:Fallback xmlns="">
          <p:sp>
            <p:nvSpPr>
              <p:cNvPr id="28" name="PoljeZBesedilom 27">
                <a:extLst>
                  <a:ext uri="{FF2B5EF4-FFF2-40B4-BE49-F238E27FC236}">
                    <a16:creationId xmlns:a16="http://schemas.microsoft.com/office/drawing/2014/main" id="{1AD68090-933B-54DF-2BB3-54EB5C13D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24" y="4634777"/>
                <a:ext cx="4456677" cy="614655"/>
              </a:xfrm>
              <a:prstGeom prst="rect">
                <a:avLst/>
              </a:prstGeom>
              <a:blipFill>
                <a:blip r:embed="rId5"/>
                <a:stretch>
                  <a:fillRect l="-2052" b="-990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oljeZBesedilom 28">
                <a:extLst>
                  <a:ext uri="{FF2B5EF4-FFF2-40B4-BE49-F238E27FC236}">
                    <a16:creationId xmlns:a16="http://schemas.microsoft.com/office/drawing/2014/main" id="{DDEE025B-0421-7E3F-A07E-427D255F23D5}"/>
                  </a:ext>
                </a:extLst>
              </p:cNvPr>
              <p:cNvSpPr txBox="1"/>
              <p:nvPr/>
            </p:nvSpPr>
            <p:spPr>
              <a:xfrm>
                <a:off x="6136728" y="5293339"/>
                <a:ext cx="4456677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400" i="1" dirty="0">
                    <a:solidFill>
                      <a:srgbClr val="C00000"/>
                    </a:solidFill>
                  </a:rPr>
                  <a:t>Ulomek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l-SI" sz="2400" i="1" dirty="0">
                    <a:solidFill>
                      <a:srgbClr val="FF0000"/>
                    </a:solidFill>
                  </a:rPr>
                  <a:t> je večji od 1, če x &gt; 5 </a:t>
                </a:r>
              </a:p>
            </p:txBody>
          </p:sp>
        </mc:Choice>
        <mc:Fallback xmlns="">
          <p:sp>
            <p:nvSpPr>
              <p:cNvPr id="29" name="PoljeZBesedilom 28">
                <a:extLst>
                  <a:ext uri="{FF2B5EF4-FFF2-40B4-BE49-F238E27FC236}">
                    <a16:creationId xmlns:a16="http://schemas.microsoft.com/office/drawing/2014/main" id="{DDEE025B-0421-7E3F-A07E-427D255F2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28" y="5293339"/>
                <a:ext cx="4456677" cy="586571"/>
              </a:xfrm>
              <a:prstGeom prst="rect">
                <a:avLst/>
              </a:prstGeom>
              <a:blipFill>
                <a:blip r:embed="rId6"/>
                <a:stretch>
                  <a:fillRect l="-2189" b="-927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oljeZBesedilom 29">
                <a:extLst>
                  <a:ext uri="{FF2B5EF4-FFF2-40B4-BE49-F238E27FC236}">
                    <a16:creationId xmlns:a16="http://schemas.microsoft.com/office/drawing/2014/main" id="{21B6CB8C-2216-3326-6332-8C090AB8CDA2}"/>
                  </a:ext>
                </a:extLst>
              </p:cNvPr>
              <p:cNvSpPr txBox="1"/>
              <p:nvPr/>
            </p:nvSpPr>
            <p:spPr>
              <a:xfrm>
                <a:off x="623581" y="5770698"/>
                <a:ext cx="66069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400" dirty="0">
                    <a:solidFill>
                      <a:srgbClr val="0070C0"/>
                    </a:solidFill>
                  </a:rPr>
                  <a:t>Rešitev:</a:t>
                </a:r>
                <a:r>
                  <a:rPr lang="sl-SI" sz="2400" dirty="0">
                    <a:solidFill>
                      <a:srgbClr val="C00000"/>
                    </a:solidFill>
                  </a:rPr>
                  <a:t> </a:t>
                </a:r>
                <a:r>
                  <a:rPr lang="sl-SI" sz="2400" dirty="0">
                    <a:solidFill>
                      <a:srgbClr val="0070C0"/>
                    </a:solidFill>
                  </a:rPr>
                  <a:t>Oba ulomka sta večja od 1, če  x </a:t>
                </a:r>
                <a14:m>
                  <m:oMath xmlns:m="http://schemas.openxmlformats.org/officeDocument/2006/math">
                    <m:r>
                      <a:rPr lang="sl-SI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6, 7, 8</m:t>
                        </m:r>
                      </m:e>
                    </m:d>
                    <m:r>
                      <a:rPr lang="sl-SI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sl-SI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PoljeZBesedilom 29">
                <a:extLst>
                  <a:ext uri="{FF2B5EF4-FFF2-40B4-BE49-F238E27FC236}">
                    <a16:creationId xmlns:a16="http://schemas.microsoft.com/office/drawing/2014/main" id="{21B6CB8C-2216-3326-6332-8C090AB8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81" y="5770698"/>
                <a:ext cx="6606952" cy="461665"/>
              </a:xfrm>
              <a:prstGeom prst="rect">
                <a:avLst/>
              </a:prstGeom>
              <a:blipFill>
                <a:blip r:embed="rId7"/>
                <a:stretch>
                  <a:fillRect l="-1384" t="-10667" b="-30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Raven povezovalnik 30">
            <a:extLst>
              <a:ext uri="{FF2B5EF4-FFF2-40B4-BE49-F238E27FC236}">
                <a16:creationId xmlns:a16="http://schemas.microsoft.com/office/drawing/2014/main" id="{7B7775C8-19D4-91E3-81C6-944C7A8D13F7}"/>
              </a:ext>
            </a:extLst>
          </p:cNvPr>
          <p:cNvCxnSpPr>
            <a:cxnSpLocks/>
          </p:cNvCxnSpPr>
          <p:nvPr/>
        </p:nvCxnSpPr>
        <p:spPr>
          <a:xfrm>
            <a:off x="279401" y="4352671"/>
            <a:ext cx="113876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FE1B12F0-AD26-7D93-E814-16838B1F8DF5}"/>
              </a:ext>
            </a:extLst>
          </p:cNvPr>
          <p:cNvSpPr txBox="1"/>
          <p:nvPr/>
        </p:nvSpPr>
        <p:spPr>
          <a:xfrm>
            <a:off x="519953" y="275836"/>
            <a:ext cx="1502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U </a:t>
            </a:r>
            <a:r>
              <a:rPr lang="sl-SI" sz="3200" b="1" dirty="0" err="1">
                <a:solidFill>
                  <a:srgbClr val="FF0000"/>
                </a:solidFill>
              </a:rPr>
              <a:t>str</a:t>
            </a:r>
            <a:r>
              <a:rPr lang="sl-SI" sz="3200" b="1" dirty="0">
                <a:solidFill>
                  <a:srgbClr val="FF0000"/>
                </a:solidFill>
              </a:rPr>
              <a:t> 35</a:t>
            </a:r>
          </a:p>
        </p:txBody>
      </p:sp>
    </p:spTree>
    <p:extLst>
      <p:ext uri="{BB962C8B-B14F-4D97-AF65-F5344CB8AC3E}">
        <p14:creationId xmlns:p14="http://schemas.microsoft.com/office/powerpoint/2010/main" val="6404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000EACD-AD1B-023B-D545-2A98031E5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6" t="65887" r="13381" b="2711"/>
          <a:stretch/>
        </p:blipFill>
        <p:spPr>
          <a:xfrm>
            <a:off x="321732" y="3777257"/>
            <a:ext cx="4715933" cy="190766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D0519FC-BEFC-4CF5-5609-46D1F91E8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6" t="35784" r="13087" b="50706"/>
          <a:stretch/>
        </p:blipFill>
        <p:spPr>
          <a:xfrm>
            <a:off x="512169" y="556135"/>
            <a:ext cx="6545559" cy="1135062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F12A740-EFF2-BCF5-80B9-16F10767AEC6}"/>
              </a:ext>
            </a:extLst>
          </p:cNvPr>
          <p:cNvSpPr txBox="1"/>
          <p:nvPr/>
        </p:nvSpPr>
        <p:spPr>
          <a:xfrm>
            <a:off x="7145244" y="556135"/>
            <a:ext cx="4751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i="1" dirty="0">
                <a:solidFill>
                  <a:srgbClr val="C00000"/>
                </a:solidFill>
              </a:rPr>
              <a:t>Poiskati moramo delitelje števila 20</a:t>
            </a:r>
            <a:r>
              <a:rPr lang="sl-SI" sz="24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B6D0B6D-1C20-D586-5B6A-AE4A2434205B}"/>
              </a:ext>
            </a:extLst>
          </p:cNvPr>
          <p:cNvSpPr txBox="1"/>
          <p:nvPr/>
        </p:nvSpPr>
        <p:spPr>
          <a:xfrm>
            <a:off x="7145244" y="1017800"/>
            <a:ext cx="445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i="1" dirty="0">
                <a:solidFill>
                  <a:srgbClr val="C00000"/>
                </a:solidFill>
              </a:rPr>
              <a:t>Ta števila so: 1, 2, 4, 5, 10, 20</a:t>
            </a:r>
            <a:r>
              <a:rPr lang="sl-SI" sz="24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042DD65-2AB2-29E9-2A49-FF02C9DEAED5}"/>
              </a:ext>
            </a:extLst>
          </p:cNvPr>
          <p:cNvSpPr txBox="1"/>
          <p:nvPr/>
        </p:nvSpPr>
        <p:spPr>
          <a:xfrm>
            <a:off x="419033" y="2045864"/>
            <a:ext cx="201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3 · x – 2 = 1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5107D8E-F927-B15F-4542-88310260600A}"/>
              </a:ext>
            </a:extLst>
          </p:cNvPr>
          <p:cNvSpPr txBox="1"/>
          <p:nvPr/>
        </p:nvSpPr>
        <p:spPr>
          <a:xfrm>
            <a:off x="207431" y="1593331"/>
            <a:ext cx="222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3 · x – 2 =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82D0B4EC-C9B2-8A98-3E13-88D1A9906DB8}"/>
              </a:ext>
            </a:extLst>
          </p:cNvPr>
          <p:cNvSpPr/>
          <p:nvPr/>
        </p:nvSpPr>
        <p:spPr>
          <a:xfrm>
            <a:off x="1947137" y="2087848"/>
            <a:ext cx="330330" cy="428349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3B77D74-4602-7D99-2110-D6C76ABDD6F7}"/>
              </a:ext>
            </a:extLst>
          </p:cNvPr>
          <p:cNvSpPr txBox="1"/>
          <p:nvPr/>
        </p:nvSpPr>
        <p:spPr>
          <a:xfrm>
            <a:off x="419032" y="2521649"/>
            <a:ext cx="201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3 · x – 2 = 2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B6C134A6-49F8-D580-4E7F-EBF6FC883AAA}"/>
              </a:ext>
            </a:extLst>
          </p:cNvPr>
          <p:cNvSpPr txBox="1"/>
          <p:nvPr/>
        </p:nvSpPr>
        <p:spPr>
          <a:xfrm>
            <a:off x="419032" y="3029353"/>
            <a:ext cx="201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3 · x – 2 = 4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F1022884-3C1E-BD66-6814-A2F9A96C5B14}"/>
              </a:ext>
            </a:extLst>
          </p:cNvPr>
          <p:cNvSpPr txBox="1"/>
          <p:nvPr/>
        </p:nvSpPr>
        <p:spPr>
          <a:xfrm>
            <a:off x="4356425" y="1885827"/>
            <a:ext cx="201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3 · x – 2 = 5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34E903E0-D61D-68AD-35DF-A1FCD7D79E04}"/>
              </a:ext>
            </a:extLst>
          </p:cNvPr>
          <p:cNvSpPr txBox="1"/>
          <p:nvPr/>
        </p:nvSpPr>
        <p:spPr>
          <a:xfrm>
            <a:off x="4365743" y="2375660"/>
            <a:ext cx="201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3 · x – 2 = 10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9FC2DE78-D1D8-3943-AD73-03D251FF9757}"/>
              </a:ext>
            </a:extLst>
          </p:cNvPr>
          <p:cNvSpPr txBox="1"/>
          <p:nvPr/>
        </p:nvSpPr>
        <p:spPr>
          <a:xfrm>
            <a:off x="4391145" y="2905780"/>
            <a:ext cx="201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3 · x – 2 = 20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12190C4F-EF0D-5F1E-E619-FE581B73652F}"/>
              </a:ext>
            </a:extLst>
          </p:cNvPr>
          <p:cNvSpPr/>
          <p:nvPr/>
        </p:nvSpPr>
        <p:spPr>
          <a:xfrm>
            <a:off x="1917501" y="2569846"/>
            <a:ext cx="330330" cy="428349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6033F03A-B446-9CC8-741B-2F8CA248218A}"/>
              </a:ext>
            </a:extLst>
          </p:cNvPr>
          <p:cNvSpPr/>
          <p:nvPr/>
        </p:nvSpPr>
        <p:spPr>
          <a:xfrm>
            <a:off x="1917501" y="3076027"/>
            <a:ext cx="330330" cy="428349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8AFB6631-C3AA-F578-E0E9-9E7E5F18DA61}"/>
              </a:ext>
            </a:extLst>
          </p:cNvPr>
          <p:cNvSpPr/>
          <p:nvPr/>
        </p:nvSpPr>
        <p:spPr>
          <a:xfrm>
            <a:off x="5876488" y="1947311"/>
            <a:ext cx="330330" cy="428349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0A65971D-83A2-8390-FABF-A25CB714894C}"/>
              </a:ext>
            </a:extLst>
          </p:cNvPr>
          <p:cNvSpPr/>
          <p:nvPr/>
        </p:nvSpPr>
        <p:spPr>
          <a:xfrm>
            <a:off x="5876488" y="2441367"/>
            <a:ext cx="475176" cy="428349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0FC18E32-9D33-6415-CE2E-6415C78987DE}"/>
              </a:ext>
            </a:extLst>
          </p:cNvPr>
          <p:cNvSpPr/>
          <p:nvPr/>
        </p:nvSpPr>
        <p:spPr>
          <a:xfrm>
            <a:off x="5894642" y="2952107"/>
            <a:ext cx="509041" cy="428349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A0B8123F-72E3-C133-F962-C0D9AAC26A60}"/>
              </a:ext>
            </a:extLst>
          </p:cNvPr>
          <p:cNvSpPr/>
          <p:nvPr/>
        </p:nvSpPr>
        <p:spPr>
          <a:xfrm>
            <a:off x="8771270" y="1075938"/>
            <a:ext cx="330330" cy="428349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6F7345BF-FE17-DF8A-FD28-B34FB0AC3EE8}"/>
              </a:ext>
            </a:extLst>
          </p:cNvPr>
          <p:cNvSpPr/>
          <p:nvPr/>
        </p:nvSpPr>
        <p:spPr>
          <a:xfrm>
            <a:off x="9355932" y="1075938"/>
            <a:ext cx="330330" cy="428349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02482F54-113A-41AB-C49C-F0FB46B69292}"/>
              </a:ext>
            </a:extLst>
          </p:cNvPr>
          <p:cNvSpPr/>
          <p:nvPr/>
        </p:nvSpPr>
        <p:spPr>
          <a:xfrm>
            <a:off x="10080338" y="1047380"/>
            <a:ext cx="330330" cy="428349"/>
          </a:xfrm>
          <a:prstGeom prst="rect">
            <a:avLst/>
          </a:prstGeom>
          <a:solidFill>
            <a:schemeClr val="accent4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1A22D594-C05A-6C1A-575F-531A0F6160BF}"/>
              </a:ext>
            </a:extLst>
          </p:cNvPr>
          <p:cNvSpPr txBox="1"/>
          <p:nvPr/>
        </p:nvSpPr>
        <p:spPr>
          <a:xfrm>
            <a:off x="2196965" y="2035731"/>
            <a:ext cx="115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x = 1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2066A881-4E64-291A-2C86-F9393538A679}"/>
              </a:ext>
            </a:extLst>
          </p:cNvPr>
          <p:cNvSpPr txBox="1"/>
          <p:nvPr/>
        </p:nvSpPr>
        <p:spPr>
          <a:xfrm>
            <a:off x="2196964" y="2517023"/>
            <a:ext cx="115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x = /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A1C07652-139E-A65F-C9A4-BFA34C621547}"/>
              </a:ext>
            </a:extLst>
          </p:cNvPr>
          <p:cNvSpPr txBox="1"/>
          <p:nvPr/>
        </p:nvSpPr>
        <p:spPr>
          <a:xfrm>
            <a:off x="2196964" y="3019220"/>
            <a:ext cx="115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x = 2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3D3047CC-F973-C504-7E84-0E75FFC4165A}"/>
              </a:ext>
            </a:extLst>
          </p:cNvPr>
          <p:cNvSpPr txBox="1"/>
          <p:nvPr/>
        </p:nvSpPr>
        <p:spPr>
          <a:xfrm>
            <a:off x="6351664" y="1859644"/>
            <a:ext cx="115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x = /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1E7275EF-B5F0-5690-CC33-85F87B8CD3A6}"/>
              </a:ext>
            </a:extLst>
          </p:cNvPr>
          <p:cNvSpPr txBox="1"/>
          <p:nvPr/>
        </p:nvSpPr>
        <p:spPr>
          <a:xfrm>
            <a:off x="6376642" y="2356325"/>
            <a:ext cx="115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x = 4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49CF7827-1162-317B-880F-DEAF5FEBA948}"/>
              </a:ext>
            </a:extLst>
          </p:cNvPr>
          <p:cNvSpPr txBox="1"/>
          <p:nvPr/>
        </p:nvSpPr>
        <p:spPr>
          <a:xfrm>
            <a:off x="6416474" y="2945926"/>
            <a:ext cx="115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x = 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ADAE21D1-3D06-5D7B-633A-2345950953F0}"/>
                  </a:ext>
                </a:extLst>
              </p:cNvPr>
              <p:cNvSpPr txBox="1"/>
              <p:nvPr/>
            </p:nvSpPr>
            <p:spPr>
              <a:xfrm>
                <a:off x="7766090" y="2143452"/>
                <a:ext cx="35545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/>
                  <a:t>Ulomek je naravno število, </a:t>
                </a:r>
              </a:p>
              <a:p>
                <a:r>
                  <a:rPr lang="sl-SI" sz="2400" dirty="0"/>
                  <a:t>če x </a:t>
                </a:r>
                <a14:m>
                  <m:oMath xmlns:m="http://schemas.openxmlformats.org/officeDocument/2006/math">
                    <m:r>
                      <a:rPr lang="sl-S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 2, 4}</m:t>
                    </m:r>
                  </m:oMath>
                </a14:m>
                <a:r>
                  <a:rPr lang="sl-SI" sz="2400" dirty="0"/>
                  <a:t>.</a:t>
                </a:r>
              </a:p>
            </p:txBody>
          </p:sp>
        </mc:Choice>
        <mc:Fallback xmlns="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ADAE21D1-3D06-5D7B-633A-234595095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090" y="2143452"/>
                <a:ext cx="3554563" cy="830997"/>
              </a:xfrm>
              <a:prstGeom prst="rect">
                <a:avLst/>
              </a:prstGeom>
              <a:blipFill>
                <a:blip r:embed="rId3"/>
                <a:stretch>
                  <a:fillRect l="-2744" t="-5882" r="-1544" b="-1617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Raven povezovalnik 34">
            <a:extLst>
              <a:ext uri="{FF2B5EF4-FFF2-40B4-BE49-F238E27FC236}">
                <a16:creationId xmlns:a16="http://schemas.microsoft.com/office/drawing/2014/main" id="{28C3C289-D4A3-24FA-19AB-FE476D042451}"/>
              </a:ext>
            </a:extLst>
          </p:cNvPr>
          <p:cNvCxnSpPr>
            <a:cxnSpLocks/>
          </p:cNvCxnSpPr>
          <p:nvPr/>
        </p:nvCxnSpPr>
        <p:spPr>
          <a:xfrm>
            <a:off x="214255" y="3641471"/>
            <a:ext cx="113876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AD13A825-3A83-5E16-2F39-D275A03711F0}"/>
              </a:ext>
            </a:extLst>
          </p:cNvPr>
          <p:cNvSpPr txBox="1"/>
          <p:nvPr/>
        </p:nvSpPr>
        <p:spPr>
          <a:xfrm>
            <a:off x="567418" y="48431"/>
            <a:ext cx="1502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U </a:t>
            </a:r>
            <a:r>
              <a:rPr lang="sl-SI" sz="3200" b="1" dirty="0" err="1">
                <a:solidFill>
                  <a:srgbClr val="FF0000"/>
                </a:solidFill>
              </a:rPr>
              <a:t>str</a:t>
            </a:r>
            <a:r>
              <a:rPr lang="sl-SI" sz="3200" b="1" dirty="0">
                <a:solidFill>
                  <a:srgbClr val="FF0000"/>
                </a:solidFill>
              </a:rPr>
              <a:t> 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oljeZBesedilom 36">
                <a:extLst>
                  <a:ext uri="{FF2B5EF4-FFF2-40B4-BE49-F238E27FC236}">
                    <a16:creationId xmlns:a16="http://schemas.microsoft.com/office/drawing/2014/main" id="{20FF5BBF-3D22-DCFE-6340-D17250B0D0F8}"/>
                  </a:ext>
                </a:extLst>
              </p:cNvPr>
              <p:cNvSpPr txBox="1"/>
              <p:nvPr/>
            </p:nvSpPr>
            <p:spPr>
              <a:xfrm>
                <a:off x="5361874" y="3853203"/>
                <a:ext cx="587340" cy="611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</a:t>
                </a:r>
                <a:endParaRPr lang="sl-SI" sz="2800" dirty="0"/>
              </a:p>
            </p:txBody>
          </p:sp>
        </mc:Choice>
        <mc:Fallback xmlns="">
          <p:sp>
            <p:nvSpPr>
              <p:cNvPr id="37" name="PoljeZBesedilom 36">
                <a:extLst>
                  <a:ext uri="{FF2B5EF4-FFF2-40B4-BE49-F238E27FC236}">
                    <a16:creationId xmlns:a16="http://schemas.microsoft.com/office/drawing/2014/main" id="{20FF5BBF-3D22-DCFE-6340-D17250B0D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874" y="3853203"/>
                <a:ext cx="587340" cy="611578"/>
              </a:xfrm>
              <a:prstGeom prst="rect">
                <a:avLst/>
              </a:prstGeom>
              <a:blipFill>
                <a:blip r:embed="rId4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C7B9FEC0-018B-DB9C-4D30-557068F93E7E}"/>
              </a:ext>
            </a:extLst>
          </p:cNvPr>
          <p:cNvSpPr txBox="1"/>
          <p:nvPr/>
        </p:nvSpPr>
        <p:spPr>
          <a:xfrm>
            <a:off x="6052229" y="3684493"/>
            <a:ext cx="481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>
                <a:solidFill>
                  <a:srgbClr val="0070C0"/>
                </a:solidFill>
              </a:rPr>
              <a:t>a)</a:t>
            </a:r>
            <a:r>
              <a:rPr lang="sl-SI" sz="2400" i="1" dirty="0">
                <a:solidFill>
                  <a:srgbClr val="C00000"/>
                </a:solidFill>
              </a:rPr>
              <a:t> x + 2 mora biti večkratnik števila 3.</a:t>
            </a:r>
          </a:p>
        </p:txBody>
      </p:sp>
      <p:sp>
        <p:nvSpPr>
          <p:cNvPr id="41" name="Miselni oblaček: oblak 40">
            <a:extLst>
              <a:ext uri="{FF2B5EF4-FFF2-40B4-BE49-F238E27FC236}">
                <a16:creationId xmlns:a16="http://schemas.microsoft.com/office/drawing/2014/main" id="{913927B6-EC63-6532-5104-6C47B00909DC}"/>
              </a:ext>
            </a:extLst>
          </p:cNvPr>
          <p:cNvSpPr/>
          <p:nvPr/>
        </p:nvSpPr>
        <p:spPr>
          <a:xfrm rot="10800000">
            <a:off x="5949214" y="3552572"/>
            <a:ext cx="5664744" cy="1122466"/>
          </a:xfrm>
          <a:prstGeom prst="cloudCallout">
            <a:avLst>
              <a:gd name="adj1" fmla="val 54343"/>
              <a:gd name="adj2" fmla="val 11458"/>
            </a:avLst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511325DB-52A9-86C7-F524-032702A36BBA}"/>
              </a:ext>
            </a:extLst>
          </p:cNvPr>
          <p:cNvSpPr txBox="1"/>
          <p:nvPr/>
        </p:nvSpPr>
        <p:spPr>
          <a:xfrm>
            <a:off x="6041653" y="4044071"/>
            <a:ext cx="4475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>
                <a:solidFill>
                  <a:srgbClr val="C00000"/>
                </a:solidFill>
              </a:rPr>
              <a:t>x + 2 = 3,      x + 2 = 6 ,  x + 2 = 9 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PoljeZBesedilom 42">
                <a:extLst>
                  <a:ext uri="{FF2B5EF4-FFF2-40B4-BE49-F238E27FC236}">
                    <a16:creationId xmlns:a16="http://schemas.microsoft.com/office/drawing/2014/main" id="{8F04E169-A891-3E2D-858B-80E413FAD5AD}"/>
                  </a:ext>
                </a:extLst>
              </p:cNvPr>
              <p:cNvSpPr txBox="1"/>
              <p:nvPr/>
            </p:nvSpPr>
            <p:spPr>
              <a:xfrm>
                <a:off x="5337879" y="4532925"/>
                <a:ext cx="4468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l-SI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sl-SI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{1, 4, 7, 10, 13, 16, …} </a:t>
                </a:r>
              </a:p>
            </p:txBody>
          </p:sp>
        </mc:Choice>
        <mc:Fallback xmlns="">
          <p:sp>
            <p:nvSpPr>
              <p:cNvPr id="43" name="PoljeZBesedilom 42">
                <a:extLst>
                  <a:ext uri="{FF2B5EF4-FFF2-40B4-BE49-F238E27FC236}">
                    <a16:creationId xmlns:a16="http://schemas.microsoft.com/office/drawing/2014/main" id="{8F04E169-A891-3E2D-858B-80E413FAD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879" y="4532925"/>
                <a:ext cx="4468852" cy="523220"/>
              </a:xfrm>
              <a:prstGeom prst="rect">
                <a:avLst/>
              </a:prstGeom>
              <a:blipFill>
                <a:blip r:embed="rId5"/>
                <a:stretch>
                  <a:fillRect t="-11765" r="-1774" b="-3411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PoljeZBesedilom 43">
                <a:extLst>
                  <a:ext uri="{FF2B5EF4-FFF2-40B4-BE49-F238E27FC236}">
                    <a16:creationId xmlns:a16="http://schemas.microsoft.com/office/drawing/2014/main" id="{8C08A7D8-B794-CB27-5B53-E436E1C79FF4}"/>
                  </a:ext>
                </a:extLst>
              </p:cNvPr>
              <p:cNvSpPr txBox="1"/>
              <p:nvPr/>
            </p:nvSpPr>
            <p:spPr>
              <a:xfrm>
                <a:off x="5134426" y="5046748"/>
                <a:ext cx="60680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sl-SI" sz="24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</m:t>
                      </m:r>
                      <m: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moremo</m:t>
                      </m:r>
                      <m: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vstaviti</m:t>
                      </m:r>
                      <m: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nobenega</m:t>
                      </m:r>
                      <m: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naravnega</m:t>
                      </m:r>
                      <m: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l-SI" sz="2400" b="0" i="0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š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tevila</m:t>
                      </m:r>
                      <m: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</m:t>
                      </m:r>
                      <m: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dobiti</m:t>
                      </m:r>
                      <m: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ulomek</m:t>
                      </m:r>
                      <m: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manj</m:t>
                      </m:r>
                      <m: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š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od</m:t>
                      </m:r>
                      <m:r>
                        <a:rPr lang="sl-SI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1.  </m:t>
                      </m:r>
                    </m:oMath>
                  </m:oMathPara>
                </a14:m>
                <a:endParaRPr lang="sl-SI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PoljeZBesedilom 43">
                <a:extLst>
                  <a:ext uri="{FF2B5EF4-FFF2-40B4-BE49-F238E27FC236}">
                    <a16:creationId xmlns:a16="http://schemas.microsoft.com/office/drawing/2014/main" id="{8C08A7D8-B794-CB27-5B53-E436E1C79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426" y="5046748"/>
                <a:ext cx="6068007" cy="830997"/>
              </a:xfrm>
              <a:prstGeom prst="rect">
                <a:avLst/>
              </a:prstGeom>
              <a:blipFill>
                <a:blip r:embed="rId6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PoljeZBesedilom 44">
                <a:extLst>
                  <a:ext uri="{FF2B5EF4-FFF2-40B4-BE49-F238E27FC236}">
                    <a16:creationId xmlns:a16="http://schemas.microsoft.com/office/drawing/2014/main" id="{09EC5CFB-C471-8B59-A738-FB6E5206518B}"/>
                  </a:ext>
                </a:extLst>
              </p:cNvPr>
              <p:cNvSpPr txBox="1"/>
              <p:nvPr/>
            </p:nvSpPr>
            <p:spPr>
              <a:xfrm>
                <a:off x="979145" y="5834041"/>
                <a:ext cx="101250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sl-SI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Ulomek</m:t>
                      </m:r>
                      <m: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je</m:t>
                      </m:r>
                      <m: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ve</m:t>
                      </m:r>
                      <m: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č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ji</m:t>
                      </m:r>
                      <m: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od</m:t>
                      </m:r>
                      <m: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1, č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za</m:t>
                      </m:r>
                      <m: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vstavimo</m:t>
                      </m:r>
                      <m: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š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tevilo</m:t>
                      </m:r>
                      <m: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2,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ali</m:t>
                      </m:r>
                      <m: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š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tevila</m:t>
                      </m:r>
                      <m: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ki</m:t>
                      </m:r>
                      <m: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</m:t>
                      </m:r>
                      <m: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ve</m:t>
                      </m:r>
                      <m: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č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ja</m:t>
                      </m:r>
                      <m: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od</m:t>
                      </m:r>
                      <m:r>
                        <a:rPr lang="sl-SI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2.</m:t>
                      </m:r>
                    </m:oMath>
                  </m:oMathPara>
                </a14:m>
                <a:endParaRPr lang="sl-SI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PoljeZBesedilom 44">
                <a:extLst>
                  <a:ext uri="{FF2B5EF4-FFF2-40B4-BE49-F238E27FC236}">
                    <a16:creationId xmlns:a16="http://schemas.microsoft.com/office/drawing/2014/main" id="{09EC5CFB-C471-8B59-A738-FB6E52065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45" y="5834041"/>
                <a:ext cx="10125016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PoljeZBesedilom 45">
                <a:extLst>
                  <a:ext uri="{FF2B5EF4-FFF2-40B4-BE49-F238E27FC236}">
                    <a16:creationId xmlns:a16="http://schemas.microsoft.com/office/drawing/2014/main" id="{BF5B1BB1-91A0-0BF8-A4AD-29FE4F2A2389}"/>
                  </a:ext>
                </a:extLst>
              </p:cNvPr>
              <p:cNvSpPr txBox="1"/>
              <p:nvPr/>
            </p:nvSpPr>
            <p:spPr>
              <a:xfrm>
                <a:off x="1947622" y="6277346"/>
                <a:ext cx="42748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sl-SI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sl-SI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= {2, 3, 4, 5, 6, 7, 8, …} </a:t>
                </a:r>
              </a:p>
            </p:txBody>
          </p:sp>
        </mc:Choice>
        <mc:Fallback xmlns="">
          <p:sp>
            <p:nvSpPr>
              <p:cNvPr id="46" name="PoljeZBesedilom 45">
                <a:extLst>
                  <a:ext uri="{FF2B5EF4-FFF2-40B4-BE49-F238E27FC236}">
                    <a16:creationId xmlns:a16="http://schemas.microsoft.com/office/drawing/2014/main" id="{BF5B1BB1-91A0-0BF8-A4AD-29FE4F2A2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622" y="6277346"/>
                <a:ext cx="4274888" cy="523220"/>
              </a:xfrm>
              <a:prstGeom prst="rect">
                <a:avLst/>
              </a:prstGeom>
              <a:blipFill>
                <a:blip r:embed="rId8"/>
                <a:stretch>
                  <a:fillRect t="-11628" r="-1140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7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40" grpId="0"/>
      <p:bldP spid="41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3EF48B2-67CF-9959-3B63-7050B7BAA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9" t="68581" r="1934" b="5369"/>
          <a:stretch/>
        </p:blipFill>
        <p:spPr>
          <a:xfrm>
            <a:off x="948268" y="888999"/>
            <a:ext cx="5713750" cy="1507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1155DBA7-A704-387E-3152-37C9C01CBFBA}"/>
                  </a:ext>
                </a:extLst>
              </p:cNvPr>
              <p:cNvSpPr txBox="1"/>
              <p:nvPr/>
            </p:nvSpPr>
            <p:spPr>
              <a:xfrm>
                <a:off x="7171267" y="888999"/>
                <a:ext cx="4012830" cy="616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sl-SI" sz="2400" i="1" dirty="0"/>
                  <a:t>            </a:t>
                </a:r>
                <a:r>
                  <a:rPr lang="sl-SI" sz="2400" i="1" dirty="0">
                    <a:solidFill>
                      <a:srgbClr val="C00000"/>
                    </a:solidFill>
                  </a:rPr>
                  <a:t>na šoli je 48 učencev.  </a:t>
                </a:r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1155DBA7-A704-387E-3152-37C9C01C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267" y="888999"/>
                <a:ext cx="4012830" cy="616387"/>
              </a:xfrm>
              <a:prstGeom prst="rect">
                <a:avLst/>
              </a:prstGeom>
              <a:blipFill>
                <a:blip r:embed="rId3"/>
                <a:stretch>
                  <a:fillRect r="-1366" b="-990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uščica: desno 7">
            <a:extLst>
              <a:ext uri="{FF2B5EF4-FFF2-40B4-BE49-F238E27FC236}">
                <a16:creationId xmlns:a16="http://schemas.microsoft.com/office/drawing/2014/main" id="{5597F412-CC43-35CB-F2F6-0168885CF402}"/>
              </a:ext>
            </a:extLst>
          </p:cNvPr>
          <p:cNvSpPr/>
          <p:nvPr/>
        </p:nvSpPr>
        <p:spPr>
          <a:xfrm rot="20968617">
            <a:off x="7670800" y="1183653"/>
            <a:ext cx="533400" cy="203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9E170475-5D02-43C9-1834-0A8ABE95B9F8}"/>
                  </a:ext>
                </a:extLst>
              </p:cNvPr>
              <p:cNvSpPr txBox="1"/>
              <p:nvPr/>
            </p:nvSpPr>
            <p:spPr>
              <a:xfrm>
                <a:off x="7315200" y="1642533"/>
                <a:ext cx="1952779" cy="700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800" dirty="0"/>
                  <a:t> </a:t>
                </a:r>
                <a:r>
                  <a:rPr lang="sl-SI" sz="2800" dirty="0">
                    <a:solidFill>
                      <a:srgbClr val="0070C0"/>
                    </a:solidFill>
                  </a:rPr>
                  <a:t>od 48 = 12</a:t>
                </a:r>
              </a:p>
            </p:txBody>
          </p:sp>
        </mc:Choice>
        <mc:Fallback xmlns="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9E170475-5D02-43C9-1834-0A8ABE95B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642533"/>
                <a:ext cx="1952779" cy="700705"/>
              </a:xfrm>
              <a:prstGeom prst="rect">
                <a:avLst/>
              </a:prstGeom>
              <a:blipFill>
                <a:blip r:embed="rId4"/>
                <a:stretch>
                  <a:fillRect r="-5000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4E36BAE-9E7E-AE67-0B29-1FFFEF4E98F9}"/>
              </a:ext>
            </a:extLst>
          </p:cNvPr>
          <p:cNvSpPr txBox="1"/>
          <p:nvPr/>
        </p:nvSpPr>
        <p:spPr>
          <a:xfrm>
            <a:off x="6883400" y="2396067"/>
            <a:ext cx="499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ODG: 12 učencev je denar že prineslo.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B39E6C6-127C-BD78-E6B4-DB03C40C593F}"/>
              </a:ext>
            </a:extLst>
          </p:cNvPr>
          <p:cNvSpPr txBox="1"/>
          <p:nvPr/>
        </p:nvSpPr>
        <p:spPr>
          <a:xfrm>
            <a:off x="567418" y="48432"/>
            <a:ext cx="2202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U </a:t>
            </a:r>
            <a:r>
              <a:rPr lang="sl-SI" sz="3200" b="1" dirty="0" err="1">
                <a:solidFill>
                  <a:srgbClr val="FF0000"/>
                </a:solidFill>
              </a:rPr>
              <a:t>str</a:t>
            </a:r>
            <a:r>
              <a:rPr lang="sl-SI" sz="3200" b="1" dirty="0">
                <a:solidFill>
                  <a:srgbClr val="FF0000"/>
                </a:solidFill>
              </a:rPr>
              <a:t> 38</a:t>
            </a:r>
          </a:p>
        </p:txBody>
      </p: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F17581D0-F507-ECD2-9576-1DE93954D57F}"/>
              </a:ext>
            </a:extLst>
          </p:cNvPr>
          <p:cNvCxnSpPr/>
          <p:nvPr/>
        </p:nvCxnSpPr>
        <p:spPr>
          <a:xfrm>
            <a:off x="328591" y="2946400"/>
            <a:ext cx="11534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Slika 14">
            <a:extLst>
              <a:ext uri="{FF2B5EF4-FFF2-40B4-BE49-F238E27FC236}">
                <a16:creationId xmlns:a16="http://schemas.microsoft.com/office/drawing/2014/main" id="{0B694037-768F-3B63-18CF-564DF1D050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726" b="51102"/>
          <a:stretch/>
        </p:blipFill>
        <p:spPr>
          <a:xfrm>
            <a:off x="243995" y="3496734"/>
            <a:ext cx="5169333" cy="1800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02410EF3-6B7C-8F33-A618-9C0E80E8AF78}"/>
                  </a:ext>
                </a:extLst>
              </p:cNvPr>
              <p:cNvSpPr txBox="1"/>
              <p:nvPr/>
            </p:nvSpPr>
            <p:spPr>
              <a:xfrm>
                <a:off x="5438157" y="3801463"/>
                <a:ext cx="2447721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7030A0"/>
                    </a:solidFill>
                  </a:rPr>
                  <a:t>Likovni krožek: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02410EF3-6B7C-8F33-A618-9C0E80E8A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157" y="3801463"/>
                <a:ext cx="2447721" cy="701602"/>
              </a:xfrm>
              <a:prstGeom prst="rect">
                <a:avLst/>
              </a:prstGeom>
              <a:blipFill>
                <a:blip r:embed="rId6"/>
                <a:stretch>
                  <a:fillRect l="-3731" b="-521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97BCAA3B-C864-C41B-7209-63C98768C210}"/>
                  </a:ext>
                </a:extLst>
              </p:cNvPr>
              <p:cNvSpPr txBox="1"/>
              <p:nvPr/>
            </p:nvSpPr>
            <p:spPr>
              <a:xfrm>
                <a:off x="7885878" y="3808294"/>
                <a:ext cx="598241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97BCAA3B-C864-C41B-7209-63C98768C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878" y="3808294"/>
                <a:ext cx="598241" cy="704552"/>
              </a:xfrm>
              <a:prstGeom prst="rect">
                <a:avLst/>
              </a:prstGeom>
              <a:blipFill>
                <a:blip r:embed="rId7"/>
                <a:stretch>
                  <a:fillRect l="-21429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3393893D-DA50-EE5E-BB57-9496931C88C0}"/>
                  </a:ext>
                </a:extLst>
              </p:cNvPr>
              <p:cNvSpPr txBox="1"/>
              <p:nvPr/>
            </p:nvSpPr>
            <p:spPr>
              <a:xfrm>
                <a:off x="8997409" y="3852183"/>
                <a:ext cx="1497076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00B050"/>
                    </a:solidFill>
                  </a:rPr>
                  <a:t>Logika: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3393893D-DA50-EE5E-BB57-9496931C8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409" y="3852183"/>
                <a:ext cx="1497076" cy="701602"/>
              </a:xfrm>
              <a:prstGeom prst="rect">
                <a:avLst/>
              </a:prstGeom>
              <a:blipFill>
                <a:blip r:embed="rId8"/>
                <a:stretch>
                  <a:fillRect l="-6504" b="-521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D54360DE-EF14-008D-A8B4-13AB396F5227}"/>
                  </a:ext>
                </a:extLst>
              </p:cNvPr>
              <p:cNvSpPr txBox="1"/>
              <p:nvPr/>
            </p:nvSpPr>
            <p:spPr>
              <a:xfrm>
                <a:off x="10368010" y="3893307"/>
                <a:ext cx="689611" cy="703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D54360DE-EF14-008D-A8B4-13AB396F5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010" y="3893307"/>
                <a:ext cx="689611" cy="703654"/>
              </a:xfrm>
              <a:prstGeom prst="rect">
                <a:avLst/>
              </a:prstGeom>
              <a:blipFill>
                <a:blip r:embed="rId9"/>
                <a:stretch>
                  <a:fillRect l="-18584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4D9E21A7-2285-26B7-04EB-E2F29F7689EF}"/>
                  </a:ext>
                </a:extLst>
              </p:cNvPr>
              <p:cNvSpPr txBox="1"/>
              <p:nvPr/>
            </p:nvSpPr>
            <p:spPr>
              <a:xfrm>
                <a:off x="5552628" y="4709261"/>
                <a:ext cx="2104102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C00000"/>
                    </a:solidFill>
                  </a:rPr>
                  <a:t>Pevski zbor: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sl-SI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4D9E21A7-2285-26B7-04EB-E2F29F768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628" y="4709261"/>
                <a:ext cx="2104102" cy="701602"/>
              </a:xfrm>
              <a:prstGeom prst="rect">
                <a:avLst/>
              </a:prstGeom>
              <a:blipFill>
                <a:blip r:embed="rId10"/>
                <a:stretch>
                  <a:fillRect l="-4638" b="-521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828DE9B8-3742-6D67-B67B-61959841B1D0}"/>
                  </a:ext>
                </a:extLst>
              </p:cNvPr>
              <p:cNvSpPr txBox="1"/>
              <p:nvPr/>
            </p:nvSpPr>
            <p:spPr>
              <a:xfrm>
                <a:off x="7712436" y="4707209"/>
                <a:ext cx="689611" cy="703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828DE9B8-3742-6D67-B67B-61959841B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436" y="4707209"/>
                <a:ext cx="689611" cy="703654"/>
              </a:xfrm>
              <a:prstGeom prst="rect">
                <a:avLst/>
              </a:prstGeom>
              <a:blipFill>
                <a:blip r:embed="rId11"/>
                <a:stretch>
                  <a:fillRect l="-17699"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0408C1E2-DE12-C6A4-4222-CF96899B0423}"/>
                  </a:ext>
                </a:extLst>
              </p:cNvPr>
              <p:cNvSpPr txBox="1"/>
              <p:nvPr/>
            </p:nvSpPr>
            <p:spPr>
              <a:xfrm>
                <a:off x="808430" y="5721346"/>
                <a:ext cx="10249191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400" dirty="0"/>
                  <a:t>ODG: Pri likovnem krožku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sz="2400" dirty="0"/>
                  <a:t> učencev, pri logiki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sz="2400" dirty="0"/>
                  <a:t> in pri pevskem zboru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400" dirty="0"/>
                  <a:t> učencev. </a:t>
                </a:r>
              </a:p>
            </p:txBody>
          </p:sp>
        </mc:Choice>
        <mc:Fallback xmlns=""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0408C1E2-DE12-C6A4-4222-CF96899B0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30" y="5721346"/>
                <a:ext cx="10249191" cy="617157"/>
              </a:xfrm>
              <a:prstGeom prst="rect">
                <a:avLst/>
              </a:prstGeom>
              <a:blipFill>
                <a:blip r:embed="rId12"/>
                <a:stretch>
                  <a:fillRect l="-952" r="-1487" b="-990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3901DEE-2FD1-232A-F175-0EC1116C89CD}"/>
              </a:ext>
            </a:extLst>
          </p:cNvPr>
          <p:cNvSpPr txBox="1"/>
          <p:nvPr/>
        </p:nvSpPr>
        <p:spPr>
          <a:xfrm>
            <a:off x="459842" y="2916928"/>
            <a:ext cx="2202675" cy="57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U </a:t>
            </a:r>
            <a:r>
              <a:rPr lang="sl-SI" sz="3200" b="1" dirty="0" err="1">
                <a:solidFill>
                  <a:srgbClr val="FF0000"/>
                </a:solidFill>
              </a:rPr>
              <a:t>str</a:t>
            </a:r>
            <a:r>
              <a:rPr lang="sl-SI" sz="3200" b="1" dirty="0">
                <a:solidFill>
                  <a:srgbClr val="FF0000"/>
                </a:solidFill>
              </a:rPr>
              <a:t> 40</a:t>
            </a:r>
          </a:p>
        </p:txBody>
      </p:sp>
    </p:spTree>
    <p:extLst>
      <p:ext uri="{BB962C8B-B14F-4D97-AF65-F5344CB8AC3E}">
        <p14:creationId xmlns:p14="http://schemas.microsoft.com/office/powerpoint/2010/main" val="220961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8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48B93DE-D61D-5C18-8EDD-0F499B692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" t="54931" r="-1"/>
          <a:stretch/>
        </p:blipFill>
        <p:spPr>
          <a:xfrm>
            <a:off x="308896" y="636890"/>
            <a:ext cx="5248976" cy="1699910"/>
          </a:xfrm>
          <a:prstGeom prst="rect">
            <a:avLst/>
          </a:prstGeom>
        </p:spPr>
      </p:pic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5E6316C4-2FAA-5707-E1E7-DB647854624D}"/>
              </a:ext>
            </a:extLst>
          </p:cNvPr>
          <p:cNvCxnSpPr/>
          <p:nvPr/>
        </p:nvCxnSpPr>
        <p:spPr>
          <a:xfrm>
            <a:off x="121837" y="3539068"/>
            <a:ext cx="11534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E3F00FAA-40ED-7134-6CFA-A3226BC459DB}"/>
                  </a:ext>
                </a:extLst>
              </p:cNvPr>
              <p:cNvSpPr txBox="1"/>
              <p:nvPr/>
            </p:nvSpPr>
            <p:spPr>
              <a:xfrm>
                <a:off x="5889246" y="517216"/>
                <a:ext cx="1489767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0070C0"/>
                    </a:solidFill>
                  </a:rPr>
                  <a:t>Gozd;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E3F00FAA-40ED-7134-6CFA-A3226BC45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246" y="517216"/>
                <a:ext cx="1489767" cy="710451"/>
              </a:xfrm>
              <a:prstGeom prst="rect">
                <a:avLst/>
              </a:prstGeom>
              <a:blipFill>
                <a:blip r:embed="rId3"/>
                <a:stretch>
                  <a:fillRect l="-6148" b="-517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49D81A68-C7A8-FA4F-2775-E4ACDDA53A74}"/>
                  </a:ext>
                </a:extLst>
              </p:cNvPr>
              <p:cNvSpPr txBox="1"/>
              <p:nvPr/>
            </p:nvSpPr>
            <p:spPr>
              <a:xfrm>
                <a:off x="8271934" y="517216"/>
                <a:ext cx="1486625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chemeClr val="accent4">
                        <a:lumMod val="50000"/>
                      </a:schemeClr>
                    </a:solidFill>
                  </a:rPr>
                  <a:t>Njiva;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49D81A68-C7A8-FA4F-2775-E4ACDDA53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934" y="517216"/>
                <a:ext cx="1486625" cy="710451"/>
              </a:xfrm>
              <a:prstGeom prst="rect">
                <a:avLst/>
              </a:prstGeom>
              <a:blipFill>
                <a:blip r:embed="rId4"/>
                <a:stretch>
                  <a:fillRect l="-6557" b="-517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B16F8E67-0EE6-FAD0-871D-6A406A467645}"/>
                  </a:ext>
                </a:extLst>
              </p:cNvPr>
              <p:cNvSpPr txBox="1"/>
              <p:nvPr/>
            </p:nvSpPr>
            <p:spPr>
              <a:xfrm>
                <a:off x="5898196" y="1385971"/>
                <a:ext cx="1747530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00B050"/>
                    </a:solidFill>
                  </a:rPr>
                  <a:t>Travnik;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B16F8E67-0EE6-FAD0-871D-6A406A467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196" y="1385971"/>
                <a:ext cx="1747530" cy="704295"/>
              </a:xfrm>
              <a:prstGeom prst="rect">
                <a:avLst/>
              </a:prstGeom>
              <a:blipFill>
                <a:blip r:embed="rId5"/>
                <a:stretch>
                  <a:fillRect l="-5594" b="-431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1E3A6B50-90BE-00E9-2DF0-B468E562D13F}"/>
                  </a:ext>
                </a:extLst>
              </p:cNvPr>
              <p:cNvSpPr txBox="1"/>
              <p:nvPr/>
            </p:nvSpPr>
            <p:spPr>
              <a:xfrm>
                <a:off x="7303179" y="517216"/>
                <a:ext cx="628698" cy="700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0070C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1E3A6B50-90BE-00E9-2DF0-B468E562D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179" y="517216"/>
                <a:ext cx="628698" cy="700705"/>
              </a:xfrm>
              <a:prstGeom prst="rect">
                <a:avLst/>
              </a:prstGeom>
              <a:blipFill>
                <a:blip r:embed="rId6"/>
                <a:stretch>
                  <a:fillRect l="-14563" b="-521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280D5E2E-3D9C-7AE4-4D61-0EB9EF03F2D4}"/>
                  </a:ext>
                </a:extLst>
              </p:cNvPr>
              <p:cNvSpPr txBox="1"/>
              <p:nvPr/>
            </p:nvSpPr>
            <p:spPr>
              <a:xfrm>
                <a:off x="8615513" y="1444512"/>
                <a:ext cx="1984967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C00000"/>
                    </a:solidFill>
                  </a:rPr>
                  <a:t>Vinograd;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280D5E2E-3D9C-7AE4-4D61-0EB9EF03F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513" y="1444512"/>
                <a:ext cx="1984967" cy="704295"/>
              </a:xfrm>
              <a:prstGeom prst="rect">
                <a:avLst/>
              </a:prstGeom>
              <a:blipFill>
                <a:blip r:embed="rId7"/>
                <a:stretch>
                  <a:fillRect l="-4601" b="-521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CD365A96-0D17-ACC8-967E-CA3C4BC8233E}"/>
                  </a:ext>
                </a:extLst>
              </p:cNvPr>
              <p:cNvSpPr txBox="1"/>
              <p:nvPr/>
            </p:nvSpPr>
            <p:spPr>
              <a:xfrm>
                <a:off x="9690779" y="526962"/>
                <a:ext cx="780983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chemeClr val="accent4">
                        <a:lumMod val="50000"/>
                      </a:schemeClr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CD365A96-0D17-ACC8-967E-CA3C4BC82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779" y="526962"/>
                <a:ext cx="780983" cy="704295"/>
              </a:xfrm>
              <a:prstGeom prst="rect">
                <a:avLst/>
              </a:prstGeom>
              <a:blipFill>
                <a:blip r:embed="rId8"/>
                <a:stretch>
                  <a:fillRect l="-12500" b="-431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93845184-6E73-2C5D-9F62-DAEF99A85CDC}"/>
                  </a:ext>
                </a:extLst>
              </p:cNvPr>
              <p:cNvSpPr txBox="1"/>
              <p:nvPr/>
            </p:nvSpPr>
            <p:spPr>
              <a:xfrm>
                <a:off x="7501921" y="1366160"/>
                <a:ext cx="628698" cy="700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00B05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93845184-6E73-2C5D-9F62-DAEF99A85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921" y="1366160"/>
                <a:ext cx="628698" cy="700705"/>
              </a:xfrm>
              <a:prstGeom prst="rect">
                <a:avLst/>
              </a:prstGeom>
              <a:blipFill>
                <a:blip r:embed="rId9"/>
                <a:stretch>
                  <a:fillRect l="-15534" b="-521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882C39CB-4635-1189-89DE-6AA0657C770E}"/>
                  </a:ext>
                </a:extLst>
              </p:cNvPr>
              <p:cNvSpPr txBox="1"/>
              <p:nvPr/>
            </p:nvSpPr>
            <p:spPr>
              <a:xfrm>
                <a:off x="10555087" y="1431030"/>
                <a:ext cx="628698" cy="700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C0000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882C39CB-4635-1189-89DE-6AA0657C7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087" y="1431030"/>
                <a:ext cx="628698" cy="700705"/>
              </a:xfrm>
              <a:prstGeom prst="rect">
                <a:avLst/>
              </a:prstGeom>
              <a:blipFill>
                <a:blip r:embed="rId10"/>
                <a:stretch>
                  <a:fillRect l="-14423" b="-521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CA6EF5BC-CCF6-2C22-3DBE-5D40384B9FE4}"/>
                  </a:ext>
                </a:extLst>
              </p:cNvPr>
              <p:cNvSpPr txBox="1"/>
              <p:nvPr/>
            </p:nvSpPr>
            <p:spPr>
              <a:xfrm>
                <a:off x="495164" y="2548026"/>
                <a:ext cx="909757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400" dirty="0"/>
                  <a:t>ODG: G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sz="2400" b="0" i="0" smtClean="0">
                        <a:latin typeface="Cambria Math" panose="02040503050406030204" pitchFamily="18" charset="0"/>
                      </a:rPr>
                      <m:t>ozda</m:t>
                    </m:r>
                    <m:r>
                      <a:rPr lang="sl-SI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l-SI" sz="2400" b="0" i="0" smtClean="0">
                        <a:latin typeface="Cambria Math" panose="02040503050406030204" pitchFamily="18" charset="0"/>
                      </a:rPr>
                      <m:t>je</m:t>
                    </m:r>
                    <m:r>
                      <a:rPr lang="sl-SI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l-SI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sl-SI" sz="2400" b="0" i="0" smtClean="0">
                        <a:latin typeface="Cambria Math" panose="02040503050406030204" pitchFamily="18" charset="0"/>
                      </a:rPr>
                      <m:t>njiv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sl-SI" sz="2400" dirty="0"/>
                  <a:t> , travnika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l-SI" sz="2400" dirty="0"/>
                  <a:t> in vinograda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l-SI" sz="2400" dirty="0"/>
                  <a:t> celotnega posestva. </a:t>
                </a:r>
              </a:p>
            </p:txBody>
          </p:sp>
        </mc:Choice>
        <mc:Fallback xmlns="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CA6EF5BC-CCF6-2C22-3DBE-5D40384B9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64" y="2548026"/>
                <a:ext cx="9097570" cy="616964"/>
              </a:xfrm>
              <a:prstGeom prst="rect">
                <a:avLst/>
              </a:prstGeom>
              <a:blipFill>
                <a:blip r:embed="rId11"/>
                <a:stretch>
                  <a:fillRect l="-1005" r="-603" b="-990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22B3AE9-538C-5F0C-93F9-FD67001DC22F}"/>
              </a:ext>
            </a:extLst>
          </p:cNvPr>
          <p:cNvSpPr txBox="1"/>
          <p:nvPr/>
        </p:nvSpPr>
        <p:spPr>
          <a:xfrm>
            <a:off x="518780" y="57084"/>
            <a:ext cx="2202675" cy="57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U </a:t>
            </a:r>
            <a:r>
              <a:rPr lang="sl-SI" sz="3200" b="1" dirty="0" err="1">
                <a:solidFill>
                  <a:srgbClr val="FF0000"/>
                </a:solidFill>
              </a:rPr>
              <a:t>str</a:t>
            </a:r>
            <a:r>
              <a:rPr lang="sl-SI" sz="3200" b="1" dirty="0">
                <a:solidFill>
                  <a:srgbClr val="FF0000"/>
                </a:solidFill>
              </a:rPr>
              <a:t> 40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67C9A1F7-2D87-15BD-1086-2F015219FE8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942" t="89354" r="1334" b="1579"/>
          <a:stretch/>
        </p:blipFill>
        <p:spPr>
          <a:xfrm rot="10800000">
            <a:off x="222785" y="3832187"/>
            <a:ext cx="6658255" cy="9953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22111A3C-C111-0CAD-BE1A-B608ACF17648}"/>
                  </a:ext>
                </a:extLst>
              </p:cNvPr>
              <p:cNvSpPr txBox="1"/>
              <p:nvPr/>
            </p:nvSpPr>
            <p:spPr>
              <a:xfrm>
                <a:off x="7047031" y="3745989"/>
                <a:ext cx="598696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22111A3C-C111-0CAD-BE1A-B608ACF17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031" y="3745989"/>
                <a:ext cx="598696" cy="9105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D45878F2-85F6-9FCD-9461-48A02805D433}"/>
                  </a:ext>
                </a:extLst>
              </p:cNvPr>
              <p:cNvSpPr txBox="1"/>
              <p:nvPr/>
            </p:nvSpPr>
            <p:spPr>
              <a:xfrm>
                <a:off x="9187191" y="3745989"/>
                <a:ext cx="663964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D45878F2-85F6-9FCD-9461-48A02805D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191" y="3745989"/>
                <a:ext cx="663964" cy="9105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B41E84F5-D61C-8E19-98BC-8004F4E9A152}"/>
                  </a:ext>
                </a:extLst>
              </p:cNvPr>
              <p:cNvSpPr txBox="1"/>
              <p:nvPr/>
            </p:nvSpPr>
            <p:spPr>
              <a:xfrm>
                <a:off x="8042598" y="3733197"/>
                <a:ext cx="663963" cy="936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B41E84F5-D61C-8E19-98BC-8004F4E9A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598" y="3733197"/>
                <a:ext cx="663963" cy="9361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A776B10C-239A-DF40-F967-D0DCC7C65117}"/>
              </a:ext>
            </a:extLst>
          </p:cNvPr>
          <p:cNvSpPr txBox="1"/>
          <p:nvPr/>
        </p:nvSpPr>
        <p:spPr>
          <a:xfrm>
            <a:off x="7710616" y="3962129"/>
            <a:ext cx="55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&lt;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D56EB6C6-9919-EAA6-B3C8-9F6F4A4E1521}"/>
              </a:ext>
            </a:extLst>
          </p:cNvPr>
          <p:cNvSpPr txBox="1"/>
          <p:nvPr/>
        </p:nvSpPr>
        <p:spPr>
          <a:xfrm>
            <a:off x="8760258" y="3962129"/>
            <a:ext cx="55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&lt;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32DB2D0C-7C2A-E444-BA9E-223F46C14052}"/>
                  </a:ext>
                </a:extLst>
              </p:cNvPr>
              <p:cNvSpPr txBox="1"/>
              <p:nvPr/>
            </p:nvSpPr>
            <p:spPr>
              <a:xfrm>
                <a:off x="518780" y="4917128"/>
                <a:ext cx="2327867" cy="943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32DB2D0C-7C2A-E444-BA9E-223F46C14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80" y="4917128"/>
                <a:ext cx="2327867" cy="9434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01285B4F-2745-4EF1-C747-19B19A7259DE}"/>
                  </a:ext>
                </a:extLst>
              </p:cNvPr>
              <p:cNvSpPr txBox="1"/>
              <p:nvPr/>
            </p:nvSpPr>
            <p:spPr>
              <a:xfrm>
                <a:off x="2721455" y="4906805"/>
                <a:ext cx="2327867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01285B4F-2745-4EF1-C747-19B19A725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455" y="4906805"/>
                <a:ext cx="2327867" cy="90178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EAF3CAD1-73D7-7DDA-2410-24CC3754FE13}"/>
              </a:ext>
            </a:extLst>
          </p:cNvPr>
          <p:cNvSpPr txBox="1"/>
          <p:nvPr/>
        </p:nvSpPr>
        <p:spPr>
          <a:xfrm>
            <a:off x="121837" y="5879119"/>
            <a:ext cx="11805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>
                <a:solidFill>
                  <a:srgbClr val="C00000"/>
                </a:solidFill>
              </a:rPr>
              <a:t>Števec novega ulomka mora biti večkratnik števila 5, ker se mora ulomek krajšati s številom 5.</a:t>
            </a:r>
          </a:p>
          <a:p>
            <a:r>
              <a:rPr lang="sl-SI" sz="2400" i="1" dirty="0">
                <a:solidFill>
                  <a:srgbClr val="C00000"/>
                </a:solidFill>
              </a:rPr>
              <a:t>Biti mora večji od 30 in manjši od 36.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D718EBA3-0ABE-7020-98CC-97B1E70962E8}"/>
                  </a:ext>
                </a:extLst>
              </p:cNvPr>
              <p:cNvSpPr txBox="1"/>
              <p:nvPr/>
            </p:nvSpPr>
            <p:spPr>
              <a:xfrm>
                <a:off x="5096774" y="4834202"/>
                <a:ext cx="3222479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š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𝑖𝑡𝑒𝑣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sl-SI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35 :5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60 :5</m:t>
                          </m:r>
                        </m:den>
                      </m:f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D718EBA3-0ABE-7020-98CC-97B1E7096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774" y="4834202"/>
                <a:ext cx="3222479" cy="91057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49ACC6A8-E60A-CADB-3D5E-13A66681096F}"/>
                  </a:ext>
                </a:extLst>
              </p:cNvPr>
              <p:cNvSpPr txBox="1"/>
              <p:nvPr/>
            </p:nvSpPr>
            <p:spPr>
              <a:xfrm>
                <a:off x="8034723" y="4803698"/>
                <a:ext cx="663964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49ACC6A8-E60A-CADB-3D5E-13A666810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723" y="4803698"/>
                <a:ext cx="663964" cy="8961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ravokotnik 26">
            <a:extLst>
              <a:ext uri="{FF2B5EF4-FFF2-40B4-BE49-F238E27FC236}">
                <a16:creationId xmlns:a16="http://schemas.microsoft.com/office/drawing/2014/main" id="{8E1D74CF-B289-D7CB-C172-CA8AA11D63FA}"/>
              </a:ext>
            </a:extLst>
          </p:cNvPr>
          <p:cNvSpPr/>
          <p:nvPr/>
        </p:nvSpPr>
        <p:spPr>
          <a:xfrm>
            <a:off x="7979363" y="4756631"/>
            <a:ext cx="774684" cy="97749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B04386B7-3DCF-39BA-0605-62B667DCFB18}"/>
              </a:ext>
            </a:extLst>
          </p:cNvPr>
          <p:cNvSpPr txBox="1"/>
          <p:nvPr/>
        </p:nvSpPr>
        <p:spPr>
          <a:xfrm>
            <a:off x="492297" y="3382323"/>
            <a:ext cx="2202675" cy="57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U </a:t>
            </a:r>
            <a:r>
              <a:rPr lang="sl-SI" sz="3200" b="1" dirty="0" err="1">
                <a:solidFill>
                  <a:srgbClr val="FF0000"/>
                </a:solidFill>
              </a:rPr>
              <a:t>str</a:t>
            </a:r>
            <a:r>
              <a:rPr lang="sl-SI" sz="3200" b="1" dirty="0">
                <a:solidFill>
                  <a:srgbClr val="FF0000"/>
                </a:solidFill>
              </a:rPr>
              <a:t> 45</a:t>
            </a:r>
          </a:p>
        </p:txBody>
      </p:sp>
    </p:spTree>
    <p:extLst>
      <p:ext uri="{BB962C8B-B14F-4D97-AF65-F5344CB8AC3E}">
        <p14:creationId xmlns:p14="http://schemas.microsoft.com/office/powerpoint/2010/main" val="357213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0A94079-69F0-CCCD-3407-BA6D147DF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0" t="79864" b="11444"/>
          <a:stretch/>
        </p:blipFill>
        <p:spPr>
          <a:xfrm rot="10800000">
            <a:off x="335629" y="358585"/>
            <a:ext cx="5710302" cy="90543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2B8EEF3-64F6-EE03-34B4-719D4ADDF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" t="47938" r="2078" b="35807"/>
          <a:stretch/>
        </p:blipFill>
        <p:spPr>
          <a:xfrm rot="10800000">
            <a:off x="874634" y="4500660"/>
            <a:ext cx="6424275" cy="17189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2C1C763D-D192-8437-7AC5-A4648D259DBE}"/>
                  </a:ext>
                </a:extLst>
              </p:cNvPr>
              <p:cNvSpPr txBox="1"/>
              <p:nvPr/>
            </p:nvSpPr>
            <p:spPr>
              <a:xfrm>
                <a:off x="6374678" y="353454"/>
                <a:ext cx="598696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2C1C763D-D192-8437-7AC5-A4648D259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8" y="353454"/>
                <a:ext cx="598696" cy="910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D73FE32E-B9C5-A7EB-AE33-33027D8A81CF}"/>
                  </a:ext>
                </a:extLst>
              </p:cNvPr>
              <p:cNvSpPr txBox="1"/>
              <p:nvPr/>
            </p:nvSpPr>
            <p:spPr>
              <a:xfrm>
                <a:off x="7454521" y="375055"/>
                <a:ext cx="663964" cy="938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D73FE32E-B9C5-A7EB-AE33-33027D8A8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521" y="375055"/>
                <a:ext cx="663964" cy="938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D586ED52-677E-1510-A191-C04A9D6465D6}"/>
                  </a:ext>
                </a:extLst>
              </p:cNvPr>
              <p:cNvSpPr txBox="1"/>
              <p:nvPr/>
            </p:nvSpPr>
            <p:spPr>
              <a:xfrm>
                <a:off x="8551998" y="396470"/>
                <a:ext cx="663963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D586ED52-677E-1510-A191-C04A9D646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998" y="396470"/>
                <a:ext cx="663963" cy="896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C1A816C-F44A-D974-3077-178B4855FD3A}"/>
              </a:ext>
            </a:extLst>
          </p:cNvPr>
          <p:cNvSpPr txBox="1"/>
          <p:nvPr/>
        </p:nvSpPr>
        <p:spPr>
          <a:xfrm>
            <a:off x="7120020" y="6384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&lt;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6C3D5A7-FC8A-FE24-6894-4B35D45325DE}"/>
              </a:ext>
            </a:extLst>
          </p:cNvPr>
          <p:cNvSpPr txBox="1"/>
          <p:nvPr/>
        </p:nvSpPr>
        <p:spPr>
          <a:xfrm>
            <a:off x="8187796" y="6384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&lt;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4542E34C-343E-087C-05DE-F7937EF37579}"/>
              </a:ext>
            </a:extLst>
          </p:cNvPr>
          <p:cNvSpPr txBox="1"/>
          <p:nvPr/>
        </p:nvSpPr>
        <p:spPr>
          <a:xfrm>
            <a:off x="457199" y="1506071"/>
            <a:ext cx="4875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>
                <a:solidFill>
                  <a:srgbClr val="C00000"/>
                </a:solidFill>
              </a:rPr>
              <a:t>Skupni večkratnik števil 12 in 15 je 60.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5E191050-793B-A4F5-6316-B9589BFF8A25}"/>
                  </a:ext>
                </a:extLst>
              </p:cNvPr>
              <p:cNvSpPr txBox="1"/>
              <p:nvPr/>
            </p:nvSpPr>
            <p:spPr>
              <a:xfrm>
                <a:off x="5746583" y="1393360"/>
                <a:ext cx="1226791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5E191050-793B-A4F5-6316-B9589BFF8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583" y="1393360"/>
                <a:ext cx="1226791" cy="710451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4FE73593-AE2E-64A9-3116-3155E3915DE1}"/>
                  </a:ext>
                </a:extLst>
              </p:cNvPr>
              <p:cNvSpPr txBox="1"/>
              <p:nvPr/>
            </p:nvSpPr>
            <p:spPr>
              <a:xfrm>
                <a:off x="7505089" y="1403570"/>
                <a:ext cx="1226791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4FE73593-AE2E-64A9-3116-3155E3915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089" y="1403570"/>
                <a:ext cx="1226791" cy="710451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0094C002-BB02-32A9-AD78-1778D16DEAB6}"/>
              </a:ext>
            </a:extLst>
          </p:cNvPr>
          <p:cNvSpPr txBox="1"/>
          <p:nvPr/>
        </p:nvSpPr>
        <p:spPr>
          <a:xfrm>
            <a:off x="335629" y="2321876"/>
            <a:ext cx="6746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>
                <a:solidFill>
                  <a:srgbClr val="C00000"/>
                </a:solidFill>
              </a:rPr>
              <a:t>Števec novega ulomka je večji od 25 in manjši od 35. </a:t>
            </a:r>
          </a:p>
          <a:p>
            <a:r>
              <a:rPr lang="sl-SI" sz="2400" i="1" dirty="0">
                <a:solidFill>
                  <a:srgbClr val="C00000"/>
                </a:solidFill>
              </a:rPr>
              <a:t>Ulomek se mora krajšati s številom 4 (60 : 4 = 15)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8750856F-3A67-0986-D191-4B9ECFE0399B}"/>
              </a:ext>
            </a:extLst>
          </p:cNvPr>
          <p:cNvSpPr txBox="1"/>
          <p:nvPr/>
        </p:nvSpPr>
        <p:spPr>
          <a:xfrm>
            <a:off x="7140969" y="2355961"/>
            <a:ext cx="4976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>
                <a:solidFill>
                  <a:srgbClr val="C00000"/>
                </a:solidFill>
              </a:rPr>
              <a:t>Števec novega ulomka je lahko 28, 32.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PoljeZBesedilom 15">
                <a:extLst>
                  <a:ext uri="{FF2B5EF4-FFF2-40B4-BE49-F238E27FC236}">
                    <a16:creationId xmlns:a16="http://schemas.microsoft.com/office/drawing/2014/main" id="{073A86F6-E30A-C000-9B68-826A8E032548}"/>
                  </a:ext>
                </a:extLst>
              </p:cNvPr>
              <p:cNvSpPr txBox="1"/>
              <p:nvPr/>
            </p:nvSpPr>
            <p:spPr>
              <a:xfrm>
                <a:off x="6688725" y="2817626"/>
                <a:ext cx="1226791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6" name="PoljeZBesedilom 15">
                <a:extLst>
                  <a:ext uri="{FF2B5EF4-FFF2-40B4-BE49-F238E27FC236}">
                    <a16:creationId xmlns:a16="http://schemas.microsoft.com/office/drawing/2014/main" id="{073A86F6-E30A-C000-9B68-826A8E032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725" y="2817626"/>
                <a:ext cx="1226791" cy="710451"/>
              </a:xfrm>
              <a:prstGeom prst="rect">
                <a:avLst/>
              </a:prstGeom>
              <a:blipFill>
                <a:blip r:embed="rId8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9C9E788B-FF93-2D70-E332-9113A62A79BC}"/>
                  </a:ext>
                </a:extLst>
              </p:cNvPr>
              <p:cNvSpPr txBox="1"/>
              <p:nvPr/>
            </p:nvSpPr>
            <p:spPr>
              <a:xfrm>
                <a:off x="8270583" y="2825721"/>
                <a:ext cx="1226791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9C9E788B-FF93-2D70-E332-9113A62A7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583" y="2825721"/>
                <a:ext cx="1226791" cy="710451"/>
              </a:xfrm>
              <a:prstGeom prst="rect">
                <a:avLst/>
              </a:prstGeom>
              <a:blipFill>
                <a:blip r:embed="rId9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F8480EC9-6FE1-0600-8963-BC38C957149A}"/>
                  </a:ext>
                </a:extLst>
              </p:cNvPr>
              <p:cNvSpPr txBox="1"/>
              <p:nvPr/>
            </p:nvSpPr>
            <p:spPr>
              <a:xfrm>
                <a:off x="1002613" y="3327026"/>
                <a:ext cx="4839915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ODG: iskana ulomka sta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sl-SI" sz="2800" dirty="0"/>
                  <a:t>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sl-SI" sz="2800" dirty="0"/>
                  <a:t>.</a:t>
                </a:r>
              </a:p>
            </p:txBody>
          </p:sp>
        </mc:Choice>
        <mc:Fallback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F8480EC9-6FE1-0600-8963-BC38C9571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13" y="3327026"/>
                <a:ext cx="4839915" cy="704295"/>
              </a:xfrm>
              <a:prstGeom prst="rect">
                <a:avLst/>
              </a:prstGeom>
              <a:blipFill>
                <a:blip r:embed="rId10"/>
                <a:stretch>
                  <a:fillRect l="-2519" r="-1511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D602F46C-F327-CF7E-72E3-8FB00CA90E92}"/>
              </a:ext>
            </a:extLst>
          </p:cNvPr>
          <p:cNvCxnSpPr/>
          <p:nvPr/>
        </p:nvCxnSpPr>
        <p:spPr>
          <a:xfrm flipV="1">
            <a:off x="621792" y="4210725"/>
            <a:ext cx="11036808" cy="132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F7B3F448-D768-B021-A088-20EFDB3FBA41}"/>
                  </a:ext>
                </a:extLst>
              </p:cNvPr>
              <p:cNvSpPr txBox="1"/>
              <p:nvPr/>
            </p:nvSpPr>
            <p:spPr>
              <a:xfrm>
                <a:off x="8187796" y="4782312"/>
                <a:ext cx="832279" cy="708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</a:t>
                </a:r>
                <a:endParaRPr lang="sl-SI" sz="2800" dirty="0"/>
              </a:p>
            </p:txBody>
          </p:sp>
        </mc:Choice>
        <mc:Fallback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F7B3F448-D768-B021-A088-20EFDB3F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796" y="4782312"/>
                <a:ext cx="832279" cy="708399"/>
              </a:xfrm>
              <a:prstGeom prst="rect">
                <a:avLst/>
              </a:prstGeom>
              <a:blipFill>
                <a:blip r:embed="rId11"/>
                <a:stretch>
                  <a:fillRect r="-13869"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F32FE4C9-A79E-23EA-DEBA-D7632E16C218}"/>
                  </a:ext>
                </a:extLst>
              </p:cNvPr>
              <p:cNvSpPr txBox="1"/>
              <p:nvPr/>
            </p:nvSpPr>
            <p:spPr>
              <a:xfrm>
                <a:off x="8731880" y="4782312"/>
                <a:ext cx="686440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/>
                  <a:t> </a:t>
                </a:r>
                <a:r>
                  <a:rPr lang="sl-SI" sz="28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F32FE4C9-A79E-23EA-DEBA-D7632E16C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880" y="4782312"/>
                <a:ext cx="686440" cy="701346"/>
              </a:xfrm>
              <a:prstGeom prst="rect">
                <a:avLst/>
              </a:prstGeom>
              <a:blipFill>
                <a:blip r:embed="rId12"/>
                <a:stretch>
                  <a:fillRect l="-6195" b="-113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92F4C507-1C5D-1D42-46DC-563AFA7BBE06}"/>
              </a:ext>
            </a:extLst>
          </p:cNvPr>
          <p:cNvSpPr txBox="1"/>
          <p:nvPr/>
        </p:nvSpPr>
        <p:spPr>
          <a:xfrm>
            <a:off x="7505089" y="5483658"/>
            <a:ext cx="436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Ulomek leži med številoma 2 in 3.</a:t>
            </a:r>
          </a:p>
        </p:txBody>
      </p:sp>
    </p:spTree>
    <p:extLst>
      <p:ext uri="{BB962C8B-B14F-4D97-AF65-F5344CB8AC3E}">
        <p14:creationId xmlns:p14="http://schemas.microsoft.com/office/powerpoint/2010/main" val="168138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8A0C276-7ACA-72E0-52BE-EC8A47C9F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" t="47938" r="2078" b="35807"/>
          <a:stretch/>
        </p:blipFill>
        <p:spPr>
          <a:xfrm rot="10800000">
            <a:off x="408290" y="248700"/>
            <a:ext cx="6424275" cy="17189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E269CAE2-B17A-5B19-6843-DF5E48C22C3F}"/>
                  </a:ext>
                </a:extLst>
              </p:cNvPr>
              <p:cNvSpPr txBox="1"/>
              <p:nvPr/>
            </p:nvSpPr>
            <p:spPr>
              <a:xfrm>
                <a:off x="735436" y="2167128"/>
                <a:ext cx="824265" cy="702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</a:t>
                </a:r>
                <a:endParaRPr lang="sl-SI" sz="2800" dirty="0"/>
              </a:p>
            </p:txBody>
          </p:sp>
        </mc:Choice>
        <mc:Fallback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E269CAE2-B17A-5B19-6843-DF5E48C22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6" y="2167128"/>
                <a:ext cx="824265" cy="702244"/>
              </a:xfrm>
              <a:prstGeom prst="rect">
                <a:avLst/>
              </a:prstGeom>
              <a:blipFill>
                <a:blip r:embed="rId3"/>
                <a:stretch>
                  <a:fillRect r="-14074" b="-113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4C09AD44-5C98-323B-4463-759C1BCF92E1}"/>
                  </a:ext>
                </a:extLst>
              </p:cNvPr>
              <p:cNvSpPr txBox="1"/>
              <p:nvPr/>
            </p:nvSpPr>
            <p:spPr>
              <a:xfrm>
                <a:off x="735435" y="3068870"/>
                <a:ext cx="832279" cy="703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= </a:t>
                </a:r>
              </a:p>
            </p:txBody>
          </p:sp>
        </mc:Choice>
        <mc:Fallback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4C09AD44-5C98-323B-4463-759C1BCF9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5" y="3068870"/>
                <a:ext cx="832279" cy="703654"/>
              </a:xfrm>
              <a:prstGeom prst="rect">
                <a:avLst/>
              </a:prstGeom>
              <a:blipFill>
                <a:blip r:embed="rId4"/>
                <a:stretch>
                  <a:fillRect r="-13971"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95618A77-0685-5064-0CF0-281162CBEA51}"/>
                  </a:ext>
                </a:extLst>
              </p:cNvPr>
              <p:cNvSpPr txBox="1"/>
              <p:nvPr/>
            </p:nvSpPr>
            <p:spPr>
              <a:xfrm>
                <a:off x="743449" y="3984313"/>
                <a:ext cx="832279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= </a:t>
                </a:r>
                <a:endParaRPr lang="sl-SI" sz="2800" dirty="0"/>
              </a:p>
            </p:txBody>
          </p:sp>
        </mc:Choice>
        <mc:Fallback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95618A77-0685-5064-0CF0-281162CB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49" y="3984313"/>
                <a:ext cx="832279" cy="704552"/>
              </a:xfrm>
              <a:prstGeom prst="rect">
                <a:avLst/>
              </a:prstGeom>
              <a:blipFill>
                <a:blip r:embed="rId5"/>
                <a:stretch>
                  <a:fillRect r="-13971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BD084FAD-9C2E-879E-50CB-E6E3CAEFC97C}"/>
                  </a:ext>
                </a:extLst>
              </p:cNvPr>
              <p:cNvSpPr txBox="1"/>
              <p:nvPr/>
            </p:nvSpPr>
            <p:spPr>
              <a:xfrm>
                <a:off x="743449" y="5053584"/>
                <a:ext cx="832279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B050"/>
                    </a:solidFill>
                  </a:rPr>
                  <a:t> = </a:t>
                </a:r>
                <a:endParaRPr lang="sl-SI" sz="2800" dirty="0"/>
              </a:p>
            </p:txBody>
          </p:sp>
        </mc:Choice>
        <mc:Fallback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BD084FAD-9C2E-879E-50CB-E6E3CAEFC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49" y="5053584"/>
                <a:ext cx="832279" cy="704552"/>
              </a:xfrm>
              <a:prstGeom prst="rect">
                <a:avLst/>
              </a:prstGeom>
              <a:blipFill>
                <a:blip r:embed="rId6"/>
                <a:stretch>
                  <a:fillRect r="-13971"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A7D78614-00D1-B913-3432-FC5392ED1CCE}"/>
                  </a:ext>
                </a:extLst>
              </p:cNvPr>
              <p:cNvSpPr txBox="1"/>
              <p:nvPr/>
            </p:nvSpPr>
            <p:spPr>
              <a:xfrm>
                <a:off x="1325240" y="2190273"/>
                <a:ext cx="933328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/>
                  <a:t> </a:t>
                </a:r>
                <a:r>
                  <a:rPr lang="sl-SI" sz="2800" dirty="0">
                    <a:solidFill>
                      <a:srgbClr val="0070C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A7D78614-00D1-B913-3432-FC5392ED1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40" y="2190273"/>
                <a:ext cx="933328" cy="710707"/>
              </a:xfrm>
              <a:prstGeom prst="rect">
                <a:avLst/>
              </a:prstGeom>
              <a:blipFill>
                <a:blip r:embed="rId7"/>
                <a:stretch>
                  <a:fillRect l="-4545" b="-1111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FAA96DE4-1047-81DA-CF7A-51A58DDB2B8F}"/>
                  </a:ext>
                </a:extLst>
              </p:cNvPr>
              <p:cNvSpPr txBox="1"/>
              <p:nvPr/>
            </p:nvSpPr>
            <p:spPr>
              <a:xfrm>
                <a:off x="1325240" y="3056274"/>
                <a:ext cx="933328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/>
                  <a:t> </a:t>
                </a:r>
                <a:r>
                  <a:rPr lang="sl-SI" sz="2800" dirty="0">
                    <a:solidFill>
                      <a:srgbClr val="7030A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FAA96DE4-1047-81DA-CF7A-51A58DDB2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40" y="3056274"/>
                <a:ext cx="933328" cy="710707"/>
              </a:xfrm>
              <a:prstGeom prst="rect">
                <a:avLst/>
              </a:prstGeom>
              <a:blipFill>
                <a:blip r:embed="rId8"/>
                <a:stretch>
                  <a:fillRect l="-4545" b="-1025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3367EA5B-855B-1E1D-33A7-52C154A2CF68}"/>
                  </a:ext>
                </a:extLst>
              </p:cNvPr>
              <p:cNvSpPr txBox="1"/>
              <p:nvPr/>
            </p:nvSpPr>
            <p:spPr>
              <a:xfrm>
                <a:off x="1325240" y="3959426"/>
                <a:ext cx="933328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/>
                  <a:t> </a:t>
                </a:r>
                <a:r>
                  <a:rPr lang="sl-SI" sz="2800" dirty="0">
                    <a:solidFill>
                      <a:srgbClr val="C0000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3367EA5B-855B-1E1D-33A7-52C154A2C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40" y="3959426"/>
                <a:ext cx="933328" cy="710707"/>
              </a:xfrm>
              <a:prstGeom prst="rect">
                <a:avLst/>
              </a:prstGeom>
              <a:blipFill>
                <a:blip r:embed="rId9"/>
                <a:stretch>
                  <a:fillRect l="-4545"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A161EF0B-DBFC-2EB2-5710-3E5767F96450}"/>
                  </a:ext>
                </a:extLst>
              </p:cNvPr>
              <p:cNvSpPr txBox="1"/>
              <p:nvPr/>
            </p:nvSpPr>
            <p:spPr>
              <a:xfrm>
                <a:off x="1377721" y="5034852"/>
                <a:ext cx="933328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/>
                  <a:t> </a:t>
                </a:r>
                <a:r>
                  <a:rPr lang="sl-SI" sz="2800" dirty="0">
                    <a:solidFill>
                      <a:srgbClr val="00B050"/>
                    </a:solidFill>
                  </a:rPr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A161EF0B-DBFC-2EB2-5710-3E5767F96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721" y="5034852"/>
                <a:ext cx="933328" cy="710707"/>
              </a:xfrm>
              <a:prstGeom prst="rect">
                <a:avLst/>
              </a:prstGeom>
              <a:blipFill>
                <a:blip r:embed="rId10"/>
                <a:stretch>
                  <a:fillRect l="-4575" b="-1025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E5121D53-CB44-32A2-5C30-B1284947E8A8}"/>
              </a:ext>
            </a:extLst>
          </p:cNvPr>
          <p:cNvSpPr txBox="1"/>
          <p:nvPr/>
        </p:nvSpPr>
        <p:spPr>
          <a:xfrm>
            <a:off x="8382000" y="1237837"/>
            <a:ext cx="358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</a:rPr>
              <a:t>Ulomek leži med 3 in 4.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C7DF55BF-5746-5E9D-BC2F-F119AA0D0FAC}"/>
              </a:ext>
            </a:extLst>
          </p:cNvPr>
          <p:cNvSpPr txBox="1"/>
          <p:nvPr/>
        </p:nvSpPr>
        <p:spPr>
          <a:xfrm>
            <a:off x="2183822" y="3258657"/>
            <a:ext cx="358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Ulomek leži med 4 in 5.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46669F27-595D-8F88-7F74-EE1D5758479F}"/>
              </a:ext>
            </a:extLst>
          </p:cNvPr>
          <p:cNvSpPr txBox="1"/>
          <p:nvPr/>
        </p:nvSpPr>
        <p:spPr>
          <a:xfrm>
            <a:off x="2149504" y="4026040"/>
            <a:ext cx="358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Ulomek leži med 3 in 4.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95F7CD64-5DED-10B4-76A2-EE056C97CCE4}"/>
              </a:ext>
            </a:extLst>
          </p:cNvPr>
          <p:cNvSpPr txBox="1"/>
          <p:nvPr/>
        </p:nvSpPr>
        <p:spPr>
          <a:xfrm>
            <a:off x="2149503" y="5128595"/>
            <a:ext cx="358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Ulomek leži med 7 in 8.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D107B49C-F7F3-C30E-3E64-8C6AF6E26FEE}"/>
                  </a:ext>
                </a:extLst>
              </p:cNvPr>
              <p:cNvSpPr txBox="1"/>
              <p:nvPr/>
            </p:nvSpPr>
            <p:spPr>
              <a:xfrm>
                <a:off x="6832565" y="2231360"/>
                <a:ext cx="914033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B050"/>
                    </a:solidFill>
                  </a:rPr>
                  <a:t> =  </a:t>
                </a:r>
                <a:endParaRPr lang="sl-SI" sz="2800" dirty="0"/>
              </a:p>
            </p:txBody>
          </p:sp>
        </mc:Choice>
        <mc:Fallback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D107B49C-F7F3-C30E-3E64-8C6AF6E26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565" y="2231360"/>
                <a:ext cx="914033" cy="704552"/>
              </a:xfrm>
              <a:prstGeom prst="rect">
                <a:avLst/>
              </a:prstGeom>
              <a:blipFill>
                <a:blip r:embed="rId11"/>
                <a:stretch>
                  <a:fillRect r="-12000"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09271568-68EF-F052-0A2F-497168AD2DB6}"/>
                  </a:ext>
                </a:extLst>
              </p:cNvPr>
              <p:cNvSpPr txBox="1"/>
              <p:nvPr/>
            </p:nvSpPr>
            <p:spPr>
              <a:xfrm>
                <a:off x="6930101" y="1108164"/>
                <a:ext cx="914033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FF0000"/>
                    </a:solidFill>
                  </a:rPr>
                  <a:t> =</a:t>
                </a:r>
                <a:r>
                  <a:rPr lang="sl-SI" sz="2800" dirty="0">
                    <a:solidFill>
                      <a:srgbClr val="0070C0"/>
                    </a:solidFill>
                  </a:rPr>
                  <a:t>  </a:t>
                </a:r>
                <a:endParaRPr lang="sl-SI" sz="2800" dirty="0"/>
              </a:p>
            </p:txBody>
          </p:sp>
        </mc:Choice>
        <mc:Fallback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09271568-68EF-F052-0A2F-497168AD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01" y="1108164"/>
                <a:ext cx="914033" cy="704552"/>
              </a:xfrm>
              <a:prstGeom prst="rect">
                <a:avLst/>
              </a:prstGeom>
              <a:blipFill>
                <a:blip r:embed="rId12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7ED64835-0D92-0DF6-F016-A18255E1CB9A}"/>
                  </a:ext>
                </a:extLst>
              </p:cNvPr>
              <p:cNvSpPr txBox="1"/>
              <p:nvPr/>
            </p:nvSpPr>
            <p:spPr>
              <a:xfrm>
                <a:off x="6832564" y="3125443"/>
                <a:ext cx="914033" cy="7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chemeClr val="accent3">
                        <a:lumMod val="50000"/>
                      </a:schemeClr>
                    </a:solidFill>
                  </a:rPr>
                  <a:t> =  </a:t>
                </a:r>
                <a:endParaRPr lang="sl-SI" sz="2800" dirty="0"/>
              </a:p>
            </p:txBody>
          </p:sp>
        </mc:Choice>
        <mc:Fallback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7ED64835-0D92-0DF6-F016-A18255E1C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564" y="3125443"/>
                <a:ext cx="914033" cy="704552"/>
              </a:xfrm>
              <a:prstGeom prst="rect">
                <a:avLst/>
              </a:prstGeom>
              <a:blipFill>
                <a:blip r:embed="rId13"/>
                <a:stretch>
                  <a:fillRect r="-12000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F4A3CA3D-5278-F2D2-93E8-53923F4AC9A5}"/>
                  </a:ext>
                </a:extLst>
              </p:cNvPr>
              <p:cNvSpPr txBox="1"/>
              <p:nvPr/>
            </p:nvSpPr>
            <p:spPr>
              <a:xfrm>
                <a:off x="6930100" y="4082648"/>
                <a:ext cx="906017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 </a:t>
                </a:r>
                <a:endParaRPr lang="sl-SI" sz="2800" dirty="0"/>
              </a:p>
            </p:txBody>
          </p:sp>
        </mc:Choice>
        <mc:Fallback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F4A3CA3D-5278-F2D2-93E8-53923F4AC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00" y="4082648"/>
                <a:ext cx="906017" cy="704552"/>
              </a:xfrm>
              <a:prstGeom prst="rect">
                <a:avLst/>
              </a:prstGeom>
              <a:blipFill>
                <a:blip r:embed="rId14"/>
                <a:stretch>
                  <a:fillRect r="-12838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DB048ACF-60BE-E882-37F4-72FEA1775879}"/>
                  </a:ext>
                </a:extLst>
              </p:cNvPr>
              <p:cNvSpPr txBox="1"/>
              <p:nvPr/>
            </p:nvSpPr>
            <p:spPr>
              <a:xfrm>
                <a:off x="6832563" y="5086214"/>
                <a:ext cx="914033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=  </a:t>
                </a:r>
                <a:endParaRPr lang="sl-SI" sz="2800" dirty="0"/>
              </a:p>
            </p:txBody>
          </p:sp>
        </mc:Choice>
        <mc:Fallback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DB048ACF-60BE-E882-37F4-72FEA1775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563" y="5086214"/>
                <a:ext cx="914033" cy="704552"/>
              </a:xfrm>
              <a:prstGeom prst="rect">
                <a:avLst/>
              </a:prstGeom>
              <a:blipFill>
                <a:blip r:embed="rId15"/>
                <a:stretch>
                  <a:fillRect r="-12000"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9C9AFD86-9DC3-1FC0-795E-AFDD3D2E1CB8}"/>
                  </a:ext>
                </a:extLst>
              </p:cNvPr>
              <p:cNvSpPr txBox="1"/>
              <p:nvPr/>
            </p:nvSpPr>
            <p:spPr>
              <a:xfrm>
                <a:off x="7604120" y="1136134"/>
                <a:ext cx="933328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/>
                  <a:t> </a:t>
                </a:r>
                <a:r>
                  <a:rPr lang="sl-SI" sz="28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9C9AFD86-9DC3-1FC0-795E-AFDD3D2E1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0" y="1136134"/>
                <a:ext cx="933328" cy="710707"/>
              </a:xfrm>
              <a:prstGeom prst="rect">
                <a:avLst/>
              </a:prstGeom>
              <a:blipFill>
                <a:blip r:embed="rId16"/>
                <a:stretch>
                  <a:fillRect l="-4545" b="-1025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CF0AEB89-C628-6FF2-36F6-511D38528EE1}"/>
                  </a:ext>
                </a:extLst>
              </p:cNvPr>
              <p:cNvSpPr txBox="1"/>
              <p:nvPr/>
            </p:nvSpPr>
            <p:spPr>
              <a:xfrm>
                <a:off x="7448672" y="2196722"/>
                <a:ext cx="933328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/>
                  <a:t> </a:t>
                </a:r>
                <a:r>
                  <a:rPr lang="sl-SI" sz="2800" dirty="0">
                    <a:solidFill>
                      <a:srgbClr val="00B05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CF0AEB89-C628-6FF2-36F6-511D38528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672" y="2196722"/>
                <a:ext cx="933328" cy="710707"/>
              </a:xfrm>
              <a:prstGeom prst="rect">
                <a:avLst/>
              </a:prstGeom>
              <a:blipFill>
                <a:blip r:embed="rId17"/>
                <a:stretch>
                  <a:fillRect l="-5229" b="-1025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86D6FD54-524E-43FF-D7C5-8F1FBAA3C63C}"/>
                  </a:ext>
                </a:extLst>
              </p:cNvPr>
              <p:cNvSpPr txBox="1"/>
              <p:nvPr/>
            </p:nvSpPr>
            <p:spPr>
              <a:xfrm>
                <a:off x="7448672" y="3096960"/>
                <a:ext cx="933328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/>
                  <a:t> </a:t>
                </a:r>
                <a:r>
                  <a:rPr lang="sl-SI" sz="2800" dirty="0">
                    <a:solidFill>
                      <a:schemeClr val="accent3">
                        <a:lumMod val="50000"/>
                      </a:schemeClr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86D6FD54-524E-43FF-D7C5-8F1FBAA3C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672" y="3096960"/>
                <a:ext cx="933328" cy="710707"/>
              </a:xfrm>
              <a:prstGeom prst="rect">
                <a:avLst/>
              </a:prstGeom>
              <a:blipFill>
                <a:blip r:embed="rId18"/>
                <a:stretch>
                  <a:fillRect l="-5229" b="-1025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243D25AB-E8F3-F81D-C54D-62CD7AFF270A}"/>
                  </a:ext>
                </a:extLst>
              </p:cNvPr>
              <p:cNvSpPr txBox="1"/>
              <p:nvPr/>
            </p:nvSpPr>
            <p:spPr>
              <a:xfrm>
                <a:off x="7604120" y="4091521"/>
                <a:ext cx="933328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/>
                  <a:t> </a:t>
                </a:r>
                <a:r>
                  <a:rPr lang="sl-SI" sz="2800" dirty="0">
                    <a:solidFill>
                      <a:srgbClr val="0070C0"/>
                    </a:solidFill>
                  </a:rPr>
                  <a:t>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243D25AB-E8F3-F81D-C54D-62CD7AFF2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0" y="4091521"/>
                <a:ext cx="933328" cy="710707"/>
              </a:xfrm>
              <a:prstGeom prst="rect">
                <a:avLst/>
              </a:prstGeom>
              <a:blipFill>
                <a:blip r:embed="rId19"/>
                <a:stretch>
                  <a:fillRect l="-4545" b="-1025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63B9CB6A-3588-97B3-3634-6573D2EA95CC}"/>
                  </a:ext>
                </a:extLst>
              </p:cNvPr>
              <p:cNvSpPr txBox="1"/>
              <p:nvPr/>
            </p:nvSpPr>
            <p:spPr>
              <a:xfrm>
                <a:off x="7377470" y="5101242"/>
                <a:ext cx="933328" cy="7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/>
                  <a:t> </a:t>
                </a:r>
                <a:r>
                  <a:rPr lang="sl-SI" sz="2800" dirty="0">
                    <a:solidFill>
                      <a:srgbClr val="C00000"/>
                    </a:solidFill>
                  </a:rPr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63B9CB6A-3588-97B3-3634-6573D2EA9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470" y="5101242"/>
                <a:ext cx="933328" cy="704552"/>
              </a:xfrm>
              <a:prstGeom prst="rect">
                <a:avLst/>
              </a:prstGeom>
              <a:blipFill>
                <a:blip r:embed="rId20"/>
                <a:stretch>
                  <a:fillRect l="-4575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6D101BD0-FBBE-EEAB-3B2A-34F184EEA617}"/>
              </a:ext>
            </a:extLst>
          </p:cNvPr>
          <p:cNvSpPr txBox="1"/>
          <p:nvPr/>
        </p:nvSpPr>
        <p:spPr>
          <a:xfrm>
            <a:off x="2301905" y="2460027"/>
            <a:ext cx="358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Ulomek leži med 3 in 4.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3C132761-A971-1C67-9C00-FF1423564A8D}"/>
              </a:ext>
            </a:extLst>
          </p:cNvPr>
          <p:cNvSpPr txBox="1"/>
          <p:nvPr/>
        </p:nvSpPr>
        <p:spPr>
          <a:xfrm>
            <a:off x="8239409" y="2322026"/>
            <a:ext cx="358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Ulomek leži med 2 in 3.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A18E74F2-49BD-74DD-4442-B539584993C1}"/>
              </a:ext>
            </a:extLst>
          </p:cNvPr>
          <p:cNvSpPr txBox="1"/>
          <p:nvPr/>
        </p:nvSpPr>
        <p:spPr>
          <a:xfrm>
            <a:off x="8291341" y="3167390"/>
            <a:ext cx="358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bg2">
                    <a:lumMod val="25000"/>
                  </a:schemeClr>
                </a:solidFill>
              </a:rPr>
              <a:t>Ulomek leži med 3 in 4.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991103D7-10F6-EC38-9EB4-09ECF26D3F3B}"/>
              </a:ext>
            </a:extLst>
          </p:cNvPr>
          <p:cNvSpPr txBox="1"/>
          <p:nvPr/>
        </p:nvSpPr>
        <p:spPr>
          <a:xfrm>
            <a:off x="8382000" y="4208578"/>
            <a:ext cx="358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Ulomek leži med 6 in 7.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A0AADF00-1E3B-4E4D-A8FE-6F5ECBF2767B}"/>
              </a:ext>
            </a:extLst>
          </p:cNvPr>
          <p:cNvSpPr txBox="1"/>
          <p:nvPr/>
        </p:nvSpPr>
        <p:spPr>
          <a:xfrm>
            <a:off x="8188901" y="5128595"/>
            <a:ext cx="358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Ulomek leži med 7 in 8.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13ACF6F7-95BC-92E1-0492-913AF097D29A}"/>
              </a:ext>
            </a:extLst>
          </p:cNvPr>
          <p:cNvSpPr txBox="1"/>
          <p:nvPr/>
        </p:nvSpPr>
        <p:spPr>
          <a:xfrm>
            <a:off x="7289579" y="92262"/>
            <a:ext cx="2202675" cy="57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U </a:t>
            </a:r>
            <a:r>
              <a:rPr lang="sl-SI" sz="3200" b="1" dirty="0" err="1">
                <a:solidFill>
                  <a:srgbClr val="FF0000"/>
                </a:solidFill>
              </a:rPr>
              <a:t>str</a:t>
            </a:r>
            <a:r>
              <a:rPr lang="sl-SI" sz="3200" b="1" dirty="0">
                <a:solidFill>
                  <a:srgbClr val="FF0000"/>
                </a:solidFill>
              </a:rPr>
              <a:t> 45</a:t>
            </a:r>
          </a:p>
        </p:txBody>
      </p:sp>
    </p:spTree>
    <p:extLst>
      <p:ext uri="{BB962C8B-B14F-4D97-AF65-F5344CB8AC3E}">
        <p14:creationId xmlns:p14="http://schemas.microsoft.com/office/powerpoint/2010/main" val="115399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9029790-75B0-5692-A6B0-B12678BBF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3" t="26270" b="50468"/>
          <a:stretch/>
        </p:blipFill>
        <p:spPr>
          <a:xfrm rot="10800000">
            <a:off x="355136" y="839222"/>
            <a:ext cx="5506167" cy="197488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5CAECE1-F740-F7E4-F37E-35140D2795D6}"/>
              </a:ext>
            </a:extLst>
          </p:cNvPr>
          <p:cNvSpPr txBox="1"/>
          <p:nvPr/>
        </p:nvSpPr>
        <p:spPr>
          <a:xfrm>
            <a:off x="355137" y="90624"/>
            <a:ext cx="2202675" cy="57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U </a:t>
            </a:r>
            <a:r>
              <a:rPr lang="sl-SI" sz="3200" b="1" dirty="0" err="1">
                <a:solidFill>
                  <a:srgbClr val="FF0000"/>
                </a:solidFill>
              </a:rPr>
              <a:t>str</a:t>
            </a:r>
            <a:r>
              <a:rPr lang="sl-SI" sz="3200" b="1" dirty="0">
                <a:solidFill>
                  <a:srgbClr val="FF0000"/>
                </a:solidFill>
              </a:rPr>
              <a:t> 45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67C5E17E-0588-C6D6-232A-F1ED76426655}"/>
                  </a:ext>
                </a:extLst>
              </p:cNvPr>
              <p:cNvSpPr txBox="1"/>
              <p:nvPr/>
            </p:nvSpPr>
            <p:spPr>
              <a:xfrm>
                <a:off x="6118841" y="349102"/>
                <a:ext cx="3416304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a</a:t>
                </a:r>
                <a:r>
                  <a:rPr lang="sl-SI" sz="2400" dirty="0">
                    <a:solidFill>
                      <a:schemeClr val="tx1"/>
                    </a:solidFill>
                  </a:rPr>
                  <a:t>) Med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leži število: </a:t>
                </a:r>
                <a:endParaRPr lang="sl-SI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67C5E17E-0588-C6D6-232A-F1ED76426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41" y="349102"/>
                <a:ext cx="3416304" cy="616964"/>
              </a:xfrm>
              <a:prstGeom prst="rect">
                <a:avLst/>
              </a:prstGeom>
              <a:blipFill>
                <a:blip r:embed="rId3"/>
                <a:stretch>
                  <a:fillRect l="-3750" t="-3960" r="-2321" b="-1782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A2B75F57-2629-B52E-9451-E764B479C6D4}"/>
                  </a:ext>
                </a:extLst>
              </p:cNvPr>
              <p:cNvSpPr txBox="1"/>
              <p:nvPr/>
            </p:nvSpPr>
            <p:spPr>
              <a:xfrm>
                <a:off x="6613513" y="937037"/>
                <a:ext cx="1096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A2B75F57-2629-B52E-9451-E764B479C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13" y="937037"/>
                <a:ext cx="1096775" cy="704295"/>
              </a:xfrm>
              <a:prstGeom prst="rect">
                <a:avLst/>
              </a:prstGeom>
              <a:blipFill>
                <a:blip r:embed="rId4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4F48B4EA-B5E2-F5B6-6684-5C344602BB21}"/>
                  </a:ext>
                </a:extLst>
              </p:cNvPr>
              <p:cNvSpPr txBox="1"/>
              <p:nvPr/>
            </p:nvSpPr>
            <p:spPr>
              <a:xfrm>
                <a:off x="8037576" y="937036"/>
                <a:ext cx="149756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4F48B4EA-B5E2-F5B6-6684-5C344602B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576" y="937036"/>
                <a:ext cx="1497569" cy="704295"/>
              </a:xfrm>
              <a:prstGeom prst="rect">
                <a:avLst/>
              </a:prstGeom>
              <a:blipFill>
                <a:blip r:embed="rId5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A6C3D9A-206F-6ADA-EBAE-2387C352C798}"/>
              </a:ext>
            </a:extLst>
          </p:cNvPr>
          <p:cNvSpPr txBox="1"/>
          <p:nvPr/>
        </p:nvSpPr>
        <p:spPr>
          <a:xfrm>
            <a:off x="9422332" y="387291"/>
            <a:ext cx="436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</a:t>
            </a:r>
            <a:endParaRPr lang="sl-SI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BCA869AF-5E68-CC40-5B05-180121706DBF}"/>
                  </a:ext>
                </a:extLst>
              </p:cNvPr>
              <p:cNvSpPr txBox="1"/>
              <p:nvPr/>
            </p:nvSpPr>
            <p:spPr>
              <a:xfrm>
                <a:off x="6118841" y="2197140"/>
                <a:ext cx="4040143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00B050"/>
                    </a:solidFill>
                  </a:rPr>
                  <a:t>a</a:t>
                </a:r>
                <a:r>
                  <a:rPr lang="sl-SI" sz="2400" dirty="0">
                    <a:solidFill>
                      <a:schemeClr val="tx1"/>
                    </a:solidFill>
                  </a:rPr>
                  <a:t>) Med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ležita števili: </a:t>
                </a:r>
                <a:endParaRPr lang="sl-SI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BCA869AF-5E68-CC40-5B05-180121706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41" y="2197140"/>
                <a:ext cx="4040143" cy="616964"/>
              </a:xfrm>
              <a:prstGeom prst="rect">
                <a:avLst/>
              </a:prstGeom>
              <a:blipFill>
                <a:blip r:embed="rId6"/>
                <a:stretch>
                  <a:fillRect l="-3167" t="-3922" b="-16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A0A803FE-A33E-4B9F-4FE8-431B16189B59}"/>
                  </a:ext>
                </a:extLst>
              </p:cNvPr>
              <p:cNvSpPr txBox="1"/>
              <p:nvPr/>
            </p:nvSpPr>
            <p:spPr>
              <a:xfrm>
                <a:off x="6498408" y="2901435"/>
                <a:ext cx="1520880" cy="710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B050"/>
                    </a:solidFill>
                  </a:rPr>
                  <a:t> 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A0A803FE-A33E-4B9F-4FE8-431B16189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408" y="2901435"/>
                <a:ext cx="1520880" cy="710445"/>
              </a:xfrm>
              <a:prstGeom prst="rect">
                <a:avLst/>
              </a:prstGeom>
              <a:blipFill>
                <a:blip r:embed="rId7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E8C4F794-7BE8-A862-E8E4-7FF673CC2DBF}"/>
                  </a:ext>
                </a:extLst>
              </p:cNvPr>
              <p:cNvSpPr txBox="1"/>
              <p:nvPr/>
            </p:nvSpPr>
            <p:spPr>
              <a:xfrm>
                <a:off x="8102110" y="2927960"/>
                <a:ext cx="1715498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B050"/>
                    </a:solidFill>
                  </a:rPr>
                  <a:t> =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E8C4F794-7BE8-A862-E8E4-7FF673CC2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110" y="2927960"/>
                <a:ext cx="1715498" cy="704295"/>
              </a:xfrm>
              <a:prstGeom prst="rect">
                <a:avLst/>
              </a:prstGeom>
              <a:blipFill>
                <a:blip r:embed="rId8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7EFAABA-654F-D5B6-E5CE-00CD557600C1}"/>
              </a:ext>
            </a:extLst>
          </p:cNvPr>
          <p:cNvSpPr txBox="1"/>
          <p:nvPr/>
        </p:nvSpPr>
        <p:spPr>
          <a:xfrm>
            <a:off x="9859238" y="2278620"/>
            <a:ext cx="1257781" cy="53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4 in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2FC47D9A-70ED-BBCD-C19A-73E3BA0FEAA4}"/>
                  </a:ext>
                </a:extLst>
              </p:cNvPr>
              <p:cNvSpPr txBox="1"/>
              <p:nvPr/>
            </p:nvSpPr>
            <p:spPr>
              <a:xfrm>
                <a:off x="6498408" y="3934238"/>
                <a:ext cx="4040143" cy="614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a</a:t>
                </a:r>
                <a:r>
                  <a:rPr lang="sl-SI" sz="2400" dirty="0">
                    <a:solidFill>
                      <a:schemeClr val="tx1"/>
                    </a:solidFill>
                  </a:rPr>
                  <a:t>) Med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7 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leži število: </a:t>
                </a:r>
                <a:endParaRPr lang="sl-SI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2FC47D9A-70ED-BBCD-C19A-73E3BA0FE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408" y="3934238"/>
                <a:ext cx="4040143" cy="614784"/>
              </a:xfrm>
              <a:prstGeom prst="rect">
                <a:avLst/>
              </a:prstGeom>
              <a:blipFill>
                <a:blip r:embed="rId9"/>
                <a:stretch>
                  <a:fillRect l="-3017" t="-3960" b="-1782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PoljeZBesedilom 13">
                <a:extLst>
                  <a:ext uri="{FF2B5EF4-FFF2-40B4-BE49-F238E27FC236}">
                    <a16:creationId xmlns:a16="http://schemas.microsoft.com/office/drawing/2014/main" id="{0519083F-5A6B-DC07-21DA-54A62ED49BE0}"/>
                  </a:ext>
                </a:extLst>
              </p:cNvPr>
              <p:cNvSpPr txBox="1"/>
              <p:nvPr/>
            </p:nvSpPr>
            <p:spPr>
              <a:xfrm>
                <a:off x="6639024" y="4587773"/>
                <a:ext cx="1520880" cy="710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4" name="PoljeZBesedilom 13">
                <a:extLst>
                  <a:ext uri="{FF2B5EF4-FFF2-40B4-BE49-F238E27FC236}">
                    <a16:creationId xmlns:a16="http://schemas.microsoft.com/office/drawing/2014/main" id="{0519083F-5A6B-DC07-21DA-54A62ED49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024" y="4587773"/>
                <a:ext cx="1520880" cy="710445"/>
              </a:xfrm>
              <a:prstGeom prst="rect">
                <a:avLst/>
              </a:prstGeom>
              <a:blipFill>
                <a:blip r:embed="rId10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3C2F12D4-930D-68B4-C114-E74E7FA6CB4E}"/>
                  </a:ext>
                </a:extLst>
              </p:cNvPr>
              <p:cNvSpPr txBox="1"/>
              <p:nvPr/>
            </p:nvSpPr>
            <p:spPr>
              <a:xfrm>
                <a:off x="8419650" y="4600037"/>
                <a:ext cx="1520880" cy="710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3C2F12D4-930D-68B4-C114-E74E7FA6C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650" y="4600037"/>
                <a:ext cx="1520880" cy="710445"/>
              </a:xfrm>
              <a:prstGeom prst="rect">
                <a:avLst/>
              </a:prstGeom>
              <a:blipFill>
                <a:blip r:embed="rId11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781DBCAF-E286-4EAD-B38E-91A70C225747}"/>
              </a:ext>
            </a:extLst>
          </p:cNvPr>
          <p:cNvSpPr txBox="1"/>
          <p:nvPr/>
        </p:nvSpPr>
        <p:spPr>
          <a:xfrm>
            <a:off x="9935457" y="4025802"/>
            <a:ext cx="44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6000862D-2ACE-8175-51DB-0AFA0BD054A6}"/>
                  </a:ext>
                </a:extLst>
              </p:cNvPr>
              <p:cNvSpPr txBox="1"/>
              <p:nvPr/>
            </p:nvSpPr>
            <p:spPr>
              <a:xfrm>
                <a:off x="455656" y="2913477"/>
                <a:ext cx="3860311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7030A0"/>
                    </a:solidFill>
                  </a:rPr>
                  <a:t>b</a:t>
                </a:r>
                <a:r>
                  <a:rPr lang="sl-SI" sz="2400" dirty="0">
                    <a:solidFill>
                      <a:schemeClr val="tx1"/>
                    </a:solidFill>
                  </a:rPr>
                  <a:t>) Med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leži število: </a:t>
                </a:r>
                <a:endParaRPr lang="sl-SI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6000862D-2ACE-8175-51DB-0AFA0BD05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56" y="2913477"/>
                <a:ext cx="3860311" cy="622414"/>
              </a:xfrm>
              <a:prstGeom prst="rect">
                <a:avLst/>
              </a:prstGeom>
              <a:blipFill>
                <a:blip r:embed="rId12"/>
                <a:stretch>
                  <a:fillRect l="-3318" t="-3922" b="-176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D8EAA98E-794F-5FD4-2CCE-12D01E8E7F79}"/>
                  </a:ext>
                </a:extLst>
              </p:cNvPr>
              <p:cNvSpPr txBox="1"/>
              <p:nvPr/>
            </p:nvSpPr>
            <p:spPr>
              <a:xfrm>
                <a:off x="765404" y="3602788"/>
                <a:ext cx="1715498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D8EAA98E-794F-5FD4-2CCE-12D01E8E7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04" y="3602788"/>
                <a:ext cx="1715498" cy="710707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02A4F274-A982-E9EF-D013-0D7E7FA2E3A2}"/>
                  </a:ext>
                </a:extLst>
              </p:cNvPr>
              <p:cNvSpPr txBox="1"/>
              <p:nvPr/>
            </p:nvSpPr>
            <p:spPr>
              <a:xfrm>
                <a:off x="2520951" y="3579701"/>
                <a:ext cx="1520880" cy="7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02A4F274-A982-E9EF-D013-0D7E7FA2E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951" y="3579701"/>
                <a:ext cx="1520880" cy="704552"/>
              </a:xfrm>
              <a:prstGeom prst="rect">
                <a:avLst/>
              </a:prstGeom>
              <a:blipFill>
                <a:blip r:embed="rId14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B7B19BEC-2B71-5BD3-287E-90282D447728}"/>
              </a:ext>
            </a:extLst>
          </p:cNvPr>
          <p:cNvSpPr txBox="1"/>
          <p:nvPr/>
        </p:nvSpPr>
        <p:spPr>
          <a:xfrm>
            <a:off x="3951736" y="2963074"/>
            <a:ext cx="49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823262AF-169D-5D41-3166-4E88206226A6}"/>
                  </a:ext>
                </a:extLst>
              </p:cNvPr>
              <p:cNvSpPr txBox="1"/>
              <p:nvPr/>
            </p:nvSpPr>
            <p:spPr>
              <a:xfrm>
                <a:off x="455656" y="4395693"/>
                <a:ext cx="3860311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00B050"/>
                    </a:solidFill>
                  </a:rPr>
                  <a:t>b</a:t>
                </a:r>
                <a:r>
                  <a:rPr lang="sl-SI" sz="2400" dirty="0">
                    <a:solidFill>
                      <a:srgbClr val="00B050"/>
                    </a:solidFill>
                  </a:rPr>
                  <a:t>)</a:t>
                </a:r>
                <a:r>
                  <a:rPr lang="sl-SI" sz="2400" dirty="0">
                    <a:solidFill>
                      <a:schemeClr val="tx1"/>
                    </a:solidFill>
                  </a:rPr>
                  <a:t> Med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6 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leži število: </a:t>
                </a:r>
                <a:endParaRPr lang="sl-SI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823262AF-169D-5D41-3166-4E8820622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56" y="4395693"/>
                <a:ext cx="3860311" cy="617157"/>
              </a:xfrm>
              <a:prstGeom prst="rect">
                <a:avLst/>
              </a:prstGeom>
              <a:blipFill>
                <a:blip r:embed="rId15"/>
                <a:stretch>
                  <a:fillRect l="-3318" t="-3960" b="-1782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39E2C183-FA3C-4B35-1715-B90D563D51EF}"/>
                  </a:ext>
                </a:extLst>
              </p:cNvPr>
              <p:cNvSpPr txBox="1"/>
              <p:nvPr/>
            </p:nvSpPr>
            <p:spPr>
              <a:xfrm>
                <a:off x="598725" y="5006554"/>
                <a:ext cx="1787086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B050"/>
                    </a:solidFill>
                  </a:rPr>
                  <a:t> 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39E2C183-FA3C-4B35-1715-B90D563D5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25" y="5006554"/>
                <a:ext cx="1787086" cy="701346"/>
              </a:xfrm>
              <a:prstGeom prst="rect">
                <a:avLst/>
              </a:prstGeom>
              <a:blipFill>
                <a:blip r:embed="rId16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37AEBAD4-4B4E-0101-2671-2B491B620281}"/>
                  </a:ext>
                </a:extLst>
              </p:cNvPr>
              <p:cNvSpPr txBox="1"/>
              <p:nvPr/>
            </p:nvSpPr>
            <p:spPr>
              <a:xfrm>
                <a:off x="2033372" y="5043452"/>
                <a:ext cx="1715498" cy="7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B050"/>
                    </a:solidFill>
                  </a:rPr>
                  <a:t> =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37AEBAD4-4B4E-0101-2671-2B491B620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72" y="5043452"/>
                <a:ext cx="1715498" cy="704552"/>
              </a:xfrm>
              <a:prstGeom prst="rect">
                <a:avLst/>
              </a:prstGeom>
              <a:blipFill>
                <a:blip r:embed="rId17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2B954616-3403-97D8-783A-A81CCAE4F872}"/>
              </a:ext>
            </a:extLst>
          </p:cNvPr>
          <p:cNvSpPr txBox="1"/>
          <p:nvPr/>
        </p:nvSpPr>
        <p:spPr>
          <a:xfrm>
            <a:off x="3824108" y="4507992"/>
            <a:ext cx="547693" cy="526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F22645D9-9935-0373-ADD9-19D552055F39}"/>
                  </a:ext>
                </a:extLst>
              </p:cNvPr>
              <p:cNvSpPr txBox="1"/>
              <p:nvPr/>
            </p:nvSpPr>
            <p:spPr>
              <a:xfrm>
                <a:off x="550746" y="5872652"/>
                <a:ext cx="3860311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b</a:t>
                </a:r>
                <a:r>
                  <a:rPr lang="sl-SI" sz="2400" dirty="0">
                    <a:solidFill>
                      <a:srgbClr val="0070C0"/>
                    </a:solidFill>
                  </a:rPr>
                  <a:t>) </a:t>
                </a:r>
                <a:r>
                  <a:rPr lang="sl-SI" sz="2400" dirty="0">
                    <a:solidFill>
                      <a:schemeClr val="tx1"/>
                    </a:solidFill>
                  </a:rPr>
                  <a:t>Med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6 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 leži število: </a:t>
                </a:r>
                <a:endParaRPr lang="sl-SI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F22645D9-9935-0373-ADD9-19D552055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46" y="5872652"/>
                <a:ext cx="3860311" cy="617157"/>
              </a:xfrm>
              <a:prstGeom prst="rect">
                <a:avLst/>
              </a:prstGeom>
              <a:blipFill>
                <a:blip r:embed="rId18"/>
                <a:stretch>
                  <a:fillRect l="-3155" t="-3922" b="-16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80E8974A-D976-61CB-CAE1-031C8BF190C9}"/>
                  </a:ext>
                </a:extLst>
              </p:cNvPr>
              <p:cNvSpPr txBox="1"/>
              <p:nvPr/>
            </p:nvSpPr>
            <p:spPr>
              <a:xfrm>
                <a:off x="4907547" y="5779318"/>
                <a:ext cx="1787086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80E8974A-D976-61CB-CAE1-031C8BF19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547" y="5779318"/>
                <a:ext cx="1787086" cy="701346"/>
              </a:xfrm>
              <a:prstGeom prst="rect">
                <a:avLst/>
              </a:prstGeom>
              <a:blipFill>
                <a:blip r:embed="rId19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PoljeZBesedilom 26">
                <a:extLst>
                  <a:ext uri="{FF2B5EF4-FFF2-40B4-BE49-F238E27FC236}">
                    <a16:creationId xmlns:a16="http://schemas.microsoft.com/office/drawing/2014/main" id="{92BAC0C1-28BF-5AA1-CA4A-BD5F697A591E}"/>
                  </a:ext>
                </a:extLst>
              </p:cNvPr>
              <p:cNvSpPr txBox="1"/>
              <p:nvPr/>
            </p:nvSpPr>
            <p:spPr>
              <a:xfrm>
                <a:off x="6506878" y="5786784"/>
                <a:ext cx="1395264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27" name="PoljeZBesedilom 26">
                <a:extLst>
                  <a:ext uri="{FF2B5EF4-FFF2-40B4-BE49-F238E27FC236}">
                    <a16:creationId xmlns:a16="http://schemas.microsoft.com/office/drawing/2014/main" id="{92BAC0C1-28BF-5AA1-CA4A-BD5F697A5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878" y="5786784"/>
                <a:ext cx="1395264" cy="701346"/>
              </a:xfrm>
              <a:prstGeom prst="rect">
                <a:avLst/>
              </a:prstGeom>
              <a:blipFill>
                <a:blip r:embed="rId20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16A364CF-AE11-F512-C3C0-F9C3BDB7B88F}"/>
              </a:ext>
            </a:extLst>
          </p:cNvPr>
          <p:cNvSpPr txBox="1"/>
          <p:nvPr/>
        </p:nvSpPr>
        <p:spPr>
          <a:xfrm>
            <a:off x="4041831" y="5954349"/>
            <a:ext cx="547693" cy="526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011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1145</Words>
  <Application>Microsoft Office PowerPoint</Application>
  <PresentationFormat>Širokozaslonsko</PresentationFormat>
  <Paragraphs>209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Officeova tema</vt:lpstr>
      <vt:lpstr>ULOMKI  utrjevanje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 Kotnik</dc:creator>
  <cp:lastModifiedBy>Irena Kotnik</cp:lastModifiedBy>
  <cp:revision>8</cp:revision>
  <dcterms:created xsi:type="dcterms:W3CDTF">2022-10-23T08:10:20Z</dcterms:created>
  <dcterms:modified xsi:type="dcterms:W3CDTF">2022-10-23T22:56:10Z</dcterms:modified>
</cp:coreProperties>
</file>