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2" r:id="rId7"/>
    <p:sldId id="264" r:id="rId8"/>
    <p:sldId id="260" r:id="rId9"/>
    <p:sldId id="265" r:id="rId10"/>
    <p:sldId id="261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B8C87-9D81-4A1F-813A-E18FD0BA96B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FC36-C0AC-485B-A639-F1E1F511A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B8C87-9D81-4A1F-813A-E18FD0BA96B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FC36-C0AC-485B-A639-F1E1F511A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B8C87-9D81-4A1F-813A-E18FD0BA96B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FC36-C0AC-485B-A639-F1E1F511A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B8C87-9D81-4A1F-813A-E18FD0BA96B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FC36-C0AC-485B-A639-F1E1F511A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B8C87-9D81-4A1F-813A-E18FD0BA96B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FC36-C0AC-485B-A639-F1E1F511A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B8C87-9D81-4A1F-813A-E18FD0BA96B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FC36-C0AC-485B-A639-F1E1F511A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B8C87-9D81-4A1F-813A-E18FD0BA96B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FC36-C0AC-485B-A639-F1E1F511A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B8C87-9D81-4A1F-813A-E18FD0BA96B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FC36-C0AC-485B-A639-F1E1F511A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B8C87-9D81-4A1F-813A-E18FD0BA96B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FC36-C0AC-485B-A639-F1E1F511A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B8C87-9D81-4A1F-813A-E18FD0BA96B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FC36-C0AC-485B-A639-F1E1F511A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B8C87-9D81-4A1F-813A-E18FD0BA96B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FC36-C0AC-485B-A639-F1E1F511A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B8C87-9D81-4A1F-813A-E18FD0BA96B9}" type="datetimeFigureOut">
              <a:rPr lang="en-US" smtClean="0"/>
              <a:pPr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3FC36-C0AC-485B-A639-F1E1F511A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sz="5400" dirty="0" smtClean="0"/>
              <a:t>SLOVENSKE DEŽELE V SREDNJEM VEKU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Učbenik, str. 76 – 77</a:t>
            </a:r>
          </a:p>
          <a:p>
            <a:r>
              <a:rPr lang="sl-SI" smtClean="0"/>
              <a:t>Damjan Kunstelj, OŠ JKB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ZATON CELJSKIH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733256"/>
          </a:xfrm>
        </p:spPr>
        <p:txBody>
          <a:bodyPr>
            <a:normAutofit fontScale="92500"/>
          </a:bodyPr>
          <a:lstStyle/>
          <a:p>
            <a:r>
              <a:rPr lang="sl-SI" dirty="0" smtClean="0"/>
              <a:t>Najbolj znani predstavniki so bili: HERMAN II., BARBARA, FRIDERIK II. (zgodba o Veroniki DESENIŠKI), ULRIK II.</a:t>
            </a:r>
          </a:p>
          <a:p>
            <a:r>
              <a:rPr lang="sl-SI" dirty="0" smtClean="0"/>
              <a:t>Zaradi svojega hitrega vzpona in vpliva so postali ENAKOVREDNI Habsburžanom</a:t>
            </a:r>
          </a:p>
          <a:p>
            <a:r>
              <a:rPr lang="sl-SI" dirty="0" smtClean="0"/>
              <a:t>Ti so jih imeli za TEKMECE in so se jih želeli znebiti – še prej so z njimi sklenili dedno pogodbo</a:t>
            </a:r>
          </a:p>
          <a:p>
            <a:r>
              <a:rPr lang="sl-SI" dirty="0" smtClean="0"/>
              <a:t>Zadnjega predstavnika Celjskih ULRIKA II. so leta 1456 umorili v BEOGRADU</a:t>
            </a:r>
          </a:p>
          <a:p>
            <a:r>
              <a:rPr lang="sl-SI" dirty="0" smtClean="0"/>
              <a:t> Vse njihove posesti so nato podedovali HABSBURŽANI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HERMAN     in          ULRIK</a:t>
            </a:r>
            <a:endParaRPr lang="en-US" dirty="0"/>
          </a:p>
        </p:txBody>
      </p:sp>
      <p:pic>
        <p:nvPicPr>
          <p:cNvPr id="5" name="Content Placeholder 4" descr="herma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1378425"/>
            <a:ext cx="3215612" cy="4642863"/>
          </a:xfrm>
        </p:spPr>
      </p:pic>
      <p:pic>
        <p:nvPicPr>
          <p:cNvPr id="6" name="Content Placeholder 5" descr="ulrik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292080" y="1412776"/>
            <a:ext cx="2952327" cy="4534514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BARBARA CELJSKA – ŽENA NEMŠKEGA CESARJA, VPLIVNA IN IZOBRAŽENA</a:t>
            </a:r>
            <a:endParaRPr lang="en-US" dirty="0"/>
          </a:p>
        </p:txBody>
      </p:sp>
      <p:pic>
        <p:nvPicPr>
          <p:cNvPr id="4" name="Content Placeholder 3" descr="barbar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71800" y="1988840"/>
            <a:ext cx="3600400" cy="4536504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FRANKOVSKA OBLAST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lnSpcReduction="10000"/>
          </a:bodyPr>
          <a:lstStyle/>
          <a:p>
            <a:r>
              <a:rPr lang="sl-SI" dirty="0" smtClean="0"/>
              <a:t>Slovenski predniki so živeli na mejnem ozemlju SVETEGA RIMSKEGA CESARSTVA NEMŠKEGA NARODA (</a:t>
            </a:r>
            <a:r>
              <a:rPr lang="sl-SI" dirty="0" smtClean="0">
                <a:solidFill>
                  <a:srgbClr val="FF0000"/>
                </a:solidFill>
              </a:rPr>
              <a:t>rimsko samo zaradi vere, ne mešaj z nekdanjim rimskim cesarstvom RIMLJANOV</a:t>
            </a:r>
            <a:r>
              <a:rPr lang="sl-SI" dirty="0" smtClean="0"/>
              <a:t>)</a:t>
            </a:r>
          </a:p>
          <a:p>
            <a:r>
              <a:rPr lang="sl-SI" dirty="0" smtClean="0"/>
              <a:t>Osrednjo pokrajino je predstavljala vojvodina KARANTANIJA</a:t>
            </a:r>
          </a:p>
          <a:p>
            <a:r>
              <a:rPr lang="sl-SI" dirty="0" smtClean="0"/>
              <a:t>Karantanskega VOJVODO je moral potrditi CESAR</a:t>
            </a:r>
          </a:p>
          <a:p>
            <a:r>
              <a:rPr lang="sl-SI" dirty="0" smtClean="0"/>
              <a:t>V 11. stol. </a:t>
            </a:r>
            <a:r>
              <a:rPr lang="sl-SI" dirty="0"/>
              <a:t>z</a:t>
            </a:r>
            <a:r>
              <a:rPr lang="sl-SI" dirty="0" smtClean="0"/>
              <a:t>aradi FEVDALIZMA Karantanija razpade na manjše dežele – krajine – to so bile KOROŠKA, ŠTAJERSKA in KRANJSKA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KRANJSKI DEŽELNI GRB</a:t>
            </a:r>
            <a:endParaRPr lang="en-US" dirty="0"/>
          </a:p>
        </p:txBody>
      </p:sp>
      <p:pic>
        <p:nvPicPr>
          <p:cNvPr id="4" name="Content Placeholder 3" descr="kranjskigr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11760" y="1484784"/>
            <a:ext cx="4032447" cy="483893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HABSBURŠKO OBDOBJE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/>
          <a:lstStyle/>
          <a:p>
            <a:r>
              <a:rPr lang="sl-SI" dirty="0" smtClean="0"/>
              <a:t>Družina HABSBURG – velik vpliv, cesarski naziv</a:t>
            </a:r>
          </a:p>
          <a:p>
            <a:r>
              <a:rPr lang="sl-SI" dirty="0" smtClean="0"/>
              <a:t>CESARJE so namreč VOLILE najbogatejše evropske plemiške družine med seboj</a:t>
            </a:r>
          </a:p>
          <a:p>
            <a:r>
              <a:rPr lang="sl-SI" dirty="0" smtClean="0"/>
              <a:t>Najbogatejše so bile tiste, ki so imele največ POSESTI ali OZEMLJA</a:t>
            </a:r>
          </a:p>
          <a:p>
            <a:r>
              <a:rPr lang="sl-SI" dirty="0" smtClean="0"/>
              <a:t>Posest so širile s spopadi ali s POROKAMI</a:t>
            </a:r>
          </a:p>
          <a:p>
            <a:r>
              <a:rPr lang="sl-SI" dirty="0" smtClean="0"/>
              <a:t>HABSBURŽANI so z uspešnimi porokami in dednimi pogodbami postali NAJVPLIVNEJŠA vladarska družina (DINASTIJA) v CESARSTVU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SLOVENSKE DEŽELE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r>
              <a:rPr lang="sl-SI" dirty="0" smtClean="0"/>
              <a:t>Obliko jim je več stoletij določala fevdalna oblast HABSBURŽANOV</a:t>
            </a:r>
          </a:p>
          <a:p>
            <a:r>
              <a:rPr lang="sl-SI" dirty="0" smtClean="0"/>
              <a:t>Postopoma so nastale KOROŠKA, KRANJSKA, ŠTAJERSKA, GORIŠKA, ISTRA</a:t>
            </a:r>
          </a:p>
          <a:p>
            <a:r>
              <a:rPr lang="sl-SI" dirty="0" smtClean="0"/>
              <a:t>Nekatere meje dežel so še vedno slovenske DEŽELNE (Trojane, Kranjska - Štajerska) in DRŽAVNE meje (del meje SLO – HR) !!</a:t>
            </a:r>
          </a:p>
          <a:p>
            <a:r>
              <a:rPr lang="sl-SI" dirty="0" smtClean="0"/>
              <a:t>Na primorskem </a:t>
            </a:r>
            <a:r>
              <a:rPr lang="sl-SI" dirty="0" smtClean="0"/>
              <a:t>je</a:t>
            </a:r>
            <a:r>
              <a:rPr lang="sl-SI" dirty="0" smtClean="0"/>
              <a:t> </a:t>
            </a:r>
            <a:r>
              <a:rPr lang="sl-SI" dirty="0" smtClean="0"/>
              <a:t>Habsburžane ovirala uspešna trgovska velesila BENETKE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sl-SI" dirty="0" smtClean="0"/>
              <a:t>ZEMLJEVID SLOVENSKIH DEŽEL</a:t>
            </a:r>
            <a:endParaRPr lang="en-US" dirty="0"/>
          </a:p>
        </p:txBody>
      </p:sp>
      <p:pic>
        <p:nvPicPr>
          <p:cNvPr id="6" name="Content Placeholder 5" descr="slovenske dežel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484784"/>
            <a:ext cx="7212415" cy="496855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BAKROREZ CELJSKEGA GRADU</a:t>
            </a:r>
            <a:endParaRPr lang="en-US" dirty="0"/>
          </a:p>
        </p:txBody>
      </p:sp>
      <p:pic>
        <p:nvPicPr>
          <p:cNvPr id="4" name="Content Placeholder 3" descr="celj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340768"/>
            <a:ext cx="8295321" cy="50405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CELJSKI GROFI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/>
          <a:lstStyle/>
          <a:p>
            <a:r>
              <a:rPr lang="sl-SI" dirty="0" smtClean="0"/>
              <a:t>Najpomembnejša plemiška družina pri nas</a:t>
            </a:r>
          </a:p>
          <a:p>
            <a:r>
              <a:rPr lang="sl-SI" dirty="0" smtClean="0"/>
              <a:t>Pripadniki nižjega domačega plemstva iz Savinjske doline (grad Žovnek pri Braslovčah)</a:t>
            </a:r>
          </a:p>
          <a:p>
            <a:r>
              <a:rPr lang="sl-SI" dirty="0" smtClean="0"/>
              <a:t>Z malo sreče so dobili naziv GROF</a:t>
            </a:r>
          </a:p>
          <a:p>
            <a:r>
              <a:rPr lang="sl-SI" dirty="0" smtClean="0"/>
              <a:t>Z uspešnimi porokami in zavezništvi so širili svoj vpliv po slovenskih pokrajinah in Balkanu</a:t>
            </a:r>
          </a:p>
          <a:p>
            <a:r>
              <a:rPr lang="sl-SI" dirty="0" smtClean="0"/>
              <a:t>Za svoj sedež so izbrali mesto CELJE</a:t>
            </a:r>
          </a:p>
          <a:p>
            <a:r>
              <a:rPr lang="sl-SI" dirty="0" smtClean="0"/>
              <a:t>Dosegli so preboj v evropsko VISOKO plemstvo – dobili naziv KNEZ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GRB CELJSKIH GROFOV</a:t>
            </a:r>
            <a:endParaRPr lang="en-US" dirty="0"/>
          </a:p>
        </p:txBody>
      </p:sp>
      <p:pic>
        <p:nvPicPr>
          <p:cNvPr id="4" name="Content Placeholder 3" descr="celjski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23728" y="1268912"/>
            <a:ext cx="4756749" cy="5040408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355</Words>
  <Application>Microsoft Office PowerPoint</Application>
  <PresentationFormat>Diaprojekcija na zaslonu (4:3)</PresentationFormat>
  <Paragraphs>38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SLOVENSKE DEŽELE V SREDNJEM VEKU</vt:lpstr>
      <vt:lpstr>FRANKOVSKA OBLAST</vt:lpstr>
      <vt:lpstr>KRANJSKI DEŽELNI GRB</vt:lpstr>
      <vt:lpstr>HABSBURŠKO OBDOBJE</vt:lpstr>
      <vt:lpstr>SLOVENSKE DEŽELE</vt:lpstr>
      <vt:lpstr>ZEMLJEVID SLOVENSKIH DEŽEL</vt:lpstr>
      <vt:lpstr>BAKROREZ CELJSKEGA GRADU</vt:lpstr>
      <vt:lpstr>CELJSKI GROFI</vt:lpstr>
      <vt:lpstr>GRB CELJSKIH GROFOV</vt:lpstr>
      <vt:lpstr>ZATON CELJSKIH</vt:lpstr>
      <vt:lpstr>HERMAN     in          ULRIK</vt:lpstr>
      <vt:lpstr>BARBARA CELJSKA – ŽENA NEMŠKEGA CESARJA, VPLIVNA IN IZOBRAŽENA</vt:lpstr>
    </vt:vector>
  </TitlesOfParts>
  <Company>HomeUser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SLOVENSKE DEŽELE V SREDNJEM VEKU</dc:title>
  <dc:creator>Roman Grošelj</dc:creator>
  <cp:lastModifiedBy>Učitelj</cp:lastModifiedBy>
  <cp:revision>4</cp:revision>
  <dcterms:created xsi:type="dcterms:W3CDTF">2020-04-02T11:19:08Z</dcterms:created>
  <dcterms:modified xsi:type="dcterms:W3CDTF">2021-06-07T07:54:39Z</dcterms:modified>
</cp:coreProperties>
</file>