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Overlock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izPYbqXWlnLX1vhc33MYyKVDf93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diapozitiv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navpično besedilo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vpični naslov in besedil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vsebina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lava odseka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e vsebini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imerjava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e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sebina z naslovo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slik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638438" y="1170582"/>
            <a:ext cx="9144000" cy="113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</a:pPr>
            <a:r>
              <a:rPr lang="it" sz="7200"/>
              <a:t>progetto </a:t>
            </a:r>
            <a:r>
              <a:rPr lang="it" sz="7200" b="1"/>
              <a:t>SMILE</a:t>
            </a:r>
            <a:endParaRPr sz="7200"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638438" y="2367121"/>
            <a:ext cx="9144000" cy="523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t" sz="2800"/>
              <a:t>Le abilità sociali rendono più facile la vita inclusiva</a:t>
            </a:r>
            <a:endParaRPr sz="2800"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60062" y="224597"/>
            <a:ext cx="1594381" cy="45542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 txBox="1"/>
          <p:nvPr/>
        </p:nvSpPr>
        <p:spPr>
          <a:xfrm>
            <a:off x="1638438" y="3416531"/>
            <a:ext cx="9144000" cy="1718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/>
          <p:nvPr/>
        </p:nvSpPr>
        <p:spPr>
          <a:xfrm rot="10800000" flipH="1">
            <a:off x="66502" y="0"/>
            <a:ext cx="4056611" cy="445446"/>
          </a:xfrm>
          <a:prstGeom prst="triangle">
            <a:avLst>
              <a:gd name="adj" fmla="val 50000"/>
            </a:avLst>
          </a:prstGeom>
          <a:solidFill>
            <a:srgbClr val="2E75B5"/>
          </a:solidFill>
          <a:ln w="12700" cap="flat" cmpd="sng">
            <a:solidFill>
              <a:srgbClr val="2E75B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 rot="10800000" flipH="1">
            <a:off x="4566459" y="0"/>
            <a:ext cx="4056611" cy="445446"/>
          </a:xfrm>
          <a:prstGeom prst="triangle">
            <a:avLst>
              <a:gd name="adj" fmla="val 50000"/>
            </a:avLst>
          </a:prstGeom>
          <a:solidFill>
            <a:schemeClr val="accent6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7555" y="5698180"/>
            <a:ext cx="5090160" cy="683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0"/>
          <p:cNvSpPr/>
          <p:nvPr/>
        </p:nvSpPr>
        <p:spPr>
          <a:xfrm>
            <a:off x="0" y="1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0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gradFill>
            <a:gsLst>
              <a:gs pos="0">
                <a:srgbClr val="70AD47">
                  <a:alpha val="20000"/>
                </a:srgbClr>
              </a:gs>
              <a:gs pos="16000">
                <a:srgbClr val="70AD47">
                  <a:alpha val="20000"/>
                </a:srgbClr>
              </a:gs>
              <a:gs pos="85000">
                <a:srgbClr val="5B9BD5">
                  <a:alpha val="40000"/>
                </a:srgbClr>
              </a:gs>
              <a:gs pos="100000">
                <a:srgbClr val="5B9BD5">
                  <a:alpha val="40000"/>
                </a:srgbClr>
              </a:gs>
            </a:gsLst>
            <a:lin ang="12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5" name="Google Shape;235;p10"/>
          <p:cNvGrpSpPr/>
          <p:nvPr/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236" name="Google Shape;236;p10"/>
            <p:cNvSpPr/>
            <p:nvPr/>
          </p:nvSpPr>
          <p:spPr>
            <a:xfrm>
              <a:off x="1560551" y="3985"/>
              <a:ext cx="9313016" cy="6858000"/>
            </a:xfrm>
            <a:custGeom>
              <a:avLst/>
              <a:gdLst/>
              <a:ahLst/>
              <a:cxnLst/>
              <a:rect l="l" t="t" r="r" b="b"/>
              <a:pathLst>
                <a:path w="9313016" h="6858000" extrusionOk="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10"/>
            <p:cNvSpPr/>
            <p:nvPr/>
          </p:nvSpPr>
          <p:spPr>
            <a:xfrm>
              <a:off x="1659468" y="3985"/>
              <a:ext cx="9065550" cy="6858000"/>
            </a:xfrm>
            <a:custGeom>
              <a:avLst/>
              <a:gdLst/>
              <a:ahLst/>
              <a:cxnLst/>
              <a:rect l="l" t="t" r="r" b="b"/>
              <a:pathLst>
                <a:path w="9065550" h="6858000" extrusionOk="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10"/>
            <p:cNvSpPr/>
            <p:nvPr/>
          </p:nvSpPr>
          <p:spPr>
            <a:xfrm>
              <a:off x="1648217" y="3985"/>
              <a:ext cx="9088051" cy="6858000"/>
            </a:xfrm>
            <a:custGeom>
              <a:avLst/>
              <a:gdLst/>
              <a:ahLst/>
              <a:cxnLst/>
              <a:rect l="l" t="t" r="r" b="b"/>
              <a:pathLst>
                <a:path w="9088051" h="6858000" extrusionOk="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0"/>
            <p:cNvSpPr/>
            <p:nvPr/>
          </p:nvSpPr>
          <p:spPr>
            <a:xfrm>
              <a:off x="1629061" y="3985"/>
              <a:ext cx="9107210" cy="6858000"/>
            </a:xfrm>
            <a:custGeom>
              <a:avLst/>
              <a:gdLst/>
              <a:ahLst/>
              <a:cxnLst/>
              <a:rect l="l" t="t" r="r" b="b"/>
              <a:pathLst>
                <a:path w="9107210" h="6858000" extrusionOk="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10"/>
            <p:cNvSpPr/>
            <p:nvPr/>
          </p:nvSpPr>
          <p:spPr>
            <a:xfrm>
              <a:off x="1303402" y="3985"/>
              <a:ext cx="9767847" cy="6858000"/>
            </a:xfrm>
            <a:custGeom>
              <a:avLst/>
              <a:gdLst/>
              <a:ahLst/>
              <a:cxnLst/>
              <a:rect l="l" t="t" r="r" b="b"/>
              <a:pathLst>
                <a:path w="9767847" h="6858000" extrusionOk="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lt1">
                <a:alpha val="5098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10"/>
            <p:cNvSpPr/>
            <p:nvPr/>
          </p:nvSpPr>
          <p:spPr>
            <a:xfrm>
              <a:off x="1318434" y="3985"/>
              <a:ext cx="9747620" cy="6858000"/>
            </a:xfrm>
            <a:custGeom>
              <a:avLst/>
              <a:gdLst/>
              <a:ahLst/>
              <a:cxnLst/>
              <a:rect l="l" t="t" r="r" b="b"/>
              <a:pathLst>
                <a:path w="9747620" h="6858000" extrusionOk="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10"/>
            <p:cNvSpPr/>
            <p:nvPr/>
          </p:nvSpPr>
          <p:spPr>
            <a:xfrm>
              <a:off x="1308320" y="3985"/>
              <a:ext cx="9767847" cy="6858000"/>
            </a:xfrm>
            <a:custGeom>
              <a:avLst/>
              <a:gdLst/>
              <a:ahLst/>
              <a:cxnLst/>
              <a:rect l="l" t="t" r="r" b="b"/>
              <a:pathLst>
                <a:path w="9767847" h="6858000" extrusionOk="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3" name="Google Shape;243;p10"/>
          <p:cNvSpPr txBox="1">
            <a:spLocks noGrp="1"/>
          </p:cNvSpPr>
          <p:nvPr>
            <p:ph type="ctrTitle"/>
          </p:nvPr>
        </p:nvSpPr>
        <p:spPr>
          <a:xfrm>
            <a:off x="3215729" y="1764407"/>
            <a:ext cx="5760846" cy="2310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verlock"/>
              <a:buNone/>
            </a:pPr>
            <a:r>
              <a:rPr lang="it" sz="5200">
                <a:solidFill>
                  <a:schemeClr val="dk2"/>
                </a:solidFill>
                <a:latin typeface="Overlock"/>
                <a:ea typeface="Overlock"/>
                <a:cs typeface="Overlock"/>
                <a:sym typeface="Overlock"/>
              </a:rPr>
              <a:t>Grazie</a:t>
            </a:r>
            <a:endParaRPr/>
          </a:p>
        </p:txBody>
      </p:sp>
      <p:sp>
        <p:nvSpPr>
          <p:cNvPr id="244" name="Google Shape;244;p10"/>
          <p:cNvSpPr txBox="1">
            <a:spLocks noGrp="1"/>
          </p:cNvSpPr>
          <p:nvPr>
            <p:ph type="subTitle" idx="1"/>
          </p:nvPr>
        </p:nvSpPr>
        <p:spPr>
          <a:xfrm>
            <a:off x="3215729" y="4165152"/>
            <a:ext cx="5760846" cy="682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1"/>
          <p:cNvSpPr txBox="1">
            <a:spLocks noGrp="1"/>
          </p:cNvSpPr>
          <p:nvPr>
            <p:ph type="title"/>
          </p:nvPr>
        </p:nvSpPr>
        <p:spPr>
          <a:xfrm>
            <a:off x="804931" y="419710"/>
            <a:ext cx="10515600" cy="225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it" sz="2000"/>
              <a:t>"Il supporto della Commissione Europea per la produzione di questa pubblicazione non costituisce un avallo dei contenuti, che riflettono solo le opinioni degli autori, e la Commissione non può essere ritenuta responsabile per qualsiasi uso che potrebbe essere fatto delle informazioni ivi contenute."</a:t>
            </a:r>
            <a:endParaRPr sz="2000"/>
          </a:p>
        </p:txBody>
      </p:sp>
      <p:sp>
        <p:nvSpPr>
          <p:cNvPr id="250" name="Google Shape;250;p11"/>
          <p:cNvSpPr/>
          <p:nvPr/>
        </p:nvSpPr>
        <p:spPr>
          <a:xfrm rot="10800000" flipH="1">
            <a:off x="74815" y="0"/>
            <a:ext cx="4056611" cy="445446"/>
          </a:xfrm>
          <a:prstGeom prst="triangle">
            <a:avLst>
              <a:gd name="adj" fmla="val 50000"/>
            </a:avLst>
          </a:prstGeom>
          <a:solidFill>
            <a:srgbClr val="2E75B5"/>
          </a:solidFill>
          <a:ln w="12700" cap="flat" cmpd="sng">
            <a:solidFill>
              <a:srgbClr val="2E75B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1"/>
          <p:cNvSpPr/>
          <p:nvPr/>
        </p:nvSpPr>
        <p:spPr>
          <a:xfrm rot="10800000" flipH="1">
            <a:off x="4574772" y="0"/>
            <a:ext cx="4056611" cy="445446"/>
          </a:xfrm>
          <a:prstGeom prst="triangle">
            <a:avLst>
              <a:gd name="adj" fmla="val 50000"/>
            </a:avLst>
          </a:prstGeom>
          <a:solidFill>
            <a:schemeClr val="accent6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2" name="Google Shape;25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8498" y="2878195"/>
            <a:ext cx="5715000" cy="166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4931" y="5423825"/>
            <a:ext cx="10653258" cy="143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2659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>
            <a:spLocks noGrp="1"/>
          </p:cNvSpPr>
          <p:nvPr>
            <p:ph type="title"/>
          </p:nvPr>
        </p:nvSpPr>
        <p:spPr>
          <a:xfrm>
            <a:off x="691450" y="1738392"/>
            <a:ext cx="3592874" cy="3460331"/>
          </a:xfrm>
          <a:prstGeom prst="ellipse">
            <a:avLst/>
          </a:prstGeom>
          <a:solidFill>
            <a:srgbClr val="A8D08C"/>
          </a:solidFill>
          <a:ln w="174625" cap="flat" cmpd="thinThick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verlock"/>
              <a:buNone/>
            </a:pPr>
            <a:r>
              <a:rPr lang="it" sz="3000" dirty="0">
                <a:solidFill>
                  <a:srgbClr val="FFFFFF"/>
                </a:solidFill>
                <a:latin typeface="Overlock"/>
                <a:ea typeface="Overlock"/>
                <a:cs typeface="Overlock"/>
                <a:sym typeface="Overlock"/>
              </a:rPr>
              <a:t>Qual è </a:t>
            </a:r>
            <a:r>
              <a:rPr lang="it-IT" sz="3000" dirty="0">
                <a:solidFill>
                  <a:srgbClr val="FFFFFF"/>
                </a:solidFill>
                <a:latin typeface="Overlock"/>
                <a:ea typeface="Overlock"/>
                <a:cs typeface="Overlock"/>
                <a:sym typeface="Overlock"/>
              </a:rPr>
              <a:t>la mia rete sociale</a:t>
            </a:r>
            <a:endParaRPr lang="it" sz="3000" dirty="0">
              <a:solidFill>
                <a:srgbClr val="FFFFFF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id="98" name="Google Shape;98;p2" descr="Calendar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21129" t="34053" r="56246" b="26377"/>
          <a:stretch/>
        </p:blipFill>
        <p:spPr>
          <a:xfrm>
            <a:off x="5595291" y="730688"/>
            <a:ext cx="5485607" cy="5396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"/>
          <p:cNvSpPr/>
          <p:nvPr/>
        </p:nvSpPr>
        <p:spPr>
          <a:xfrm>
            <a:off x="305" y="30095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5" name="Google Shape;105;p3"/>
          <p:cNvGrpSpPr/>
          <p:nvPr/>
        </p:nvGrpSpPr>
        <p:grpSpPr>
          <a:xfrm>
            <a:off x="305" y="-11219"/>
            <a:ext cx="5646974" cy="6483075"/>
            <a:chOff x="-19221" y="0"/>
            <a:chExt cx="5646974" cy="6483075"/>
          </a:xfrm>
        </p:grpSpPr>
        <p:sp>
          <p:nvSpPr>
            <p:cNvPr id="106" name="Google Shape;106;p3"/>
            <p:cNvSpPr/>
            <p:nvPr/>
          </p:nvSpPr>
          <p:spPr>
            <a:xfrm>
              <a:off x="-19220" y="116610"/>
              <a:ext cx="5535001" cy="6250127"/>
            </a:xfrm>
            <a:custGeom>
              <a:avLst/>
              <a:gdLst/>
              <a:ahLst/>
              <a:cxnLst/>
              <a:rect l="l" t="t" r="r" b="b"/>
              <a:pathLst>
                <a:path w="5535001" h="6250127" extrusionOk="0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-19221" y="176241"/>
              <a:ext cx="5646908" cy="6130481"/>
            </a:xfrm>
            <a:custGeom>
              <a:avLst/>
              <a:gdLst/>
              <a:ahLst/>
              <a:cxnLst/>
              <a:rect l="l" t="t" r="r" b="b"/>
              <a:pathLst>
                <a:path w="5646908" h="6130481" extrusionOk="0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-19221" y="176241"/>
              <a:ext cx="5517522" cy="6130481"/>
            </a:xfrm>
            <a:custGeom>
              <a:avLst/>
              <a:gdLst/>
              <a:ahLst/>
              <a:cxnLst/>
              <a:rect l="l" t="t" r="r" b="b"/>
              <a:pathLst>
                <a:path w="5517522" h="6130481" extrusionOk="0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-19220" y="176241"/>
              <a:ext cx="5517475" cy="6130481"/>
            </a:xfrm>
            <a:custGeom>
              <a:avLst/>
              <a:gdLst/>
              <a:ahLst/>
              <a:cxnLst/>
              <a:rect l="l" t="t" r="r" b="b"/>
              <a:pathLst>
                <a:path w="5517475" h="6130481" extrusionOk="0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-19221" y="0"/>
              <a:ext cx="5646974" cy="6483075"/>
            </a:xfrm>
            <a:custGeom>
              <a:avLst/>
              <a:gdLst/>
              <a:ahLst/>
              <a:cxnLst/>
              <a:rect l="l" t="t" r="r" b="b"/>
              <a:pathLst>
                <a:path w="5646974" h="6483075" extrusionOk="0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1" name="Google Shape;111;p3"/>
          <p:cNvSpPr txBox="1">
            <a:spLocks noGrp="1"/>
          </p:cNvSpPr>
          <p:nvPr>
            <p:ph type="title"/>
          </p:nvPr>
        </p:nvSpPr>
        <p:spPr>
          <a:xfrm>
            <a:off x="804672" y="2023236"/>
            <a:ext cx="3659777" cy="282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verlock"/>
              <a:buNone/>
            </a:pPr>
            <a:r>
              <a:rPr lang="it" sz="4000" dirty="0">
                <a:solidFill>
                  <a:schemeClr val="dk2"/>
                </a:solidFill>
                <a:latin typeface="Overlock"/>
                <a:ea typeface="Overlock"/>
                <a:cs typeface="Overlock"/>
                <a:sym typeface="Overlock"/>
              </a:rPr>
              <a:t>Parliamo </a:t>
            </a:r>
            <a:r>
              <a:rPr lang="it-IT" sz="4000" dirty="0">
                <a:solidFill>
                  <a:schemeClr val="dk2"/>
                </a:solidFill>
                <a:latin typeface="Overlock"/>
                <a:ea typeface="Overlock"/>
                <a:cs typeface="Overlock"/>
                <a:sym typeface="Overlock"/>
              </a:rPr>
              <a:t>di..</a:t>
            </a:r>
            <a:r>
              <a:rPr lang="it" sz="4000" dirty="0">
                <a:solidFill>
                  <a:schemeClr val="dk2"/>
                </a:solidFill>
                <a:latin typeface="Overlock"/>
                <a:ea typeface="Overlock"/>
                <a:cs typeface="Overlock"/>
                <a:sym typeface="Overlock"/>
              </a:rPr>
              <a:t>.</a:t>
            </a:r>
            <a:endParaRPr sz="4000" dirty="0">
              <a:solidFill>
                <a:schemeClr val="dk2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grpSp>
        <p:nvGrpSpPr>
          <p:cNvPr id="112" name="Google Shape;112;p3"/>
          <p:cNvGrpSpPr/>
          <p:nvPr/>
        </p:nvGrpSpPr>
        <p:grpSpPr>
          <a:xfrm>
            <a:off x="6091238" y="959652"/>
            <a:ext cx="5115491" cy="4939818"/>
            <a:chOff x="0" y="3999"/>
            <a:chExt cx="5115491" cy="4939818"/>
          </a:xfrm>
        </p:grpSpPr>
        <p:sp>
          <p:nvSpPr>
            <p:cNvPr id="113" name="Google Shape;113;p3"/>
            <p:cNvSpPr/>
            <p:nvPr/>
          </p:nvSpPr>
          <p:spPr>
            <a:xfrm>
              <a:off x="0" y="3999"/>
              <a:ext cx="5115491" cy="2383509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 txBox="1"/>
            <p:nvPr/>
          </p:nvSpPr>
          <p:spPr>
            <a:xfrm>
              <a:off x="116353" y="120352"/>
              <a:ext cx="4882785" cy="215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600" tIns="228600" rIns="228600" bIns="2286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000"/>
                <a:buFont typeface="Calibri"/>
                <a:buNone/>
              </a:pPr>
              <a:r>
                <a:rPr lang="it" sz="6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Famiglia</a:t>
              </a: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0" y="2560308"/>
              <a:ext cx="5115491" cy="2383509"/>
            </a:xfrm>
            <a:prstGeom prst="roundRect">
              <a:avLst>
                <a:gd name="adj" fmla="val 16667"/>
              </a:avLst>
            </a:prstGeom>
            <a:solidFill>
              <a:srgbClr val="6FAA47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 txBox="1"/>
            <p:nvPr/>
          </p:nvSpPr>
          <p:spPr>
            <a:xfrm>
              <a:off x="116353" y="2676661"/>
              <a:ext cx="4882785" cy="215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600" tIns="228600" rIns="228600" bIns="2286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000"/>
                <a:buFont typeface="Calibri"/>
                <a:buNone/>
              </a:pPr>
              <a:r>
                <a:rPr lang="it" sz="6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Gruppi di supporto</a:t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 txBox="1">
            <a:spLocks noGrp="1"/>
          </p:cNvSpPr>
          <p:nvPr>
            <p:ph type="title"/>
          </p:nvPr>
        </p:nvSpPr>
        <p:spPr>
          <a:xfrm>
            <a:off x="804672" y="802955"/>
            <a:ext cx="4766330" cy="1454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verlock"/>
              <a:buNone/>
            </a:pPr>
            <a:r>
              <a:rPr lang="it" sz="4000" dirty="0">
                <a:solidFill>
                  <a:schemeClr val="dk2"/>
                </a:solidFill>
                <a:latin typeface="Overlock"/>
                <a:ea typeface="Overlock"/>
                <a:cs typeface="Overlock"/>
                <a:sym typeface="Overlock"/>
              </a:rPr>
              <a:t>Riflett</a:t>
            </a:r>
            <a:r>
              <a:rPr lang="it-IT" sz="4000" dirty="0">
                <a:solidFill>
                  <a:schemeClr val="dk2"/>
                </a:solidFill>
                <a:latin typeface="Overlock"/>
                <a:ea typeface="Overlock"/>
                <a:cs typeface="Overlock"/>
                <a:sym typeface="Overlock"/>
              </a:rPr>
              <a:t>i</a:t>
            </a:r>
            <a:endParaRPr dirty="0"/>
          </a:p>
        </p:txBody>
      </p:sp>
      <p:sp>
        <p:nvSpPr>
          <p:cNvPr id="124" name="Google Shape;124;p4"/>
          <p:cNvSpPr txBox="1">
            <a:spLocks noGrp="1"/>
          </p:cNvSpPr>
          <p:nvPr>
            <p:ph type="body" idx="1"/>
          </p:nvPr>
        </p:nvSpPr>
        <p:spPr>
          <a:xfrm>
            <a:off x="804672" y="2421683"/>
            <a:ext cx="4765949" cy="3353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it" dirty="0">
                <a:solidFill>
                  <a:schemeClr val="dk2"/>
                </a:solidFill>
                <a:latin typeface="Overlock"/>
                <a:ea typeface="Overlock"/>
                <a:cs typeface="Overlock"/>
                <a:sym typeface="Overlock"/>
              </a:rPr>
              <a:t>Come sostieni le relazioni tra i tuoi figli?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it" dirty="0">
                <a:solidFill>
                  <a:schemeClr val="dk2"/>
                </a:solidFill>
                <a:latin typeface="Overlock"/>
                <a:ea typeface="Overlock"/>
                <a:cs typeface="Overlock"/>
                <a:sym typeface="Overlock"/>
              </a:rPr>
              <a:t>In che modo i fratelli esprimono i loro sentimenti per il fratello/sorella con un VI?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it" dirty="0">
                <a:solidFill>
                  <a:schemeClr val="dk2"/>
                </a:solidFill>
                <a:latin typeface="Overlock"/>
                <a:ea typeface="Overlock"/>
                <a:cs typeface="Overlock"/>
                <a:sym typeface="Overlock"/>
              </a:rPr>
              <a:t>Parli di disabilità visiva nella tua cerchia familiare?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it" dirty="0">
                <a:solidFill>
                  <a:schemeClr val="dk2"/>
                </a:solidFill>
                <a:latin typeface="Overlock"/>
                <a:ea typeface="Overlock"/>
                <a:cs typeface="Overlock"/>
                <a:sym typeface="Overlock"/>
              </a:rPr>
              <a:t>Quanto spesso partecipi a eventi sociali? Amici di famiglia?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it" dirty="0">
                <a:solidFill>
                  <a:schemeClr val="dk2"/>
                </a:solidFill>
                <a:latin typeface="Overlock"/>
                <a:ea typeface="Overlock"/>
                <a:cs typeface="Overlock"/>
                <a:sym typeface="Overlock"/>
              </a:rPr>
              <a:t>Incontri altre persone/famiglie (con bambini senza problemi di vista)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it" dirty="0">
                <a:solidFill>
                  <a:schemeClr val="dk2"/>
                </a:solidFill>
                <a:latin typeface="Overlock"/>
                <a:ea typeface="Overlock"/>
                <a:cs typeface="Overlock"/>
                <a:sym typeface="Overlock"/>
              </a:rPr>
              <a:t>Partecipi a qualche evento di gruppo di supporto per bambini con un VI? Sei soddisfatto del supporto?</a:t>
            </a:r>
            <a:endParaRPr dirty="0"/>
          </a:p>
          <a:p>
            <a:pPr marL="228600" lvl="0" indent="-1174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>
              <a:solidFill>
                <a:schemeClr val="dk2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grpSp>
        <p:nvGrpSpPr>
          <p:cNvPr id="125" name="Google Shape;125;p4"/>
          <p:cNvGrpSpPr/>
          <p:nvPr/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26" name="Google Shape;126;p4"/>
            <p:cNvSpPr/>
            <p:nvPr/>
          </p:nvSpPr>
          <p:spPr>
            <a:xfrm>
              <a:off x="5818240" y="-1"/>
              <a:ext cx="6373761" cy="6874714"/>
            </a:xfrm>
            <a:custGeom>
              <a:avLst/>
              <a:gdLst/>
              <a:ahLst/>
              <a:cxnLst/>
              <a:rect l="l" t="t" r="r" b="b"/>
              <a:pathLst>
                <a:path w="6373761" h="6874714" extrusionOk="0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5865276" y="313387"/>
              <a:ext cx="6326724" cy="6561326"/>
            </a:xfrm>
            <a:custGeom>
              <a:avLst/>
              <a:gdLst/>
              <a:ahLst/>
              <a:cxnLst/>
              <a:rect l="l" t="t" r="r" b="b"/>
              <a:pathLst>
                <a:path w="6326724" h="6561326" extrusionOk="0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870322" y="353119"/>
              <a:ext cx="6321679" cy="6521594"/>
            </a:xfrm>
            <a:custGeom>
              <a:avLst/>
              <a:gdLst/>
              <a:ahLst/>
              <a:cxnLst/>
              <a:rect l="l" t="t" r="r" b="b"/>
              <a:pathLst>
                <a:path w="6321679" h="6521594" extrusionOk="0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5870322" y="353119"/>
              <a:ext cx="6321679" cy="6521594"/>
            </a:xfrm>
            <a:custGeom>
              <a:avLst/>
              <a:gdLst/>
              <a:ahLst/>
              <a:cxnLst/>
              <a:rect l="l" t="t" r="r" b="b"/>
              <a:pathLst>
                <a:path w="6321679" h="6521594" extrusionOk="0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0" name="Google Shape;13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08392" y="2409924"/>
            <a:ext cx="4142232" cy="2961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/>
          <p:nvPr/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5"/>
          <p:cNvSpPr txBox="1"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verlock"/>
              <a:buNone/>
            </a:pPr>
            <a:r>
              <a:rPr lang="it" sz="4600" dirty="0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rPr>
              <a:t>Possibili </a:t>
            </a:r>
            <a:br>
              <a:rPr lang="en-GB" sz="4600" dirty="0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rPr>
            </a:br>
            <a:r>
              <a:rPr lang="it" sz="4600" dirty="0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rPr>
              <a:t>cause</a:t>
            </a:r>
          </a:p>
        </p:txBody>
      </p:sp>
      <p:grpSp>
        <p:nvGrpSpPr>
          <p:cNvPr id="137" name="Google Shape;137;p5"/>
          <p:cNvGrpSpPr/>
          <p:nvPr/>
        </p:nvGrpSpPr>
        <p:grpSpPr>
          <a:xfrm>
            <a:off x="5468389" y="653655"/>
            <a:ext cx="6263640" cy="5438161"/>
            <a:chOff x="0" y="33263"/>
            <a:chExt cx="6263640" cy="5438161"/>
          </a:xfrm>
        </p:grpSpPr>
        <p:sp>
          <p:nvSpPr>
            <p:cNvPr id="138" name="Google Shape;138;p5"/>
            <p:cNvSpPr/>
            <p:nvPr/>
          </p:nvSpPr>
          <p:spPr>
            <a:xfrm>
              <a:off x="0" y="33263"/>
              <a:ext cx="6263640" cy="1247220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5"/>
            <p:cNvSpPr txBox="1"/>
            <p:nvPr/>
          </p:nvSpPr>
          <p:spPr>
            <a:xfrm>
              <a:off x="60884" y="94147"/>
              <a:ext cx="6141872" cy="11254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8100" tIns="198100" rIns="198100" bIns="198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200"/>
                <a:buFont typeface="Calibri"/>
                <a:buNone/>
              </a:pPr>
              <a:r>
                <a:rPr lang="it" sz="5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Emozioni</a:t>
              </a: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0" y="1430243"/>
              <a:ext cx="6263640" cy="1247220"/>
            </a:xfrm>
            <a:prstGeom prst="roundRect">
              <a:avLst>
                <a:gd name="adj" fmla="val 16667"/>
              </a:avLst>
            </a:prstGeom>
            <a:solidFill>
              <a:srgbClr val="43BCB8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5"/>
            <p:cNvSpPr txBox="1"/>
            <p:nvPr/>
          </p:nvSpPr>
          <p:spPr>
            <a:xfrm>
              <a:off x="60884" y="1491127"/>
              <a:ext cx="6141872" cy="11254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8100" tIns="198100" rIns="198100" bIns="198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200"/>
                <a:buFont typeface="Calibri"/>
                <a:buNone/>
              </a:pPr>
              <a:r>
                <a:rPr lang="it" sz="5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Protezione eccessiva</a:t>
              </a:r>
              <a:endParaRPr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0" y="2827223"/>
              <a:ext cx="6263640" cy="1247220"/>
            </a:xfrm>
            <a:prstGeom prst="roundRect">
              <a:avLst>
                <a:gd name="adj" fmla="val 16667"/>
              </a:avLst>
            </a:prstGeom>
            <a:solidFill>
              <a:srgbClr val="45B36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5"/>
            <p:cNvSpPr txBox="1"/>
            <p:nvPr/>
          </p:nvSpPr>
          <p:spPr>
            <a:xfrm>
              <a:off x="60884" y="2888107"/>
              <a:ext cx="6141872" cy="11254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8100" tIns="198100" rIns="198100" bIns="198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200"/>
                <a:buFont typeface="Calibri"/>
                <a:buNone/>
              </a:pPr>
              <a:r>
                <a:rPr lang="it" sz="5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Stigma sociale</a:t>
              </a:r>
              <a:endParaRPr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0" y="4224204"/>
              <a:ext cx="6263640" cy="1247220"/>
            </a:xfrm>
            <a:prstGeom prst="roundRect">
              <a:avLst>
                <a:gd name="adj" fmla="val 16667"/>
              </a:avLst>
            </a:prstGeom>
            <a:solidFill>
              <a:srgbClr val="6FAA47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5"/>
            <p:cNvSpPr txBox="1"/>
            <p:nvPr/>
          </p:nvSpPr>
          <p:spPr>
            <a:xfrm>
              <a:off x="60884" y="4285088"/>
              <a:ext cx="6141872" cy="11254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8100" tIns="198100" rIns="198100" bIns="198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200"/>
                <a:buFont typeface="Calibri"/>
                <a:buNone/>
              </a:pPr>
              <a:r>
                <a:rPr lang="it" sz="5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Opportunità</a:t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6"/>
          <p:cNvSpPr txBox="1">
            <a:spLocks noGrp="1"/>
          </p:cNvSpPr>
          <p:nvPr>
            <p:ph type="title"/>
          </p:nvPr>
        </p:nvSpPr>
        <p:spPr>
          <a:xfrm>
            <a:off x="421240" y="712269"/>
            <a:ext cx="3893035" cy="5502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Overlock"/>
              <a:buNone/>
            </a:pPr>
            <a:r>
              <a:rPr lang="it" sz="4600" dirty="0">
                <a:solidFill>
                  <a:srgbClr val="FFFFFF"/>
                </a:solidFill>
                <a:latin typeface="Overlock"/>
                <a:ea typeface="Overlock"/>
                <a:cs typeface="Overlock"/>
                <a:sym typeface="Overlock"/>
              </a:rPr>
              <a:t>Conseguenze</a:t>
            </a:r>
            <a:endParaRPr sz="4600" dirty="0"/>
          </a:p>
        </p:txBody>
      </p:sp>
      <p:grpSp>
        <p:nvGrpSpPr>
          <p:cNvPr id="153" name="Google Shape;153;p6"/>
          <p:cNvGrpSpPr/>
          <p:nvPr/>
        </p:nvGrpSpPr>
        <p:grpSpPr>
          <a:xfrm>
            <a:off x="5280790" y="1489057"/>
            <a:ext cx="6267507" cy="3879885"/>
            <a:chOff x="765" y="846119"/>
            <a:chExt cx="6267507" cy="3879885"/>
          </a:xfrm>
        </p:grpSpPr>
        <p:sp>
          <p:nvSpPr>
            <p:cNvPr id="154" name="Google Shape;154;p6"/>
            <p:cNvSpPr/>
            <p:nvPr/>
          </p:nvSpPr>
          <p:spPr>
            <a:xfrm>
              <a:off x="765" y="846119"/>
              <a:ext cx="2984527" cy="1790716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6"/>
            <p:cNvSpPr txBox="1"/>
            <p:nvPr/>
          </p:nvSpPr>
          <p:spPr>
            <a:xfrm>
              <a:off x="765" y="846119"/>
              <a:ext cx="2984527" cy="17907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4775" tIns="144775" rIns="144775" bIns="144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800"/>
                <a:buFont typeface="Calibri"/>
                <a:buNone/>
              </a:pPr>
              <a:r>
                <a:rPr lang="it" sz="3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Bassa autostima</a:t>
              </a:r>
              <a:endParaRPr/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3283745" y="846119"/>
              <a:ext cx="2984527" cy="1790716"/>
            </a:xfrm>
            <a:prstGeom prst="rect">
              <a:avLst/>
            </a:prstGeom>
            <a:solidFill>
              <a:srgbClr val="43BCB8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6"/>
            <p:cNvSpPr txBox="1"/>
            <p:nvPr/>
          </p:nvSpPr>
          <p:spPr>
            <a:xfrm>
              <a:off x="3283745" y="846119"/>
              <a:ext cx="2984527" cy="17907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4775" tIns="144775" rIns="144775" bIns="144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800"/>
                <a:buFont typeface="Calibri"/>
                <a:buNone/>
              </a:pPr>
              <a:r>
                <a:rPr lang="it" sz="3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Isola</a:t>
              </a:r>
              <a:r>
                <a:rPr lang="it-IT" sz="3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mento</a:t>
              </a:r>
              <a:r>
                <a:rPr lang="it" sz="3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sociale</a:t>
              </a:r>
              <a:endParaRPr dirty="0"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765" y="2935288"/>
              <a:ext cx="2984527" cy="1790716"/>
            </a:xfrm>
            <a:prstGeom prst="rect">
              <a:avLst/>
            </a:prstGeom>
            <a:solidFill>
              <a:srgbClr val="45B36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6"/>
            <p:cNvSpPr txBox="1"/>
            <p:nvPr/>
          </p:nvSpPr>
          <p:spPr>
            <a:xfrm>
              <a:off x="765" y="2935288"/>
              <a:ext cx="2984527" cy="17907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4775" tIns="144775" rIns="144775" bIns="144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800"/>
                <a:buFont typeface="Calibri"/>
                <a:buNone/>
              </a:pPr>
              <a:r>
                <a:rPr lang="it" sz="3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Depressione</a:t>
              </a:r>
              <a:endParaRPr/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3283745" y="2935288"/>
              <a:ext cx="2984527" cy="1790716"/>
            </a:xfrm>
            <a:prstGeom prst="rect">
              <a:avLst/>
            </a:prstGeom>
            <a:solidFill>
              <a:srgbClr val="6FAA47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6"/>
            <p:cNvSpPr txBox="1"/>
            <p:nvPr/>
          </p:nvSpPr>
          <p:spPr>
            <a:xfrm>
              <a:off x="3283745" y="2935288"/>
              <a:ext cx="2984527" cy="17907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4775" tIns="144775" rIns="144775" bIns="144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800"/>
                <a:buFont typeface="Calibri"/>
                <a:buNone/>
              </a:pPr>
              <a:r>
                <a:rPr lang="it" sz="3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Opportunità limitate</a:t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"/>
          <p:cNvSpPr/>
          <p:nvPr/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7"/>
          <p:cNvSpPr txBox="1">
            <a:spLocks noGrp="1"/>
          </p:cNvSpPr>
          <p:nvPr>
            <p:ph type="title"/>
          </p:nvPr>
        </p:nvSpPr>
        <p:spPr>
          <a:xfrm>
            <a:off x="524741" y="620392"/>
            <a:ext cx="4224812" cy="5504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verlock"/>
              <a:buNone/>
            </a:pPr>
            <a:r>
              <a:rPr lang="it" sz="4600" dirty="0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rPr>
              <a:t>Come supportare</a:t>
            </a:r>
            <a:endParaRPr sz="4600" dirty="0">
              <a:solidFill>
                <a:schemeClr val="lt1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grpSp>
        <p:nvGrpSpPr>
          <p:cNvPr id="168" name="Google Shape;168;p7"/>
          <p:cNvGrpSpPr/>
          <p:nvPr/>
        </p:nvGrpSpPr>
        <p:grpSpPr>
          <a:xfrm>
            <a:off x="5468389" y="1040295"/>
            <a:ext cx="6263640" cy="4664881"/>
            <a:chOff x="0" y="419903"/>
            <a:chExt cx="6263640" cy="4664881"/>
          </a:xfrm>
        </p:grpSpPr>
        <p:sp>
          <p:nvSpPr>
            <p:cNvPr id="169" name="Google Shape;169;p7"/>
            <p:cNvSpPr/>
            <p:nvPr/>
          </p:nvSpPr>
          <p:spPr>
            <a:xfrm>
              <a:off x="0" y="419903"/>
              <a:ext cx="6263640" cy="527670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7"/>
            <p:cNvSpPr txBox="1"/>
            <p:nvPr/>
          </p:nvSpPr>
          <p:spPr>
            <a:xfrm>
              <a:off x="25759" y="445662"/>
              <a:ext cx="6212122" cy="4761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it" sz="2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Fai le cose normali: parco, piscina</a:t>
              </a:r>
              <a:endParaRPr/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0" y="1010933"/>
              <a:ext cx="6263640" cy="527670"/>
            </a:xfrm>
            <a:prstGeom prst="roundRect">
              <a:avLst>
                <a:gd name="adj" fmla="val 16667"/>
              </a:avLst>
            </a:prstGeom>
            <a:solidFill>
              <a:srgbClr val="4294C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7"/>
            <p:cNvSpPr txBox="1"/>
            <p:nvPr/>
          </p:nvSpPr>
          <p:spPr>
            <a:xfrm>
              <a:off x="25759" y="1036692"/>
              <a:ext cx="6212122" cy="4761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it" sz="22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Gioca a giochi adattati per </a:t>
              </a:r>
              <a:r>
                <a:rPr lang="it-IT" sz="22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insegnare a fare a turno</a:t>
              </a:r>
              <a:endParaRPr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7"/>
            <p:cNvSpPr/>
            <p:nvPr/>
          </p:nvSpPr>
          <p:spPr>
            <a:xfrm>
              <a:off x="0" y="1601963"/>
              <a:ext cx="6263640" cy="527670"/>
            </a:xfrm>
            <a:prstGeom prst="roundRect">
              <a:avLst>
                <a:gd name="adj" fmla="val 16667"/>
              </a:avLst>
            </a:prstGeom>
            <a:solidFill>
              <a:srgbClr val="42B6BD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7"/>
            <p:cNvSpPr txBox="1"/>
            <p:nvPr/>
          </p:nvSpPr>
          <p:spPr>
            <a:xfrm>
              <a:off x="25759" y="1627722"/>
              <a:ext cx="6212122" cy="4761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it" sz="2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Sii inclusivo: descrizione/modello audio</a:t>
              </a:r>
              <a:endParaRPr/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0" y="2192993"/>
              <a:ext cx="6263640" cy="527670"/>
            </a:xfrm>
            <a:prstGeom prst="roundRect">
              <a:avLst>
                <a:gd name="adj" fmla="val 16667"/>
              </a:avLst>
            </a:prstGeom>
            <a:solidFill>
              <a:srgbClr val="43B99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7"/>
            <p:cNvSpPr txBox="1"/>
            <p:nvPr/>
          </p:nvSpPr>
          <p:spPr>
            <a:xfrm>
              <a:off x="25759" y="2218752"/>
              <a:ext cx="6212122" cy="4761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it" sz="2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Incoraggiare le amicizie con la famiglia/ VI/ non VI</a:t>
              </a:r>
              <a:endParaRPr/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0" y="2784023"/>
              <a:ext cx="6263640" cy="527670"/>
            </a:xfrm>
            <a:prstGeom prst="roundRect">
              <a:avLst>
                <a:gd name="adj" fmla="val 16667"/>
              </a:avLst>
            </a:prstGeom>
            <a:solidFill>
              <a:srgbClr val="44B57A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7"/>
            <p:cNvSpPr txBox="1"/>
            <p:nvPr/>
          </p:nvSpPr>
          <p:spPr>
            <a:xfrm>
              <a:off x="25759" y="2809782"/>
              <a:ext cx="6212122" cy="4761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it" sz="2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Coltiva interessi e talenti – individuali e fratelli</a:t>
              </a:r>
              <a:endParaRPr/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0" y="3375054"/>
              <a:ext cx="6263640" cy="527670"/>
            </a:xfrm>
            <a:prstGeom prst="roundRect">
              <a:avLst>
                <a:gd name="adj" fmla="val 16667"/>
              </a:avLst>
            </a:prstGeom>
            <a:solidFill>
              <a:srgbClr val="45B158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7"/>
            <p:cNvSpPr txBox="1"/>
            <p:nvPr/>
          </p:nvSpPr>
          <p:spPr>
            <a:xfrm>
              <a:off x="25759" y="3400813"/>
              <a:ext cx="6212122" cy="4761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it" sz="22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Sviluppa una vita sociale ricca</a:t>
              </a:r>
              <a:endParaRPr dirty="0"/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0" y="3966084"/>
              <a:ext cx="6263640" cy="527670"/>
            </a:xfrm>
            <a:prstGeom prst="roundRect">
              <a:avLst>
                <a:gd name="adj" fmla="val 16667"/>
              </a:avLst>
            </a:prstGeom>
            <a:solidFill>
              <a:srgbClr val="51AE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7"/>
            <p:cNvSpPr txBox="1"/>
            <p:nvPr/>
          </p:nvSpPr>
          <p:spPr>
            <a:xfrm>
              <a:off x="25759" y="3991843"/>
              <a:ext cx="6212122" cy="4761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it" sz="22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Impegna</a:t>
              </a:r>
              <a:r>
                <a:rPr lang="it-IT" sz="2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ti</a:t>
              </a:r>
              <a:r>
                <a:rPr lang="it" sz="2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con gruppi di supporto/specialisti</a:t>
              </a:r>
              <a:endParaRPr dirty="0"/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0" y="4557114"/>
              <a:ext cx="6263640" cy="527670"/>
            </a:xfrm>
            <a:prstGeom prst="roundRect">
              <a:avLst>
                <a:gd name="adj" fmla="val 16667"/>
              </a:avLst>
            </a:prstGeom>
            <a:solidFill>
              <a:srgbClr val="6FAA47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7"/>
            <p:cNvSpPr txBox="1"/>
            <p:nvPr/>
          </p:nvSpPr>
          <p:spPr>
            <a:xfrm>
              <a:off x="25759" y="4582873"/>
              <a:ext cx="6212122" cy="4761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it" sz="2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Partecipa ai programmi estivi</a:t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"/>
          <p:cNvSpPr/>
          <p:nvPr/>
        </p:nvSpPr>
        <p:spPr>
          <a:xfrm>
            <a:off x="0" y="1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8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8"/>
          <p:cNvSpPr/>
          <p:nvPr/>
        </p:nvSpPr>
        <p:spPr>
          <a:xfrm>
            <a:off x="1496934" y="3984"/>
            <a:ext cx="9376632" cy="6858000"/>
          </a:xfrm>
          <a:custGeom>
            <a:avLst/>
            <a:gdLst/>
            <a:ahLst/>
            <a:cxnLst/>
            <a:rect l="l" t="t" r="r" b="b"/>
            <a:pathLst>
              <a:path w="9376632" h="6858000" extrusionOk="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>
            <a:gsLst>
              <a:gs pos="0">
                <a:srgbClr val="70AD47">
                  <a:alpha val="20000"/>
                </a:srgbClr>
              </a:gs>
              <a:gs pos="16000">
                <a:srgbClr val="70AD47">
                  <a:alpha val="20000"/>
                </a:srgbClr>
              </a:gs>
              <a:gs pos="85000">
                <a:srgbClr val="5B9BD5">
                  <a:alpha val="40000"/>
                </a:srgbClr>
              </a:gs>
              <a:gs pos="100000">
                <a:srgbClr val="5B9BD5">
                  <a:alpha val="40000"/>
                </a:srgbClr>
              </a:gs>
            </a:gsLst>
            <a:lin ang="12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2" name="Google Shape;192;p8"/>
          <p:cNvGrpSpPr/>
          <p:nvPr/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193" name="Google Shape;193;p8"/>
            <p:cNvSpPr/>
            <p:nvPr/>
          </p:nvSpPr>
          <p:spPr>
            <a:xfrm>
              <a:off x="1560551" y="36937"/>
              <a:ext cx="9313016" cy="6858000"/>
            </a:xfrm>
            <a:custGeom>
              <a:avLst/>
              <a:gdLst/>
              <a:ahLst/>
              <a:cxnLst/>
              <a:rect l="l" t="t" r="r" b="b"/>
              <a:pathLst>
                <a:path w="9313016" h="6858000" extrusionOk="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1659468" y="36937"/>
              <a:ext cx="9065550" cy="6858000"/>
            </a:xfrm>
            <a:custGeom>
              <a:avLst/>
              <a:gdLst/>
              <a:ahLst/>
              <a:cxnLst/>
              <a:rect l="l" t="t" r="r" b="b"/>
              <a:pathLst>
                <a:path w="9065550" h="6858000" extrusionOk="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1648217" y="36937"/>
              <a:ext cx="9088051" cy="6858000"/>
            </a:xfrm>
            <a:custGeom>
              <a:avLst/>
              <a:gdLst/>
              <a:ahLst/>
              <a:cxnLst/>
              <a:rect l="l" t="t" r="r" b="b"/>
              <a:pathLst>
                <a:path w="9088051" h="6858000" extrusionOk="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1629061" y="36937"/>
              <a:ext cx="9107210" cy="6858000"/>
            </a:xfrm>
            <a:custGeom>
              <a:avLst/>
              <a:gdLst/>
              <a:ahLst/>
              <a:cxnLst/>
              <a:rect l="l" t="t" r="r" b="b"/>
              <a:pathLst>
                <a:path w="9107210" h="6858000" extrusionOk="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1318434" y="36937"/>
              <a:ext cx="9747620" cy="6858000"/>
            </a:xfrm>
            <a:custGeom>
              <a:avLst/>
              <a:gdLst/>
              <a:ahLst/>
              <a:cxnLst/>
              <a:rect l="l" t="t" r="r" b="b"/>
              <a:pathLst>
                <a:path w="9747620" h="6858000" extrusionOk="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1308320" y="36937"/>
              <a:ext cx="9767847" cy="6858000"/>
            </a:xfrm>
            <a:custGeom>
              <a:avLst/>
              <a:gdLst/>
              <a:ahLst/>
              <a:cxnLst/>
              <a:rect l="l" t="t" r="r" b="b"/>
              <a:pathLst>
                <a:path w="9767847" h="6858000" extrusionOk="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1303402" y="36937"/>
              <a:ext cx="9767847" cy="6858000"/>
            </a:xfrm>
            <a:custGeom>
              <a:avLst/>
              <a:gdLst/>
              <a:ahLst/>
              <a:cxnLst/>
              <a:rect l="l" t="t" r="r" b="b"/>
              <a:pathLst>
                <a:path w="9767847" h="6858000" extrusionOk="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0" name="Google Shape;200;p8"/>
          <p:cNvSpPr txBox="1">
            <a:spLocks noGrp="1"/>
          </p:cNvSpPr>
          <p:nvPr>
            <p:ph type="title"/>
          </p:nvPr>
        </p:nvSpPr>
        <p:spPr>
          <a:xfrm>
            <a:off x="3502731" y="1542402"/>
            <a:ext cx="5186842" cy="2387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Calibri"/>
              <a:buNone/>
            </a:pPr>
            <a:r>
              <a:rPr lang="it" sz="5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video</a:t>
            </a:r>
            <a:endParaRPr/>
          </a:p>
        </p:txBody>
      </p:sp>
      <p:grpSp>
        <p:nvGrpSpPr>
          <p:cNvPr id="201" name="Google Shape;201;p8"/>
          <p:cNvGrpSpPr/>
          <p:nvPr/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202" name="Google Shape;202;p8"/>
            <p:cNvSpPr/>
            <p:nvPr/>
          </p:nvSpPr>
          <p:spPr>
            <a:xfrm>
              <a:off x="-305" y="0"/>
              <a:ext cx="2514948" cy="2170178"/>
            </a:xfrm>
            <a:custGeom>
              <a:avLst/>
              <a:gdLst/>
              <a:ahLst/>
              <a:cxnLst/>
              <a:rect l="l" t="t" r="r" b="b"/>
              <a:pathLst>
                <a:path w="2514948" h="2170178" extrusionOk="0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-305" y="-4155"/>
              <a:ext cx="2493062" cy="1947896"/>
            </a:xfrm>
            <a:custGeom>
              <a:avLst/>
              <a:gdLst/>
              <a:ahLst/>
              <a:cxnLst/>
              <a:rect l="l" t="t" r="r" b="b"/>
              <a:pathLst>
                <a:path w="2493062" h="1947896" extrusionOk="0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-305" y="0"/>
              <a:ext cx="2501089" cy="1972702"/>
            </a:xfrm>
            <a:custGeom>
              <a:avLst/>
              <a:gdLst/>
              <a:ahLst/>
              <a:cxnLst/>
              <a:rect l="l" t="t" r="r" b="b"/>
              <a:pathLst>
                <a:path w="2501089" h="1972702" extrusionOk="0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305" y="1"/>
              <a:ext cx="2491105" cy="1943661"/>
            </a:xfrm>
            <a:custGeom>
              <a:avLst/>
              <a:gdLst/>
              <a:ahLst/>
              <a:cxnLst/>
              <a:rect l="l" t="t" r="r" b="b"/>
              <a:pathLst>
                <a:path w="2491105" h="1943661" extrusionOk="0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6" name="Google Shape;206;p8"/>
          <p:cNvGrpSpPr/>
          <p:nvPr/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207" name="Google Shape;207;p8"/>
            <p:cNvSpPr/>
            <p:nvPr/>
          </p:nvSpPr>
          <p:spPr>
            <a:xfrm>
              <a:off x="-305" y="0"/>
              <a:ext cx="2514948" cy="2170178"/>
            </a:xfrm>
            <a:custGeom>
              <a:avLst/>
              <a:gdLst/>
              <a:ahLst/>
              <a:cxnLst/>
              <a:rect l="l" t="t" r="r" b="b"/>
              <a:pathLst>
                <a:path w="2514948" h="2170178" extrusionOk="0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8"/>
            <p:cNvSpPr/>
            <p:nvPr/>
          </p:nvSpPr>
          <p:spPr>
            <a:xfrm>
              <a:off x="-305" y="-4155"/>
              <a:ext cx="2493062" cy="1947896"/>
            </a:xfrm>
            <a:custGeom>
              <a:avLst/>
              <a:gdLst/>
              <a:ahLst/>
              <a:cxnLst/>
              <a:rect l="l" t="t" r="r" b="b"/>
              <a:pathLst>
                <a:path w="2493062" h="1947896" extrusionOk="0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-305" y="0"/>
              <a:ext cx="2501089" cy="1972702"/>
            </a:xfrm>
            <a:custGeom>
              <a:avLst/>
              <a:gdLst/>
              <a:ahLst/>
              <a:cxnLst/>
              <a:rect l="l" t="t" r="r" b="b"/>
              <a:pathLst>
                <a:path w="2501089" h="1972702" extrusionOk="0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305" y="1"/>
              <a:ext cx="2491105" cy="1943661"/>
            </a:xfrm>
            <a:custGeom>
              <a:avLst/>
              <a:gdLst/>
              <a:ahLst/>
              <a:cxnLst/>
              <a:rect l="l" t="t" r="r" b="b"/>
              <a:pathLst>
                <a:path w="2491105" h="1943661" extrusionOk="0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9"/>
          <p:cNvSpPr/>
          <p:nvPr/>
        </p:nvSpPr>
        <p:spPr>
          <a:xfrm>
            <a:off x="0" y="1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9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1179226" y="1594707"/>
            <a:ext cx="983354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Overlock"/>
              <a:buNone/>
            </a:pPr>
            <a:r>
              <a:rPr lang="it" sz="3600">
                <a:solidFill>
                  <a:schemeClr val="dk2"/>
                </a:solidFill>
                <a:latin typeface="Overlock"/>
                <a:ea typeface="Overlock"/>
                <a:cs typeface="Overlock"/>
                <a:sym typeface="Overlock"/>
              </a:rPr>
              <a:t>Altri suggerimenti</a:t>
            </a:r>
            <a:endParaRPr/>
          </a:p>
        </p:txBody>
      </p:sp>
      <p:grpSp>
        <p:nvGrpSpPr>
          <p:cNvPr id="218" name="Google Shape;218;p9"/>
          <p:cNvGrpSpPr/>
          <p:nvPr/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219" name="Google Shape;219;p9"/>
            <p:cNvSpPr/>
            <p:nvPr/>
          </p:nvSpPr>
          <p:spPr>
            <a:xfrm>
              <a:off x="305" y="1"/>
              <a:ext cx="3815424" cy="2653659"/>
            </a:xfrm>
            <a:custGeom>
              <a:avLst/>
              <a:gdLst/>
              <a:ahLst/>
              <a:cxnLst/>
              <a:rect l="l" t="t" r="r" b="b"/>
              <a:pathLst>
                <a:path w="3815424" h="2653659" extrusionOk="0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305" y="-1"/>
              <a:ext cx="3815424" cy="2653660"/>
            </a:xfrm>
            <a:custGeom>
              <a:avLst/>
              <a:gdLst/>
              <a:ahLst/>
              <a:cxnLst/>
              <a:rect l="l" t="t" r="r" b="b"/>
              <a:pathLst>
                <a:path w="3815424" h="2653660" extrusionOk="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-305" y="1"/>
              <a:ext cx="3815986" cy="2675935"/>
            </a:xfrm>
            <a:custGeom>
              <a:avLst/>
              <a:gdLst/>
              <a:ahLst/>
              <a:cxnLst/>
              <a:rect l="l" t="t" r="r" b="b"/>
              <a:pathLst>
                <a:path w="3815986" h="2675935" extrusionOk="0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305" y="-1"/>
              <a:ext cx="3832270" cy="2876136"/>
            </a:xfrm>
            <a:custGeom>
              <a:avLst/>
              <a:gdLst/>
              <a:ahLst/>
              <a:cxnLst/>
              <a:rect l="l" t="t" r="r" b="b"/>
              <a:pathLst>
                <a:path w="3832270" h="2876136" extrusionOk="0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3" name="Google Shape;223;p9"/>
          <p:cNvSpPr txBox="1">
            <a:spLocks noGrp="1"/>
          </p:cNvSpPr>
          <p:nvPr>
            <p:ph type="body" idx="1"/>
          </p:nvPr>
        </p:nvSpPr>
        <p:spPr>
          <a:xfrm>
            <a:off x="1179226" y="3329677"/>
            <a:ext cx="9833548" cy="245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>
              <a:solidFill>
                <a:schemeClr val="dk2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grpSp>
        <p:nvGrpSpPr>
          <p:cNvPr id="224" name="Google Shape;224;p9"/>
          <p:cNvGrpSpPr/>
          <p:nvPr/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</p:grpSpPr>
        <p:sp>
          <p:nvSpPr>
            <p:cNvPr id="225" name="Google Shape;225;p9"/>
            <p:cNvSpPr/>
            <p:nvPr/>
          </p:nvSpPr>
          <p:spPr>
            <a:xfrm>
              <a:off x="6867015" y="-1"/>
              <a:ext cx="5324985" cy="3251912"/>
            </a:xfrm>
            <a:custGeom>
              <a:avLst/>
              <a:gdLst/>
              <a:ahLst/>
              <a:cxnLst/>
              <a:rect l="l" t="t" r="r" b="b"/>
              <a:pathLst>
                <a:path w="5324985" h="3251912" extrusionOk="0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6916467" y="-1"/>
              <a:ext cx="5275533" cy="2980757"/>
            </a:xfrm>
            <a:custGeom>
              <a:avLst/>
              <a:gdLst/>
              <a:ahLst/>
              <a:cxnLst/>
              <a:rect l="l" t="t" r="r" b="b"/>
              <a:pathLst>
                <a:path w="5275533" h="2980757" extrusionOk="0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6921214" y="-1"/>
              <a:ext cx="5270786" cy="2927775"/>
            </a:xfrm>
            <a:custGeom>
              <a:avLst/>
              <a:gdLst/>
              <a:ahLst/>
              <a:cxnLst/>
              <a:rect l="l" t="t" r="r" b="b"/>
              <a:pathLst>
                <a:path w="5270786" h="2927775" extrusionOk="0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6921214" y="-1"/>
              <a:ext cx="5270786" cy="2927775"/>
            </a:xfrm>
            <a:custGeom>
              <a:avLst/>
              <a:gdLst/>
              <a:ahLst/>
              <a:cxnLst/>
              <a:rect l="l" t="t" r="r" b="b"/>
              <a:pathLst>
                <a:path w="5270786" h="2927775" extrusionOk="0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238</Words>
  <Application>Microsoft Office PowerPoint</Application>
  <PresentationFormat>Widescreen</PresentationFormat>
  <Paragraphs>36</Paragraphs>
  <Slides>11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Overlock</vt:lpstr>
      <vt:lpstr>Calibri</vt:lpstr>
      <vt:lpstr>Arial</vt:lpstr>
      <vt:lpstr>Officeova tema</vt:lpstr>
      <vt:lpstr>progetto SMILE</vt:lpstr>
      <vt:lpstr>Qual è la mia rete sociale</vt:lpstr>
      <vt:lpstr>Parliamo di...</vt:lpstr>
      <vt:lpstr>Rifletti</vt:lpstr>
      <vt:lpstr>Possibili  cause</vt:lpstr>
      <vt:lpstr>Conseguenze</vt:lpstr>
      <vt:lpstr>Come supportare</vt:lpstr>
      <vt:lpstr>video</vt:lpstr>
      <vt:lpstr>Altri suggerimenti</vt:lpstr>
      <vt:lpstr>Grazie</vt:lpstr>
      <vt:lpstr>"Il supporto della Commissione Europea per la produzione di questa pubblicazione non costituisce un avallo dei contenuti, che riflettono solo le opinioni degli autori, e la Commissione non può essere ritenuta responsabile per qualsiasi uso che potrebbe essere fatto delle informazioni ivi contenute."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SMILE too</dc:title>
  <dc:creator>Tanja Rudolf</dc:creator>
  <cp:lastModifiedBy>Codolo Valentina</cp:lastModifiedBy>
  <cp:revision>5</cp:revision>
  <dcterms:created xsi:type="dcterms:W3CDTF">2019-01-03T09:43:08Z</dcterms:created>
  <dcterms:modified xsi:type="dcterms:W3CDTF">2022-10-07T12:55:02Z</dcterms:modified>
</cp:coreProperties>
</file>