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verlock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11tTRQISICuACsXEM+ZUfjmvO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7224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638438" y="1170582"/>
            <a:ext cx="9144000" cy="113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it" sz="7200"/>
              <a:t>progetto </a:t>
            </a:r>
            <a:r>
              <a:rPr lang="it" sz="7200" b="1"/>
              <a:t>SMILE</a:t>
            </a:r>
            <a:endParaRPr sz="72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638438" y="2367121"/>
            <a:ext cx="9144000" cy="52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it" sz="2800"/>
              <a:t>Le abilità sociali rendono più facile la vita inclusiva</a:t>
            </a:r>
            <a:endParaRPr sz="280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062" y="224597"/>
            <a:ext cx="1594381" cy="45542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638438" y="3416531"/>
            <a:ext cx="9144000" cy="171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10800000" flipH="1">
            <a:off x="66502" y="0"/>
            <a:ext cx="4056611" cy="445446"/>
          </a:xfrm>
          <a:prstGeom prst="triangle">
            <a:avLst>
              <a:gd name="adj" fmla="val 50000"/>
            </a:avLst>
          </a:prstGeom>
          <a:solidFill>
            <a:srgbClr val="2E75B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10800000" flipH="1">
            <a:off x="4566459" y="0"/>
            <a:ext cx="4056611" cy="445446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55" y="5698180"/>
            <a:ext cx="5090160" cy="683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5B9BD5">
                  <a:alpha val="40000"/>
                </a:srgbClr>
              </a:gs>
              <a:gs pos="100000">
                <a:srgbClr val="5B9BD5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10"/>
          <p:cNvGrpSpPr/>
          <p:nvPr/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41" name="Google Shape;241;p10"/>
            <p:cNvSpPr/>
            <p:nvPr/>
          </p:nvSpPr>
          <p:spPr>
            <a:xfrm>
              <a:off x="1560551" y="3985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1659468" y="3985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1648217" y="3985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629061" y="3985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1303402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1318434" y="3985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1308320" y="3985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0"/>
          <p:cNvSpPr txBox="1"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verlock"/>
              <a:buNone/>
            </a:pPr>
            <a:r>
              <a:rPr lang="it" sz="52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Grazie</a:t>
            </a:r>
            <a:endParaRPr/>
          </a:p>
        </p:txBody>
      </p:sp>
      <p:sp>
        <p:nvSpPr>
          <p:cNvPr id="249" name="Google Shape;249;p10"/>
          <p:cNvSpPr txBox="1"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1"/>
          <p:cNvSpPr txBox="1">
            <a:spLocks noGrp="1"/>
          </p:cNvSpPr>
          <p:nvPr>
            <p:ph type="title"/>
          </p:nvPr>
        </p:nvSpPr>
        <p:spPr>
          <a:xfrm>
            <a:off x="804931" y="419710"/>
            <a:ext cx="10515600" cy="225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it" sz="2000"/>
              <a:t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a:t>
            </a:r>
            <a:endParaRPr sz="2000"/>
          </a:p>
        </p:txBody>
      </p:sp>
      <p:sp>
        <p:nvSpPr>
          <p:cNvPr id="255" name="Google Shape;255;p11"/>
          <p:cNvSpPr/>
          <p:nvPr/>
        </p:nvSpPr>
        <p:spPr>
          <a:xfrm rot="10800000" flipH="1">
            <a:off x="74815" y="0"/>
            <a:ext cx="4056611" cy="445446"/>
          </a:xfrm>
          <a:prstGeom prst="triangle">
            <a:avLst>
              <a:gd name="adj" fmla="val 50000"/>
            </a:avLst>
          </a:prstGeom>
          <a:solidFill>
            <a:srgbClr val="2E75B5"/>
          </a:solidFill>
          <a:ln w="12700" cap="flat" cmpd="sng">
            <a:solidFill>
              <a:srgbClr val="2E75B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 rot="10800000" flipH="1">
            <a:off x="4574772" y="0"/>
            <a:ext cx="4056611" cy="445446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498" y="2878195"/>
            <a:ext cx="57150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931" y="5423825"/>
            <a:ext cx="10653258" cy="14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659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>
            <a:spLocks noGrp="1"/>
          </p:cNvSpPr>
          <p:nvPr>
            <p:ph type="title"/>
          </p:nvPr>
        </p:nvSpPr>
        <p:spPr>
          <a:xfrm>
            <a:off x="580058" y="1517904"/>
            <a:ext cx="4069080" cy="4050792"/>
          </a:xfrm>
          <a:prstGeom prst="ellipse">
            <a:avLst/>
          </a:prstGeom>
          <a:solidFill>
            <a:srgbClr val="A8D08C"/>
          </a:solidFill>
          <a:ln w="174625" cap="flat" cmpd="thinThick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verlock"/>
              <a:buNone/>
            </a:pPr>
            <a:r>
              <a:rPr lang="it" sz="40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Abilità di vita quotidiana</a:t>
            </a: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9977" y="847778"/>
            <a:ext cx="6123823" cy="5633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3"/>
          <p:cNvGrpSpPr/>
          <p:nvPr/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07" name="Google Shape;107;p3"/>
            <p:cNvSpPr/>
            <p:nvPr/>
          </p:nvSpPr>
          <p:spPr>
            <a:xfrm>
              <a:off x="-19220" y="116610"/>
              <a:ext cx="5535001" cy="6250127"/>
            </a:xfrm>
            <a:custGeom>
              <a:avLst/>
              <a:gdLst/>
              <a:ahLst/>
              <a:cxnLst/>
              <a:rect l="l" t="t" r="r" b="b"/>
              <a:pathLst>
                <a:path w="5535001" h="6250127" extrusionOk="0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-19221" y="176241"/>
              <a:ext cx="5646908" cy="6130481"/>
            </a:xfrm>
            <a:custGeom>
              <a:avLst/>
              <a:gdLst/>
              <a:ahLst/>
              <a:cxnLst/>
              <a:rect l="l" t="t" r="r" b="b"/>
              <a:pathLst>
                <a:path w="5646908" h="6130481" extrusionOk="0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19221" y="176241"/>
              <a:ext cx="5517522" cy="6130481"/>
            </a:xfrm>
            <a:custGeom>
              <a:avLst/>
              <a:gdLst/>
              <a:ahLst/>
              <a:cxnLst/>
              <a:rect l="l" t="t" r="r" b="b"/>
              <a:pathLst>
                <a:path w="5517522" h="6130481" extrusionOk="0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-19220" y="176241"/>
              <a:ext cx="5517475" cy="6130481"/>
            </a:xfrm>
            <a:custGeom>
              <a:avLst/>
              <a:gdLst/>
              <a:ahLst/>
              <a:cxnLst/>
              <a:rect l="l" t="t" r="r" b="b"/>
              <a:pathLst>
                <a:path w="5517475" h="6130481" extrusionOk="0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-19221" y="0"/>
              <a:ext cx="5646974" cy="6483075"/>
            </a:xfrm>
            <a:custGeom>
              <a:avLst/>
              <a:gdLst/>
              <a:ahLst/>
              <a:cxnLst/>
              <a:rect l="l" t="t" r="r" b="b"/>
              <a:pathLst>
                <a:path w="5646974" h="6483075" extrusionOk="0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813816" y="1897827"/>
            <a:ext cx="3659777" cy="28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verlock"/>
              <a:buNone/>
            </a:pP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Parliamo </a:t>
            </a:r>
            <a:r>
              <a:rPr lang="it-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di..</a:t>
            </a: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sz="4000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13" name="Google Shape;113;p3"/>
          <p:cNvGrpSpPr/>
          <p:nvPr/>
        </p:nvGrpSpPr>
        <p:grpSpPr>
          <a:xfrm>
            <a:off x="6091238" y="1080922"/>
            <a:ext cx="5115491" cy="4559302"/>
            <a:chOff x="0" y="125269"/>
            <a:chExt cx="5115491" cy="2308320"/>
          </a:xfrm>
        </p:grpSpPr>
        <p:sp>
          <p:nvSpPr>
            <p:cNvPr id="114" name="Google Shape;114;p3"/>
            <p:cNvSpPr/>
            <p:nvPr/>
          </p:nvSpPr>
          <p:spPr>
            <a:xfrm>
              <a:off x="0" y="125269"/>
              <a:ext cx="5115491" cy="111384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54373" y="179642"/>
              <a:ext cx="5006745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it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Tecniche che consentono alle persone di svolgere le attività quotidiane con assistenza minima o nulla.</a:t>
              </a:r>
              <a:endParaRPr lang="en-GB" dirty="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1319749"/>
              <a:ext cx="5115491" cy="1113840"/>
            </a:xfrm>
            <a:prstGeom prst="roundRect">
              <a:avLst>
                <a:gd name="adj" fmla="val 16667"/>
              </a:avLst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54373" y="1374122"/>
              <a:ext cx="5006745" cy="1005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it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Più attività si gestiscono, più </a:t>
              </a:r>
              <a:r>
                <a:rPr lang="it-IT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ci</a:t>
              </a:r>
              <a:r>
                <a:rPr lang="it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si </a:t>
              </a:r>
              <a:r>
                <a:rPr lang="it-IT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può</a:t>
              </a:r>
              <a:r>
                <a:rPr lang="it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considera</a:t>
              </a:r>
              <a:r>
                <a:rPr lang="it-IT"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</a:t>
              </a:r>
              <a:r>
                <a:rPr lang="it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versatil</a:t>
              </a:r>
              <a:r>
                <a:rPr lang="it-IT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it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e indipendent</a:t>
              </a:r>
              <a:r>
                <a:rPr lang="it-IT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lang="it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verlock"/>
              <a:buNone/>
            </a:pPr>
            <a:r>
              <a:rPr lang="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Riflett</a:t>
            </a:r>
            <a:r>
              <a:rPr lang="it-IT" sz="4000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i</a:t>
            </a:r>
            <a:endParaRPr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804672" y="2421683"/>
            <a:ext cx="5013568" cy="335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Tuo figlio partecipa a</a:t>
            </a:r>
            <a:r>
              <a:rPr lang="it-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i</a:t>
            </a: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compiti </a:t>
            </a:r>
            <a:r>
              <a:rPr lang="it-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in</a:t>
            </a: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casa?</a:t>
            </a:r>
            <a:endParaRPr lang="en-GB"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Con quale tipo di assistenza domiciliare partecipa tuo figlio?</a:t>
            </a:r>
            <a:endParaRPr lang="en-GB"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Tuo figlio pulisce la sua stanza?</a:t>
            </a:r>
            <a:endParaRPr lang="en-GB"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Tuo figlio può preparare qualcosa da bere, da mangiare?</a:t>
            </a:r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Quali abilità della vita quotidiana v</a:t>
            </a:r>
            <a:r>
              <a:rPr lang="it-IT" dirty="0" err="1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uole</a:t>
            </a:r>
            <a:r>
              <a:rPr lang="it" dirty="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 imparare?</a:t>
            </a:r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31" name="Google Shape;131;p4"/>
            <p:cNvSpPr/>
            <p:nvPr/>
          </p:nvSpPr>
          <p:spPr>
            <a:xfrm>
              <a:off x="5818240" y="-1"/>
              <a:ext cx="6373761" cy="6874714"/>
            </a:xfrm>
            <a:custGeom>
              <a:avLst/>
              <a:gdLst/>
              <a:ahLst/>
              <a:cxnLst/>
              <a:rect l="l" t="t" r="r" b="b"/>
              <a:pathLst>
                <a:path w="6373761" h="6874714" extrusionOk="0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865276" y="313387"/>
              <a:ext cx="6326724" cy="6561326"/>
            </a:xfrm>
            <a:custGeom>
              <a:avLst/>
              <a:gdLst/>
              <a:ahLst/>
              <a:cxnLst/>
              <a:rect l="l" t="t" r="r" b="b"/>
              <a:pathLst>
                <a:path w="6326724" h="6561326" extrusionOk="0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870322" y="353119"/>
              <a:ext cx="6321679" cy="6521594"/>
            </a:xfrm>
            <a:custGeom>
              <a:avLst/>
              <a:gdLst/>
              <a:ahLst/>
              <a:cxnLst/>
              <a:rect l="l" t="t" r="r" b="b"/>
              <a:pathLst>
                <a:path w="6321679" h="6521594" extrusionOk="0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8392" y="2409924"/>
            <a:ext cx="4142232" cy="2961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verlock"/>
              <a:buNone/>
            </a:pP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Possibili </a:t>
            </a:r>
            <a:br>
              <a:rPr lang="en-GB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cause</a:t>
            </a:r>
          </a:p>
        </p:txBody>
      </p:sp>
      <p:grpSp>
        <p:nvGrpSpPr>
          <p:cNvPr id="142" name="Google Shape;142;p5"/>
          <p:cNvGrpSpPr/>
          <p:nvPr/>
        </p:nvGrpSpPr>
        <p:grpSpPr>
          <a:xfrm>
            <a:off x="5468389" y="1546433"/>
            <a:ext cx="6263640" cy="3652605"/>
            <a:chOff x="0" y="926041"/>
            <a:chExt cx="6263640" cy="3652605"/>
          </a:xfrm>
        </p:grpSpPr>
        <p:sp>
          <p:nvSpPr>
            <p:cNvPr id="143" name="Google Shape;143;p5"/>
            <p:cNvSpPr/>
            <p:nvPr/>
          </p:nvSpPr>
          <p:spPr>
            <a:xfrm>
              <a:off x="0" y="926041"/>
              <a:ext cx="6263640" cy="112729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55030" y="981071"/>
              <a:ext cx="6153580" cy="1017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050" tIns="179050" rIns="179050" bIns="17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700"/>
                <a:buFont typeface="Calibri"/>
                <a:buNone/>
              </a:pPr>
              <a:r>
                <a:rPr lang="it" sz="4700" dirty="0">
                  <a:solidFill>
                    <a:schemeClr val="lt1"/>
                  </a:solidFill>
                  <a:latin typeface="Calibri"/>
                  <a:cs typeface="Calibri"/>
                  <a:sym typeface="Calibri"/>
                </a:rPr>
                <a:t>Impotenza </a:t>
              </a:r>
              <a:endParaRPr lang="en-GB" dirty="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0" y="2188696"/>
              <a:ext cx="6263640" cy="1127295"/>
            </a:xfrm>
            <a:prstGeom prst="roundRect">
              <a:avLst>
                <a:gd name="adj" fmla="val 16667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55030" y="2370636"/>
              <a:ext cx="6153580" cy="890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050" tIns="179050" rIns="179050" bIns="17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700"/>
                <a:buFont typeface="Calibri"/>
                <a:buNone/>
              </a:pPr>
              <a:r>
                <a:rPr lang="it" sz="4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Iperprotezione</a:t>
              </a:r>
              <a:endParaRPr lang="en-GB" dirty="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0" y="3451351"/>
              <a:ext cx="6263640" cy="1127295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55030" y="3506381"/>
              <a:ext cx="6153580" cy="1017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9050" tIns="179050" rIns="179050" bIns="17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700"/>
                <a:buFont typeface="Calibri"/>
                <a:buNone/>
              </a:pPr>
              <a:r>
                <a:rPr lang="it" sz="47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Accettazione</a:t>
              </a:r>
              <a:endParaRPr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347472" y="712269"/>
            <a:ext cx="3966803" cy="5502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100"/>
              <a:buFont typeface="Overlock"/>
              <a:buNone/>
            </a:pPr>
            <a:r>
              <a:rPr lang="it" sz="4600" dirty="0">
                <a:solidFill>
                  <a:srgbClr val="FFFFFF"/>
                </a:solidFill>
                <a:latin typeface="Overlock"/>
                <a:ea typeface="Overlock"/>
                <a:cs typeface="Overlock"/>
                <a:sym typeface="Overlock"/>
              </a:rPr>
              <a:t>Conseguenze</a:t>
            </a:r>
            <a:endParaRPr sz="4600" dirty="0"/>
          </a:p>
        </p:txBody>
      </p:sp>
      <p:grpSp>
        <p:nvGrpSpPr>
          <p:cNvPr id="156" name="Google Shape;156;p6"/>
          <p:cNvGrpSpPr/>
          <p:nvPr/>
        </p:nvGrpSpPr>
        <p:grpSpPr>
          <a:xfrm>
            <a:off x="5489707" y="643441"/>
            <a:ext cx="5849672" cy="5571116"/>
            <a:chOff x="209682" y="503"/>
            <a:chExt cx="5849672" cy="5571116"/>
          </a:xfrm>
        </p:grpSpPr>
        <p:sp>
          <p:nvSpPr>
            <p:cNvPr id="157" name="Google Shape;157;p6"/>
            <p:cNvSpPr/>
            <p:nvPr/>
          </p:nvSpPr>
          <p:spPr>
            <a:xfrm>
              <a:off x="209682" y="503"/>
              <a:ext cx="2785558" cy="1671335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209682" y="503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it" sz="3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Isola</a:t>
              </a:r>
              <a:r>
                <a:rPr lang="it-IT" sz="3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mento</a:t>
              </a:r>
              <a:r>
                <a:rPr lang="it" sz="3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sociale</a:t>
              </a:r>
              <a:endParaRPr lang="en-GB" dirty="0"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3273796" y="503"/>
              <a:ext cx="2785558" cy="1671335"/>
            </a:xfrm>
            <a:prstGeom prst="rect">
              <a:avLst/>
            </a:prstGeom>
            <a:solidFill>
              <a:srgbClr val="43A2B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3273796" y="503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it" sz="3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Opportunità limitate</a:t>
              </a:r>
              <a:endParaRPr lang="en-GB" dirty="0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9682" y="1950394"/>
              <a:ext cx="2785558" cy="1671335"/>
            </a:xfrm>
            <a:prstGeom prst="rect">
              <a:avLst/>
            </a:prstGeom>
            <a:solidFill>
              <a:srgbClr val="43BA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209682" y="1950394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it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Passività </a:t>
              </a:r>
              <a:r>
                <a:rPr lang="it" sz="3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/bassa motivazione</a:t>
              </a:r>
              <a:endParaRPr lang="en-GB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3273796" y="1950394"/>
              <a:ext cx="2785558" cy="1671335"/>
            </a:xfrm>
            <a:prstGeom prst="rect">
              <a:avLst/>
            </a:prstGeom>
            <a:solidFill>
              <a:srgbClr val="44B5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3273796" y="1950394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it" sz="3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Minore autonomia</a:t>
              </a:r>
              <a:endParaRPr lang="en-GB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1653031" y="3900284"/>
              <a:ext cx="2785558" cy="1671335"/>
            </a:xfrm>
            <a:prstGeom prst="rect">
              <a:avLst/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1653031" y="3780642"/>
              <a:ext cx="2785558" cy="1671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Calibri"/>
                <a:buNone/>
              </a:pPr>
              <a:r>
                <a:rPr lang="it" sz="3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Bassa autostima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/>
          <p:nvPr/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524741" y="620392"/>
            <a:ext cx="4224812" cy="5504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verlock"/>
              <a:buNone/>
            </a:pPr>
            <a:r>
              <a:rPr lang="it" sz="46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Come supportare</a:t>
            </a:r>
            <a:endParaRPr sz="4600" dirty="0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175" name="Google Shape;175;p7"/>
          <p:cNvGrpSpPr/>
          <p:nvPr/>
        </p:nvGrpSpPr>
        <p:grpSpPr>
          <a:xfrm>
            <a:off x="5468389" y="687698"/>
            <a:ext cx="6263640" cy="5370075"/>
            <a:chOff x="0" y="67306"/>
            <a:chExt cx="6263640" cy="5370075"/>
          </a:xfrm>
        </p:grpSpPr>
        <p:sp>
          <p:nvSpPr>
            <p:cNvPr id="176" name="Google Shape;176;p7"/>
            <p:cNvSpPr/>
            <p:nvPr/>
          </p:nvSpPr>
          <p:spPr>
            <a:xfrm>
              <a:off x="0" y="6730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33955" y="10126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Inizia il prima possibile</a:t>
              </a:r>
              <a:endParaRPr lang="en-GB"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0" y="84639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9A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33955" y="88034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Varietà di esperienze</a:t>
              </a:r>
              <a:endParaRPr lang="en-GB"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0" y="162547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3BCB8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33955" y="165943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Giochi di ruolo</a:t>
              </a:r>
              <a:endParaRPr lang="en-GB"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0" y="240456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33955" y="243851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Dare istruzioni chiare</a:t>
              </a:r>
              <a:endParaRPr lang="en-GB"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0" y="318364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5B36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33955" y="321760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Assicurati che tutte le attività siano sicure</a:t>
              </a:r>
              <a:endParaRPr lang="en-GB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0" y="3962731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4C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33955" y="3996686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Promuovere una mentalità di crescita</a:t>
              </a:r>
              <a:endParaRPr lang="en-GB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0" y="4741816"/>
              <a:ext cx="6263640" cy="695565"/>
            </a:xfrm>
            <a:prstGeom prst="roundRect">
              <a:avLst>
                <a:gd name="adj" fmla="val 1666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33955" y="4775771"/>
              <a:ext cx="6195730" cy="627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0475" tIns="110475" rIns="110475" bIns="11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900"/>
                <a:buFont typeface="Calibri"/>
                <a:buNone/>
              </a:pPr>
              <a:r>
                <a:rPr lang="it" sz="29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Utilizzare strumenti e </a:t>
              </a:r>
              <a:r>
                <a:rPr lang="it" sz="29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attrezzature speciali</a:t>
              </a:r>
              <a:endParaRPr lang="en-GB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8"/>
          <p:cNvSpPr/>
          <p:nvPr/>
        </p:nvSpPr>
        <p:spPr>
          <a:xfrm>
            <a:off x="1496934" y="3984"/>
            <a:ext cx="9376632" cy="6858000"/>
          </a:xfrm>
          <a:custGeom>
            <a:avLst/>
            <a:gdLst/>
            <a:ahLst/>
            <a:cxnLst/>
            <a:rect l="l" t="t" r="r" b="b"/>
            <a:pathLst>
              <a:path w="9376632" h="6858000" extrusionOk="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>
            <a:gsLst>
              <a:gs pos="0">
                <a:srgbClr val="70AD47">
                  <a:alpha val="20000"/>
                </a:srgbClr>
              </a:gs>
              <a:gs pos="16000">
                <a:srgbClr val="70AD47">
                  <a:alpha val="20000"/>
                </a:srgbClr>
              </a:gs>
              <a:gs pos="85000">
                <a:srgbClr val="5B9BD5">
                  <a:alpha val="40000"/>
                </a:srgbClr>
              </a:gs>
              <a:gs pos="100000">
                <a:srgbClr val="5B9BD5">
                  <a:alpha val="40000"/>
                </a:srgbClr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8"/>
          <p:cNvGrpSpPr/>
          <p:nvPr/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98" name="Google Shape;198;p8"/>
            <p:cNvSpPr/>
            <p:nvPr/>
          </p:nvSpPr>
          <p:spPr>
            <a:xfrm>
              <a:off x="1560551" y="36937"/>
              <a:ext cx="9313016" cy="6858000"/>
            </a:xfrm>
            <a:custGeom>
              <a:avLst/>
              <a:gdLst/>
              <a:ahLst/>
              <a:cxnLst/>
              <a:rect l="l" t="t" r="r" b="b"/>
              <a:pathLst>
                <a:path w="9313016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659468" y="36937"/>
              <a:ext cx="9065550" cy="6858000"/>
            </a:xfrm>
            <a:custGeom>
              <a:avLst/>
              <a:gdLst/>
              <a:ahLst/>
              <a:cxnLst/>
              <a:rect l="l" t="t" r="r" b="b"/>
              <a:pathLst>
                <a:path w="9065550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648217" y="36937"/>
              <a:ext cx="9088051" cy="6858000"/>
            </a:xfrm>
            <a:custGeom>
              <a:avLst/>
              <a:gdLst/>
              <a:ahLst/>
              <a:cxnLst/>
              <a:rect l="l" t="t" r="r" b="b"/>
              <a:pathLst>
                <a:path w="9088051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629061" y="36937"/>
              <a:ext cx="9107210" cy="6858000"/>
            </a:xfrm>
            <a:custGeom>
              <a:avLst/>
              <a:gdLst/>
              <a:ahLst/>
              <a:cxnLst/>
              <a:rect l="l" t="t" r="r" b="b"/>
              <a:pathLst>
                <a:path w="9107210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318434" y="36937"/>
              <a:ext cx="9747620" cy="6858000"/>
            </a:xfrm>
            <a:custGeom>
              <a:avLst/>
              <a:gdLst/>
              <a:ahLst/>
              <a:cxnLst/>
              <a:rect l="l" t="t" r="r" b="b"/>
              <a:pathLst>
                <a:path w="9747620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308320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303402" y="36937"/>
              <a:ext cx="9767847" cy="685800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it" sz="5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/>
          </a:p>
        </p:txBody>
      </p:sp>
      <p:grpSp>
        <p:nvGrpSpPr>
          <p:cNvPr id="206" name="Google Shape;206;p8"/>
          <p:cNvGrpSpPr/>
          <p:nvPr/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07" name="Google Shape;207;p8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8"/>
          <p:cNvGrpSpPr/>
          <p:nvPr/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212" name="Google Shape;212;p8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/>
              <a:ahLst/>
              <a:cxnLst/>
              <a:rect l="l" t="t" r="r" b="b"/>
              <a:pathLst>
                <a:path w="2514948" h="2170178" extrusionOk="0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/>
              <a:ahLst/>
              <a:cxnLst/>
              <a:rect l="l" t="t" r="r" b="b"/>
              <a:pathLst>
                <a:path w="2493062" h="1947896" extrusionOk="0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/>
              <a:ahLst/>
              <a:cxnLst/>
              <a:rect l="l" t="t" r="r" b="b"/>
              <a:pathLst>
                <a:path w="2501089" h="1972702" extrusionOk="0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/>
              <a:ahLst/>
              <a:cxnLst/>
              <a:rect l="l" t="t" r="r" b="b"/>
              <a:pathLst>
                <a:path w="2491105" h="1943661" extrusionOk="0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verlock"/>
              <a:buNone/>
            </a:pPr>
            <a:r>
              <a:rPr lang="it" sz="3600">
                <a:solidFill>
                  <a:schemeClr val="dk2"/>
                </a:solidFill>
                <a:latin typeface="Overlock"/>
                <a:ea typeface="Overlock"/>
                <a:cs typeface="Overlock"/>
                <a:sym typeface="Overlock"/>
              </a:rPr>
              <a:t>Altri suggerimenti</a:t>
            </a:r>
            <a:endParaRPr/>
          </a:p>
        </p:txBody>
      </p:sp>
      <p:grpSp>
        <p:nvGrpSpPr>
          <p:cNvPr id="223" name="Google Shape;223;p9"/>
          <p:cNvGrpSpPr/>
          <p:nvPr/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24" name="Google Shape;224;p9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9"/>
          <p:cNvSpPr txBox="1">
            <a:spLocks noGrp="1"/>
          </p:cNvSpPr>
          <p:nvPr>
            <p:ph type="body" idx="1"/>
          </p:nvPr>
        </p:nvSpPr>
        <p:spPr>
          <a:xfrm>
            <a:off x="1179226" y="3329677"/>
            <a:ext cx="9833548" cy="245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endParaRPr sz="3200" dirty="0">
              <a:solidFill>
                <a:schemeClr val="dk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229" name="Google Shape;229;p9"/>
          <p:cNvGrpSpPr/>
          <p:nvPr/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</p:grpSpPr>
        <p:sp>
          <p:nvSpPr>
            <p:cNvPr id="230" name="Google Shape;230;p9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5B9BD5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202</Words>
  <Application>Microsoft Office PowerPoint</Application>
  <PresentationFormat>Widescreen</PresentationFormat>
  <Paragraphs>34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Overlock</vt:lpstr>
      <vt:lpstr>Calibri</vt:lpstr>
      <vt:lpstr>Arial</vt:lpstr>
      <vt:lpstr>Officeova tema</vt:lpstr>
      <vt:lpstr>progetto SMILE</vt:lpstr>
      <vt:lpstr>Abilità di vita quotidiana</vt:lpstr>
      <vt:lpstr>Parliamo di...</vt:lpstr>
      <vt:lpstr>Rifletti</vt:lpstr>
      <vt:lpstr>Possibili  cause</vt:lpstr>
      <vt:lpstr>Conseguenze</vt:lpstr>
      <vt:lpstr>Come supportare</vt:lpstr>
      <vt:lpstr>video</vt:lpstr>
      <vt:lpstr>Altri suggerimenti</vt:lpstr>
      <vt:lpstr>Grazie</vt:lpstr>
      <vt:lpstr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SMILE too</dc:title>
  <dc:creator>Tanja Rudolf</dc:creator>
  <cp:lastModifiedBy>Codolo Valentina</cp:lastModifiedBy>
  <cp:revision>11</cp:revision>
  <dcterms:created xsi:type="dcterms:W3CDTF">2019-01-03T09:43:08Z</dcterms:created>
  <dcterms:modified xsi:type="dcterms:W3CDTF">2022-10-07T13:00:12Z</dcterms:modified>
</cp:coreProperties>
</file>