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4" r:id="rId3"/>
    <p:sldId id="276" r:id="rId4"/>
    <p:sldId id="277" r:id="rId5"/>
    <p:sldId id="256" r:id="rId6"/>
    <p:sldId id="257" r:id="rId7"/>
    <p:sldId id="278" r:id="rId8"/>
    <p:sldId id="280" r:id="rId9"/>
    <p:sldId id="258" r:id="rId10"/>
    <p:sldId id="259" r:id="rId11"/>
    <p:sldId id="260" r:id="rId12"/>
    <p:sldId id="267" r:id="rId13"/>
    <p:sldId id="270" r:id="rId14"/>
    <p:sldId id="268" r:id="rId15"/>
    <p:sldId id="266" r:id="rId16"/>
    <p:sldId id="281" r:id="rId17"/>
    <p:sldId id="271" r:id="rId18"/>
    <p:sldId id="265" r:id="rId19"/>
    <p:sldId id="262" r:id="rId20"/>
    <p:sldId id="269" r:id="rId21"/>
    <p:sldId id="279" r:id="rId22"/>
    <p:sldId id="272" r:id="rId2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1FEF-011E-4E16-8DE1-218891DF9BE7}" type="datetimeFigureOut">
              <a:rPr lang="sl-SI" smtClean="0"/>
              <a:t>15. 12. 2022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8D13-6B0B-4D14-B286-E5AB0A9F35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084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1FEF-011E-4E16-8DE1-218891DF9BE7}" type="datetimeFigureOut">
              <a:rPr lang="sl-SI" smtClean="0"/>
              <a:t>15. 12. 2022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8D13-6B0B-4D14-B286-E5AB0A9F35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775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1FEF-011E-4E16-8DE1-218891DF9BE7}" type="datetimeFigureOut">
              <a:rPr lang="sl-SI" smtClean="0"/>
              <a:t>15. 12. 2022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8D13-6B0B-4D14-B286-E5AB0A9F35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1014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5234-E9AD-4684-9189-931C299F276D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15. 12. 2022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A0C3-BCE5-4BB3-B104-3F1DD42B5647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86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5234-E9AD-4684-9189-931C299F276D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15. 12. 2022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A0C3-BCE5-4BB3-B104-3F1DD42B5647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75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5234-E9AD-4684-9189-931C299F276D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15. 12. 2022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A0C3-BCE5-4BB3-B104-3F1DD42B5647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98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5234-E9AD-4684-9189-931C299F276D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15. 12. 2022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A0C3-BCE5-4BB3-B104-3F1DD42B5647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88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5234-E9AD-4684-9189-931C299F276D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15. 12. 2022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A0C3-BCE5-4BB3-B104-3F1DD42B5647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64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5234-E9AD-4684-9189-931C299F276D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15. 12. 2022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A0C3-BCE5-4BB3-B104-3F1DD42B5647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3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5234-E9AD-4684-9189-931C299F276D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15. 12. 2022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A0C3-BCE5-4BB3-B104-3F1DD42B5647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34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5234-E9AD-4684-9189-931C299F276D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15. 12. 2022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A0C3-BCE5-4BB3-B104-3F1DD42B5647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9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1FEF-011E-4E16-8DE1-218891DF9BE7}" type="datetimeFigureOut">
              <a:rPr lang="sl-SI" smtClean="0"/>
              <a:t>15. 12. 2022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8D13-6B0B-4D14-B286-E5AB0A9F35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5938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5234-E9AD-4684-9189-931C299F276D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15. 12. 2022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A0C3-BCE5-4BB3-B104-3F1DD42B5647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94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5234-E9AD-4684-9189-931C299F276D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15. 12. 2022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A0C3-BCE5-4BB3-B104-3F1DD42B5647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60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5234-E9AD-4684-9189-931C299F276D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15. 12. 2022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A0C3-BCE5-4BB3-B104-3F1DD42B5647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53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5234-E9AD-4684-9189-931C299F276D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15. 12. 2022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A0C3-BCE5-4BB3-B104-3F1DD42B5647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3886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5234-E9AD-4684-9189-931C299F276D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15. 12. 2022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A0C3-BCE5-4BB3-B104-3F1DD42B5647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62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5234-E9AD-4684-9189-931C299F276D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15. 12. 2022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A0C3-BCE5-4BB3-B104-3F1DD42B5647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25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5234-E9AD-4684-9189-931C299F276D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15. 12. 2022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A0C3-BCE5-4BB3-B104-3F1DD42B5647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93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5234-E9AD-4684-9189-931C299F276D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15. 12. 2022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A0C3-BCE5-4BB3-B104-3F1DD42B5647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0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5234-E9AD-4684-9189-931C299F276D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15. 12. 2022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A0C3-BCE5-4BB3-B104-3F1DD42B5647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2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1FEF-011E-4E16-8DE1-218891DF9BE7}" type="datetimeFigureOut">
              <a:rPr lang="sl-SI" smtClean="0"/>
              <a:t>15. 12. 2022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8D13-6B0B-4D14-B286-E5AB0A9F35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820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1FEF-011E-4E16-8DE1-218891DF9BE7}" type="datetimeFigureOut">
              <a:rPr lang="sl-SI" smtClean="0"/>
              <a:t>15. 12. 2022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8D13-6B0B-4D14-B286-E5AB0A9F35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149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1FEF-011E-4E16-8DE1-218891DF9BE7}" type="datetimeFigureOut">
              <a:rPr lang="sl-SI" smtClean="0"/>
              <a:t>15. 12. 2022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8D13-6B0B-4D14-B286-E5AB0A9F35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693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1FEF-011E-4E16-8DE1-218891DF9BE7}" type="datetimeFigureOut">
              <a:rPr lang="sl-SI" smtClean="0"/>
              <a:t>15. 12. 2022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8D13-6B0B-4D14-B286-E5AB0A9F35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293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1FEF-011E-4E16-8DE1-218891DF9BE7}" type="datetimeFigureOut">
              <a:rPr lang="sl-SI" smtClean="0"/>
              <a:t>15. 12. 2022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8D13-6B0B-4D14-B286-E5AB0A9F35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421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1FEF-011E-4E16-8DE1-218891DF9BE7}" type="datetimeFigureOut">
              <a:rPr lang="sl-SI" smtClean="0"/>
              <a:t>15. 12. 2022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8D13-6B0B-4D14-B286-E5AB0A9F35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205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1FEF-011E-4E16-8DE1-218891DF9BE7}" type="datetimeFigureOut">
              <a:rPr lang="sl-SI" smtClean="0"/>
              <a:t>15. 12. 2022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8D13-6B0B-4D14-B286-E5AB0A9F35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493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3">
                <a:lumMod val="0"/>
                <a:lumOff val="100000"/>
              </a:schemeClr>
            </a:gs>
            <a:gs pos="7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41FEF-011E-4E16-8DE1-218891DF9BE7}" type="datetimeFigureOut">
              <a:rPr lang="sl-SI" smtClean="0"/>
              <a:t>15. 12. 2022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08D13-6B0B-4D14-B286-E5AB0A9F35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317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15234-E9AD-4684-9189-931C299F276D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15. 12. 2022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4A0C3-BCE5-4BB3-B104-3F1DD42B5647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60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l.med-auto.com/samodejno-popravilo/kako-deluje-avtomobilski-diferencial.html" TargetMode="External"/><Relationship Id="rId2" Type="http://schemas.openxmlformats.org/officeDocument/2006/relationships/hyperlink" Target="https://reporter.si/clanek/magazin/razkosje-na-zapestju-63378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driving-test-success.com/how-cars-work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crypted-tbn0.gstatic.com/images?q=tbn:ANd9GcQxWDYJyhAOen1EHaaTPZo-Gnd6MpeditwmY1kSTtVyH-YEskjT&amp;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ncrypted-tbn0.gstatic.com/images?q=tbn:ANd9GcQWkfoRzlwievNnYG6KcQ0V6FXCRezkuLzSpoUGsH4a_mFB9J7q&amp;usqp=CAU" TargetMode="External"/><Relationship Id="rId4" Type="http://schemas.openxmlformats.org/officeDocument/2006/relationships/hyperlink" Target="https://www.truck1-si.com/img/Oprema_za_ravnanje_s_tovorom_Vilicar_Still_R60_40-ful-8045/8045_1812155401139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_y1S8C0Hmc&amp;t=" TargetMode="External"/><Relationship Id="rId2" Type="http://schemas.openxmlformats.org/officeDocument/2006/relationships/hyperlink" Target="https://cdn.hawkridgesys.com/wp-content/uploads/how-to-set-up-a-planetary-gear-motion-with-solidworks-carrier-fixed.gi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n.autoersatzteile.de/thumb?m=1&amp;id=781235&amp;lng=si&amp;n=2&amp;ccf=94077766" TargetMode="External"/><Relationship Id="rId5" Type="http://schemas.openxmlformats.org/officeDocument/2006/relationships/hyperlink" Target="https://www.opara.si/img/p/4/0/2/3/3/9/8/4023398-thickbox_default.jpg" TargetMode="External"/><Relationship Id="rId4" Type="http://schemas.openxmlformats.org/officeDocument/2006/relationships/hyperlink" Target="https://tehimpex.si/sl/izdelki/pogonska-tehnika/jermeni-jermenice/zobati-jermeni-za-sinhronske-prenos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236x/ea/20/68/ea2068d63253681c634b176a616eb6c5--timing-belt-what-is.jpg" TargetMode="External"/><Relationship Id="rId2" Type="http://schemas.openxmlformats.org/officeDocument/2006/relationships/hyperlink" Target="https://www.youtube.com/watch?v=LVro9AMkPAU&amp;feature=emb_titl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s://cdn.pctech-support.com/img/107/chto-delat-esli-sletaet-remen-s-barabana-stiralnoj-mashini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5" Type="http://schemas.openxmlformats.org/officeDocument/2006/relationships/hyperlink" Target="https://hr.wikipedia.org/wiki/Malte%C5%A1ki_kri%C5%BE_(mehanizam)#/media/Datoteka:Geneva_mechanism_6spoke_animation.gif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3tech.si/trendi/novica/bodo-na-kolesih-spet-imeli-dinama" TargetMode="External"/><Relationship Id="rId7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s://www.shutterstock.com/image-photo/close-on-bicycle-generator-225039784" TargetMode="External"/><Relationship Id="rId4" Type="http://schemas.openxmlformats.org/officeDocument/2006/relationships/hyperlink" Target="http://gearingsystem.blogspot.com/2012/02/friction-wheels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fri.hr/~mdundjer/Elementi%20strojeva%20II/18-Mehanizmi.pdf" TargetMode="External"/><Relationship Id="rId4" Type="http://schemas.openxmlformats.org/officeDocument/2006/relationships/hyperlink" Target="https://www.turizem-divaca.si/mma/2/2006010615494409/mid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2112135"/>
            <a:ext cx="9001462" cy="2009104"/>
          </a:xfrm>
        </p:spPr>
        <p:txBody>
          <a:bodyPr/>
          <a:lstStyle/>
          <a:p>
            <a:r>
              <a:rPr lang="sl-SI" dirty="0"/>
              <a:t>tehnična sredstva -strojni elementi</a:t>
            </a:r>
          </a:p>
        </p:txBody>
      </p:sp>
    </p:spTree>
    <p:extLst>
      <p:ext uri="{BB962C8B-B14F-4D97-AF65-F5344CB8AC3E}">
        <p14:creationId xmlns:p14="http://schemas.microsoft.com/office/powerpoint/2010/main" val="710567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B050"/>
                </a:solidFill>
              </a:rPr>
              <a:t>VERIŽNO GONILO </a:t>
            </a:r>
            <a:r>
              <a:rPr lang="sl-SI" dirty="0">
                <a:solidFill>
                  <a:srgbClr val="00B050"/>
                </a:solidFill>
                <a:sym typeface="Wingdings" panose="05000000000000000000" pitchFamily="2" charset="2"/>
              </a:rPr>
              <a:t> kolo </a:t>
            </a:r>
            <a:endParaRPr lang="sl-SI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45464"/>
            <a:ext cx="6695942" cy="5063021"/>
          </a:xfrm>
        </p:spPr>
        <p:txBody>
          <a:bodyPr>
            <a:normAutofit/>
          </a:bodyPr>
          <a:lstStyle/>
          <a:p>
            <a:r>
              <a:rPr lang="sl-SI" dirty="0"/>
              <a:t>Dva verižnika in veriga.</a:t>
            </a:r>
          </a:p>
          <a:p>
            <a:pPr lvl="1"/>
            <a:r>
              <a:rPr lang="sl-SI" dirty="0"/>
              <a:t>Gonilni in gnani verižnik. </a:t>
            </a:r>
          </a:p>
          <a:p>
            <a:r>
              <a:rPr lang="sl-SI" dirty="0">
                <a:solidFill>
                  <a:srgbClr val="00B050"/>
                </a:solidFill>
              </a:rPr>
              <a:t>V </a:t>
            </a:r>
            <a:r>
              <a:rPr lang="sl-SI" b="1" dirty="0">
                <a:solidFill>
                  <a:srgbClr val="00B050"/>
                </a:solidFill>
              </a:rPr>
              <a:t>gonilni / pogonski</a:t>
            </a:r>
            <a:r>
              <a:rPr lang="sl-SI" dirty="0">
                <a:solidFill>
                  <a:srgbClr val="00B050"/>
                </a:solidFill>
              </a:rPr>
              <a:t> verižnik vlagamo delo</a:t>
            </a:r>
            <a:r>
              <a:rPr lang="sl-SI" dirty="0"/>
              <a:t>, torej ga spravimo v gibanje mi. </a:t>
            </a:r>
            <a:r>
              <a:rPr lang="sl-SI" dirty="0">
                <a:solidFill>
                  <a:srgbClr val="00B050"/>
                </a:solidFill>
              </a:rPr>
              <a:t>Gibanje se preko verige prenese iz gonilnega na </a:t>
            </a:r>
            <a:r>
              <a:rPr lang="sl-SI" b="1" dirty="0">
                <a:solidFill>
                  <a:srgbClr val="00B050"/>
                </a:solidFill>
              </a:rPr>
              <a:t>gnani</a:t>
            </a:r>
            <a:r>
              <a:rPr lang="sl-SI" dirty="0">
                <a:solidFill>
                  <a:srgbClr val="00B050"/>
                </a:solidFill>
              </a:rPr>
              <a:t> verižnik</a:t>
            </a:r>
            <a:r>
              <a:rPr lang="sl-SI" dirty="0"/>
              <a:t>, ki se zaradi tega zavrti </a:t>
            </a:r>
            <a:r>
              <a:rPr lang="sl-SI" dirty="0">
                <a:sym typeface="Wingdings" panose="05000000000000000000" pitchFamily="2" charset="2"/>
              </a:rPr>
              <a:t> PRENOS GIBANJA</a:t>
            </a: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r>
              <a:rPr lang="sl-SI" i="1" dirty="0">
                <a:sym typeface="Wingdings" panose="05000000000000000000" pitchFamily="2" charset="2"/>
              </a:rPr>
              <a:t>Več verižnikov. Zakaj??</a:t>
            </a:r>
          </a:p>
          <a:p>
            <a:r>
              <a:rPr lang="sl-SI" i="1" dirty="0">
                <a:sym typeface="Wingdings" panose="05000000000000000000" pitchFamily="2" charset="2"/>
              </a:rPr>
              <a:t>Kaj je vloga dveh malih verižnikov zadaj?</a:t>
            </a:r>
            <a:endParaRPr lang="sl-SI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869157" y="3056038"/>
            <a:ext cx="3874253" cy="323064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1030774">
            <a:off x="7320896" y="5352932"/>
            <a:ext cx="2123896" cy="16627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Right Arrow 6"/>
          <p:cNvSpPr/>
          <p:nvPr/>
        </p:nvSpPr>
        <p:spPr>
          <a:xfrm rot="1041097">
            <a:off x="8308012" y="5585440"/>
            <a:ext cx="1017431" cy="10303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538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B050"/>
                </a:solidFill>
              </a:rPr>
              <a:t>Prestavno razmerje na kolesu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535648"/>
            <a:ext cx="10515600" cy="1123637"/>
          </a:xfrm>
        </p:spPr>
        <p:txBody>
          <a:bodyPr>
            <a:normAutofit lnSpcReduction="10000"/>
          </a:bodyPr>
          <a:lstStyle/>
          <a:p>
            <a:r>
              <a:rPr lang="sl-SI" dirty="0"/>
              <a:t>V praksi definicija prestavnega razmerja pri kolesu povezuje obrate gonilke (pedala) in obrate kolesa. </a:t>
            </a:r>
            <a:r>
              <a:rPr lang="sl-SI" b="1" dirty="0">
                <a:solidFill>
                  <a:srgbClr val="00B050"/>
                </a:solidFill>
              </a:rPr>
              <a:t>En obrat gonilke je 1/i obrata kolesa.</a:t>
            </a:r>
          </a:p>
          <a:p>
            <a:endParaRPr lang="sl-SI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000480"/>
              </p:ext>
            </p:extLst>
          </p:nvPr>
        </p:nvGraphicFramePr>
        <p:xfrm>
          <a:off x="1253542" y="2794716"/>
          <a:ext cx="968491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2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6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Gonilni zobnik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Gnani zobnik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Prestavno razmerje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Klanec</a:t>
                      </a:r>
                      <a:r>
                        <a:rPr lang="sl-SI" baseline="0" dirty="0"/>
                        <a:t> / po ravnem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Število zob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55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Število</a:t>
                      </a:r>
                      <a:r>
                        <a:rPr lang="sl-SI" baseline="0" dirty="0"/>
                        <a:t> zob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36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Premer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Premer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Vrtljaji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Vrtljaji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2,33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5699" y="5571294"/>
            <a:ext cx="10728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OPOZORILO!</a:t>
            </a:r>
            <a:r>
              <a:rPr lang="sl-SI" i="1" dirty="0"/>
              <a:t> </a:t>
            </a:r>
            <a:r>
              <a:rPr lang="sl-SI" b="1" i="1" dirty="0"/>
              <a:t>V kolesarskem svetu se nemalokrat prestavno razmerje definira ravno obratno! </a:t>
            </a:r>
            <a:r>
              <a:rPr lang="sl-SI" i="1" dirty="0"/>
              <a:t>Z obratno definicijo je lažje povezati obrate gonilke in vrtljaje kolesa (en obrat gonilke v tem primeru pomeni i obratov kolesa). Tudi v nekaterih delovnih zvezkih tehnike in tehnologije je uporabljena ‘kolesarska definicija’.</a:t>
            </a:r>
          </a:p>
        </p:txBody>
      </p:sp>
      <p:sp>
        <p:nvSpPr>
          <p:cNvPr id="4" name="Isosceles Triangle 3"/>
          <p:cNvSpPr/>
          <p:nvPr/>
        </p:nvSpPr>
        <p:spPr>
          <a:xfrm rot="10800000">
            <a:off x="213573" y="5111271"/>
            <a:ext cx="262943" cy="92004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261333" y="6233374"/>
            <a:ext cx="167425" cy="14166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076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738" y="303064"/>
            <a:ext cx="10515600" cy="1141091"/>
          </a:xfrm>
        </p:spPr>
        <p:txBody>
          <a:bodyPr/>
          <a:lstStyle/>
          <a:p>
            <a:r>
              <a:rPr lang="sl-SI" dirty="0">
                <a:solidFill>
                  <a:srgbClr val="00B050"/>
                </a:solidFill>
              </a:rPr>
              <a:t>ZOBNIŠKO GONILO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2306"/>
            <a:ext cx="10515600" cy="4984657"/>
          </a:xfrm>
        </p:spPr>
        <p:txBody>
          <a:bodyPr/>
          <a:lstStyle/>
          <a:p>
            <a:r>
              <a:rPr lang="sl-SI" dirty="0"/>
              <a:t>Dva zobnika; gonilni in gnani.</a:t>
            </a:r>
          </a:p>
          <a:p>
            <a:r>
              <a:rPr lang="sl-SI" dirty="0"/>
              <a:t>Neposredni prenos</a:t>
            </a:r>
          </a:p>
          <a:p>
            <a:endParaRPr lang="sl-SI" dirty="0"/>
          </a:p>
          <a:p>
            <a:r>
              <a:rPr lang="sl-SI" dirty="0"/>
              <a:t>stari urni mehanizmi, ročni stroji (ročni vrtalnik), pri avtomobilskem menjalniku, diferencialu …</a:t>
            </a:r>
          </a:p>
          <a:p>
            <a:endParaRPr lang="sl-SI" dirty="0"/>
          </a:p>
        </p:txBody>
      </p:sp>
      <p:sp>
        <p:nvSpPr>
          <p:cNvPr id="4" name="TextBox 3"/>
          <p:cNvSpPr txBox="1"/>
          <p:nvPr/>
        </p:nvSpPr>
        <p:spPr>
          <a:xfrm>
            <a:off x="311372" y="6305193"/>
            <a:ext cx="4932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>
                <a:hlinkClick r:id="rId2"/>
              </a:rPr>
              <a:t>https://reporter.si/clanek/magazin/razkosje-na-zapestju-633786</a:t>
            </a:r>
            <a:endParaRPr lang="sl-SI" sz="800" dirty="0"/>
          </a:p>
          <a:p>
            <a:r>
              <a:rPr lang="sl-SI" sz="800" dirty="0">
                <a:hlinkClick r:id="rId3"/>
              </a:rPr>
              <a:t>https://sl.med-auto.com/samodejno-popravilo/kako-deluje-avtomobilski-diferencial.html</a:t>
            </a:r>
            <a:endParaRPr lang="sl-SI" sz="800" dirty="0"/>
          </a:p>
          <a:p>
            <a:r>
              <a:rPr lang="sl-SI" sz="800" dirty="0">
                <a:hlinkClick r:id="rId4"/>
              </a:rPr>
              <a:t>https://www.driving-test-success.com/how-cars-work.htm</a:t>
            </a:r>
            <a:endParaRPr lang="sl-SI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38" y="3576741"/>
            <a:ext cx="10400677" cy="26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4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130"/>
            <a:ext cx="10515600" cy="1180340"/>
          </a:xfrm>
        </p:spPr>
        <p:txBody>
          <a:bodyPr/>
          <a:lstStyle/>
          <a:p>
            <a:r>
              <a:rPr lang="sl-SI" dirty="0">
                <a:solidFill>
                  <a:srgbClr val="00B050"/>
                </a:solidFill>
              </a:rPr>
              <a:t>ZOBNIŠKO GONILO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865" y="1310470"/>
            <a:ext cx="10515600" cy="4351338"/>
          </a:xfrm>
        </p:spPr>
        <p:txBody>
          <a:bodyPr/>
          <a:lstStyle/>
          <a:p>
            <a:r>
              <a:rPr lang="sl-SI" dirty="0"/>
              <a:t>Lastnosti:</a:t>
            </a:r>
          </a:p>
          <a:p>
            <a:pPr lvl="1"/>
            <a:r>
              <a:rPr lang="sl-SI" dirty="0"/>
              <a:t>Dolga življenjsko dobo</a:t>
            </a:r>
          </a:p>
          <a:p>
            <a:pPr lvl="1"/>
            <a:r>
              <a:rPr lang="sl-SI" dirty="0"/>
              <a:t>Majhne izgube pri prenosu energije</a:t>
            </a:r>
          </a:p>
          <a:p>
            <a:pPr lvl="1"/>
            <a:r>
              <a:rPr lang="sl-SI" dirty="0"/>
              <a:t>Precejšnja obraba </a:t>
            </a:r>
          </a:p>
          <a:p>
            <a:pPr lvl="1"/>
            <a:r>
              <a:rPr lang="sl-SI" dirty="0"/>
              <a:t>Prenese veliko večje obremenitve kot na primer jermensko gonilo</a:t>
            </a:r>
          </a:p>
          <a:p>
            <a:r>
              <a:rPr lang="sl-SI" dirty="0"/>
              <a:t>Za razliko od ostalih omenjenih gonil je zobniško gonilo možno uporabiti pri </a:t>
            </a:r>
            <a:r>
              <a:rPr lang="sl-SI" b="1" dirty="0">
                <a:solidFill>
                  <a:srgbClr val="00B050"/>
                </a:solidFill>
              </a:rPr>
              <a:t>prenosu gibanja v dveh med seboj pravokotnih smereh </a:t>
            </a:r>
            <a:r>
              <a:rPr lang="sl-SI" dirty="0">
                <a:sym typeface="Wingdings" panose="05000000000000000000" pitchFamily="2" charset="2"/>
              </a:rPr>
              <a:t> </a:t>
            </a:r>
            <a:r>
              <a:rPr lang="sl-SI" b="1" dirty="0">
                <a:solidFill>
                  <a:srgbClr val="00B050"/>
                </a:solidFill>
              </a:rPr>
              <a:t>stožčasti zobniki</a:t>
            </a:r>
            <a:r>
              <a:rPr lang="sl-SI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943" y="4392511"/>
            <a:ext cx="2717443" cy="2335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34141" y="6389610"/>
            <a:ext cx="455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>
                <a:hlinkClick r:id="rId3"/>
              </a:rPr>
              <a:t>https://encrypted-tbn0.gstatic.com/images?q=tbn:ANd9GcQxWDYJyhAOen1EHaaTPZo-Gnd6MpeditwmY1kSTtVyH-YEskjT&amp;s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168799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307" y="168435"/>
            <a:ext cx="10515600" cy="1148057"/>
          </a:xfrm>
        </p:spPr>
        <p:txBody>
          <a:bodyPr/>
          <a:lstStyle/>
          <a:p>
            <a:r>
              <a:rPr lang="sl-SI" dirty="0">
                <a:solidFill>
                  <a:srgbClr val="00B050"/>
                </a:solidFill>
              </a:rPr>
              <a:t>Polžasto zobniško gonilo, zobata letev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9359" y="1517801"/>
            <a:ext cx="5157787" cy="1960338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Osi vrtenja valjastega in polžastega zobnika sta pravokotni. </a:t>
            </a:r>
          </a:p>
          <a:p>
            <a:r>
              <a:rPr lang="sl-SI" dirty="0"/>
              <a:t>Pogosta uporaba kot reduktorji; zmanjševanje število obratov, </a:t>
            </a:r>
            <a:r>
              <a:rPr lang="sl-SI" dirty="0">
                <a:sym typeface="Wingdings" panose="05000000000000000000" pitchFamily="2" charset="2"/>
              </a:rPr>
              <a:t> </a:t>
            </a:r>
            <a:r>
              <a:rPr lang="sl-SI" dirty="0"/>
              <a:t>zmanjšanje hitrost vrtenja.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02107" y="1517801"/>
            <a:ext cx="5183188" cy="1960338"/>
          </a:xfrm>
        </p:spPr>
        <p:txBody>
          <a:bodyPr/>
          <a:lstStyle/>
          <a:p>
            <a:r>
              <a:rPr lang="sl-SI" dirty="0"/>
              <a:t>Kombinacija zobnika in zobate letve.</a:t>
            </a:r>
          </a:p>
          <a:p>
            <a:r>
              <a:rPr lang="sl-SI" dirty="0"/>
              <a:t>Gonilo, ki krožno gibanje pretvarja v premo ali obratno.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59" y="3679448"/>
            <a:ext cx="3693575" cy="28881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7459" y="4096680"/>
            <a:ext cx="3672443" cy="2053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516" y="3655645"/>
            <a:ext cx="2300754" cy="3067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820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ucila-koce.si/1YCx/2in3-triada/tehnicni_konstruktorji/gonila_in_stroji/Dvigalo_-_vili%C4%8D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220" y="1219342"/>
            <a:ext cx="5801784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iličar Still R60-40, 1000 EUR naprodaj na Truck1 Slovenija - I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088" y="1362541"/>
            <a:ext cx="5430262" cy="4064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93973" y="6259132"/>
            <a:ext cx="6490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>
                <a:hlinkClick r:id="rId4"/>
              </a:rPr>
              <a:t>https://www.truck1-si.com/img/Oprema_za_ravnanje_s_tovorom_Vilicar_Still_R60_40-ful-8045/8045_1812155401139.jpg</a:t>
            </a:r>
            <a:endParaRPr lang="sl-SI" sz="800" dirty="0"/>
          </a:p>
          <a:p>
            <a:r>
              <a:rPr lang="sl-SI" sz="800" dirty="0">
                <a:hlinkClick r:id="rId5"/>
              </a:rPr>
              <a:t>https://encrypted-tbn0.gstatic.com/images?q=tbn%3AANd9GcQWkfoRzlwievNnYG6KcQ0V6FXCRezkuLzSpoUGsH4a_mFB9J7q&amp;usqp=CAU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3197044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B050"/>
                </a:solidFill>
              </a:rPr>
              <a:t>Planetarno gonilo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1857733"/>
          </a:xfrm>
        </p:spPr>
        <p:txBody>
          <a:bodyPr/>
          <a:lstStyle/>
          <a:p>
            <a:r>
              <a:rPr lang="sl-SI" dirty="0"/>
              <a:t>Prisotnih je več zobnikov, ki so razporejeni okrog osrednjega, kot planeti okrog Sonca. </a:t>
            </a:r>
            <a:r>
              <a:rPr lang="sl-SI" dirty="0">
                <a:hlinkClick r:id="rId2"/>
              </a:rPr>
              <a:t>Video </a:t>
            </a:r>
            <a:endParaRPr lang="sl-SI" dirty="0"/>
          </a:p>
          <a:p>
            <a:r>
              <a:rPr lang="sl-SI" dirty="0">
                <a:hlinkClick r:id="rId3"/>
              </a:rPr>
              <a:t>Avtomatski menjalnik </a:t>
            </a:r>
            <a:endParaRPr lang="sl-SI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825" y="3683358"/>
            <a:ext cx="6845056" cy="25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6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B050"/>
                </a:solidFill>
              </a:rPr>
              <a:t>Zanimivost: verižnik ali zobnik?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i="1" dirty="0">
                <a:solidFill>
                  <a:srgbClr val="00B050"/>
                </a:solidFill>
              </a:rPr>
              <a:t>Zobniki</a:t>
            </a:r>
            <a:r>
              <a:rPr lang="sl-SI" i="1" dirty="0"/>
              <a:t> imajo prenos gibanja neposredno iz zoba enega zobnika na zob drugega </a:t>
            </a:r>
            <a:r>
              <a:rPr lang="sl-SI" i="1" dirty="0">
                <a:sym typeface="Wingdings" panose="05000000000000000000" pitchFamily="2" charset="2"/>
              </a:rPr>
              <a:t> </a:t>
            </a:r>
            <a:r>
              <a:rPr lang="sl-SI" i="1" dirty="0"/>
              <a:t>zobnika se vrtita v nasprotnih smereh.</a:t>
            </a:r>
          </a:p>
          <a:p>
            <a:r>
              <a:rPr lang="sl-SI" i="1" dirty="0">
                <a:solidFill>
                  <a:srgbClr val="00B050"/>
                </a:solidFill>
              </a:rPr>
              <a:t>Verižniki</a:t>
            </a:r>
            <a:r>
              <a:rPr lang="sl-SI" i="1" dirty="0"/>
              <a:t> so povezani z verigo, preko katere se prenaša gibanje </a:t>
            </a:r>
            <a:r>
              <a:rPr lang="sl-SI" i="1" dirty="0">
                <a:sym typeface="Wingdings" panose="05000000000000000000" pitchFamily="2" charset="2"/>
              </a:rPr>
              <a:t> </a:t>
            </a:r>
            <a:r>
              <a:rPr lang="sl-SI" i="1" dirty="0"/>
              <a:t>oba verižnika se vrtita v isto smer. </a:t>
            </a:r>
          </a:p>
          <a:p>
            <a:pPr marL="0" indent="0">
              <a:buNone/>
            </a:pPr>
            <a:endParaRPr lang="sl-SI" i="1" dirty="0"/>
          </a:p>
          <a:p>
            <a:r>
              <a:rPr lang="sl-SI" b="1" i="1" dirty="0"/>
              <a:t>Ni enako!!</a:t>
            </a:r>
          </a:p>
        </p:txBody>
      </p:sp>
    </p:spTree>
    <p:extLst>
      <p:ext uri="{BB962C8B-B14F-4D97-AF65-F5344CB8AC3E}">
        <p14:creationId xmlns:p14="http://schemas.microsoft.com/office/powerpoint/2010/main" val="378295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B050"/>
                </a:solidFill>
              </a:rPr>
              <a:t>JERMENSKO GONILO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856" y="1485621"/>
            <a:ext cx="5292144" cy="4351338"/>
          </a:xfrm>
        </p:spPr>
        <p:txBody>
          <a:bodyPr/>
          <a:lstStyle/>
          <a:p>
            <a:r>
              <a:rPr lang="sl-SI" dirty="0"/>
              <a:t>Jermensko gonilo je sestavljeno iz (vsaj) dveh jermenic, ki sta povezani z jermenom. 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Ločimo več vrst jermenov:</a:t>
            </a:r>
          </a:p>
          <a:p>
            <a:pPr lvl="1"/>
            <a:r>
              <a:rPr lang="sl-SI" dirty="0"/>
              <a:t>zobati jermen,</a:t>
            </a:r>
          </a:p>
          <a:p>
            <a:pPr lvl="1"/>
            <a:r>
              <a:rPr lang="sl-SI" dirty="0"/>
              <a:t>ploščati jermen,</a:t>
            </a:r>
          </a:p>
          <a:p>
            <a:pPr lvl="1"/>
            <a:r>
              <a:rPr lang="sl-SI" dirty="0"/>
              <a:t>klinasti jermen.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744" y="605006"/>
            <a:ext cx="3974206" cy="2980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500" y="5075528"/>
            <a:ext cx="3021172" cy="1381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379594" y="6176963"/>
            <a:ext cx="3974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>
                <a:hlinkClick r:id="rId4"/>
              </a:rPr>
              <a:t>https://tehimpex.si/sl/izdelki/pogonska-tehnika/jermeni-jermenice/zobati-jermeni-za-sinhronske-prenose</a:t>
            </a:r>
            <a:endParaRPr lang="sl-SI" sz="800" dirty="0"/>
          </a:p>
          <a:p>
            <a:r>
              <a:rPr lang="sl-SI" sz="800" dirty="0">
                <a:hlinkClick r:id="rId5"/>
              </a:rPr>
              <a:t>https://www.opara.si/img/p/4/0/2/3/3/9/8/4023398-thickbox_default.jpg</a:t>
            </a:r>
            <a:endParaRPr lang="sl-SI" sz="800" dirty="0"/>
          </a:p>
          <a:p>
            <a:r>
              <a:rPr lang="sl-SI" sz="800" dirty="0">
                <a:hlinkClick r:id="rId6"/>
              </a:rPr>
              <a:t>https://cdn.autoersatzteile.de/thumb?m=1&amp;id=781235&amp;lng=si&amp;n=2&amp;ccf=94077766</a:t>
            </a:r>
            <a:endParaRPr lang="sl-SI" sz="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330" y="3742564"/>
            <a:ext cx="2665927" cy="2665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916" y="3821253"/>
            <a:ext cx="3176385" cy="212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01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657304" cy="1000036"/>
          </a:xfrm>
        </p:spPr>
        <p:txBody>
          <a:bodyPr/>
          <a:lstStyle/>
          <a:p>
            <a:r>
              <a:rPr lang="sl-SI" dirty="0">
                <a:solidFill>
                  <a:srgbClr val="00B050"/>
                </a:solidFill>
              </a:rPr>
              <a:t>JERMENSKO GONILO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992" y="1725769"/>
            <a:ext cx="4287592" cy="4515588"/>
          </a:xfrm>
        </p:spPr>
        <p:txBody>
          <a:bodyPr>
            <a:normAutofit/>
          </a:bodyPr>
          <a:lstStyle/>
          <a:p>
            <a:r>
              <a:rPr lang="sl-SI" dirty="0"/>
              <a:t>Uporaba:</a:t>
            </a:r>
          </a:p>
          <a:p>
            <a:pPr lvl="1"/>
            <a:r>
              <a:rPr lang="sl-SI" dirty="0"/>
              <a:t>Avtomobili</a:t>
            </a:r>
          </a:p>
          <a:p>
            <a:pPr lvl="1"/>
            <a:r>
              <a:rPr lang="sl-SI" dirty="0"/>
              <a:t>Pralni stroj</a:t>
            </a:r>
          </a:p>
          <a:p>
            <a:pPr lvl="1"/>
            <a:r>
              <a:rPr lang="sl-SI" dirty="0"/>
              <a:t>Vrtalni stroj</a:t>
            </a:r>
          </a:p>
          <a:p>
            <a:pPr lvl="1"/>
            <a:endParaRPr lang="sl-SI" dirty="0"/>
          </a:p>
          <a:p>
            <a:pPr lvl="1"/>
            <a:endParaRPr lang="sl-SI" dirty="0"/>
          </a:p>
          <a:p>
            <a:r>
              <a:rPr lang="sl-SI" i="1" dirty="0"/>
              <a:t>Ali lahko dosežemo, da se ena jermenica vrti v eno smer, druga pa v nasprotno? </a:t>
            </a:r>
          </a:p>
          <a:p>
            <a:pPr lvl="1"/>
            <a:r>
              <a:rPr lang="sl-SI" i="1" dirty="0">
                <a:hlinkClick r:id="rId2"/>
              </a:rPr>
              <a:t>Rešitev </a:t>
            </a:r>
            <a:endParaRPr lang="sl-SI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233374" y="6437276"/>
            <a:ext cx="5473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>
                <a:hlinkClick r:id="rId3"/>
              </a:rPr>
              <a:t>https://i.pinimg.com/236x/ea/20/68/ea2068d63253681c634b176a616eb6c5--timing-belt-what-is.jpg</a:t>
            </a:r>
            <a:endParaRPr lang="sl-SI" sz="800" dirty="0"/>
          </a:p>
          <a:p>
            <a:r>
              <a:rPr lang="sl-SI" sz="800" dirty="0">
                <a:hlinkClick r:id="rId4"/>
              </a:rPr>
              <a:t>https://cdn.pctech-support.com/img/107/chto-delat-esli-sletaet-remen-s-barabana-stiralnoj-mashini.jpg</a:t>
            </a:r>
            <a:endParaRPr lang="sl-SI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576" y="1165856"/>
            <a:ext cx="2879770" cy="4856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835" y="1308255"/>
            <a:ext cx="3567077" cy="267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0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ojni elemen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35514">
            <a:off x="401930" y="334706"/>
            <a:ext cx="6458393" cy="255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6379">
            <a:off x="6948774" y="308196"/>
            <a:ext cx="4629150" cy="2695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6557">
            <a:off x="221335" y="3471146"/>
            <a:ext cx="6693358" cy="28891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43076" y="11804538"/>
            <a:ext cx="58421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>
                <a:solidFill>
                  <a:prstClr val="white"/>
                </a:solidFill>
                <a:hlinkClick r:id="rId5"/>
              </a:rPr>
              <a:t>https://hr.wikipedia.org/wiki/Malte%C5%A1ki_kri%C5%BE_(mehanizam)#/media/Datoteka:Geneva_mechanism_6spoke_animation.gif</a:t>
            </a:r>
            <a:endParaRPr lang="sl-SI" sz="800" dirty="0">
              <a:solidFill>
                <a:prstClr val="white"/>
              </a:solidFill>
            </a:endParaRPr>
          </a:p>
        </p:txBody>
      </p:sp>
      <p:pic>
        <p:nvPicPr>
          <p:cNvPr id="1028" name="Picture 4" descr="https://upload.wikimedia.org/wikipedia/commons/9/9b/Geneva_mechanism_6spoke_animation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8377">
            <a:off x="8257165" y="2978015"/>
            <a:ext cx="3827516" cy="287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315" y="4995808"/>
            <a:ext cx="2704563" cy="175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8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B050"/>
                </a:solidFill>
              </a:rPr>
              <a:t>TORNO GONILO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947" y="1739028"/>
            <a:ext cx="5266386" cy="2382923"/>
          </a:xfrm>
        </p:spPr>
        <p:txBody>
          <a:bodyPr/>
          <a:lstStyle/>
          <a:p>
            <a:r>
              <a:rPr lang="sl-SI" dirty="0"/>
              <a:t>Princip trenja (kot jermensko gonilo)</a:t>
            </a:r>
          </a:p>
          <a:p>
            <a:r>
              <a:rPr lang="sl-SI" dirty="0"/>
              <a:t>Običajno hrapava površina dveh vrtečih elementov (torna kolesa)</a:t>
            </a:r>
          </a:p>
          <a:p>
            <a:r>
              <a:rPr lang="sl-SI" dirty="0"/>
              <a:t>Kolesarski dinamo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131" y="365125"/>
            <a:ext cx="4895045" cy="3059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7622" y="6176963"/>
            <a:ext cx="3953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>
                <a:hlinkClick r:id="rId3"/>
              </a:rPr>
              <a:t>https://www.t3tech.si/trendi/novica/bodo-na-kolesih-spet-imeli-dinama</a:t>
            </a:r>
            <a:endParaRPr lang="sl-SI" sz="800" dirty="0"/>
          </a:p>
          <a:p>
            <a:r>
              <a:rPr lang="sl-SI" sz="800" dirty="0">
                <a:hlinkClick r:id="rId4"/>
              </a:rPr>
              <a:t>http://gearingsystem.blogspot.com/2012/02/friction-wheels.html</a:t>
            </a:r>
            <a:endParaRPr lang="sl-SI" sz="800" dirty="0"/>
          </a:p>
          <a:p>
            <a:r>
              <a:rPr lang="sl-SI" sz="800" dirty="0">
                <a:hlinkClick r:id="rId5"/>
              </a:rPr>
              <a:t>https://www.shutterstock.com/image-photo/close-on-bicycle-generator-225039784</a:t>
            </a:r>
            <a:endParaRPr lang="sl-SI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9238" y="3640789"/>
            <a:ext cx="3984938" cy="2390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3160" y="4208548"/>
            <a:ext cx="3678998" cy="263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35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094"/>
            <a:ext cx="5098961" cy="1325563"/>
          </a:xfrm>
        </p:spPr>
        <p:txBody>
          <a:bodyPr/>
          <a:lstStyle/>
          <a:p>
            <a:r>
              <a:rPr lang="sl-SI">
                <a:solidFill>
                  <a:srgbClr val="00B050"/>
                </a:solidFill>
              </a:rPr>
              <a:t>STROJNI </a:t>
            </a:r>
            <a:r>
              <a:rPr lang="sl-SI" dirty="0">
                <a:solidFill>
                  <a:srgbClr val="00B050"/>
                </a:solidFill>
              </a:rPr>
              <a:t>MEHANIZMI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92144" cy="4351338"/>
          </a:xfrm>
        </p:spPr>
        <p:txBody>
          <a:bodyPr/>
          <a:lstStyle/>
          <a:p>
            <a:r>
              <a:rPr lang="sl-SI" dirty="0"/>
              <a:t>ROČIČNI MEHANIZEM;</a:t>
            </a:r>
          </a:p>
          <a:p>
            <a:pPr lvl="1"/>
            <a:r>
              <a:rPr lang="sl-SI" dirty="0"/>
              <a:t>pretvarjanje premega gibanja v kroženje in obratno (avtomobili, parne lokomotive)</a:t>
            </a:r>
          </a:p>
          <a:p>
            <a:pPr marL="457200" lvl="1" indent="0">
              <a:buNone/>
            </a:pPr>
            <a:endParaRPr lang="sl-SI" dirty="0"/>
          </a:p>
          <a:p>
            <a:r>
              <a:rPr lang="sl-SI" dirty="0"/>
              <a:t>KRIVULJNI MEHANIZEM;</a:t>
            </a:r>
          </a:p>
          <a:p>
            <a:pPr lvl="1"/>
            <a:r>
              <a:rPr lang="sl-SI" dirty="0"/>
              <a:t>odmični mehanizem za ventile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15955" y="3734872"/>
            <a:ext cx="2975019" cy="2807595"/>
            <a:chOff x="7295009" y="3177442"/>
            <a:chExt cx="2892180" cy="29995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95009" y="3177442"/>
              <a:ext cx="1823233" cy="29995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8345510" y="3217837"/>
              <a:ext cx="18416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l-SI" dirty="0"/>
                <a:t>Nepremični del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654603" y="4307870"/>
              <a:ext cx="7598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l-SI" dirty="0"/>
                <a:t>vzmet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104" y="650622"/>
            <a:ext cx="4804472" cy="2738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38200" y="6176963"/>
            <a:ext cx="4506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>
                <a:hlinkClick r:id="rId4"/>
              </a:rPr>
              <a:t>https://www.turizem-divaca.si/mma/2/2006010615494409/mid/</a:t>
            </a:r>
            <a:endParaRPr lang="sl-SI" sz="800" dirty="0"/>
          </a:p>
          <a:p>
            <a:r>
              <a:rPr lang="sl-SI" sz="800" dirty="0">
                <a:hlinkClick r:id="rId5"/>
              </a:rPr>
              <a:t>https://www.ffri.hr/~mdundjer/Elementi%20strojeva%20II/18-Mehanizmi.pdf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38504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759" y="508121"/>
            <a:ext cx="8170241" cy="1068628"/>
          </a:xfrm>
        </p:spPr>
        <p:txBody>
          <a:bodyPr/>
          <a:lstStyle/>
          <a:p>
            <a:r>
              <a:rPr lang="sl-SI" dirty="0"/>
              <a:t>Strojni elementi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0637" y="1104815"/>
            <a:ext cx="2362365" cy="1326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prstClr val="white"/>
                </a:solidFill>
              </a:rPr>
              <a:t>Spajajo: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prstClr val="white"/>
                </a:solidFill>
              </a:rPr>
              <a:t>Razstavljive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prstClr val="white"/>
                </a:solidFill>
              </a:rPr>
              <a:t>Nerazstavljive zveze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29910" y="2864184"/>
            <a:ext cx="2221604" cy="1547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prstClr val="white"/>
                </a:solidFill>
              </a:rPr>
              <a:t>Prenašajo gibanje: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prstClr val="white"/>
                </a:solidFill>
              </a:rPr>
              <a:t>Zobniki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prstClr val="white"/>
                </a:solidFill>
              </a:rPr>
              <a:t>Veriga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prstClr val="white"/>
                </a:solidFill>
              </a:rPr>
              <a:t>Jermeni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934236" y="5024491"/>
            <a:ext cx="2071353" cy="1024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prstClr val="white"/>
                </a:solidFill>
              </a:rPr>
              <a:t>Dušijo gibanje: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prstClr val="white"/>
                </a:solidFill>
              </a:rPr>
              <a:t>Vzmeti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51514" y="3851751"/>
            <a:ext cx="2882722" cy="1552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prstClr val="white"/>
                </a:solidFill>
              </a:rPr>
              <a:t>Pretvarjajo gibanje: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prstClr val="white"/>
                </a:solidFill>
              </a:rPr>
              <a:t>Ročični mehanizmi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prstClr val="white"/>
                </a:solidFill>
              </a:rPr>
              <a:t>Krivuljni mehanizmi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2000" dirty="0" err="1">
                <a:solidFill>
                  <a:prstClr val="white"/>
                </a:solidFill>
              </a:rPr>
              <a:t>Maltežki</a:t>
            </a:r>
            <a:r>
              <a:rPr lang="sl-SI" sz="2000" dirty="0">
                <a:solidFill>
                  <a:prstClr val="white"/>
                </a:solidFill>
              </a:rPr>
              <a:t> križ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43002" y="1883064"/>
            <a:ext cx="2286908" cy="16438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prstClr val="white"/>
                </a:solidFill>
              </a:rPr>
              <a:t>Omogočajo gibanje: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prstClr val="white"/>
                </a:solidFill>
              </a:rPr>
              <a:t>Osi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prstClr val="white"/>
                </a:solidFill>
              </a:rPr>
              <a:t>Gredi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prstClr val="white"/>
                </a:solidFill>
              </a:rPr>
              <a:t>ležaji</a:t>
            </a:r>
          </a:p>
        </p:txBody>
      </p:sp>
      <p:sp>
        <p:nvSpPr>
          <p:cNvPr id="9" name="Right Brace 8"/>
          <p:cNvSpPr/>
          <p:nvPr/>
        </p:nvSpPr>
        <p:spPr>
          <a:xfrm rot="6537788">
            <a:off x="4606084" y="2133675"/>
            <a:ext cx="945452" cy="5781634"/>
          </a:xfrm>
          <a:prstGeom prst="rightBrace">
            <a:avLst>
              <a:gd name="adj1" fmla="val 8333"/>
              <a:gd name="adj2" fmla="val 583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912511">
            <a:off x="2519966" y="5395436"/>
            <a:ext cx="2949262" cy="9079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prstClr val="white"/>
                </a:solidFill>
              </a:rPr>
              <a:t>GONILA</a:t>
            </a:r>
            <a:endParaRPr lang="sl-SI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8630" y="1874352"/>
            <a:ext cx="58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Os </a:t>
            </a:r>
          </a:p>
        </p:txBody>
      </p:sp>
      <p:sp>
        <p:nvSpPr>
          <p:cNvPr id="11" name="Not Equal 10"/>
          <p:cNvSpPr/>
          <p:nvPr/>
        </p:nvSpPr>
        <p:spPr>
          <a:xfrm>
            <a:off x="6224046" y="1884576"/>
            <a:ext cx="334851" cy="366125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8896" y="1874352"/>
            <a:ext cx="485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Gred; vedno gibljiva, prenaša navor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937274" y="1999665"/>
            <a:ext cx="787385" cy="151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540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794" y="3040960"/>
            <a:ext cx="3224011" cy="935194"/>
          </a:xfrm>
        </p:spPr>
        <p:txBody>
          <a:bodyPr/>
          <a:lstStyle/>
          <a:p>
            <a:r>
              <a:rPr lang="sl-SI" b="1" dirty="0">
                <a:solidFill>
                  <a:srgbClr val="00B050"/>
                </a:solidFill>
              </a:rPr>
              <a:t>GONILA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2077" y="3971015"/>
            <a:ext cx="1753673" cy="423463"/>
          </a:xfrm>
        </p:spPr>
        <p:txBody>
          <a:bodyPr/>
          <a:lstStyle/>
          <a:p>
            <a:r>
              <a:rPr lang="sl-SI" dirty="0"/>
              <a:t>TIT 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15258">
            <a:off x="9072804" y="15260"/>
            <a:ext cx="2763902" cy="2842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4926">
            <a:off x="235884" y="407866"/>
            <a:ext cx="3788647" cy="2841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22619">
            <a:off x="8766627" y="3559734"/>
            <a:ext cx="3442040" cy="258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239" y="99910"/>
            <a:ext cx="3663463" cy="2853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786" y="4659110"/>
            <a:ext cx="5639175" cy="2067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12127">
            <a:off x="220392" y="3235273"/>
            <a:ext cx="3507346" cy="2630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18165">
            <a:off x="7214703" y="2565323"/>
            <a:ext cx="2998131" cy="2438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5828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564" y="326489"/>
            <a:ext cx="10515600" cy="1325563"/>
          </a:xfrm>
        </p:spPr>
        <p:txBody>
          <a:bodyPr/>
          <a:lstStyle/>
          <a:p>
            <a:r>
              <a:rPr lang="sl-SI" dirty="0">
                <a:solidFill>
                  <a:srgbClr val="00B050"/>
                </a:solidFill>
              </a:rPr>
              <a:t>OSNOVE</a:t>
            </a:r>
            <a:r>
              <a:rPr lang="sl-SI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20" y="2025283"/>
            <a:ext cx="10515600" cy="3634133"/>
          </a:xfrm>
        </p:spPr>
        <p:txBody>
          <a:bodyPr>
            <a:normAutofit/>
          </a:bodyPr>
          <a:lstStyle/>
          <a:p>
            <a:pPr fontAlgn="base"/>
            <a:r>
              <a:rPr lang="sl-SI" dirty="0"/>
              <a:t>Gonilka, gnano in gonilno (pogonsko) kolo ter gnani in (gonilni) pogonski verižnik </a:t>
            </a:r>
            <a:r>
              <a:rPr lang="sl-SI" dirty="0">
                <a:sym typeface="Wingdings" panose="05000000000000000000" pitchFamily="2" charset="2"/>
              </a:rPr>
              <a:t> </a:t>
            </a:r>
            <a:r>
              <a:rPr lang="sl-SI" dirty="0"/>
              <a:t>gonilo. </a:t>
            </a:r>
            <a:r>
              <a:rPr lang="sl-SI" i="1" dirty="0"/>
              <a:t>Od kje poznamo naštete </a:t>
            </a:r>
            <a:r>
              <a:rPr lang="sl-SI" i="1"/>
              <a:t>pojme?</a:t>
            </a:r>
          </a:p>
          <a:p>
            <a:pPr marL="0" indent="0" fontAlgn="base">
              <a:buNone/>
            </a:pPr>
            <a:endParaRPr lang="sl-SI" i="1" dirty="0"/>
          </a:p>
          <a:p>
            <a:pPr fontAlgn="base"/>
            <a:r>
              <a:rPr lang="sl-SI" b="1" dirty="0">
                <a:solidFill>
                  <a:srgbClr val="00B050"/>
                </a:solidFill>
              </a:rPr>
              <a:t>Gonila</a:t>
            </a:r>
            <a:r>
              <a:rPr lang="sl-SI" dirty="0">
                <a:solidFill>
                  <a:srgbClr val="00B050"/>
                </a:solidFill>
              </a:rPr>
              <a:t> imenujemo strojne dele, ki so povezani z gibanjem.</a:t>
            </a:r>
            <a:r>
              <a:rPr lang="sl-SI" dirty="0"/>
              <a:t> V tehniških sistemih se nahajajo med pogonskim in gnanim (delovnim) strojem in </a:t>
            </a:r>
            <a:r>
              <a:rPr lang="sl-SI" dirty="0">
                <a:solidFill>
                  <a:srgbClr val="00B050"/>
                </a:solidFill>
              </a:rPr>
              <a:t>omogočajo prenos gibanja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436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8823"/>
          </a:xfrm>
        </p:spPr>
        <p:txBody>
          <a:bodyPr/>
          <a:lstStyle/>
          <a:p>
            <a:r>
              <a:rPr lang="sl-SI" dirty="0">
                <a:solidFill>
                  <a:srgbClr val="00B050"/>
                </a:solidFill>
              </a:rPr>
              <a:t>OSNOVE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8952"/>
            <a:ext cx="10515600" cy="2279561"/>
          </a:xfrm>
        </p:spPr>
        <p:txBody>
          <a:bodyPr/>
          <a:lstStyle/>
          <a:p>
            <a:pPr fontAlgn="base"/>
            <a:r>
              <a:rPr lang="sl-SI" dirty="0"/>
              <a:t>Sestavljena so iz elementov, ki gibanje:</a:t>
            </a:r>
          </a:p>
          <a:p>
            <a:pPr lvl="1" fontAlgn="base"/>
            <a:r>
              <a:rPr lang="sl-SI" dirty="0"/>
              <a:t>omogočajo (osi, ležaji),</a:t>
            </a:r>
          </a:p>
          <a:p>
            <a:pPr lvl="1" fontAlgn="base"/>
            <a:r>
              <a:rPr lang="sl-SI" dirty="0"/>
              <a:t>prenašajo (gredi, zobniki, verige, jermenice, zobate letve),</a:t>
            </a:r>
          </a:p>
          <a:p>
            <a:pPr lvl="1" fontAlgn="base"/>
            <a:r>
              <a:rPr lang="sl-SI" dirty="0"/>
              <a:t>pretvarjajo iz ene oblike v drugo (ročični mehanizmi, krivuljni mehanizmi).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Rectangle 3"/>
          <p:cNvSpPr/>
          <p:nvPr/>
        </p:nvSpPr>
        <p:spPr>
          <a:xfrm>
            <a:off x="838200" y="4649274"/>
            <a:ext cx="2559674" cy="13805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/>
              <a:t>Pogonski stroj</a:t>
            </a:r>
          </a:p>
        </p:txBody>
      </p:sp>
      <p:sp>
        <p:nvSpPr>
          <p:cNvPr id="5" name="Rectangle 4"/>
          <p:cNvSpPr/>
          <p:nvPr/>
        </p:nvSpPr>
        <p:spPr>
          <a:xfrm>
            <a:off x="8471373" y="4649274"/>
            <a:ext cx="2321121" cy="13805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/>
              <a:t>Gnani stroj / orodje</a:t>
            </a:r>
          </a:p>
        </p:txBody>
      </p:sp>
      <p:sp>
        <p:nvSpPr>
          <p:cNvPr id="6" name="Oval 5"/>
          <p:cNvSpPr/>
          <p:nvPr/>
        </p:nvSpPr>
        <p:spPr>
          <a:xfrm>
            <a:off x="5080285" y="4297721"/>
            <a:ext cx="1846402" cy="19413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GONILO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707399" y="5037646"/>
            <a:ext cx="1216621" cy="828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Right Arrow 7"/>
          <p:cNvSpPr/>
          <p:nvPr/>
        </p:nvSpPr>
        <p:spPr>
          <a:xfrm>
            <a:off x="7146059" y="5037646"/>
            <a:ext cx="1216621" cy="828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69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37981" b="1764"/>
          <a:stretch/>
        </p:blipFill>
        <p:spPr>
          <a:xfrm>
            <a:off x="310166" y="1468190"/>
            <a:ext cx="11485124" cy="410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5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024"/>
            <a:ext cx="10515600" cy="926318"/>
          </a:xfrm>
        </p:spPr>
        <p:txBody>
          <a:bodyPr/>
          <a:lstStyle/>
          <a:p>
            <a:r>
              <a:rPr lang="sl-SI" dirty="0">
                <a:solidFill>
                  <a:srgbClr val="00B050"/>
                </a:solidFill>
              </a:rPr>
              <a:t>POJMI</a:t>
            </a:r>
            <a:r>
              <a:rPr lang="sl-SI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3644"/>
            <a:ext cx="10515600" cy="5447763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sl-SI" b="1" dirty="0">
                <a:solidFill>
                  <a:srgbClr val="00B050"/>
                </a:solidFill>
              </a:rPr>
              <a:t>Prestavno razmerje</a:t>
            </a:r>
            <a:r>
              <a:rPr lang="sl-SI" dirty="0"/>
              <a:t> je razmerje med vrtilno hitrostjo (ali obrati) pogonske gredi in gnane gredi. </a:t>
            </a:r>
            <a:r>
              <a:rPr lang="sl-SI" i="1" dirty="0"/>
              <a:t>Poenostavljeno lahko povemo, da je prestavno razmerje </a:t>
            </a:r>
            <a:r>
              <a:rPr lang="sl-SI" b="1" i="1" dirty="0">
                <a:solidFill>
                  <a:srgbClr val="00B050"/>
                </a:solidFill>
              </a:rPr>
              <a:t>enako razmerju med velikostjo gnanega elementa in pogonskega elementa</a:t>
            </a:r>
            <a:r>
              <a:rPr lang="sl-SI" i="1" dirty="0"/>
              <a:t>.</a:t>
            </a:r>
            <a:r>
              <a:rPr lang="sl-SI" dirty="0"/>
              <a:t> </a:t>
            </a:r>
          </a:p>
          <a:p>
            <a:pPr fontAlgn="base"/>
            <a:endParaRPr lang="sl-SI" dirty="0"/>
          </a:p>
          <a:p>
            <a:pPr fontAlgn="base"/>
            <a:r>
              <a:rPr lang="sl-SI" dirty="0"/>
              <a:t>Prestavno razmerje podaja naslednja enačba:</a:t>
            </a:r>
          </a:p>
          <a:p>
            <a:pPr fontAlgn="base"/>
            <a:endParaRPr lang="sl-SI" dirty="0"/>
          </a:p>
          <a:p>
            <a:pPr marL="0" indent="0" fontAlgn="base">
              <a:buNone/>
            </a:pPr>
            <a:endParaRPr lang="sl-SI" dirty="0"/>
          </a:p>
          <a:p>
            <a:pPr lvl="1" fontAlgn="base"/>
            <a:r>
              <a:rPr lang="el-GR" b="1" dirty="0"/>
              <a:t>ω</a:t>
            </a:r>
            <a:r>
              <a:rPr lang="el-GR" dirty="0"/>
              <a:t> </a:t>
            </a:r>
            <a:r>
              <a:rPr lang="sl-SI" dirty="0"/>
              <a:t>… vrtilna hitrost</a:t>
            </a:r>
          </a:p>
          <a:p>
            <a:pPr lvl="1" fontAlgn="base"/>
            <a:r>
              <a:rPr lang="sl-SI" b="1" dirty="0"/>
              <a:t>n </a:t>
            </a:r>
            <a:r>
              <a:rPr lang="sl-SI" dirty="0"/>
              <a:t>...</a:t>
            </a:r>
            <a:r>
              <a:rPr lang="sl-SI" b="1" dirty="0"/>
              <a:t> </a:t>
            </a:r>
            <a:r>
              <a:rPr lang="sl-SI" dirty="0"/>
              <a:t>število vrtljajev</a:t>
            </a:r>
          </a:p>
          <a:p>
            <a:pPr lvl="1" fontAlgn="base"/>
            <a:r>
              <a:rPr lang="sl-SI" b="1" dirty="0"/>
              <a:t>Z</a:t>
            </a:r>
            <a:r>
              <a:rPr lang="sl-SI" dirty="0"/>
              <a:t> … število zobnikov</a:t>
            </a:r>
          </a:p>
          <a:p>
            <a:pPr lvl="1" fontAlgn="base"/>
            <a:r>
              <a:rPr lang="sl-SI" b="1" dirty="0"/>
              <a:t>d</a:t>
            </a:r>
            <a:r>
              <a:rPr lang="sl-SI" dirty="0"/>
              <a:t> … premer</a:t>
            </a:r>
          </a:p>
          <a:p>
            <a:pPr lvl="1" fontAlgn="base"/>
            <a:r>
              <a:rPr lang="sl-SI" b="1" dirty="0"/>
              <a:t>1</a:t>
            </a:r>
            <a:r>
              <a:rPr lang="sl-SI" dirty="0"/>
              <a:t> … gonilni</a:t>
            </a:r>
          </a:p>
          <a:p>
            <a:pPr lvl="1" fontAlgn="base"/>
            <a:r>
              <a:rPr lang="sl-SI" b="1" dirty="0"/>
              <a:t>2</a:t>
            </a:r>
            <a:r>
              <a:rPr lang="sl-SI" dirty="0"/>
              <a:t> … gnani verižnik</a:t>
            </a:r>
          </a:p>
          <a:p>
            <a:pPr marL="457200" lvl="1" indent="0" fontAlgn="base">
              <a:buNone/>
            </a:pPr>
            <a:endParaRPr lang="sl-SI" dirty="0"/>
          </a:p>
          <a:p>
            <a:pPr fontAlgn="base"/>
            <a:r>
              <a:rPr lang="sl-SI" i="1" dirty="0"/>
              <a:t>Prav prestavno razmerje je bistveno pri vseh vrstah gonil. Omogoča nam prilagajanje hitrosti gibanja in navora. Pri kolesu to koristimo pri spremembi naklona vozišča.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4112" y="2844076"/>
            <a:ext cx="589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00B050"/>
                </a:solidFill>
              </a:rPr>
              <a:t>i = </a:t>
            </a:r>
            <a:r>
              <a:rPr lang="el-GR" sz="2800" b="1" dirty="0">
                <a:solidFill>
                  <a:srgbClr val="00B050"/>
                </a:solidFill>
              </a:rPr>
              <a:t>ω</a:t>
            </a:r>
            <a:r>
              <a:rPr lang="el-GR" sz="2800" b="1" baseline="-25000" dirty="0">
                <a:solidFill>
                  <a:srgbClr val="00B050"/>
                </a:solidFill>
              </a:rPr>
              <a:t>1</a:t>
            </a:r>
            <a:r>
              <a:rPr lang="el-GR" sz="2800" b="1" dirty="0">
                <a:solidFill>
                  <a:srgbClr val="00B050"/>
                </a:solidFill>
              </a:rPr>
              <a:t>/ω</a:t>
            </a:r>
            <a:r>
              <a:rPr lang="el-GR" sz="2800" b="1" baseline="-25000" dirty="0">
                <a:solidFill>
                  <a:srgbClr val="00B050"/>
                </a:solidFill>
              </a:rPr>
              <a:t>2</a:t>
            </a:r>
            <a:r>
              <a:rPr lang="el-GR" sz="2800" b="1" dirty="0">
                <a:solidFill>
                  <a:srgbClr val="00B050"/>
                </a:solidFill>
              </a:rPr>
              <a:t> = </a:t>
            </a:r>
            <a:r>
              <a:rPr lang="sl-SI" sz="2800" b="1" dirty="0">
                <a:solidFill>
                  <a:srgbClr val="00B050"/>
                </a:solidFill>
              </a:rPr>
              <a:t>n</a:t>
            </a:r>
            <a:r>
              <a:rPr lang="sl-SI" sz="2800" b="1" baseline="-25000" dirty="0">
                <a:solidFill>
                  <a:srgbClr val="00B050"/>
                </a:solidFill>
              </a:rPr>
              <a:t>1</a:t>
            </a:r>
            <a:r>
              <a:rPr lang="sl-SI" sz="2800" b="1" dirty="0">
                <a:solidFill>
                  <a:srgbClr val="00B050"/>
                </a:solidFill>
              </a:rPr>
              <a:t>/n</a:t>
            </a:r>
            <a:r>
              <a:rPr lang="sl-SI" sz="2800" b="1" baseline="-25000" dirty="0">
                <a:solidFill>
                  <a:srgbClr val="00B050"/>
                </a:solidFill>
              </a:rPr>
              <a:t>2</a:t>
            </a:r>
            <a:r>
              <a:rPr lang="sl-SI" sz="2800" b="1" dirty="0">
                <a:solidFill>
                  <a:srgbClr val="00B050"/>
                </a:solidFill>
              </a:rPr>
              <a:t> = Z</a:t>
            </a:r>
            <a:r>
              <a:rPr lang="sl-SI" sz="2800" b="1" baseline="-25000" dirty="0">
                <a:solidFill>
                  <a:srgbClr val="00B050"/>
                </a:solidFill>
              </a:rPr>
              <a:t>2</a:t>
            </a:r>
            <a:r>
              <a:rPr lang="sl-SI" sz="2800" b="1" dirty="0">
                <a:solidFill>
                  <a:srgbClr val="00B050"/>
                </a:solidFill>
              </a:rPr>
              <a:t>/Z</a:t>
            </a:r>
            <a:r>
              <a:rPr lang="sl-SI" sz="2800" b="1" baseline="-25000" dirty="0">
                <a:solidFill>
                  <a:srgbClr val="00B050"/>
                </a:solidFill>
              </a:rPr>
              <a:t>1</a:t>
            </a:r>
            <a:r>
              <a:rPr lang="sl-SI" sz="2800" b="1" dirty="0">
                <a:solidFill>
                  <a:srgbClr val="00B050"/>
                </a:solidFill>
              </a:rPr>
              <a:t> = d</a:t>
            </a:r>
            <a:r>
              <a:rPr lang="sl-SI" sz="2800" b="1" baseline="-25000" dirty="0">
                <a:solidFill>
                  <a:srgbClr val="00B050"/>
                </a:solidFill>
              </a:rPr>
              <a:t>2</a:t>
            </a:r>
            <a:r>
              <a:rPr lang="sl-SI" sz="2800" b="1" dirty="0">
                <a:solidFill>
                  <a:srgbClr val="00B050"/>
                </a:solidFill>
              </a:rPr>
              <a:t>/d</a:t>
            </a:r>
            <a:r>
              <a:rPr lang="sl-SI" sz="2800" b="1" baseline="-25000" dirty="0">
                <a:solidFill>
                  <a:srgbClr val="00B050"/>
                </a:solidFill>
              </a:rPr>
              <a:t>1</a:t>
            </a:r>
            <a:r>
              <a:rPr lang="sl-SI" sz="2800" baseline="-25000" dirty="0">
                <a:solidFill>
                  <a:srgbClr val="00B050"/>
                </a:solidFill>
              </a:rPr>
              <a:t> </a:t>
            </a:r>
            <a:endParaRPr lang="sl-SI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1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B050"/>
                </a:solidFill>
              </a:rPr>
              <a:t>POJMI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3596"/>
            <a:ext cx="10515600" cy="2066970"/>
          </a:xfrm>
        </p:spPr>
        <p:txBody>
          <a:bodyPr>
            <a:normAutofit lnSpcReduction="10000"/>
          </a:bodyPr>
          <a:lstStyle/>
          <a:p>
            <a:pPr fontAlgn="base"/>
            <a:r>
              <a:rPr lang="sl-SI" b="1" dirty="0">
                <a:solidFill>
                  <a:srgbClr val="00B050"/>
                </a:solidFill>
              </a:rPr>
              <a:t>Multiplikator</a:t>
            </a:r>
            <a:r>
              <a:rPr lang="sl-SI" dirty="0"/>
              <a:t>; prestavno razmerje je manjše od 1 (majhno prestavno razmerje); velik gonilni verižniku/ zobniku in majhen gnani </a:t>
            </a:r>
          </a:p>
          <a:p>
            <a:pPr marL="0" indent="0" fontAlgn="base">
              <a:buNone/>
            </a:pPr>
            <a:endParaRPr lang="sl-SI" dirty="0"/>
          </a:p>
          <a:p>
            <a:pPr fontAlgn="base"/>
            <a:r>
              <a:rPr lang="sl-SI" b="1" dirty="0">
                <a:solidFill>
                  <a:srgbClr val="00B050"/>
                </a:solidFill>
              </a:rPr>
              <a:t>Reduktor</a:t>
            </a:r>
            <a:r>
              <a:rPr lang="sl-SI" dirty="0"/>
              <a:t>; prestavno razmerje je večje od 1 (veliko prestavno razmerje); majhen gonilni verižnik/ zobnik in velik gnani</a:t>
            </a:r>
          </a:p>
          <a:p>
            <a:pPr marL="0" indent="0" fontAlgn="base">
              <a:buNone/>
            </a:pP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840" y="3919803"/>
            <a:ext cx="4919171" cy="2728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84" y="3919803"/>
            <a:ext cx="3979574" cy="2826913"/>
          </a:xfrm>
          <a:prstGeom prst="rect">
            <a:avLst/>
          </a:prstGeom>
        </p:spPr>
      </p:pic>
      <p:sp>
        <p:nvSpPr>
          <p:cNvPr id="19" name="Bent-Up Arrow 18"/>
          <p:cNvSpPr/>
          <p:nvPr/>
        </p:nvSpPr>
        <p:spPr>
          <a:xfrm rot="5400000">
            <a:off x="4915839" y="3970572"/>
            <a:ext cx="1544648" cy="815674"/>
          </a:xfrm>
          <a:prstGeom prst="bent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Left-Up Arrow 19"/>
          <p:cNvSpPr/>
          <p:nvPr/>
        </p:nvSpPr>
        <p:spPr>
          <a:xfrm rot="10800000">
            <a:off x="218940" y="1690687"/>
            <a:ext cx="619260" cy="2454753"/>
          </a:xfrm>
          <a:prstGeom prst="leftUpArrow">
            <a:avLst>
              <a:gd name="adj1" fmla="val 25000"/>
              <a:gd name="adj2" fmla="val 23960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543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1107</Words>
  <Application>Microsoft Office PowerPoint</Application>
  <PresentationFormat>Širokozaslonsko</PresentationFormat>
  <Paragraphs>157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21</vt:i4>
      </vt:variant>
    </vt:vector>
  </HeadingPairs>
  <TitlesOfParts>
    <vt:vector size="29" baseType="lpstr">
      <vt:lpstr>Arial</vt:lpstr>
      <vt:lpstr>Bookman Old Style</vt:lpstr>
      <vt:lpstr>Calibri</vt:lpstr>
      <vt:lpstr>Calibri Light</vt:lpstr>
      <vt:lpstr>Rockwell</vt:lpstr>
      <vt:lpstr>Wingdings</vt:lpstr>
      <vt:lpstr>Office Theme</vt:lpstr>
      <vt:lpstr>Damask</vt:lpstr>
      <vt:lpstr>tehnična sredstva -strojni elementi</vt:lpstr>
      <vt:lpstr>PowerPointova predstavitev</vt:lpstr>
      <vt:lpstr>Strojni elementi</vt:lpstr>
      <vt:lpstr>GONILA</vt:lpstr>
      <vt:lpstr>OSNOVE </vt:lpstr>
      <vt:lpstr>OSNOVE</vt:lpstr>
      <vt:lpstr>PowerPointova predstavitev</vt:lpstr>
      <vt:lpstr>POJMI </vt:lpstr>
      <vt:lpstr>POJMI</vt:lpstr>
      <vt:lpstr>VERIŽNO GONILO  kolo </vt:lpstr>
      <vt:lpstr>Prestavno razmerje na kolesu </vt:lpstr>
      <vt:lpstr>ZOBNIŠKO GONILO</vt:lpstr>
      <vt:lpstr>ZOBNIŠKO GONILO</vt:lpstr>
      <vt:lpstr>Polžasto zobniško gonilo, zobata letev</vt:lpstr>
      <vt:lpstr>PowerPointova predstavitev</vt:lpstr>
      <vt:lpstr>Planetarno gonilo </vt:lpstr>
      <vt:lpstr>Zanimivost: verižnik ali zobnik?</vt:lpstr>
      <vt:lpstr>JERMENSKO GONILO</vt:lpstr>
      <vt:lpstr>JERMENSKO GONILO</vt:lpstr>
      <vt:lpstr>TORNO GONILO</vt:lpstr>
      <vt:lpstr>STROJNI MEHANIZMI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GONILA</dc:title>
  <dc:creator>Spela</dc:creator>
  <cp:lastModifiedBy>OŠ Koseze</cp:lastModifiedBy>
  <cp:revision>46</cp:revision>
  <dcterms:created xsi:type="dcterms:W3CDTF">2020-02-12T11:43:38Z</dcterms:created>
  <dcterms:modified xsi:type="dcterms:W3CDTF">2022-12-15T15:22:22Z</dcterms:modified>
</cp:coreProperties>
</file>