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58" r:id="rId3"/>
    <p:sldId id="263" r:id="rId4"/>
    <p:sldId id="307" r:id="rId5"/>
    <p:sldId id="303" r:id="rId6"/>
    <p:sldId id="261" r:id="rId7"/>
    <p:sldId id="287" r:id="rId8"/>
    <p:sldId id="265" r:id="rId9"/>
    <p:sldId id="286" r:id="rId10"/>
    <p:sldId id="291" r:id="rId11"/>
    <p:sldId id="285" r:id="rId12"/>
    <p:sldId id="289" r:id="rId13"/>
    <p:sldId id="290" r:id="rId14"/>
    <p:sldId id="284" r:id="rId15"/>
    <p:sldId id="283" r:id="rId16"/>
    <p:sldId id="282" r:id="rId17"/>
    <p:sldId id="281" r:id="rId18"/>
    <p:sldId id="280" r:id="rId19"/>
    <p:sldId id="279" r:id="rId20"/>
    <p:sldId id="278" r:id="rId21"/>
    <p:sldId id="277" r:id="rId22"/>
    <p:sldId id="276" r:id="rId23"/>
    <p:sldId id="292" r:id="rId24"/>
    <p:sldId id="293" r:id="rId25"/>
    <p:sldId id="294" r:id="rId26"/>
    <p:sldId id="275" r:id="rId27"/>
    <p:sldId id="295" r:id="rId28"/>
    <p:sldId id="274" r:id="rId29"/>
    <p:sldId id="273" r:id="rId30"/>
    <p:sldId id="272" r:id="rId31"/>
    <p:sldId id="296" r:id="rId32"/>
    <p:sldId id="297" r:id="rId33"/>
    <p:sldId id="298" r:id="rId34"/>
    <p:sldId id="271" r:id="rId35"/>
    <p:sldId id="301" r:id="rId36"/>
    <p:sldId id="300" r:id="rId37"/>
    <p:sldId id="299" r:id="rId38"/>
    <p:sldId id="302" r:id="rId39"/>
    <p:sldId id="270" r:id="rId40"/>
    <p:sldId id="269" r:id="rId41"/>
    <p:sldId id="268" r:id="rId42"/>
    <p:sldId id="262" r:id="rId4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sna" initials="V" lastIdx="0" clrIdx="0">
    <p:extLst>
      <p:ext uri="{19B8F6BF-5375-455C-9EA6-DF929625EA0E}">
        <p15:presenceInfo xmlns:p15="http://schemas.microsoft.com/office/powerpoint/2012/main" userId="Ves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4" autoAdjust="0"/>
  </p:normalViewPr>
  <p:slideViewPr>
    <p:cSldViewPr>
      <p:cViewPr varScale="1">
        <p:scale>
          <a:sx n="107" d="100"/>
          <a:sy n="107" d="100"/>
        </p:scale>
        <p:origin x="17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 B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ranji slide BIC v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čni slide B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čni slide BIC v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 flipV="1">
            <a:off x="1" y="5803200"/>
            <a:ext cx="9143998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</a:pPr>
            <a:endParaRPr lang="de-DE" sz="1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1" y="0"/>
            <a:ext cx="9143998" cy="580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</a:pPr>
            <a:endParaRPr lang="de-DE" sz="1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783384" y="1"/>
            <a:ext cx="7577234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783384" y="3741442"/>
            <a:ext cx="7577234" cy="2061759"/>
          </a:xfrm>
        </p:spPr>
        <p:txBody>
          <a:bodyPr anchor="t" anchorCtr="0"/>
          <a:lstStyle>
            <a:lvl1pPr marL="0" indent="0" algn="l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Rechteck 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 userDrawn="1"/>
        </p:nvSpPr>
        <p:spPr bwMode="auto">
          <a:xfrm flipV="1">
            <a:off x="1" y="5804101"/>
            <a:ext cx="9143998" cy="1054800"/>
          </a:xfrm>
          <a:prstGeom prst="rect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</a:pPr>
            <a:endParaRPr lang="de-DE" sz="19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55" descr="C:\Users\stephan.g\Desktop\PL LOGO 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93" y="6121210"/>
            <a:ext cx="2025264" cy="4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2692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387240" y="1483952"/>
            <a:ext cx="8351099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87240" y="1483952"/>
            <a:ext cx="8351099" cy="4319248"/>
          </a:xfrm>
          <a:noFill/>
        </p:spPr>
        <p:txBody>
          <a:bodyPr/>
          <a:lstStyle>
            <a:lvl1pPr>
              <a:defRPr sz="220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87240" y="1483952"/>
            <a:ext cx="8351099" cy="4319248"/>
          </a:xfrm>
          <a:noFill/>
        </p:spPr>
        <p:txBody>
          <a:bodyPr/>
          <a:lstStyle>
            <a:lvl1pPr>
              <a:defRPr sz="22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7240" y="410830"/>
            <a:ext cx="8351099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7240" y="1483952"/>
            <a:ext cx="8351099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295" y="6152561"/>
            <a:ext cx="512228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defTabSz="914309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1525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914309" fontAlgn="auto">
              <a:spcBef>
                <a:spcPts val="0"/>
              </a:spcBef>
              <a:spcAft>
                <a:spcPts val="0"/>
              </a:spcAft>
            </a:pPr>
            <a:fld id="{75A4F164-3A46-4CEE-A25C-CA523D5E42F3}" type="slidenum">
              <a:rPr lang="en-US" smtClean="0">
                <a:latin typeface="Calibri"/>
              </a:rPr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69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sna.loborec@bic-lj.s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2hc1f8RKD4" TargetMode="External"/><Relationship Id="rId2" Type="http://schemas.openxmlformats.org/officeDocument/2006/relationships/hyperlink" Target="https://www.youtube.com/watch?v=xcvu4jeihG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NZNzmZQ_Mi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06BXgWbGv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emB9U0j89E" TargetMode="External"/><Relationship Id="rId2" Type="http://schemas.openxmlformats.org/officeDocument/2006/relationships/hyperlink" Target="https://www.youtube.com/watch?v=5h1chT_puN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HSjsWQce98" TargetMode="External"/><Relationship Id="rId4" Type="http://schemas.openxmlformats.org/officeDocument/2006/relationships/hyperlink" Target="https://www.youtube.com/watch?v=KYZn4-pnN4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ic-lj.si/vs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vesna.loborec@bic-lj.s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ilnice.arnes.si/course/view.php?id=12037#section-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azela.dnevnik.si/sl/Novice/5697/Gazela+2015:+Ljubljana+bo+danes+dobila+gazelo+osrednje+Slovenije" TargetMode="External"/><Relationship Id="rId2" Type="http://schemas.openxmlformats.org/officeDocument/2006/relationships/hyperlink" Target="https://www.dnevnik.si/gazela/lestvi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50825" y="2495550"/>
            <a:ext cx="84010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3200" b="1" dirty="0">
                <a:solidFill>
                  <a:srgbClr val="622C80"/>
                </a:solidFill>
                <a:latin typeface="Verdana" pitchFamily="34" charset="0"/>
              </a:rPr>
              <a:t>EKONOMIKA IN MANAGEMENT PODJETIJ (EMP)</a:t>
            </a:r>
            <a:endParaRPr lang="sl-SI" sz="3200" b="1" dirty="0">
              <a:solidFill>
                <a:srgbClr val="622C80"/>
              </a:solidFill>
              <a:latin typeface="Verdana" pitchFamily="34" charset="0"/>
            </a:endParaRPr>
          </a:p>
          <a:p>
            <a:pPr algn="ctr"/>
            <a:endParaRPr lang="sl-SI" sz="3200" b="1" dirty="0">
              <a:solidFill>
                <a:srgbClr val="622C80"/>
              </a:solidFill>
              <a:latin typeface="Verdana" pitchFamily="34" charset="0"/>
            </a:endParaRPr>
          </a:p>
          <a:p>
            <a:pPr algn="ctr"/>
            <a:r>
              <a:rPr lang="sl-SI" sz="2400" b="1" dirty="0">
                <a:solidFill>
                  <a:srgbClr val="622C80"/>
                </a:solidFill>
                <a:latin typeface="Verdana" pitchFamily="34" charset="0"/>
              </a:rPr>
              <a:t>1. predavanje- </a:t>
            </a:r>
            <a:r>
              <a:rPr lang="sl-SI" sz="2400" dirty="0" err="1">
                <a:solidFill>
                  <a:srgbClr val="622C80"/>
                </a:solidFill>
                <a:latin typeface="Verdana" pitchFamily="34" charset="0"/>
              </a:rPr>
              <a:t>str.5</a:t>
            </a:r>
            <a:r>
              <a:rPr lang="sl-SI" sz="2400" dirty="0">
                <a:solidFill>
                  <a:srgbClr val="622C80"/>
                </a:solidFill>
                <a:latin typeface="Verdana" pitchFamily="34" charset="0"/>
              </a:rPr>
              <a:t> do 11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50825" y="4557713"/>
            <a:ext cx="840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b="1" dirty="0">
                <a:solidFill>
                  <a:srgbClr val="622C80"/>
                </a:solidFill>
                <a:latin typeface="Verdana" pitchFamily="34" charset="0"/>
              </a:rPr>
              <a:t>mag. Vesna LOBOREC</a:t>
            </a:r>
            <a:endParaRPr lang="sl-SI" dirty="0">
              <a:solidFill>
                <a:srgbClr val="622C80"/>
              </a:solidFill>
              <a:latin typeface="Verdana" pitchFamily="34" charset="0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50825" y="5100638"/>
            <a:ext cx="8401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1600" dirty="0" err="1">
                <a:solidFill>
                  <a:srgbClr val="622C80"/>
                </a:solidFill>
                <a:latin typeface="Verdana" pitchFamily="34" charset="0"/>
                <a:hlinkClick r:id="rId3"/>
              </a:rPr>
              <a:t>vesna.loborec@bic</a:t>
            </a:r>
            <a:r>
              <a:rPr lang="sl-SI" sz="1600" dirty="0">
                <a:solidFill>
                  <a:srgbClr val="622C80"/>
                </a:solidFill>
                <a:latin typeface="Verdana" pitchFamily="34" charset="0"/>
                <a:hlinkClick r:id="rId3"/>
              </a:rPr>
              <a:t>-</a:t>
            </a:r>
            <a:r>
              <a:rPr lang="sl-SI" sz="1600" dirty="0" err="1">
                <a:solidFill>
                  <a:srgbClr val="622C80"/>
                </a:solidFill>
                <a:latin typeface="Verdana" pitchFamily="34" charset="0"/>
                <a:hlinkClick r:id="rId3"/>
              </a:rPr>
              <a:t>lj.si</a:t>
            </a:r>
            <a:r>
              <a:rPr lang="sl-SI" sz="1600" dirty="0">
                <a:solidFill>
                  <a:srgbClr val="622C80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Nadalje je za podjetje pomembno, da določi svojo </a:t>
            </a:r>
            <a:r>
              <a:rPr lang="sl-SI" altLang="sl-SI" sz="2000" b="1" dirty="0">
                <a:solidFill>
                  <a:srgbClr val="6600CC"/>
                </a:solidFill>
                <a:latin typeface="Tahoma"/>
              </a:rPr>
              <a:t>vizijo</a:t>
            </a:r>
          </a:p>
          <a:p>
            <a:pPr lvl="0"/>
            <a:endParaRPr lang="sl-SI" altLang="sl-SI" sz="2000" b="1" dirty="0">
              <a:solidFill>
                <a:srgbClr val="6600CC"/>
              </a:solidFill>
              <a:latin typeface="Tahoma"/>
            </a:endParaRPr>
          </a:p>
          <a:p>
            <a:pPr lvl="0"/>
            <a:r>
              <a:rPr lang="sl-SI" altLang="sl-SI" sz="2000" b="1" dirty="0">
                <a:solidFill>
                  <a:srgbClr val="6600CC"/>
                </a:solidFill>
                <a:latin typeface="Tahoma"/>
              </a:rPr>
              <a:t>Vizija opiše, kam želi podjetje iti v prihodnosti. </a:t>
            </a:r>
          </a:p>
          <a:p>
            <a:pPr lvl="0"/>
            <a:r>
              <a:rPr lang="en-US" sz="2000" dirty="0" err="1">
                <a:latin typeface="Verdana"/>
              </a:rPr>
              <a:t>Vizija</a:t>
            </a:r>
            <a:r>
              <a:rPr lang="en-US" sz="2000" dirty="0">
                <a:latin typeface="Verdana"/>
              </a:rPr>
              <a:t> je </a:t>
            </a:r>
            <a:r>
              <a:rPr lang="en-US" sz="2000" dirty="0" err="1">
                <a:latin typeface="Verdana"/>
              </a:rPr>
              <a:t>posplošen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opis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želene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prihodnosti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podjetja</a:t>
            </a:r>
            <a:endParaRPr lang="sl-SI" sz="2000" dirty="0">
              <a:latin typeface="Verdana"/>
            </a:endParaRPr>
          </a:p>
          <a:p>
            <a:pPr lvl="0"/>
            <a:endParaRPr lang="sl-SI" altLang="sl-SI" sz="2000" b="1" dirty="0">
              <a:solidFill>
                <a:srgbClr val="6600CC"/>
              </a:solidFill>
              <a:latin typeface="Verdana"/>
            </a:endParaRPr>
          </a:p>
          <a:p>
            <a:pPr lvl="0"/>
            <a:endParaRPr lang="sl-SI" altLang="sl-SI" sz="2000" b="1" dirty="0">
              <a:solidFill>
                <a:srgbClr val="6600CC"/>
              </a:solidFill>
              <a:latin typeface="Verdana"/>
            </a:endParaRPr>
          </a:p>
          <a:p>
            <a:pPr lvl="0"/>
            <a:endParaRPr lang="sl-SI" altLang="sl-SI" sz="2000" b="1" dirty="0">
              <a:solidFill>
                <a:srgbClr val="6600CC"/>
              </a:solidFill>
              <a:latin typeface="Tahoma"/>
            </a:endParaRPr>
          </a:p>
          <a:p>
            <a:pPr lvl="0"/>
            <a:endParaRPr lang="sl-SI" altLang="sl-SI" sz="2000" b="1" dirty="0">
              <a:solidFill>
                <a:srgbClr val="6600CC"/>
              </a:solidFill>
              <a:latin typeface="Tahoma"/>
            </a:endParaRPr>
          </a:p>
          <a:p>
            <a:pPr lvl="0"/>
            <a:endParaRPr lang="sl-SI" altLang="sl-SI" sz="20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GOSPODARJENJE IN EKONOMIKA PODJETJA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8" y="3933056"/>
            <a:ext cx="8670168" cy="281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l-SI" altLang="sl-SI" sz="2000" b="1" dirty="0">
              <a:solidFill>
                <a:srgbClr val="6600CC"/>
              </a:solidFill>
              <a:latin typeface="Tahoma"/>
            </a:endParaRPr>
          </a:p>
          <a:p>
            <a:pPr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Pomembno je tudi </a:t>
            </a:r>
            <a:r>
              <a:rPr lang="sl-SI" altLang="sl-SI" sz="2000" dirty="0">
                <a:solidFill>
                  <a:srgbClr val="6600CC"/>
                </a:solidFill>
                <a:latin typeface="Tahoma"/>
              </a:rPr>
              <a:t>poslanstvo (misija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) podjetja, se morajo vprašati, zakaj obstajajo, v čem je korist za potrošnika oziroma odjemalca</a:t>
            </a:r>
          </a:p>
          <a:p>
            <a:pPr>
              <a:buFontTx/>
              <a:buChar char="•"/>
            </a:pPr>
            <a:endParaRPr lang="sl-SI" altLang="sl-SI" sz="2000" dirty="0">
              <a:solidFill>
                <a:srgbClr val="000000"/>
              </a:solidFill>
              <a:latin typeface="Tahoma"/>
            </a:endParaRPr>
          </a:p>
          <a:p>
            <a:pPr>
              <a:buFontTx/>
              <a:buChar char="•"/>
            </a:pPr>
            <a:endParaRPr lang="sl-SI" altLang="sl-SI" sz="2000" dirty="0">
              <a:solidFill>
                <a:srgbClr val="000000"/>
              </a:solidFill>
              <a:latin typeface="Tahoma"/>
            </a:endParaRPr>
          </a:p>
          <a:p>
            <a:pPr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nl-NL" altLang="sl-SI" sz="2000" dirty="0">
                <a:solidFill>
                  <a:srgbClr val="7030A0"/>
                </a:solidFill>
                <a:latin typeface="Tahoma"/>
              </a:rPr>
              <a:t>Poslanstvo</a:t>
            </a:r>
            <a:r>
              <a:rPr lang="nl-NL" altLang="sl-SI" sz="2000" dirty="0">
                <a:solidFill>
                  <a:srgbClr val="000000"/>
                </a:solidFill>
                <a:latin typeface="Tahoma"/>
              </a:rPr>
              <a:t> prek opredelitve, kaj podjetje je in kaj in zakaj počne, postavlja okvire njegovega delovanja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>
              <a:buFontTx/>
              <a:buChar char="•"/>
            </a:pPr>
            <a:endParaRPr lang="sl-SI" altLang="sl-SI" sz="2000" dirty="0">
              <a:solidFill>
                <a:srgbClr val="000000"/>
              </a:solidFill>
              <a:latin typeface="Tahoma"/>
            </a:endParaRPr>
          </a:p>
          <a:p>
            <a:pPr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</a:t>
            </a:r>
            <a:r>
              <a:rPr lang="sl-SI" altLang="sl-SI" sz="2000" dirty="0">
                <a:solidFill>
                  <a:srgbClr val="7030A0"/>
                </a:solidFill>
                <a:latin typeface="Tahoma"/>
              </a:rPr>
              <a:t>Poslanstvo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opisuje namen oziroma smisel obstoja podjetja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solidFill>
                  <a:prstClr val="black"/>
                </a:solidFill>
                <a:latin typeface="Verdana" pitchFamily="34" charset="0"/>
              </a:rPr>
              <a:t>GOSPODARJENJE IN EKONOMIKA PODJETJA</a:t>
            </a:r>
          </a:p>
        </p:txBody>
      </p:sp>
    </p:spTree>
    <p:extLst>
      <p:ext uri="{BB962C8B-B14F-4D97-AF65-F5344CB8AC3E}">
        <p14:creationId xmlns:p14="http://schemas.microsoft.com/office/powerpoint/2010/main" val="238520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sl-SI" sz="2000" b="1" dirty="0">
                <a:solidFill>
                  <a:srgbClr val="6600CC"/>
                </a:solidFill>
                <a:latin typeface="Tahoma"/>
              </a:rPr>
              <a:t>Vrednote </a:t>
            </a:r>
            <a:r>
              <a:rPr lang="pl-PL" altLang="sl-SI" sz="2000" dirty="0">
                <a:latin typeface="Tahoma"/>
              </a:rPr>
              <a:t>opredeljujejo, kaj je pomembno za podjetje</a:t>
            </a:r>
          </a:p>
          <a:p>
            <a:endParaRPr lang="pl-PL" altLang="sl-SI" sz="2000" b="1" dirty="0">
              <a:solidFill>
                <a:srgbClr val="6600CC"/>
              </a:solidFill>
              <a:latin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Verdana"/>
              </a:rPr>
              <a:t>Vrednote</a:t>
            </a:r>
            <a:r>
              <a:rPr lang="en-US" sz="2000" dirty="0">
                <a:latin typeface="Verdana"/>
              </a:rPr>
              <a:t> so </a:t>
            </a:r>
            <a:r>
              <a:rPr lang="en-US" sz="2000" dirty="0" err="1">
                <a:latin typeface="Verdana"/>
              </a:rPr>
              <a:t>prepričanja</a:t>
            </a:r>
            <a:r>
              <a:rPr lang="en-US" sz="2000" dirty="0">
                <a:latin typeface="Verdana"/>
              </a:rPr>
              <a:t> o tem, </a:t>
            </a:r>
            <a:r>
              <a:rPr lang="en-US" sz="2000" dirty="0" err="1">
                <a:latin typeface="Verdana"/>
              </a:rPr>
              <a:t>kaj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podjetje</a:t>
            </a:r>
            <a:r>
              <a:rPr lang="en-US" sz="2000" dirty="0">
                <a:latin typeface="Verdana"/>
              </a:rPr>
              <a:t> in </a:t>
            </a:r>
            <a:r>
              <a:rPr lang="en-US" sz="2000" dirty="0" err="1">
                <a:latin typeface="Verdana"/>
              </a:rPr>
              <a:t>njegovi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ljudje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cenijo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kot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pozitivno</a:t>
            </a:r>
            <a:r>
              <a:rPr lang="en-US" sz="2000" dirty="0">
                <a:latin typeface="Verdana"/>
              </a:rPr>
              <a:t>, </a:t>
            </a:r>
            <a:r>
              <a:rPr lang="en-US" sz="2000" dirty="0" err="1">
                <a:latin typeface="Verdana"/>
              </a:rPr>
              <a:t>zaželeno</a:t>
            </a:r>
            <a:r>
              <a:rPr lang="en-US" sz="2000" dirty="0">
                <a:latin typeface="Verdana"/>
              </a:rPr>
              <a:t> in </a:t>
            </a:r>
            <a:r>
              <a:rPr lang="en-US" sz="2000" dirty="0" err="1">
                <a:latin typeface="Verdana"/>
              </a:rPr>
              <a:t>vredno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truda</a:t>
            </a:r>
            <a:endParaRPr lang="sl-SI" sz="2000" dirty="0">
              <a:latin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latin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Verdana"/>
              </a:rPr>
              <a:t>Po letu 2020 kmetijstvo: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Verdana"/>
                <a:hlinkClick r:id="rId2"/>
              </a:rPr>
              <a:t>https://www.youtube.com/watch?v=xcvu4jeihGU</a:t>
            </a:r>
            <a:r>
              <a:rPr lang="sl-SI" sz="2000" dirty="0">
                <a:latin typeface="Verdana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latin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latin typeface="Verdana"/>
                <a:hlinkClick r:id="rId3"/>
              </a:rPr>
              <a:t>https://www.youtube.com/watch?v=J2hc1f8RKD4</a:t>
            </a:r>
            <a:endParaRPr lang="sl-SI" sz="2000" dirty="0">
              <a:latin typeface="Verdana"/>
            </a:endParaRPr>
          </a:p>
          <a:p>
            <a:endParaRPr lang="sl-SI" sz="2000" dirty="0">
              <a:latin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latin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altLang="sl-SI" sz="2000" dirty="0">
              <a:solidFill>
                <a:srgbClr val="000000"/>
              </a:solidFill>
              <a:latin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altLang="sl-SI" sz="2000" dirty="0">
              <a:solidFill>
                <a:srgbClr val="000000"/>
              </a:solidFill>
              <a:latin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altLang="sl-SI" sz="20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solidFill>
                  <a:prstClr val="black"/>
                </a:solidFill>
                <a:latin typeface="Verdana" pitchFamily="34" charset="0"/>
              </a:rPr>
              <a:t>GOSPODARJENJE IN EKONOMIKA PODJETJA</a:t>
            </a:r>
          </a:p>
        </p:txBody>
      </p:sp>
    </p:spTree>
    <p:extLst>
      <p:ext uri="{BB962C8B-B14F-4D97-AF65-F5344CB8AC3E}">
        <p14:creationId xmlns:p14="http://schemas.microsoft.com/office/powerpoint/2010/main" val="361840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Da bi se podjetja sploh ustanavljala in poslovala, je potrebno ustrezno </a:t>
            </a:r>
            <a:r>
              <a:rPr lang="sl-SI" altLang="sl-SI" sz="2000" b="1" dirty="0">
                <a:solidFill>
                  <a:srgbClr val="6600CC"/>
                </a:solidFill>
                <a:latin typeface="Tahoma"/>
              </a:rPr>
              <a:t>podjetniško okolje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. </a:t>
            </a:r>
          </a:p>
          <a:p>
            <a:pPr lvl="0"/>
            <a:endParaRPr lang="sl-SI" altLang="sl-SI" sz="2000" dirty="0">
              <a:solidFill>
                <a:srgbClr val="000000"/>
              </a:solidFill>
              <a:latin typeface="Tahoma"/>
            </a:endParaRPr>
          </a:p>
          <a:p>
            <a:pPr lvl="0"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V svetu so se izoblikovali različni </a:t>
            </a:r>
            <a:r>
              <a:rPr lang="sl-SI" altLang="sl-SI" sz="2000" dirty="0">
                <a:solidFill>
                  <a:srgbClr val="6600CC"/>
                </a:solidFill>
                <a:latin typeface="Tahoma"/>
              </a:rPr>
              <a:t>modeli podjetniškega okolja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, vsekakor pa so za podjetnike mikavni nizki davki, izobražena in ne predraga delovna sila, urejena infrastruktura ter stabilno fiskalno, monetarno in politično okolje</a:t>
            </a:r>
          </a:p>
          <a:p>
            <a:pPr marL="285750" indent="-285750">
              <a:buFont typeface="Arial" charset="0"/>
              <a:buChar char="•"/>
            </a:pPr>
            <a:endParaRPr lang="sl-SI" sz="2200" dirty="0">
              <a:latin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l-SI" sz="2200" dirty="0">
                <a:latin typeface="Verdana" pitchFamily="34" charset="0"/>
                <a:hlinkClick r:id="rId2"/>
              </a:rPr>
              <a:t>https://www.youtube.com/watch?v=NZNzmZQ_Mi8</a:t>
            </a:r>
            <a:r>
              <a:rPr lang="sl-SI" sz="2200" dirty="0">
                <a:latin typeface="Verdana" pitchFamily="34" charset="0"/>
              </a:rPr>
              <a:t> 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7057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GOSPODARJENJE IN EKONOMIKA PODJETJA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5950772" cy="17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Izhodišče za obravnavo ekonomike podjetja so človekove </a:t>
            </a:r>
            <a:r>
              <a:rPr lang="sl-SI" altLang="sl-SI" sz="2000" b="1" kern="0" dirty="0">
                <a:solidFill>
                  <a:srgbClr val="6600CC"/>
                </a:solidFill>
                <a:latin typeface="Tahoma"/>
              </a:rPr>
              <a:t>potrebe</a:t>
            </a: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 na eni strani in </a:t>
            </a:r>
            <a:r>
              <a:rPr lang="sl-SI" altLang="sl-SI" sz="2000" b="1" kern="0" dirty="0">
                <a:solidFill>
                  <a:srgbClr val="6600CC"/>
                </a:solidFill>
                <a:latin typeface="Tahoma"/>
              </a:rPr>
              <a:t>redkost dobrin</a:t>
            </a: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, s katerimi človek zadovoljuje svoje potrebe, na drugi.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0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Neskladje med neomejenimi potrebami posameznikov in družbe ter omejenimi proizvodnimi dejavniki in dobrinami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    imenujemo </a:t>
            </a:r>
            <a:r>
              <a:rPr lang="sl-SI" altLang="sl-SI" sz="2000" b="1" kern="0" dirty="0">
                <a:solidFill>
                  <a:srgbClr val="333399"/>
                </a:solidFill>
                <a:latin typeface="Tahoma"/>
              </a:rPr>
              <a:t>temeljni ekonomski problem</a:t>
            </a:r>
          </a:p>
          <a:p>
            <a:pPr marL="285750" indent="-285750">
              <a:buFont typeface="Arial" charset="0"/>
              <a:buChar char="•"/>
            </a:pPr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EKONOMSKI PROBLEM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8" t="61044" r="17210" b="12143"/>
          <a:stretch>
            <a:fillRect/>
          </a:stretch>
        </p:blipFill>
        <p:spPr bwMode="auto">
          <a:xfrm>
            <a:off x="1476375" y="4241826"/>
            <a:ext cx="561657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971600" y="602128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https://www.youtube.com/watch?v=uRNqcvtaabI</a:t>
            </a:r>
          </a:p>
          <a:p>
            <a:r>
              <a:rPr lang="sl-SI" dirty="0">
                <a:hlinkClick r:id="rId3"/>
              </a:rPr>
              <a:t>(</a:t>
            </a:r>
            <a:r>
              <a:rPr lang="en-US" dirty="0">
                <a:hlinkClick r:id="rId3"/>
              </a:rPr>
              <a:t>https://www.youtube.com/watch?v=u06BXgWbGvA</a:t>
            </a:r>
            <a:r>
              <a:rPr lang="sl-SI" dirty="0"/>
              <a:t>) – </a:t>
            </a:r>
            <a:r>
              <a:rPr lang="sl-SI" dirty="0" err="1"/>
              <a:t>did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konow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Neomejenim </a:t>
            </a: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potrebam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ljudi je na razpolago omejena količina sredstev za njihovo zadovoljevanje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Sredstva za zadovoljevanje potreb imenujemo </a:t>
            </a: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dobrine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6600CC"/>
                </a:solidFill>
                <a:latin typeface="Tahoma"/>
                <a:hlinkClick r:id="rId2"/>
              </a:rPr>
              <a:t>https://www.youtube.com/watch?v=5h1chT_puNU</a:t>
            </a:r>
            <a:r>
              <a:rPr lang="sl-SI" altLang="sl-SI" sz="2400" kern="0" dirty="0">
                <a:solidFill>
                  <a:srgbClr val="6600CC"/>
                </a:solidFill>
                <a:latin typeface="Tahoma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6600CC"/>
                </a:solidFill>
                <a:latin typeface="Tahoma"/>
                <a:hlinkClick r:id="rId3"/>
              </a:rPr>
              <a:t>https://www.youtube.com/watch?v=oemB9U0j89E</a:t>
            </a:r>
            <a:r>
              <a:rPr lang="sl-SI" altLang="sl-SI" sz="2400" kern="0" dirty="0">
                <a:solidFill>
                  <a:srgbClr val="6600CC"/>
                </a:solidFill>
                <a:latin typeface="Tahoma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sl-SI" sz="2200" dirty="0">
                <a:latin typeface="Verdana" pitchFamily="34" charset="0"/>
                <a:hlinkClick r:id="rId4"/>
              </a:rPr>
              <a:t>https://www.youtube.com/watch?v=AI3Jgcn6a9Y</a:t>
            </a:r>
          </a:p>
          <a:p>
            <a:r>
              <a:rPr lang="sl-SI" sz="2200" dirty="0">
                <a:latin typeface="Verdana" pitchFamily="34" charset="0"/>
                <a:hlinkClick r:id="rId4"/>
              </a:rPr>
              <a:t> https://www.youtube.com/watch?v=Tvo2OUsMkys</a:t>
            </a:r>
          </a:p>
          <a:p>
            <a:pPr marL="285750" indent="-285750">
              <a:buFont typeface="Arial" charset="0"/>
              <a:buChar char="•"/>
            </a:pPr>
            <a:r>
              <a:rPr lang="sl-SI" sz="2200" dirty="0">
                <a:latin typeface="Verdana" pitchFamily="34" charset="0"/>
                <a:hlinkClick r:id="rId4"/>
              </a:rPr>
              <a:t>https://www.youtube.com/watch?v=KYZn4-pnN4g</a:t>
            </a:r>
            <a:endParaRPr lang="sl-SI" sz="2200" dirty="0">
              <a:latin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l-SI" sz="2200" dirty="0">
                <a:latin typeface="Verdana" pitchFamily="34" charset="0"/>
                <a:hlinkClick r:id="rId5"/>
              </a:rPr>
              <a:t>https://www.youtube.com/watch?v=MHSjsWQce98</a:t>
            </a:r>
            <a:r>
              <a:rPr lang="sl-SI" sz="2200" dirty="0">
                <a:latin typeface="Verdana" pitchFamily="34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endParaRPr lang="sl-SI" sz="2200" dirty="0">
              <a:latin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EKONOMSKI PROBLEM</a:t>
            </a:r>
          </a:p>
        </p:txBody>
      </p:sp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Izvor vseh dobrin je v naravi sami, zato so vse dobrine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naravne</a:t>
            </a: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Delimo jih na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proste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in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gospodarske</a:t>
            </a:r>
          </a:p>
          <a:p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EKONOMSKI PROBLEM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633663"/>
            <a:ext cx="5394684" cy="36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42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Proste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naravne dobrine uporabljamo takšne, kot so (zrak, sonce, voda)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gospodarske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dobrine pa mora človek pridobiti iz narave s svojim delom</a:t>
            </a:r>
          </a:p>
          <a:p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DOBRINE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6013"/>
            <a:ext cx="4646365" cy="309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95536" y="1901825"/>
            <a:ext cx="849694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gospodarske dobrine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so tiste, ki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  jih v primerjavi s potrebami ni v zadostnih količinah.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Osnovna razlika med prostimi in gospodarskimi dobrinami je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v načinu plačevanja: </a:t>
            </a: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prostih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ne plačujemo in jih je izredno malo, z njimi pa zadovoljimo osebne potrebe,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gospodarske dobrine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pa plačujemo in jih je zelo veliko</a:t>
            </a:r>
          </a:p>
          <a:p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DOBRINE</a:t>
            </a:r>
          </a:p>
        </p:txBody>
      </p:sp>
      <p:pic>
        <p:nvPicPr>
          <p:cNvPr id="4" name="Picture 8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30698"/>
            <a:ext cx="1763688" cy="124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Po namenu uporabe ločimo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investicijske dobrine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in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dobrine končne porabe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(potrošne dobrine)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Investicijske dobrine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so namenjene za proizvodnjo potrošnih ali drugih investicijskih dobrin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Potrošne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so namenjene neposrednemu zadovoljevanju potreb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b="1" kern="0" dirty="0">
              <a:solidFill>
                <a:srgbClr val="6600CC"/>
              </a:solidFill>
              <a:latin typeface="Tahoma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DOBRINE</a:t>
            </a:r>
          </a:p>
        </p:txBody>
      </p:sp>
      <p:pic>
        <p:nvPicPr>
          <p:cNvPr id="12290" name="Picture 2" descr="Image result for investicijske dob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7609"/>
            <a:ext cx="2901284" cy="23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1"/>
          <a:stretch/>
        </p:blipFill>
        <p:spPr bwMode="auto">
          <a:xfrm>
            <a:off x="474390" y="260647"/>
            <a:ext cx="3737570" cy="643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46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168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Gospodarske dobrine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so vedno rezultat proizvodnje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To je prva faza </a:t>
            </a:r>
            <a:r>
              <a:rPr lang="sl-SI" altLang="sl-SI" sz="2400" kern="0" dirty="0">
                <a:solidFill>
                  <a:srgbClr val="7030A0"/>
                </a:solidFill>
                <a:latin typeface="Tahoma"/>
              </a:rPr>
              <a:t>gospodarskega procesa</a:t>
            </a:r>
          </a:p>
          <a:p>
            <a:pPr marL="285750" indent="-285750">
              <a:buFont typeface="Arial" charset="0"/>
              <a:buChar char="•"/>
            </a:pPr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DOBRINE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07082"/>
            <a:ext cx="5808315" cy="353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1. skupina: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PRIMARNE DEJAVNOSTI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RUDARSTVO: pridobivanje surovin iz narave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KMETIJSTVO : pridobivanje rastlinskih in živalskih proizvodov.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GOZDARSTVO: vzgoja in izkoriščanje gozdnega bogastva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LOV in RIBOLOV: gojenje in </a:t>
            </a:r>
            <a:r>
              <a:rPr lang="sl-SI" altLang="sl-SI" sz="2400" kern="0" dirty="0" err="1">
                <a:solidFill>
                  <a:srgbClr val="333399"/>
                </a:solidFill>
                <a:latin typeface="Tahoma"/>
              </a:rPr>
              <a:t>uplen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divjačine in rib iz narave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Verdana" pitchFamily="34" charset="0"/>
              </a:rPr>
              <a:t>DELITEV GOSPODARSTVA PO PANOGAH IN SKUPINAH</a:t>
            </a:r>
            <a:endParaRPr lang="sl-SI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2. skupina: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SEKUNDARNE DEJAVNOSTI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- predelava surovin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INDUSTRIJA : masovno in strojno predelovanje surovin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PROIZVODNA OBRT: </a:t>
            </a:r>
            <a:r>
              <a:rPr lang="sl-SI" altLang="sl-SI" sz="2400" kern="0" dirty="0" err="1">
                <a:solidFill>
                  <a:srgbClr val="333399"/>
                </a:solidFill>
                <a:latin typeface="Tahoma"/>
              </a:rPr>
              <a:t>nemasovna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, posamična, delno ročna obrt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GRADBENIŠTVO: izgradnja in opremljanje raznih objektov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ENERGETIKA: proizvodnja raznih vrst energije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Verdana" pitchFamily="34" charset="0"/>
              </a:rPr>
              <a:t>DELITEV GOSPODARSTVA PO PANOGAH IN SKUPINAH</a:t>
            </a:r>
            <a:endParaRPr lang="sl-SI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08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3. skupina: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TERCIARNA DEJAVNOST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- posredovanje storitev</a:t>
            </a:r>
          </a:p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TRANSPORT: prevoz materialnih dobrin in ljudi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TRGOVINA: posredovanje blaga od proizvajalcev do potrošnikov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GOSTINSTVO: opravljanje gostinskih storitev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STORITVENA OBRT: opravljanje osebnih storitev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KOMUNALNE DEJAVNOSTI: oskrba prebivalcev z vodo, komunalno urejanje prostora...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Verdana" pitchFamily="34" charset="0"/>
              </a:rPr>
              <a:t>DELITEV GOSPODARSTVA PO PANOGAH IN SKUPINAH</a:t>
            </a:r>
            <a:endParaRPr lang="sl-SI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KVARTARNE DEJAVNOSTI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– </a:t>
            </a:r>
            <a:r>
              <a:rPr lang="sl-SI" altLang="sl-SI" sz="2400" kern="0" dirty="0" err="1">
                <a:solidFill>
                  <a:srgbClr val="333399"/>
                </a:solidFill>
                <a:latin typeface="Tahoma"/>
              </a:rPr>
              <a:t>zadovojevanje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družbenih potreb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Verdana" pitchFamily="34" charset="0"/>
              </a:rPr>
              <a:t>DELITEV GOSPODARSTVA PO PANOGAH IN SKUPINAH</a:t>
            </a:r>
            <a:endParaRPr lang="sl-SI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08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D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omači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b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ruto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p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roizvod (DBP) je rezultat vsega gospodarstva, vseh dejavnosti v nekem določenem časovnem obdobju na nekem ozemlju</a:t>
            </a:r>
          </a:p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Običajno se izraža v ameriških dolarjih.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Vendar potrebujemo podatke o DBP/prebivalca!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Je kazalec razvitosti neke države.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DOMAČI BRUTO </a:t>
            </a:r>
            <a:br>
              <a:rPr lang="sl-SI" sz="2800" b="1" dirty="0">
                <a:latin typeface="Verdana" pitchFamily="34" charset="0"/>
              </a:rPr>
            </a:br>
            <a:r>
              <a:rPr lang="sl-SI" sz="2800" b="1" dirty="0">
                <a:latin typeface="Verdana" pitchFamily="34" charset="0"/>
              </a:rPr>
              <a:t>PROIZVOD - GDP</a:t>
            </a:r>
          </a:p>
        </p:txBody>
      </p:sp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redditmedia.com/Lp1gDt6Vc1JqnXxDWvWzXVHtTwuJXpsQ25DsQrSXLd4.jpg?w=807&amp;s=eb1aff3d67966f3137fe7948237eb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35"/>
            <a:ext cx="7128793" cy="67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76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Bistveni elementi gospodarjenja so: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človeške potrebe,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omejena sredstva in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zavestna dejavnost za zmanjšanje omejenosti sredstev.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Ker se proces proizvodnje ponavlja, največkrat v </a:t>
            </a:r>
            <a:r>
              <a:rPr lang="sl-SI" altLang="sl-SI" sz="2400" kern="0" dirty="0" err="1">
                <a:solidFill>
                  <a:srgbClr val="333399"/>
                </a:solidFill>
                <a:latin typeface="Tahoma"/>
              </a:rPr>
              <a:t>vsevečjem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obsegu, govorimo </a:t>
            </a: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reprodukcijskem procesu.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GOSPODARSKI PROCES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11461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GOSPODARSKI PROCES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0" y="1331913"/>
            <a:ext cx="8798691" cy="512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Proizvodnja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je prva faza gospodarskega procesa.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To je faza, kjer iz narave pridobivamo surovine, jih preoblikujemo in jim dajemo nove lastnosti</a:t>
            </a:r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GOSPODARSKI PROCES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18621"/>
            <a:ext cx="4702324" cy="312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35" y="807493"/>
            <a:ext cx="3810330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29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Razdelitev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se loči na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posredno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(denar)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in na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neposredno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(naturalno).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Neposredne razdelitve je zelo malo.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Razdelitev je tista faza gospodarskega procesa, v kateri si skladno z vloženim delom razdelimo denar, ki smo ga dobili od prodaje rezultatov proizvodnje.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GOSPODARSKI PROCES</a:t>
            </a:r>
          </a:p>
        </p:txBody>
      </p:sp>
      <p:pic>
        <p:nvPicPr>
          <p:cNvPr id="5" name="Picture 8" descr="j0400346_cop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73" y="4941168"/>
            <a:ext cx="2808287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5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Menjava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je tretja faza, v njej pa menjamo denar, ki smo ga dobili v fazi razdelitve, za dobrine, ki jih potrebujemo.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Ta faza je omejena s količino denarja in s potrebami, ki jih želimo zadovoljiti.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GOSPODARSKI PROCES</a:t>
            </a:r>
          </a:p>
        </p:txBody>
      </p:sp>
      <p:pic>
        <p:nvPicPr>
          <p:cNvPr id="5" name="Picture 8" descr="money_on_a_frying_p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03884"/>
            <a:ext cx="352901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5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Potrošnja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je zadnja faza, v kateri stvari potrošimo: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1.</a:t>
            </a:r>
            <a:r>
              <a:rPr lang="sl-SI" altLang="sl-SI" sz="2000" b="1" kern="0" dirty="0">
                <a:solidFill>
                  <a:srgbClr val="333399"/>
                </a:solidFill>
                <a:latin typeface="Tahoma"/>
              </a:rPr>
              <a:t> osebna </a:t>
            </a: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– zadovoljevanje osebnih potreb (hrana, pijača),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000" kern="0" dirty="0">
              <a:solidFill>
                <a:srgbClr val="333399"/>
              </a:solidFill>
              <a:latin typeface="Tahoma"/>
            </a:endParaRP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2. </a:t>
            </a:r>
            <a:r>
              <a:rPr lang="sl-SI" altLang="sl-SI" sz="2000" b="1" kern="0" dirty="0">
                <a:solidFill>
                  <a:srgbClr val="333399"/>
                </a:solidFill>
                <a:latin typeface="Tahoma"/>
              </a:rPr>
              <a:t>družbena </a:t>
            </a: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– zadovoljevanje splošnih in skupnih družbenih potreb (zdravstvo, šolstvo,kultura)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000" kern="0" dirty="0">
              <a:solidFill>
                <a:srgbClr val="333399"/>
              </a:solidFill>
              <a:latin typeface="Tahoma"/>
            </a:endParaRP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3. </a:t>
            </a:r>
            <a:r>
              <a:rPr lang="sl-SI" altLang="sl-SI" sz="2000" b="1" kern="0" dirty="0">
                <a:solidFill>
                  <a:srgbClr val="333399"/>
                </a:solidFill>
                <a:latin typeface="Tahoma"/>
              </a:rPr>
              <a:t>proizvodna </a:t>
            </a: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– gre za obnavljanje 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sredstev proizvodnje.</a:t>
            </a:r>
            <a:endParaRPr lang="sl-SI" altLang="sl-SI" sz="2000" b="1" kern="0" dirty="0">
              <a:solidFill>
                <a:srgbClr val="6600CC"/>
              </a:solidFill>
              <a:latin typeface="Tahoma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GOSPODARSKI PROCES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48" y="4149080"/>
            <a:ext cx="3768209" cy="250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03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V poslovnem procesu sodelujejo štiri skupine dejavnikov: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b="1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Delo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Sredstva za delo</a:t>
            </a: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Predmeti dela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Storitve</a:t>
            </a: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DEJAVNIKI PROIZVODNJE</a:t>
            </a:r>
          </a:p>
        </p:txBody>
      </p:sp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352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Delo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– premišljeno, smotrno trošenje umskih in fizičnih lastnosti.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Glede na to, katere sposobnosti bolj trošimo,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delo delimo na </a:t>
            </a: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umsko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in </a:t>
            </a: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fizično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Delo je pretežno umsko ali pretežno fizično, nikoli pa ni samo umsko ali samo fizično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DEJAVNIKI PROIZVODNJE</a:t>
            </a:r>
          </a:p>
        </p:txBody>
      </p:sp>
    </p:spTree>
    <p:extLst>
      <p:ext uri="{BB962C8B-B14F-4D97-AF65-F5344CB8AC3E}">
        <p14:creationId xmlns:p14="http://schemas.microsoft.com/office/powerpoint/2010/main" val="4039932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Sredstva za delo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– razni pripomočki, ki nam pomagajo pri hitrejšem proizvajanju (stroji, naprave, orodja).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Sredstva za delo delimo v dve skupini: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naravna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(njive, sadovnjaki) in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prirejena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, tista, v katere je bilo delo že vloženo (stroji)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Sredstva za delo se obrabljajo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DEJAVNIKI PROIZVODNJE</a:t>
            </a:r>
          </a:p>
        </p:txBody>
      </p:sp>
    </p:spTree>
    <p:extLst>
      <p:ext uri="{BB962C8B-B14F-4D97-AF65-F5344CB8AC3E}">
        <p14:creationId xmlns:p14="http://schemas.microsoft.com/office/powerpoint/2010/main" val="4039932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DEJAVNIKI PROIZVODNJE</a:t>
            </a:r>
          </a:p>
        </p:txBody>
      </p:sp>
      <p:sp>
        <p:nvSpPr>
          <p:cNvPr id="2" name="Pravokotnik 1"/>
          <p:cNvSpPr/>
          <p:nvPr/>
        </p:nvSpPr>
        <p:spPr>
          <a:xfrm>
            <a:off x="611188" y="1646974"/>
            <a:ext cx="7489204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buFontTx/>
              <a:buNone/>
              <a:tabLst/>
              <a:defRPr/>
            </a:pP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ahoma"/>
              </a:rPr>
              <a:t>Predmeti dela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</a:rPr>
              <a:t> </a:t>
            </a:r>
            <a:r>
              <a:rPr kumimoji="0" lang="sl-SI" altLang="sl-SI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</a:rPr>
              <a:t>– dobrine oziroma stvari, ki jih z delom in s sredstvi za delo preoblikujemo v nekaj novega, v nekaj, kar nam koristi.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buFontTx/>
              <a:buNone/>
              <a:tabLst/>
              <a:defRPr/>
            </a:pPr>
            <a:endParaRPr kumimoji="0" lang="sl-SI" altLang="sl-SI" sz="2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buFontTx/>
              <a:buNone/>
              <a:tabLst/>
              <a:defRPr/>
            </a:pPr>
            <a:r>
              <a:rPr kumimoji="0" lang="sl-SI" altLang="sl-SI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</a:rPr>
              <a:t>Predmeti dela se v procesu proizvodnje spremenijo – porabijo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932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DEJAVNIKI PROIZVODNJE</a:t>
            </a:r>
          </a:p>
        </p:txBody>
      </p:sp>
      <p:sp>
        <p:nvSpPr>
          <p:cNvPr id="2" name="Pravokotnik 1"/>
          <p:cNvSpPr/>
          <p:nvPr/>
        </p:nvSpPr>
        <p:spPr>
          <a:xfrm>
            <a:off x="611188" y="1646974"/>
            <a:ext cx="7489204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buFontTx/>
              <a:buNone/>
              <a:tabLst/>
              <a:defRPr/>
            </a:pPr>
            <a:endParaRPr lang="sl-SI" sz="2400" kern="0" dirty="0">
              <a:solidFill>
                <a:srgbClr val="333399"/>
              </a:solidFill>
              <a:latin typeface="Tahoma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buFontTx/>
              <a:buNone/>
              <a:tabLst/>
              <a:defRPr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Storitve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– prvine poslovnega procesa, ki po navadi nimajo opredmetene pojavne oblike, npr. prevozne storitve, poštne, bančne, računovodske, svetovalne storitve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618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PRVINE POSLOVNEGA PROCESA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3901"/>
            <a:ext cx="876865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POSLOVNI PROCES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173163"/>
            <a:ext cx="8860343" cy="470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187624" y="54868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  <a:hlinkClick r:id="rId2"/>
              </a:rPr>
              <a:t>www.bic-lj.si/vss</a:t>
            </a:r>
            <a:r>
              <a:rPr lang="sl-SI" sz="2800" b="1" dirty="0">
                <a:latin typeface="Verdana" pitchFamily="34" charset="0"/>
              </a:rPr>
              <a:t>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1493" t="5309" r="50725" b="9747"/>
          <a:stretch/>
        </p:blipFill>
        <p:spPr>
          <a:xfrm>
            <a:off x="251520" y="1124744"/>
            <a:ext cx="87849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11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AutoNum type="arabicPeriod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Obkrožite pravilne odgovore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AutoNum type="arabicPeriod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Napišite ali je trditev pravilna ali napačna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AutoNum type="arabicPeriod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Povežite stavke po smiselnosti</a:t>
            </a: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AutoNum type="arabicPeriod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Na praktičnem primeru pojasnite</a:t>
            </a:r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Priprava izpitne pole</a:t>
            </a:r>
          </a:p>
        </p:txBody>
      </p:sp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611188" y="3132138"/>
            <a:ext cx="813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3200" b="1" dirty="0">
                <a:latin typeface="Verdana" pitchFamily="34" charset="0"/>
              </a:rPr>
              <a:t>Hvala za pozornost in lep dan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5100638"/>
            <a:ext cx="8401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1600" dirty="0" err="1">
                <a:solidFill>
                  <a:srgbClr val="622C80"/>
                </a:solidFill>
                <a:latin typeface="Verdana" pitchFamily="34" charset="0"/>
                <a:hlinkClick r:id="rId3"/>
              </a:rPr>
              <a:t>vesna.loborec@bic</a:t>
            </a:r>
            <a:r>
              <a:rPr lang="sl-SI" sz="1600" dirty="0">
                <a:solidFill>
                  <a:srgbClr val="622C80"/>
                </a:solidFill>
                <a:latin typeface="Verdana" pitchFamily="34" charset="0"/>
                <a:hlinkClick r:id="rId3"/>
              </a:rPr>
              <a:t>-</a:t>
            </a:r>
            <a:r>
              <a:rPr lang="sl-SI" sz="1600" dirty="0" err="1">
                <a:solidFill>
                  <a:srgbClr val="622C80"/>
                </a:solidFill>
                <a:latin typeface="Verdana" pitchFamily="34" charset="0"/>
                <a:hlinkClick r:id="rId3"/>
              </a:rPr>
              <a:t>lj.si</a:t>
            </a:r>
            <a:r>
              <a:rPr lang="sl-SI" sz="1600" dirty="0">
                <a:solidFill>
                  <a:srgbClr val="622C80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Spletna učilnica: EMP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827584" y="1268760"/>
            <a:ext cx="819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Ključ: </a:t>
            </a:r>
            <a:r>
              <a:rPr lang="sl-SI" b="1" dirty="0"/>
              <a:t>EMP</a:t>
            </a:r>
          </a:p>
          <a:p>
            <a:r>
              <a:rPr lang="sl-SI" dirty="0"/>
              <a:t>Za oddajo seminarske naloge potreben vpis v predmet, ne le v spletno učilnico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7816" t="13895" r="67173" b="36082"/>
          <a:stretch/>
        </p:blipFill>
        <p:spPr>
          <a:xfrm>
            <a:off x="467544" y="2276872"/>
            <a:ext cx="7400820" cy="4162962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827584" y="5733256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  <a:hlinkClick r:id="rId4"/>
              </a:rPr>
              <a:t>EMP 2022/2023 - redni</a:t>
            </a:r>
            <a:r>
              <a:rPr lang="sl-SI" dirty="0"/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240" y="410830"/>
            <a:ext cx="6633031" cy="1073122"/>
          </a:xfrm>
        </p:spPr>
        <p:txBody>
          <a:bodyPr>
            <a:normAutofit/>
          </a:bodyPr>
          <a:lstStyle/>
          <a:p>
            <a:r>
              <a:rPr lang="sl-SI" b="1" dirty="0"/>
              <a:t>EKONOMIKA PODJETJA</a:t>
            </a:r>
            <a:r>
              <a:rPr lang="en-US" b="1" dirty="0"/>
              <a:t> </a:t>
            </a:r>
            <a:r>
              <a:rPr lang="en-US" dirty="0">
                <a:solidFill>
                  <a:schemeClr val="bg1"/>
                </a:solidFill>
              </a:rPr>
              <a:t>3D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/>
              <a:t>VSEBINA</a:t>
            </a:r>
            <a:endParaRPr lang="de-DE" dirty="0"/>
          </a:p>
        </p:txBody>
      </p:sp>
      <p:sp>
        <p:nvSpPr>
          <p:cNvPr id="4" name="Text Box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 noChangeArrowheads="1"/>
          </p:cNvSpPr>
          <p:nvPr/>
        </p:nvSpPr>
        <p:spPr bwMode="gray">
          <a:xfrm>
            <a:off x="388421" y="1839002"/>
            <a:ext cx="1951331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GOSPODARJENJE IN GOSPODARSTVO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Podjetje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Poslovni proces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Poslovne prvine</a:t>
            </a:r>
          </a:p>
        </p:txBody>
      </p:sp>
      <p:sp>
        <p:nvSpPr>
          <p:cNvPr id="5" name="Text Box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 noChangeArrowheads="1"/>
          </p:cNvSpPr>
          <p:nvPr/>
        </p:nvSpPr>
        <p:spPr bwMode="gray">
          <a:xfrm>
            <a:off x="388420" y="4496419"/>
            <a:ext cx="1735307" cy="23021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STROŠKI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Delitev in amortizacija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Stroški dela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Stroški glede na obseg poslovanja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Stroški po stroškovnih nosilcih</a:t>
            </a:r>
          </a:p>
        </p:txBody>
      </p:sp>
      <p:sp>
        <p:nvSpPr>
          <p:cNvPr id="6" name="Text Box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 noChangeArrowheads="1"/>
          </p:cNvSpPr>
          <p:nvPr/>
        </p:nvSpPr>
        <p:spPr bwMode="gray">
          <a:xfrm>
            <a:off x="6804248" y="1839002"/>
            <a:ext cx="1942399" cy="11172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Kalkulacije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Izračun lasne cene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Prodajna cena</a:t>
            </a:r>
          </a:p>
          <a:p>
            <a:pPr algn="r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- 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7" name="Text Box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 noChangeArrowheads="1"/>
          </p:cNvSpPr>
          <p:nvPr/>
        </p:nvSpPr>
        <p:spPr bwMode="gray">
          <a:xfrm>
            <a:off x="7020271" y="4623928"/>
            <a:ext cx="1726375" cy="133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USPEŠNOST POSLOVANJA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Rentabilnost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Ekonomičnost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produktivnost </a:t>
            </a:r>
          </a:p>
        </p:txBody>
      </p:sp>
      <p:cxnSp>
        <p:nvCxnSpPr>
          <p:cNvPr id="9" name="Gerade Verbindung 8" descr="PresentationLoad.com"/>
          <p:cNvCxnSpPr/>
          <p:nvPr/>
        </p:nvCxnSpPr>
        <p:spPr bwMode="gray">
          <a:xfrm>
            <a:off x="6146932" y="4530892"/>
            <a:ext cx="2591249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grpSp>
        <p:nvGrpSpPr>
          <p:cNvPr id="10" name="Gruppieren 9"/>
          <p:cNvGrpSpPr/>
          <p:nvPr/>
        </p:nvGrpSpPr>
        <p:grpSpPr>
          <a:xfrm>
            <a:off x="2339401" y="1530150"/>
            <a:ext cx="4392487" cy="4369031"/>
            <a:chOff x="2798463" y="1914801"/>
            <a:chExt cx="3520800" cy="3520800"/>
          </a:xfrm>
          <a:solidFill>
            <a:schemeClr val="accent1"/>
          </a:solidFill>
        </p:grpSpPr>
        <p:sp>
          <p:nvSpPr>
            <p:cNvPr id="11" name="Freeform 1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gray">
            <a:xfrm>
              <a:off x="3033746" y="1914801"/>
              <a:ext cx="1873257" cy="1404155"/>
            </a:xfrm>
            <a:custGeom>
              <a:avLst/>
              <a:gdLst/>
              <a:ahLst/>
              <a:cxnLst>
                <a:cxn ang="0">
                  <a:pos x="1148" y="510"/>
                </a:cxn>
                <a:cxn ang="0">
                  <a:pos x="1195" y="472"/>
                </a:cxn>
                <a:cxn ang="0">
                  <a:pos x="1226" y="484"/>
                </a:cxn>
                <a:cxn ang="0">
                  <a:pos x="1291" y="503"/>
                </a:cxn>
                <a:cxn ang="0">
                  <a:pos x="1409" y="385"/>
                </a:cxn>
                <a:cxn ang="0">
                  <a:pos x="1291" y="268"/>
                </a:cxn>
                <a:cxn ang="0">
                  <a:pos x="1229" y="286"/>
                </a:cxn>
                <a:cxn ang="0">
                  <a:pos x="1195" y="300"/>
                </a:cxn>
                <a:cxn ang="0">
                  <a:pos x="1147" y="252"/>
                </a:cxn>
                <a:cxn ang="0">
                  <a:pos x="1147" y="251"/>
                </a:cxn>
                <a:cxn ang="0">
                  <a:pos x="1147" y="251"/>
                </a:cxn>
                <a:cxn ang="0">
                  <a:pos x="1147" y="0"/>
                </a:cxn>
                <a:cxn ang="0">
                  <a:pos x="1147" y="0"/>
                </a:cxn>
                <a:cxn ang="0">
                  <a:pos x="0" y="662"/>
                </a:cxn>
                <a:cxn ang="0">
                  <a:pos x="219" y="788"/>
                </a:cxn>
                <a:cxn ang="0">
                  <a:pos x="284" y="770"/>
                </a:cxn>
                <a:cxn ang="0">
                  <a:pos x="289" y="734"/>
                </a:cxn>
                <a:cxn ang="0">
                  <a:pos x="304" y="671"/>
                </a:cxn>
                <a:cxn ang="0">
                  <a:pos x="465" y="628"/>
                </a:cxn>
                <a:cxn ang="0">
                  <a:pos x="508" y="789"/>
                </a:cxn>
                <a:cxn ang="0">
                  <a:pos x="459" y="835"/>
                </a:cxn>
                <a:cxn ang="0">
                  <a:pos x="433" y="856"/>
                </a:cxn>
                <a:cxn ang="0">
                  <a:pos x="443" y="916"/>
                </a:cxn>
                <a:cxn ang="0">
                  <a:pos x="450" y="922"/>
                </a:cxn>
                <a:cxn ang="0">
                  <a:pos x="683" y="1056"/>
                </a:cxn>
                <a:cxn ang="0">
                  <a:pos x="1147" y="789"/>
                </a:cxn>
                <a:cxn ang="0">
                  <a:pos x="1147" y="789"/>
                </a:cxn>
                <a:cxn ang="0">
                  <a:pos x="1147" y="520"/>
                </a:cxn>
                <a:cxn ang="0">
                  <a:pos x="1148" y="510"/>
                </a:cxn>
              </a:cxnLst>
              <a:rect l="0" t="0" r="r" b="b"/>
              <a:pathLst>
                <a:path w="1409" h="1056">
                  <a:moveTo>
                    <a:pt x="1148" y="510"/>
                  </a:moveTo>
                  <a:cubicBezTo>
                    <a:pt x="1152" y="489"/>
                    <a:pt x="1172" y="472"/>
                    <a:pt x="1195" y="472"/>
                  </a:cubicBezTo>
                  <a:cubicBezTo>
                    <a:pt x="1207" y="472"/>
                    <a:pt x="1218" y="476"/>
                    <a:pt x="1226" y="484"/>
                  </a:cubicBezTo>
                  <a:cubicBezTo>
                    <a:pt x="1245" y="496"/>
                    <a:pt x="1267" y="503"/>
                    <a:pt x="1291" y="503"/>
                  </a:cubicBezTo>
                  <a:cubicBezTo>
                    <a:pt x="1356" y="503"/>
                    <a:pt x="1409" y="450"/>
                    <a:pt x="1409" y="385"/>
                  </a:cubicBezTo>
                  <a:cubicBezTo>
                    <a:pt x="1409" y="320"/>
                    <a:pt x="1356" y="268"/>
                    <a:pt x="1291" y="268"/>
                  </a:cubicBezTo>
                  <a:cubicBezTo>
                    <a:pt x="1268" y="268"/>
                    <a:pt x="1247" y="274"/>
                    <a:pt x="1229" y="286"/>
                  </a:cubicBezTo>
                  <a:cubicBezTo>
                    <a:pt x="1220" y="294"/>
                    <a:pt x="1208" y="300"/>
                    <a:pt x="1195" y="300"/>
                  </a:cubicBezTo>
                  <a:cubicBezTo>
                    <a:pt x="1168" y="300"/>
                    <a:pt x="1147" y="278"/>
                    <a:pt x="1147" y="252"/>
                  </a:cubicBezTo>
                  <a:cubicBezTo>
                    <a:pt x="1147" y="251"/>
                    <a:pt x="1147" y="251"/>
                    <a:pt x="1147" y="251"/>
                  </a:cubicBezTo>
                  <a:cubicBezTo>
                    <a:pt x="1147" y="251"/>
                    <a:pt x="1147" y="251"/>
                    <a:pt x="1147" y="251"/>
                  </a:cubicBezTo>
                  <a:cubicBezTo>
                    <a:pt x="1147" y="0"/>
                    <a:pt x="1147" y="0"/>
                    <a:pt x="1147" y="0"/>
                  </a:cubicBezTo>
                  <a:cubicBezTo>
                    <a:pt x="1147" y="0"/>
                    <a:pt x="1147" y="0"/>
                    <a:pt x="1147" y="0"/>
                  </a:cubicBezTo>
                  <a:cubicBezTo>
                    <a:pt x="657" y="0"/>
                    <a:pt x="229" y="266"/>
                    <a:pt x="0" y="662"/>
                  </a:cubicBezTo>
                  <a:cubicBezTo>
                    <a:pt x="219" y="788"/>
                    <a:pt x="219" y="788"/>
                    <a:pt x="219" y="788"/>
                  </a:cubicBezTo>
                  <a:cubicBezTo>
                    <a:pt x="242" y="801"/>
                    <a:pt x="271" y="793"/>
                    <a:pt x="284" y="770"/>
                  </a:cubicBezTo>
                  <a:cubicBezTo>
                    <a:pt x="290" y="759"/>
                    <a:pt x="292" y="746"/>
                    <a:pt x="289" y="734"/>
                  </a:cubicBezTo>
                  <a:cubicBezTo>
                    <a:pt x="288" y="713"/>
                    <a:pt x="293" y="691"/>
                    <a:pt x="304" y="671"/>
                  </a:cubicBezTo>
                  <a:cubicBezTo>
                    <a:pt x="337" y="615"/>
                    <a:pt x="409" y="596"/>
                    <a:pt x="465" y="628"/>
                  </a:cubicBezTo>
                  <a:cubicBezTo>
                    <a:pt x="521" y="661"/>
                    <a:pt x="541" y="733"/>
                    <a:pt x="508" y="789"/>
                  </a:cubicBezTo>
                  <a:cubicBezTo>
                    <a:pt x="496" y="810"/>
                    <a:pt x="479" y="825"/>
                    <a:pt x="459" y="835"/>
                  </a:cubicBezTo>
                  <a:cubicBezTo>
                    <a:pt x="448" y="839"/>
                    <a:pt x="439" y="846"/>
                    <a:pt x="433" y="856"/>
                  </a:cubicBezTo>
                  <a:cubicBezTo>
                    <a:pt x="422" y="877"/>
                    <a:pt x="426" y="902"/>
                    <a:pt x="443" y="916"/>
                  </a:cubicBezTo>
                  <a:cubicBezTo>
                    <a:pt x="445" y="918"/>
                    <a:pt x="448" y="920"/>
                    <a:pt x="450" y="922"/>
                  </a:cubicBezTo>
                  <a:cubicBezTo>
                    <a:pt x="683" y="1056"/>
                    <a:pt x="683" y="1056"/>
                    <a:pt x="683" y="1056"/>
                  </a:cubicBezTo>
                  <a:cubicBezTo>
                    <a:pt x="776" y="896"/>
                    <a:pt x="949" y="789"/>
                    <a:pt x="1147" y="789"/>
                  </a:cubicBezTo>
                  <a:cubicBezTo>
                    <a:pt x="1147" y="789"/>
                    <a:pt x="1147" y="789"/>
                    <a:pt x="1147" y="789"/>
                  </a:cubicBezTo>
                  <a:cubicBezTo>
                    <a:pt x="1147" y="520"/>
                    <a:pt x="1147" y="520"/>
                    <a:pt x="1147" y="520"/>
                  </a:cubicBezTo>
                  <a:cubicBezTo>
                    <a:pt x="1147" y="517"/>
                    <a:pt x="1147" y="514"/>
                    <a:pt x="1148" y="51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endParaRPr lang="de-DE" sz="1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gray">
            <a:xfrm>
              <a:off x="2798463" y="2707206"/>
              <a:ext cx="1143205" cy="1848195"/>
            </a:xfrm>
            <a:custGeom>
              <a:avLst/>
              <a:gdLst/>
              <a:ahLst/>
              <a:cxnLst>
                <a:cxn ang="0">
                  <a:pos x="413" y="1199"/>
                </a:cxn>
                <a:cxn ang="0">
                  <a:pos x="384" y="1176"/>
                </a:cxn>
                <a:cxn ang="0">
                  <a:pos x="337" y="1131"/>
                </a:cxn>
                <a:cxn ang="0">
                  <a:pos x="380" y="971"/>
                </a:cxn>
                <a:cxn ang="0">
                  <a:pos x="541" y="1014"/>
                </a:cxn>
                <a:cxn ang="0">
                  <a:pos x="557" y="1080"/>
                </a:cxn>
                <a:cxn ang="0">
                  <a:pos x="562" y="1112"/>
                </a:cxn>
                <a:cxn ang="0">
                  <a:pos x="619" y="1134"/>
                </a:cxn>
                <a:cxn ang="0">
                  <a:pos x="629" y="1129"/>
                </a:cxn>
                <a:cxn ang="0">
                  <a:pos x="860" y="996"/>
                </a:cxn>
                <a:cxn ang="0">
                  <a:pos x="789" y="728"/>
                </a:cxn>
                <a:cxn ang="0">
                  <a:pos x="860" y="460"/>
                </a:cxn>
                <a:cxn ang="0">
                  <a:pos x="627" y="326"/>
                </a:cxn>
                <a:cxn ang="0">
                  <a:pos x="620" y="320"/>
                </a:cxn>
                <a:cxn ang="0">
                  <a:pos x="610" y="260"/>
                </a:cxn>
                <a:cxn ang="0">
                  <a:pos x="636" y="239"/>
                </a:cxn>
                <a:cxn ang="0">
                  <a:pos x="685" y="193"/>
                </a:cxn>
                <a:cxn ang="0">
                  <a:pos x="642" y="32"/>
                </a:cxn>
                <a:cxn ang="0">
                  <a:pos x="481" y="75"/>
                </a:cxn>
                <a:cxn ang="0">
                  <a:pos x="466" y="138"/>
                </a:cxn>
                <a:cxn ang="0">
                  <a:pos x="461" y="174"/>
                </a:cxn>
                <a:cxn ang="0">
                  <a:pos x="396" y="192"/>
                </a:cxn>
                <a:cxn ang="0">
                  <a:pos x="177" y="66"/>
                </a:cxn>
                <a:cxn ang="0">
                  <a:pos x="0" y="728"/>
                </a:cxn>
                <a:cxn ang="0">
                  <a:pos x="177" y="1390"/>
                </a:cxn>
                <a:cxn ang="0">
                  <a:pos x="395" y="1264"/>
                </a:cxn>
                <a:cxn ang="0">
                  <a:pos x="413" y="1199"/>
                </a:cxn>
              </a:cxnLst>
              <a:rect l="0" t="0" r="r" b="b"/>
              <a:pathLst>
                <a:path w="860" h="1390">
                  <a:moveTo>
                    <a:pt x="413" y="1199"/>
                  </a:moveTo>
                  <a:cubicBezTo>
                    <a:pt x="406" y="1187"/>
                    <a:pt x="396" y="1179"/>
                    <a:pt x="384" y="1176"/>
                  </a:cubicBezTo>
                  <a:cubicBezTo>
                    <a:pt x="365" y="1166"/>
                    <a:pt x="349" y="1151"/>
                    <a:pt x="337" y="1131"/>
                  </a:cubicBezTo>
                  <a:cubicBezTo>
                    <a:pt x="305" y="1075"/>
                    <a:pt x="324" y="1003"/>
                    <a:pt x="380" y="971"/>
                  </a:cubicBezTo>
                  <a:cubicBezTo>
                    <a:pt x="437" y="938"/>
                    <a:pt x="509" y="957"/>
                    <a:pt x="541" y="1014"/>
                  </a:cubicBezTo>
                  <a:cubicBezTo>
                    <a:pt x="553" y="1034"/>
                    <a:pt x="558" y="1057"/>
                    <a:pt x="557" y="1080"/>
                  </a:cubicBezTo>
                  <a:cubicBezTo>
                    <a:pt x="555" y="1090"/>
                    <a:pt x="556" y="1102"/>
                    <a:pt x="562" y="1112"/>
                  </a:cubicBezTo>
                  <a:cubicBezTo>
                    <a:pt x="574" y="1133"/>
                    <a:pt x="598" y="1141"/>
                    <a:pt x="619" y="1134"/>
                  </a:cubicBezTo>
                  <a:cubicBezTo>
                    <a:pt x="622" y="1133"/>
                    <a:pt x="626" y="1131"/>
                    <a:pt x="629" y="1129"/>
                  </a:cubicBezTo>
                  <a:cubicBezTo>
                    <a:pt x="860" y="996"/>
                    <a:pt x="860" y="996"/>
                    <a:pt x="860" y="996"/>
                  </a:cubicBezTo>
                  <a:cubicBezTo>
                    <a:pt x="815" y="917"/>
                    <a:pt x="789" y="826"/>
                    <a:pt x="789" y="728"/>
                  </a:cubicBezTo>
                  <a:cubicBezTo>
                    <a:pt x="789" y="630"/>
                    <a:pt x="815" y="539"/>
                    <a:pt x="860" y="460"/>
                  </a:cubicBezTo>
                  <a:cubicBezTo>
                    <a:pt x="627" y="326"/>
                    <a:pt x="627" y="326"/>
                    <a:pt x="627" y="326"/>
                  </a:cubicBezTo>
                  <a:cubicBezTo>
                    <a:pt x="625" y="324"/>
                    <a:pt x="622" y="322"/>
                    <a:pt x="620" y="320"/>
                  </a:cubicBezTo>
                  <a:cubicBezTo>
                    <a:pt x="603" y="306"/>
                    <a:pt x="599" y="281"/>
                    <a:pt x="610" y="260"/>
                  </a:cubicBezTo>
                  <a:cubicBezTo>
                    <a:pt x="616" y="250"/>
                    <a:pt x="625" y="243"/>
                    <a:pt x="636" y="239"/>
                  </a:cubicBezTo>
                  <a:cubicBezTo>
                    <a:pt x="656" y="229"/>
                    <a:pt x="673" y="214"/>
                    <a:pt x="685" y="193"/>
                  </a:cubicBezTo>
                  <a:cubicBezTo>
                    <a:pt x="718" y="137"/>
                    <a:pt x="698" y="65"/>
                    <a:pt x="642" y="32"/>
                  </a:cubicBezTo>
                  <a:cubicBezTo>
                    <a:pt x="586" y="0"/>
                    <a:pt x="514" y="19"/>
                    <a:pt x="481" y="75"/>
                  </a:cubicBezTo>
                  <a:cubicBezTo>
                    <a:pt x="470" y="95"/>
                    <a:pt x="465" y="117"/>
                    <a:pt x="466" y="138"/>
                  </a:cubicBezTo>
                  <a:cubicBezTo>
                    <a:pt x="469" y="150"/>
                    <a:pt x="467" y="163"/>
                    <a:pt x="461" y="174"/>
                  </a:cubicBezTo>
                  <a:cubicBezTo>
                    <a:pt x="448" y="197"/>
                    <a:pt x="419" y="205"/>
                    <a:pt x="396" y="192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65" y="261"/>
                    <a:pt x="0" y="487"/>
                    <a:pt x="0" y="728"/>
                  </a:cubicBezTo>
                  <a:cubicBezTo>
                    <a:pt x="0" y="969"/>
                    <a:pt x="65" y="1195"/>
                    <a:pt x="177" y="1390"/>
                  </a:cubicBezTo>
                  <a:cubicBezTo>
                    <a:pt x="395" y="1264"/>
                    <a:pt x="395" y="1264"/>
                    <a:pt x="395" y="1264"/>
                  </a:cubicBezTo>
                  <a:cubicBezTo>
                    <a:pt x="418" y="1251"/>
                    <a:pt x="426" y="1222"/>
                    <a:pt x="413" y="119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endParaRPr lang="de-DE" sz="1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gray">
            <a:xfrm>
              <a:off x="3033746" y="3954344"/>
              <a:ext cx="1524836" cy="1481257"/>
            </a:xfrm>
            <a:custGeom>
              <a:avLst/>
              <a:gdLst/>
              <a:ahLst/>
              <a:cxnLst>
                <a:cxn ang="0">
                  <a:pos x="1147" y="862"/>
                </a:cxn>
                <a:cxn ang="0">
                  <a:pos x="1099" y="814"/>
                </a:cxn>
                <a:cxn ang="0">
                  <a:pos x="1065" y="828"/>
                </a:cxn>
                <a:cxn ang="0">
                  <a:pos x="1003" y="846"/>
                </a:cxn>
                <a:cxn ang="0">
                  <a:pos x="885" y="729"/>
                </a:cxn>
                <a:cxn ang="0">
                  <a:pos x="1003" y="611"/>
                </a:cxn>
                <a:cxn ang="0">
                  <a:pos x="1068" y="630"/>
                </a:cxn>
                <a:cxn ang="0">
                  <a:pos x="1099" y="642"/>
                </a:cxn>
                <a:cxn ang="0">
                  <a:pos x="1146" y="604"/>
                </a:cxn>
                <a:cxn ang="0">
                  <a:pos x="1147" y="594"/>
                </a:cxn>
                <a:cxn ang="0">
                  <a:pos x="1147" y="325"/>
                </a:cxn>
                <a:cxn ang="0">
                  <a:pos x="1147" y="325"/>
                </a:cxn>
                <a:cxn ang="0">
                  <a:pos x="683" y="58"/>
                </a:cxn>
                <a:cxn ang="0">
                  <a:pos x="452" y="191"/>
                </a:cxn>
                <a:cxn ang="0">
                  <a:pos x="442" y="196"/>
                </a:cxn>
                <a:cxn ang="0">
                  <a:pos x="385" y="174"/>
                </a:cxn>
                <a:cxn ang="0">
                  <a:pos x="380" y="142"/>
                </a:cxn>
                <a:cxn ang="0">
                  <a:pos x="364" y="76"/>
                </a:cxn>
                <a:cxn ang="0">
                  <a:pos x="203" y="33"/>
                </a:cxn>
                <a:cxn ang="0">
                  <a:pos x="160" y="193"/>
                </a:cxn>
                <a:cxn ang="0">
                  <a:pos x="207" y="238"/>
                </a:cxn>
                <a:cxn ang="0">
                  <a:pos x="236" y="261"/>
                </a:cxn>
                <a:cxn ang="0">
                  <a:pos x="218" y="326"/>
                </a:cxn>
                <a:cxn ang="0">
                  <a:pos x="218" y="326"/>
                </a:cxn>
                <a:cxn ang="0">
                  <a:pos x="0" y="452"/>
                </a:cxn>
                <a:cxn ang="0">
                  <a:pos x="1147" y="1114"/>
                </a:cxn>
                <a:cxn ang="0">
                  <a:pos x="1147" y="1114"/>
                </a:cxn>
                <a:cxn ang="0">
                  <a:pos x="1147" y="865"/>
                </a:cxn>
                <a:cxn ang="0">
                  <a:pos x="1147" y="862"/>
                </a:cxn>
              </a:cxnLst>
              <a:rect l="0" t="0" r="r" b="b"/>
              <a:pathLst>
                <a:path w="1147" h="1114">
                  <a:moveTo>
                    <a:pt x="1147" y="862"/>
                  </a:moveTo>
                  <a:cubicBezTo>
                    <a:pt x="1147" y="836"/>
                    <a:pt x="1126" y="814"/>
                    <a:pt x="1099" y="814"/>
                  </a:cubicBezTo>
                  <a:cubicBezTo>
                    <a:pt x="1086" y="814"/>
                    <a:pt x="1074" y="820"/>
                    <a:pt x="1065" y="828"/>
                  </a:cubicBezTo>
                  <a:cubicBezTo>
                    <a:pt x="1047" y="840"/>
                    <a:pt x="1026" y="846"/>
                    <a:pt x="1003" y="846"/>
                  </a:cubicBezTo>
                  <a:cubicBezTo>
                    <a:pt x="938" y="846"/>
                    <a:pt x="885" y="794"/>
                    <a:pt x="885" y="729"/>
                  </a:cubicBezTo>
                  <a:cubicBezTo>
                    <a:pt x="885" y="664"/>
                    <a:pt x="938" y="611"/>
                    <a:pt x="1003" y="611"/>
                  </a:cubicBezTo>
                  <a:cubicBezTo>
                    <a:pt x="1027" y="611"/>
                    <a:pt x="1049" y="618"/>
                    <a:pt x="1068" y="630"/>
                  </a:cubicBezTo>
                  <a:cubicBezTo>
                    <a:pt x="1076" y="638"/>
                    <a:pt x="1087" y="642"/>
                    <a:pt x="1099" y="642"/>
                  </a:cubicBezTo>
                  <a:cubicBezTo>
                    <a:pt x="1122" y="642"/>
                    <a:pt x="1142" y="625"/>
                    <a:pt x="1146" y="604"/>
                  </a:cubicBezTo>
                  <a:cubicBezTo>
                    <a:pt x="1147" y="600"/>
                    <a:pt x="1147" y="597"/>
                    <a:pt x="1147" y="594"/>
                  </a:cubicBezTo>
                  <a:cubicBezTo>
                    <a:pt x="1147" y="325"/>
                    <a:pt x="1147" y="325"/>
                    <a:pt x="1147" y="325"/>
                  </a:cubicBezTo>
                  <a:cubicBezTo>
                    <a:pt x="1147" y="325"/>
                    <a:pt x="1147" y="325"/>
                    <a:pt x="1147" y="325"/>
                  </a:cubicBezTo>
                  <a:cubicBezTo>
                    <a:pt x="949" y="325"/>
                    <a:pt x="776" y="218"/>
                    <a:pt x="683" y="58"/>
                  </a:cubicBezTo>
                  <a:cubicBezTo>
                    <a:pt x="452" y="191"/>
                    <a:pt x="452" y="191"/>
                    <a:pt x="452" y="191"/>
                  </a:cubicBezTo>
                  <a:cubicBezTo>
                    <a:pt x="449" y="193"/>
                    <a:pt x="445" y="195"/>
                    <a:pt x="442" y="196"/>
                  </a:cubicBezTo>
                  <a:cubicBezTo>
                    <a:pt x="421" y="203"/>
                    <a:pt x="397" y="195"/>
                    <a:pt x="385" y="174"/>
                  </a:cubicBezTo>
                  <a:cubicBezTo>
                    <a:pt x="379" y="164"/>
                    <a:pt x="378" y="152"/>
                    <a:pt x="380" y="142"/>
                  </a:cubicBezTo>
                  <a:cubicBezTo>
                    <a:pt x="381" y="119"/>
                    <a:pt x="376" y="96"/>
                    <a:pt x="364" y="76"/>
                  </a:cubicBezTo>
                  <a:cubicBezTo>
                    <a:pt x="332" y="19"/>
                    <a:pt x="260" y="0"/>
                    <a:pt x="203" y="33"/>
                  </a:cubicBezTo>
                  <a:cubicBezTo>
                    <a:pt x="147" y="65"/>
                    <a:pt x="128" y="137"/>
                    <a:pt x="160" y="193"/>
                  </a:cubicBezTo>
                  <a:cubicBezTo>
                    <a:pt x="172" y="213"/>
                    <a:pt x="188" y="228"/>
                    <a:pt x="207" y="238"/>
                  </a:cubicBezTo>
                  <a:cubicBezTo>
                    <a:pt x="219" y="241"/>
                    <a:pt x="229" y="249"/>
                    <a:pt x="236" y="261"/>
                  </a:cubicBezTo>
                  <a:cubicBezTo>
                    <a:pt x="249" y="284"/>
                    <a:pt x="241" y="313"/>
                    <a:pt x="218" y="326"/>
                  </a:cubicBezTo>
                  <a:cubicBezTo>
                    <a:pt x="218" y="326"/>
                    <a:pt x="218" y="326"/>
                    <a:pt x="218" y="326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229" y="848"/>
                    <a:pt x="657" y="1114"/>
                    <a:pt x="1147" y="1114"/>
                  </a:cubicBezTo>
                  <a:cubicBezTo>
                    <a:pt x="1147" y="1114"/>
                    <a:pt x="1147" y="1114"/>
                    <a:pt x="1147" y="1114"/>
                  </a:cubicBezTo>
                  <a:cubicBezTo>
                    <a:pt x="1147" y="865"/>
                    <a:pt x="1147" y="865"/>
                    <a:pt x="1147" y="865"/>
                  </a:cubicBezTo>
                  <a:lnTo>
                    <a:pt x="1147" y="862"/>
                  </a:ln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endParaRPr lang="sl-SI" sz="1900" dirty="0">
                <a:solidFill>
                  <a:prstClr val="black"/>
                </a:solidFill>
                <a:latin typeface="Calibri"/>
              </a:endParaRPr>
            </a:p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endParaRPr lang="sl-SI" sz="1900" dirty="0">
                <a:solidFill>
                  <a:prstClr val="black"/>
                </a:solidFill>
                <a:latin typeface="Calibri"/>
              </a:endParaRPr>
            </a:p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endParaRPr lang="sl-SI" sz="1900" dirty="0">
                <a:solidFill>
                  <a:prstClr val="black"/>
                </a:solidFill>
                <a:latin typeface="Calibri"/>
              </a:endParaRPr>
            </a:p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1900" dirty="0">
                  <a:solidFill>
                    <a:prstClr val="black"/>
                  </a:solidFill>
                  <a:latin typeface="Calibri"/>
                </a:rPr>
                <a:t>          stroški</a:t>
              </a:r>
              <a:endParaRPr lang="de-DE" sz="19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8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gray">
            <a:xfrm>
              <a:off x="4210160" y="4031446"/>
              <a:ext cx="1873820" cy="1404155"/>
            </a:xfrm>
            <a:custGeom>
              <a:avLst/>
              <a:gdLst/>
              <a:ahLst/>
              <a:cxnLst>
                <a:cxn ang="0">
                  <a:pos x="1190" y="268"/>
                </a:cxn>
                <a:cxn ang="0">
                  <a:pos x="1125" y="286"/>
                </a:cxn>
                <a:cxn ang="0">
                  <a:pos x="1120" y="322"/>
                </a:cxn>
                <a:cxn ang="0">
                  <a:pos x="1105" y="385"/>
                </a:cxn>
                <a:cxn ang="0">
                  <a:pos x="944" y="428"/>
                </a:cxn>
                <a:cxn ang="0">
                  <a:pos x="901" y="267"/>
                </a:cxn>
                <a:cxn ang="0">
                  <a:pos x="950" y="221"/>
                </a:cxn>
                <a:cxn ang="0">
                  <a:pos x="976" y="200"/>
                </a:cxn>
                <a:cxn ang="0">
                  <a:pos x="966" y="140"/>
                </a:cxn>
                <a:cxn ang="0">
                  <a:pos x="958" y="134"/>
                </a:cxn>
                <a:cxn ang="0">
                  <a:pos x="726" y="0"/>
                </a:cxn>
                <a:cxn ang="0">
                  <a:pos x="262" y="267"/>
                </a:cxn>
                <a:cxn ang="0">
                  <a:pos x="262" y="536"/>
                </a:cxn>
                <a:cxn ang="0">
                  <a:pos x="261" y="546"/>
                </a:cxn>
                <a:cxn ang="0">
                  <a:pos x="214" y="584"/>
                </a:cxn>
                <a:cxn ang="0">
                  <a:pos x="183" y="572"/>
                </a:cxn>
                <a:cxn ang="0">
                  <a:pos x="118" y="553"/>
                </a:cxn>
                <a:cxn ang="0">
                  <a:pos x="0" y="671"/>
                </a:cxn>
                <a:cxn ang="0">
                  <a:pos x="118" y="788"/>
                </a:cxn>
                <a:cxn ang="0">
                  <a:pos x="180" y="770"/>
                </a:cxn>
                <a:cxn ang="0">
                  <a:pos x="214" y="756"/>
                </a:cxn>
                <a:cxn ang="0">
                  <a:pos x="262" y="804"/>
                </a:cxn>
                <a:cxn ang="0">
                  <a:pos x="262" y="807"/>
                </a:cxn>
                <a:cxn ang="0">
                  <a:pos x="262" y="1056"/>
                </a:cxn>
                <a:cxn ang="0">
                  <a:pos x="1409" y="394"/>
                </a:cxn>
                <a:cxn ang="0">
                  <a:pos x="1192" y="269"/>
                </a:cxn>
                <a:cxn ang="0">
                  <a:pos x="1190" y="268"/>
                </a:cxn>
              </a:cxnLst>
              <a:rect l="0" t="0" r="r" b="b"/>
              <a:pathLst>
                <a:path w="1409" h="1056">
                  <a:moveTo>
                    <a:pt x="1190" y="268"/>
                  </a:moveTo>
                  <a:cubicBezTo>
                    <a:pt x="1167" y="255"/>
                    <a:pt x="1138" y="263"/>
                    <a:pt x="1125" y="286"/>
                  </a:cubicBezTo>
                  <a:cubicBezTo>
                    <a:pt x="1119" y="297"/>
                    <a:pt x="1117" y="310"/>
                    <a:pt x="1120" y="322"/>
                  </a:cubicBezTo>
                  <a:cubicBezTo>
                    <a:pt x="1121" y="343"/>
                    <a:pt x="1116" y="365"/>
                    <a:pt x="1105" y="385"/>
                  </a:cubicBezTo>
                  <a:cubicBezTo>
                    <a:pt x="1072" y="441"/>
                    <a:pt x="1000" y="460"/>
                    <a:pt x="944" y="428"/>
                  </a:cubicBezTo>
                  <a:cubicBezTo>
                    <a:pt x="888" y="395"/>
                    <a:pt x="868" y="323"/>
                    <a:pt x="901" y="267"/>
                  </a:cubicBezTo>
                  <a:cubicBezTo>
                    <a:pt x="913" y="246"/>
                    <a:pt x="930" y="231"/>
                    <a:pt x="950" y="221"/>
                  </a:cubicBezTo>
                  <a:cubicBezTo>
                    <a:pt x="961" y="217"/>
                    <a:pt x="970" y="210"/>
                    <a:pt x="976" y="200"/>
                  </a:cubicBezTo>
                  <a:cubicBezTo>
                    <a:pt x="987" y="179"/>
                    <a:pt x="983" y="154"/>
                    <a:pt x="966" y="140"/>
                  </a:cubicBezTo>
                  <a:cubicBezTo>
                    <a:pt x="964" y="138"/>
                    <a:pt x="961" y="136"/>
                    <a:pt x="958" y="134"/>
                  </a:cubicBezTo>
                  <a:cubicBezTo>
                    <a:pt x="726" y="0"/>
                    <a:pt x="726" y="0"/>
                    <a:pt x="726" y="0"/>
                  </a:cubicBezTo>
                  <a:cubicBezTo>
                    <a:pt x="633" y="160"/>
                    <a:pt x="460" y="267"/>
                    <a:pt x="262" y="267"/>
                  </a:cubicBezTo>
                  <a:cubicBezTo>
                    <a:pt x="262" y="536"/>
                    <a:pt x="262" y="536"/>
                    <a:pt x="262" y="536"/>
                  </a:cubicBezTo>
                  <a:cubicBezTo>
                    <a:pt x="262" y="539"/>
                    <a:pt x="262" y="542"/>
                    <a:pt x="261" y="546"/>
                  </a:cubicBezTo>
                  <a:cubicBezTo>
                    <a:pt x="257" y="567"/>
                    <a:pt x="237" y="584"/>
                    <a:pt x="214" y="584"/>
                  </a:cubicBezTo>
                  <a:cubicBezTo>
                    <a:pt x="202" y="584"/>
                    <a:pt x="191" y="580"/>
                    <a:pt x="183" y="572"/>
                  </a:cubicBezTo>
                  <a:cubicBezTo>
                    <a:pt x="164" y="560"/>
                    <a:pt x="142" y="553"/>
                    <a:pt x="118" y="553"/>
                  </a:cubicBezTo>
                  <a:cubicBezTo>
                    <a:pt x="53" y="553"/>
                    <a:pt x="0" y="606"/>
                    <a:pt x="0" y="671"/>
                  </a:cubicBezTo>
                  <a:cubicBezTo>
                    <a:pt x="0" y="736"/>
                    <a:pt x="53" y="788"/>
                    <a:pt x="118" y="788"/>
                  </a:cubicBezTo>
                  <a:cubicBezTo>
                    <a:pt x="141" y="788"/>
                    <a:pt x="162" y="782"/>
                    <a:pt x="180" y="770"/>
                  </a:cubicBezTo>
                  <a:cubicBezTo>
                    <a:pt x="189" y="762"/>
                    <a:pt x="201" y="756"/>
                    <a:pt x="214" y="756"/>
                  </a:cubicBezTo>
                  <a:cubicBezTo>
                    <a:pt x="241" y="756"/>
                    <a:pt x="262" y="778"/>
                    <a:pt x="262" y="804"/>
                  </a:cubicBezTo>
                  <a:cubicBezTo>
                    <a:pt x="262" y="807"/>
                    <a:pt x="262" y="807"/>
                    <a:pt x="262" y="807"/>
                  </a:cubicBezTo>
                  <a:cubicBezTo>
                    <a:pt x="262" y="1056"/>
                    <a:pt x="262" y="1056"/>
                    <a:pt x="262" y="1056"/>
                  </a:cubicBezTo>
                  <a:cubicBezTo>
                    <a:pt x="752" y="1056"/>
                    <a:pt x="1180" y="790"/>
                    <a:pt x="1409" y="394"/>
                  </a:cubicBezTo>
                  <a:cubicBezTo>
                    <a:pt x="1192" y="269"/>
                    <a:pt x="1192" y="269"/>
                    <a:pt x="1192" y="269"/>
                  </a:cubicBezTo>
                  <a:cubicBezTo>
                    <a:pt x="1192" y="269"/>
                    <a:pt x="1190" y="268"/>
                    <a:pt x="1190" y="26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endParaRPr lang="sl-SI" sz="1900" dirty="0">
                <a:solidFill>
                  <a:prstClr val="black"/>
                </a:solidFill>
                <a:latin typeface="Calibri"/>
              </a:endParaRPr>
            </a:p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endParaRPr lang="sl-SI" sz="1900" dirty="0">
                <a:solidFill>
                  <a:prstClr val="black"/>
                </a:solidFill>
                <a:latin typeface="Calibri"/>
              </a:endParaRPr>
            </a:p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endParaRPr lang="sl-SI" sz="1900" dirty="0">
                <a:solidFill>
                  <a:prstClr val="black"/>
                </a:solidFill>
                <a:latin typeface="Calibri"/>
              </a:endParaRPr>
            </a:p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1900" dirty="0">
                  <a:solidFill>
                    <a:prstClr val="black"/>
                  </a:solidFill>
                  <a:latin typeface="Calibri"/>
                </a:rPr>
                <a:t>         kalkulacije</a:t>
              </a:r>
              <a:endParaRPr lang="de-DE" sz="19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9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gray">
            <a:xfrm>
              <a:off x="5176058" y="2795001"/>
              <a:ext cx="1143205" cy="1848195"/>
            </a:xfrm>
            <a:custGeom>
              <a:avLst/>
              <a:gdLst/>
              <a:ahLst/>
              <a:cxnLst>
                <a:cxn ang="0">
                  <a:pos x="683" y="0"/>
                </a:cxn>
                <a:cxn ang="0">
                  <a:pos x="466" y="125"/>
                </a:cxn>
                <a:cxn ang="0">
                  <a:pos x="464" y="126"/>
                </a:cxn>
                <a:cxn ang="0">
                  <a:pos x="447" y="191"/>
                </a:cxn>
                <a:cxn ang="0">
                  <a:pos x="476" y="214"/>
                </a:cxn>
                <a:cxn ang="0">
                  <a:pos x="523" y="259"/>
                </a:cxn>
                <a:cxn ang="0">
                  <a:pos x="480" y="419"/>
                </a:cxn>
                <a:cxn ang="0">
                  <a:pos x="319" y="376"/>
                </a:cxn>
                <a:cxn ang="0">
                  <a:pos x="303" y="310"/>
                </a:cxn>
                <a:cxn ang="0">
                  <a:pos x="298" y="278"/>
                </a:cxn>
                <a:cxn ang="0">
                  <a:pos x="241" y="256"/>
                </a:cxn>
                <a:cxn ang="0">
                  <a:pos x="232" y="260"/>
                </a:cxn>
                <a:cxn ang="0">
                  <a:pos x="0" y="394"/>
                </a:cxn>
                <a:cxn ang="0">
                  <a:pos x="71" y="662"/>
                </a:cxn>
                <a:cxn ang="0">
                  <a:pos x="0" y="930"/>
                </a:cxn>
                <a:cxn ang="0">
                  <a:pos x="232" y="1064"/>
                </a:cxn>
                <a:cxn ang="0">
                  <a:pos x="240" y="1070"/>
                </a:cxn>
                <a:cxn ang="0">
                  <a:pos x="250" y="1130"/>
                </a:cxn>
                <a:cxn ang="0">
                  <a:pos x="224" y="1151"/>
                </a:cxn>
                <a:cxn ang="0">
                  <a:pos x="175" y="1197"/>
                </a:cxn>
                <a:cxn ang="0">
                  <a:pos x="218" y="1358"/>
                </a:cxn>
                <a:cxn ang="0">
                  <a:pos x="379" y="1315"/>
                </a:cxn>
                <a:cxn ang="0">
                  <a:pos x="394" y="1252"/>
                </a:cxn>
                <a:cxn ang="0">
                  <a:pos x="399" y="1216"/>
                </a:cxn>
                <a:cxn ang="0">
                  <a:pos x="464" y="1198"/>
                </a:cxn>
                <a:cxn ang="0">
                  <a:pos x="466" y="1199"/>
                </a:cxn>
                <a:cxn ang="0">
                  <a:pos x="683" y="1324"/>
                </a:cxn>
                <a:cxn ang="0">
                  <a:pos x="860" y="662"/>
                </a:cxn>
                <a:cxn ang="0">
                  <a:pos x="683" y="0"/>
                </a:cxn>
              </a:cxnLst>
              <a:rect l="0" t="0" r="r" b="b"/>
              <a:pathLst>
                <a:path w="860" h="1390">
                  <a:moveTo>
                    <a:pt x="683" y="0"/>
                  </a:moveTo>
                  <a:cubicBezTo>
                    <a:pt x="466" y="125"/>
                    <a:pt x="466" y="125"/>
                    <a:pt x="466" y="125"/>
                  </a:cubicBezTo>
                  <a:cubicBezTo>
                    <a:pt x="466" y="125"/>
                    <a:pt x="464" y="126"/>
                    <a:pt x="464" y="126"/>
                  </a:cubicBezTo>
                  <a:cubicBezTo>
                    <a:pt x="441" y="139"/>
                    <a:pt x="434" y="168"/>
                    <a:pt x="447" y="191"/>
                  </a:cubicBezTo>
                  <a:cubicBezTo>
                    <a:pt x="454" y="203"/>
                    <a:pt x="464" y="211"/>
                    <a:pt x="476" y="214"/>
                  </a:cubicBezTo>
                  <a:cubicBezTo>
                    <a:pt x="495" y="224"/>
                    <a:pt x="511" y="239"/>
                    <a:pt x="523" y="259"/>
                  </a:cubicBezTo>
                  <a:cubicBezTo>
                    <a:pt x="555" y="315"/>
                    <a:pt x="536" y="387"/>
                    <a:pt x="480" y="419"/>
                  </a:cubicBezTo>
                  <a:cubicBezTo>
                    <a:pt x="423" y="452"/>
                    <a:pt x="351" y="433"/>
                    <a:pt x="319" y="376"/>
                  </a:cubicBezTo>
                  <a:cubicBezTo>
                    <a:pt x="307" y="356"/>
                    <a:pt x="302" y="333"/>
                    <a:pt x="303" y="310"/>
                  </a:cubicBezTo>
                  <a:cubicBezTo>
                    <a:pt x="305" y="300"/>
                    <a:pt x="304" y="288"/>
                    <a:pt x="298" y="278"/>
                  </a:cubicBezTo>
                  <a:cubicBezTo>
                    <a:pt x="286" y="257"/>
                    <a:pt x="262" y="249"/>
                    <a:pt x="241" y="256"/>
                  </a:cubicBezTo>
                  <a:cubicBezTo>
                    <a:pt x="238" y="257"/>
                    <a:pt x="235" y="258"/>
                    <a:pt x="232" y="26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45" y="473"/>
                    <a:pt x="71" y="564"/>
                    <a:pt x="71" y="662"/>
                  </a:cubicBezTo>
                  <a:cubicBezTo>
                    <a:pt x="71" y="760"/>
                    <a:pt x="45" y="851"/>
                    <a:pt x="0" y="930"/>
                  </a:cubicBezTo>
                  <a:cubicBezTo>
                    <a:pt x="232" y="1064"/>
                    <a:pt x="232" y="1064"/>
                    <a:pt x="232" y="1064"/>
                  </a:cubicBezTo>
                  <a:cubicBezTo>
                    <a:pt x="235" y="1066"/>
                    <a:pt x="238" y="1068"/>
                    <a:pt x="240" y="1070"/>
                  </a:cubicBezTo>
                  <a:cubicBezTo>
                    <a:pt x="257" y="1084"/>
                    <a:pt x="261" y="1109"/>
                    <a:pt x="250" y="1130"/>
                  </a:cubicBezTo>
                  <a:cubicBezTo>
                    <a:pt x="244" y="1140"/>
                    <a:pt x="235" y="1147"/>
                    <a:pt x="224" y="1151"/>
                  </a:cubicBezTo>
                  <a:cubicBezTo>
                    <a:pt x="204" y="1161"/>
                    <a:pt x="187" y="1176"/>
                    <a:pt x="175" y="1197"/>
                  </a:cubicBezTo>
                  <a:cubicBezTo>
                    <a:pt x="142" y="1253"/>
                    <a:pt x="162" y="1325"/>
                    <a:pt x="218" y="1358"/>
                  </a:cubicBezTo>
                  <a:cubicBezTo>
                    <a:pt x="274" y="1390"/>
                    <a:pt x="346" y="1371"/>
                    <a:pt x="379" y="1315"/>
                  </a:cubicBezTo>
                  <a:cubicBezTo>
                    <a:pt x="390" y="1295"/>
                    <a:pt x="395" y="1273"/>
                    <a:pt x="394" y="1252"/>
                  </a:cubicBezTo>
                  <a:cubicBezTo>
                    <a:pt x="391" y="1240"/>
                    <a:pt x="393" y="1227"/>
                    <a:pt x="399" y="1216"/>
                  </a:cubicBezTo>
                  <a:cubicBezTo>
                    <a:pt x="412" y="1193"/>
                    <a:pt x="441" y="1185"/>
                    <a:pt x="464" y="1198"/>
                  </a:cubicBezTo>
                  <a:cubicBezTo>
                    <a:pt x="464" y="1198"/>
                    <a:pt x="466" y="1199"/>
                    <a:pt x="466" y="1199"/>
                  </a:cubicBezTo>
                  <a:cubicBezTo>
                    <a:pt x="683" y="1324"/>
                    <a:pt x="683" y="1324"/>
                    <a:pt x="683" y="1324"/>
                  </a:cubicBezTo>
                  <a:cubicBezTo>
                    <a:pt x="795" y="1129"/>
                    <a:pt x="860" y="903"/>
                    <a:pt x="860" y="662"/>
                  </a:cubicBezTo>
                  <a:cubicBezTo>
                    <a:pt x="860" y="421"/>
                    <a:pt x="795" y="195"/>
                    <a:pt x="68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endParaRPr lang="sl-SI" sz="1900" dirty="0">
                <a:solidFill>
                  <a:prstClr val="black"/>
                </a:solidFill>
                <a:latin typeface="Calibri"/>
              </a:endParaRPr>
            </a:p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endParaRPr lang="sl-SI" sz="1900" dirty="0">
                <a:solidFill>
                  <a:prstClr val="black"/>
                </a:solidFill>
                <a:latin typeface="Calibri"/>
              </a:endParaRPr>
            </a:p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endParaRPr lang="sl-SI" sz="1900" dirty="0">
                <a:solidFill>
                  <a:prstClr val="black"/>
                </a:solidFill>
                <a:latin typeface="Calibri"/>
              </a:endParaRPr>
            </a:p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1900" dirty="0">
                  <a:solidFill>
                    <a:prstClr val="black"/>
                  </a:solidFill>
                  <a:latin typeface="Calibri"/>
                </a:rPr>
                <a:t>    </a:t>
              </a:r>
              <a:r>
                <a:rPr lang="sl-SI" sz="1900" dirty="0">
                  <a:solidFill>
                    <a:srgbClr val="FFFF00"/>
                  </a:solidFill>
                  <a:latin typeface="Calibri"/>
                </a:rPr>
                <a:t>bilanca</a:t>
              </a:r>
              <a:endParaRPr lang="de-DE" sz="1900" dirty="0">
                <a:solidFill>
                  <a:srgbClr val="FFFF00"/>
                </a:solidFill>
                <a:latin typeface="Calibri"/>
              </a:endParaRPr>
            </a:p>
          </p:txBody>
        </p:sp>
        <p:sp>
          <p:nvSpPr>
            <p:cNvPr id="16" name="_color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>
              <a:spLocks/>
            </p:cNvSpPr>
            <p:nvPr/>
          </p:nvSpPr>
          <p:spPr bwMode="gray">
            <a:xfrm>
              <a:off x="4558581" y="1914801"/>
              <a:ext cx="1525398" cy="1481257"/>
            </a:xfrm>
            <a:custGeom>
              <a:avLst/>
              <a:gdLst/>
              <a:ahLst/>
              <a:cxnLst>
                <a:cxn ang="0">
                  <a:pos x="705" y="918"/>
                </a:cxn>
                <a:cxn ang="0">
                  <a:pos x="762" y="940"/>
                </a:cxn>
                <a:cxn ang="0">
                  <a:pos x="767" y="972"/>
                </a:cxn>
                <a:cxn ang="0">
                  <a:pos x="783" y="1038"/>
                </a:cxn>
                <a:cxn ang="0">
                  <a:pos x="944" y="1081"/>
                </a:cxn>
                <a:cxn ang="0">
                  <a:pos x="987" y="921"/>
                </a:cxn>
                <a:cxn ang="0">
                  <a:pos x="940" y="876"/>
                </a:cxn>
                <a:cxn ang="0">
                  <a:pos x="911" y="853"/>
                </a:cxn>
                <a:cxn ang="0">
                  <a:pos x="928" y="788"/>
                </a:cxn>
                <a:cxn ang="0">
                  <a:pos x="930" y="787"/>
                </a:cxn>
                <a:cxn ang="0">
                  <a:pos x="930" y="787"/>
                </a:cxn>
                <a:cxn ang="0">
                  <a:pos x="1147" y="662"/>
                </a:cxn>
                <a:cxn ang="0">
                  <a:pos x="0" y="0"/>
                </a:cxn>
                <a:cxn ang="0">
                  <a:pos x="0" y="251"/>
                </a:cxn>
                <a:cxn ang="0">
                  <a:pos x="0" y="251"/>
                </a:cxn>
                <a:cxn ang="0">
                  <a:pos x="0" y="252"/>
                </a:cxn>
                <a:cxn ang="0">
                  <a:pos x="48" y="300"/>
                </a:cxn>
                <a:cxn ang="0">
                  <a:pos x="82" y="286"/>
                </a:cxn>
                <a:cxn ang="0">
                  <a:pos x="144" y="268"/>
                </a:cxn>
                <a:cxn ang="0">
                  <a:pos x="262" y="385"/>
                </a:cxn>
                <a:cxn ang="0">
                  <a:pos x="144" y="503"/>
                </a:cxn>
                <a:cxn ang="0">
                  <a:pos x="79" y="484"/>
                </a:cxn>
                <a:cxn ang="0">
                  <a:pos x="48" y="472"/>
                </a:cxn>
                <a:cxn ang="0">
                  <a:pos x="1" y="510"/>
                </a:cxn>
                <a:cxn ang="0">
                  <a:pos x="0" y="520"/>
                </a:cxn>
                <a:cxn ang="0">
                  <a:pos x="0" y="789"/>
                </a:cxn>
                <a:cxn ang="0">
                  <a:pos x="464" y="1056"/>
                </a:cxn>
                <a:cxn ang="0">
                  <a:pos x="696" y="922"/>
                </a:cxn>
                <a:cxn ang="0">
                  <a:pos x="705" y="918"/>
                </a:cxn>
              </a:cxnLst>
              <a:rect l="0" t="0" r="r" b="b"/>
              <a:pathLst>
                <a:path w="1147" h="1114">
                  <a:moveTo>
                    <a:pt x="705" y="918"/>
                  </a:moveTo>
                  <a:cubicBezTo>
                    <a:pt x="726" y="911"/>
                    <a:pt x="750" y="919"/>
                    <a:pt x="762" y="940"/>
                  </a:cubicBezTo>
                  <a:cubicBezTo>
                    <a:pt x="768" y="950"/>
                    <a:pt x="769" y="962"/>
                    <a:pt x="767" y="972"/>
                  </a:cubicBezTo>
                  <a:cubicBezTo>
                    <a:pt x="766" y="995"/>
                    <a:pt x="771" y="1018"/>
                    <a:pt x="783" y="1038"/>
                  </a:cubicBezTo>
                  <a:cubicBezTo>
                    <a:pt x="815" y="1095"/>
                    <a:pt x="887" y="1114"/>
                    <a:pt x="944" y="1081"/>
                  </a:cubicBezTo>
                  <a:cubicBezTo>
                    <a:pt x="1000" y="1049"/>
                    <a:pt x="1019" y="977"/>
                    <a:pt x="987" y="921"/>
                  </a:cubicBezTo>
                  <a:cubicBezTo>
                    <a:pt x="975" y="901"/>
                    <a:pt x="959" y="886"/>
                    <a:pt x="940" y="876"/>
                  </a:cubicBezTo>
                  <a:cubicBezTo>
                    <a:pt x="928" y="873"/>
                    <a:pt x="918" y="865"/>
                    <a:pt x="911" y="853"/>
                  </a:cubicBezTo>
                  <a:cubicBezTo>
                    <a:pt x="898" y="830"/>
                    <a:pt x="905" y="801"/>
                    <a:pt x="928" y="788"/>
                  </a:cubicBezTo>
                  <a:cubicBezTo>
                    <a:pt x="928" y="788"/>
                    <a:pt x="930" y="787"/>
                    <a:pt x="930" y="787"/>
                  </a:cubicBezTo>
                  <a:cubicBezTo>
                    <a:pt x="930" y="787"/>
                    <a:pt x="930" y="787"/>
                    <a:pt x="930" y="787"/>
                  </a:cubicBezTo>
                  <a:cubicBezTo>
                    <a:pt x="1147" y="662"/>
                    <a:pt x="1147" y="662"/>
                    <a:pt x="1147" y="662"/>
                  </a:cubicBezTo>
                  <a:cubicBezTo>
                    <a:pt x="918" y="266"/>
                    <a:pt x="49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1"/>
                    <a:pt x="0" y="251"/>
                    <a:pt x="0" y="252"/>
                  </a:cubicBezTo>
                  <a:cubicBezTo>
                    <a:pt x="0" y="278"/>
                    <a:pt x="21" y="300"/>
                    <a:pt x="48" y="300"/>
                  </a:cubicBezTo>
                  <a:cubicBezTo>
                    <a:pt x="61" y="300"/>
                    <a:pt x="73" y="294"/>
                    <a:pt x="82" y="286"/>
                  </a:cubicBezTo>
                  <a:cubicBezTo>
                    <a:pt x="100" y="274"/>
                    <a:pt x="121" y="268"/>
                    <a:pt x="144" y="268"/>
                  </a:cubicBezTo>
                  <a:cubicBezTo>
                    <a:pt x="209" y="268"/>
                    <a:pt x="262" y="320"/>
                    <a:pt x="262" y="385"/>
                  </a:cubicBezTo>
                  <a:cubicBezTo>
                    <a:pt x="262" y="450"/>
                    <a:pt x="209" y="503"/>
                    <a:pt x="144" y="503"/>
                  </a:cubicBezTo>
                  <a:cubicBezTo>
                    <a:pt x="120" y="503"/>
                    <a:pt x="98" y="496"/>
                    <a:pt x="79" y="484"/>
                  </a:cubicBezTo>
                  <a:cubicBezTo>
                    <a:pt x="71" y="476"/>
                    <a:pt x="60" y="472"/>
                    <a:pt x="48" y="472"/>
                  </a:cubicBezTo>
                  <a:cubicBezTo>
                    <a:pt x="25" y="472"/>
                    <a:pt x="5" y="489"/>
                    <a:pt x="1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198" y="789"/>
                    <a:pt x="371" y="896"/>
                    <a:pt x="464" y="1056"/>
                  </a:cubicBezTo>
                  <a:cubicBezTo>
                    <a:pt x="696" y="922"/>
                    <a:pt x="696" y="922"/>
                    <a:pt x="696" y="922"/>
                  </a:cubicBezTo>
                  <a:cubicBezTo>
                    <a:pt x="699" y="920"/>
                    <a:pt x="702" y="919"/>
                    <a:pt x="705" y="918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1900" dirty="0">
                  <a:solidFill>
                    <a:prstClr val="black"/>
                  </a:solidFill>
                  <a:latin typeface="Calibri"/>
                </a:rPr>
                <a:t> </a:t>
              </a:r>
            </a:p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endParaRPr lang="sl-SI" sz="1900" dirty="0">
                <a:solidFill>
                  <a:prstClr val="black"/>
                </a:solidFill>
                <a:latin typeface="Calibri"/>
              </a:endParaRPr>
            </a:p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1900" dirty="0">
                  <a:solidFill>
                    <a:srgbClr val="FFFF00"/>
                  </a:solidFill>
                  <a:latin typeface="Calibri"/>
                </a:rPr>
                <a:t>        Uspešnost  </a:t>
              </a:r>
            </a:p>
            <a:p>
              <a:pPr defTabSz="914309" fontAlgn="auto">
                <a:spcBef>
                  <a:spcPts val="0"/>
                </a:spcBef>
                <a:spcAft>
                  <a:spcPts val="0"/>
                </a:spcAft>
              </a:pPr>
              <a:r>
                <a:rPr lang="sl-SI" sz="1900" dirty="0">
                  <a:solidFill>
                    <a:srgbClr val="FFFF00"/>
                  </a:solidFill>
                  <a:latin typeface="Calibri"/>
                </a:rPr>
                <a:t>      poslovanja</a:t>
              </a:r>
              <a:endParaRPr lang="de-DE" sz="1900" dirty="0">
                <a:solidFill>
                  <a:srgbClr val="FFFF00"/>
                </a:solidFill>
                <a:latin typeface="Calibri"/>
              </a:endParaRPr>
            </a:p>
          </p:txBody>
        </p:sp>
      </p:grpSp>
      <p:sp>
        <p:nvSpPr>
          <p:cNvPr id="17" name="Text Box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 noChangeArrowheads="1"/>
          </p:cNvSpPr>
          <p:nvPr/>
        </p:nvSpPr>
        <p:spPr bwMode="gray">
          <a:xfrm>
            <a:off x="6948263" y="3194524"/>
            <a:ext cx="1798383" cy="8186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BILANCE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Stanja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uspeha</a:t>
            </a:r>
          </a:p>
        </p:txBody>
      </p:sp>
      <p:cxnSp>
        <p:nvCxnSpPr>
          <p:cNvPr id="18" name="Gerade Verbindung 17" descr="PresentationLoad.com"/>
          <p:cNvCxnSpPr/>
          <p:nvPr/>
        </p:nvCxnSpPr>
        <p:spPr bwMode="gray">
          <a:xfrm>
            <a:off x="6146932" y="3101488"/>
            <a:ext cx="2591249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</p:spPr>
      </p:cxnSp>
      <p:sp>
        <p:nvSpPr>
          <p:cNvPr id="20" name="Text Box 13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>
            <a:spLocks noChangeArrowheads="1"/>
          </p:cNvSpPr>
          <p:nvPr/>
        </p:nvSpPr>
        <p:spPr bwMode="gray">
          <a:xfrm>
            <a:off x="388421" y="3194524"/>
            <a:ext cx="1735307" cy="104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SREDSTVA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vrste sredstev</a:t>
            </a:r>
          </a:p>
          <a:p>
            <a:pPr marL="285750" indent="-285750" defTabSz="801688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sl-SI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 pitchFamily="34" charset="0"/>
              </a:rPr>
              <a:t>Bilanca stanja in uspeha</a:t>
            </a:r>
          </a:p>
        </p:txBody>
      </p:sp>
      <p:sp>
        <p:nvSpPr>
          <p:cNvPr id="24" name="Rechteck 23"/>
          <p:cNvSpPr/>
          <p:nvPr/>
        </p:nvSpPr>
        <p:spPr>
          <a:xfrm rot="20059402">
            <a:off x="3102379" y="1989907"/>
            <a:ext cx="1506000" cy="455434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1590889"/>
              </a:avLst>
            </a:prstTxWarp>
            <a:spAutoFit/>
          </a:bodyPr>
          <a:lstStyle/>
          <a:p>
            <a:pPr algn="ctr" defTabSz="801688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dirty="0">
                <a:solidFill>
                  <a:prstClr val="black"/>
                </a:solidFill>
                <a:latin typeface="Calibri"/>
              </a:rPr>
              <a:t>GOSPODARJENJE IN GOSPODARSTVO</a:t>
            </a:r>
            <a:endParaRPr lang="en-US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 rot="17920582">
            <a:off x="2458883" y="3296896"/>
            <a:ext cx="1227563" cy="51405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1420233"/>
              </a:avLst>
            </a:prstTxWarp>
            <a:spAutoFit/>
          </a:bodyPr>
          <a:lstStyle/>
          <a:p>
            <a:pPr algn="ctr" defTabSz="801688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</a:pPr>
            <a:r>
              <a:rPr lang="sl-SI" sz="1600" b="1" dirty="0">
                <a:solidFill>
                  <a:prstClr val="white"/>
                </a:solidFill>
                <a:latin typeface="Calibri Light" panose="020F0302020204030204" pitchFamily="34" charset="0"/>
              </a:rPr>
              <a:t>sredstva</a:t>
            </a:r>
            <a:endParaRPr lang="en-US" sz="1600" b="1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458" y="116632"/>
            <a:ext cx="11525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26" y="3127219"/>
            <a:ext cx="1272838" cy="126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0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Cilj ustanoviteljev in lastnikov podjetij je </a:t>
            </a:r>
            <a:r>
              <a:rPr lang="sl-SI" altLang="sl-SI" sz="2000" b="1" dirty="0">
                <a:solidFill>
                  <a:srgbClr val="6600CC"/>
                </a:solidFill>
                <a:latin typeface="Tahoma"/>
              </a:rPr>
              <a:t>uspeh  podjetja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.</a:t>
            </a:r>
          </a:p>
          <a:p>
            <a:pPr lvl="0"/>
            <a:endParaRPr lang="sl-SI" altLang="sl-SI" sz="2000" dirty="0">
              <a:solidFill>
                <a:srgbClr val="000000"/>
              </a:solidFill>
              <a:latin typeface="Tahoma"/>
            </a:endParaRPr>
          </a:p>
          <a:p>
            <a:pPr lvl="0"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potrebno </a:t>
            </a:r>
            <a:r>
              <a:rPr lang="sl-SI" altLang="sl-SI" sz="2000" dirty="0">
                <a:solidFill>
                  <a:srgbClr val="6600CC"/>
                </a:solidFill>
                <a:latin typeface="Tahoma"/>
              </a:rPr>
              <a:t>raziskovanje, načrtovanje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, skladno delovanje in </a:t>
            </a:r>
          </a:p>
          <a:p>
            <a:pPr lvl="0"/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  </a:t>
            </a:r>
            <a:r>
              <a:rPr lang="sl-SI" altLang="sl-SI" sz="2000" dirty="0">
                <a:solidFill>
                  <a:srgbClr val="6600CC"/>
                </a:solidFill>
                <a:latin typeface="Tahoma"/>
              </a:rPr>
              <a:t>ocenjevanje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delovanja ter korekcija in </a:t>
            </a:r>
            <a:r>
              <a:rPr lang="sl-SI" altLang="sl-SI" sz="2000" dirty="0">
                <a:solidFill>
                  <a:srgbClr val="6600CC"/>
                </a:solidFill>
                <a:latin typeface="Tahoma"/>
              </a:rPr>
              <a:t>izboljšanje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poslovanja</a:t>
            </a:r>
          </a:p>
          <a:p>
            <a:pPr lvl="0"/>
            <a:endParaRPr lang="sl-SI" altLang="sl-SI" sz="2000" dirty="0">
              <a:solidFill>
                <a:srgbClr val="000000"/>
              </a:solidFill>
              <a:latin typeface="Tahoma"/>
            </a:endParaRPr>
          </a:p>
          <a:p>
            <a:pPr lvl="0"/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Razvoj malega gospodarstva v času korona krize</a:t>
            </a:r>
          </a:p>
          <a:p>
            <a:pPr lvl="0"/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https://www.youtube.com/watch?v=YKJLd5EEqvI </a:t>
            </a:r>
          </a:p>
          <a:p>
            <a:pPr lvl="0"/>
            <a:endParaRPr lang="sl-SI" altLang="sl-SI" sz="2000" dirty="0">
              <a:solidFill>
                <a:srgbClr val="000000"/>
              </a:solidFill>
              <a:latin typeface="Tahoma"/>
            </a:endParaRPr>
          </a:p>
          <a:p>
            <a:pPr lvl="0">
              <a:spcBef>
                <a:spcPts val="0"/>
              </a:spcBef>
              <a:buClr>
                <a:srgbClr val="3333CC"/>
              </a:buClr>
            </a:pPr>
            <a:r>
              <a:rPr lang="sl-SI" altLang="sl-SI" dirty="0">
                <a:solidFill>
                  <a:srgbClr val="000000"/>
                </a:solidFill>
                <a:latin typeface="Tahoma"/>
              </a:rPr>
              <a:t> V Sloveniji poznamo izbor najhitreje rastočega podjetja – slovenska  </a:t>
            </a:r>
          </a:p>
          <a:p>
            <a:pPr lvl="0">
              <a:spcBef>
                <a:spcPts val="0"/>
              </a:spcBef>
              <a:buClr>
                <a:srgbClr val="3333CC"/>
              </a:buClr>
            </a:pPr>
            <a:r>
              <a:rPr lang="sl-SI" altLang="sl-SI" dirty="0">
                <a:solidFill>
                  <a:srgbClr val="000000"/>
                </a:solidFill>
                <a:latin typeface="Tahoma"/>
              </a:rPr>
              <a:t>  gazela </a:t>
            </a:r>
          </a:p>
          <a:p>
            <a:pPr lvl="0">
              <a:spcBef>
                <a:spcPts val="0"/>
              </a:spcBef>
              <a:buClr>
                <a:srgbClr val="3333CC"/>
              </a:buClr>
            </a:pPr>
            <a:r>
              <a:rPr lang="sl-SI" altLang="sl-SI" dirty="0">
                <a:solidFill>
                  <a:srgbClr val="000000"/>
                </a:solidFill>
                <a:latin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https://www.dnevnik.si/gazela/lestvice</a:t>
            </a:r>
            <a:r>
              <a:rPr lang="sl-SI" altLang="sl-SI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lvl="0">
              <a:spcBef>
                <a:spcPts val="0"/>
              </a:spcBef>
              <a:buClr>
                <a:srgbClr val="3333CC"/>
              </a:buClr>
            </a:pPr>
            <a:endParaRPr lang="sl-SI" altLang="sl-SI" dirty="0">
              <a:solidFill>
                <a:srgbClr val="000000"/>
              </a:solidFill>
              <a:latin typeface="Tahoma"/>
            </a:endParaRPr>
          </a:p>
          <a:p>
            <a:pPr lvl="0">
              <a:spcBef>
                <a:spcPts val="0"/>
              </a:spcBef>
              <a:buClr>
                <a:srgbClr val="3333CC"/>
              </a:buClr>
            </a:pPr>
            <a:r>
              <a:rPr lang="sl-SI" altLang="sl-SI" dirty="0">
                <a:solidFill>
                  <a:srgbClr val="000000"/>
                </a:solidFill>
                <a:latin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https://www.celje.info/gospodarstvo/smarsko-podjetje-pisek-vitli-krpan-letosnja-zlata-gazela/</a:t>
            </a:r>
            <a:endParaRPr lang="sl-SI" altLang="sl-SI" dirty="0">
              <a:solidFill>
                <a:srgbClr val="000000"/>
              </a:solidFill>
              <a:latin typeface="Tahoma"/>
              <a:hlinkClick r:id="rId3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GOSPODARJENJE IN EKONOMIKA PODJETJA</a:t>
            </a:r>
          </a:p>
        </p:txBody>
      </p:sp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 Za uspešno poslovanje podjetja je potrebno najti svojo </a:t>
            </a:r>
          </a:p>
          <a:p>
            <a:pPr lvl="0"/>
            <a:r>
              <a:rPr lang="sl-SI" altLang="sl-SI" sz="2000" b="1" dirty="0">
                <a:solidFill>
                  <a:srgbClr val="6600CC"/>
                </a:solidFill>
                <a:latin typeface="Tahoma"/>
              </a:rPr>
              <a:t>   konkurenčno prednost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GOSPODARJENJE IN EKONOMIKA PODJETJA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4" y="2924944"/>
            <a:ext cx="6372026" cy="378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24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1844824"/>
            <a:ext cx="838663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55576" y="10527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POSLANSTVO, VIZIJA, VREDNOTE PODJETJA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908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1412</Words>
  <Application>Microsoft Office PowerPoint</Application>
  <PresentationFormat>Diaprojekcija na zaslonu (4:3)</PresentationFormat>
  <Paragraphs>255</Paragraphs>
  <Slides>41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41</vt:i4>
      </vt:variant>
    </vt:vector>
  </HeadingPairs>
  <TitlesOfParts>
    <vt:vector size="51" baseType="lpstr">
      <vt:lpstr>Arial</vt:lpstr>
      <vt:lpstr>Bebas Neue</vt:lpstr>
      <vt:lpstr>Calibri</vt:lpstr>
      <vt:lpstr>Calibri Light</vt:lpstr>
      <vt:lpstr>Symbol</vt:lpstr>
      <vt:lpstr>Tahoma</vt:lpstr>
      <vt:lpstr>Verdana</vt:lpstr>
      <vt:lpstr>Wingdings</vt:lpstr>
      <vt:lpstr>Office Theme</vt:lpstr>
      <vt:lpstr>PRESENTATIONLOAD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EKONOMIKA PODJETJA 3D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Boštjan</dc:creator>
  <cp:lastModifiedBy>Vesna Loborec</cp:lastModifiedBy>
  <cp:revision>42</cp:revision>
  <dcterms:created xsi:type="dcterms:W3CDTF">2011-04-12T11:11:04Z</dcterms:created>
  <dcterms:modified xsi:type="dcterms:W3CDTF">2023-01-17T09:39:54Z</dcterms:modified>
</cp:coreProperties>
</file>