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7C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5196" autoAdjust="0"/>
  </p:normalViewPr>
  <p:slideViewPr>
    <p:cSldViewPr snapToGrid="0">
      <p:cViewPr varScale="1">
        <p:scale>
          <a:sx n="78" d="100"/>
          <a:sy n="78" d="100"/>
        </p:scale>
        <p:origin x="8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BA69C3-9A6D-F494-9D52-9C6BB76D3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CBA5273-843B-5262-5AC9-74270F274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7D7F2C3-3A31-8921-E73F-7BA3F55E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030B-0EC8-407C-8338-D45F39AA63E6}" type="datetimeFigureOut">
              <a:rPr lang="sl-SI" smtClean="0"/>
              <a:t>20. 02. 2023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446D0F1-4655-D128-94C7-D5ECEAA21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4F5A46A-0B7B-90B4-8B73-1FF6CDC5F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ADF8-144B-4F5E-9F9A-EC65805B394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115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1692A0-041A-6B52-18C2-1419892F4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11E8E281-C4CC-1A26-7C0E-F0DEFB3471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3EC63C8-2463-2FA0-5BDD-8C386B3E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030B-0EC8-407C-8338-D45F39AA63E6}" type="datetimeFigureOut">
              <a:rPr lang="sl-SI" smtClean="0"/>
              <a:t>20. 02. 2023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75A9BC7-E686-C4D9-D5EA-96D8F8D6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D11910D-0819-F24D-D7A7-0618243A5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ADF8-144B-4F5E-9F9A-EC65805B394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057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34752ADC-B669-06A1-511B-FC7A493A12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3BFDD1D-B231-ACCD-51E5-5119FB07C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3CA6718-028F-9C32-E360-F9C397EF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030B-0EC8-407C-8338-D45F39AA63E6}" type="datetimeFigureOut">
              <a:rPr lang="sl-SI" smtClean="0"/>
              <a:t>20. 02. 2023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2D21950-2EE7-3390-2C68-0A3F6BB33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922AE81-35E3-08A1-1E18-CE51A76CF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ADF8-144B-4F5E-9F9A-EC65805B394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974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0DFAD5-2327-8B65-46B1-9F3F69977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EDE590F-F8E8-BAE1-44A7-8F5173013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1F37831-4D5F-D6CD-0D85-4812E4B6E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030B-0EC8-407C-8338-D45F39AA63E6}" type="datetimeFigureOut">
              <a:rPr lang="sl-SI" smtClean="0"/>
              <a:t>20. 02. 2023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A517DBE-13D5-E125-C28B-C8D48BB1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F012AEC-912E-5E26-A96F-6A4E13F2C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ADF8-144B-4F5E-9F9A-EC65805B394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6436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68B9F6-6822-DA98-64BF-4B0A9681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13AFA3E-B5E3-A9F3-811C-DD4BED0A8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8A12E70-479C-6DE6-32B3-0195B9F6E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030B-0EC8-407C-8338-D45F39AA63E6}" type="datetimeFigureOut">
              <a:rPr lang="sl-SI" smtClean="0"/>
              <a:t>20. 02. 2023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C25F1B6-AB62-2AB5-506D-16B1C598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0A84085-1FB8-05C0-757C-47BF3CC1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ADF8-144B-4F5E-9F9A-EC65805B394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458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165908-ECE3-E3BA-4497-90DD05156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62D7F5F-591A-195C-9FF1-DEF903033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9FB3A46-BA81-9007-40CA-20C0E5C7C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3746ED4-9EA1-9D72-8D11-7B14CA95F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030B-0EC8-407C-8338-D45F39AA63E6}" type="datetimeFigureOut">
              <a:rPr lang="sl-SI" smtClean="0"/>
              <a:t>20. 02. 2023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7CA1CE9-783C-E0D0-D04E-9811ABCF6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7A9B158-C0E0-99DE-7020-5EA6D23EB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ADF8-144B-4F5E-9F9A-EC65805B394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7492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ED135B-8FA4-94ED-AA1B-1F3B898D4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ECF8D6E-71BD-2BA2-DCE5-FA182D65F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0410E36-8835-7EFF-5076-8F361073E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C19418B7-85B1-BD1A-757C-14E47663B0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9972F898-5BA1-C43B-B5F9-14CDF6721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A1C1139B-1825-899B-8558-F86C21F06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030B-0EC8-407C-8338-D45F39AA63E6}" type="datetimeFigureOut">
              <a:rPr lang="sl-SI" smtClean="0"/>
              <a:t>20. 02. 2023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80CCEFCB-8333-F853-3C0D-1A7338DD9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719D4A31-8BE0-F8C8-332C-A8FEB7833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ADF8-144B-4F5E-9F9A-EC65805B394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661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0DBBA0-83CD-5343-E49E-0C8E46506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C099449-0E18-6C51-B147-AA62E213C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030B-0EC8-407C-8338-D45F39AA63E6}" type="datetimeFigureOut">
              <a:rPr lang="sl-SI" smtClean="0"/>
              <a:t>20. 02. 2023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A2707AA8-CD3B-B54F-9092-70EDDF10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754D7516-A086-CD5C-E34D-EB5D8C41D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ADF8-144B-4F5E-9F9A-EC65805B394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189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7701E648-D6D4-40C5-2443-71E969FCA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030B-0EC8-407C-8338-D45F39AA63E6}" type="datetimeFigureOut">
              <a:rPr lang="sl-SI" smtClean="0"/>
              <a:t>20. 02. 2023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FE044F17-14B8-AC94-D458-8B2BE283D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73895BFC-1203-C8FC-4212-B0F43ABD2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ADF8-144B-4F5E-9F9A-EC65805B394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548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3E5AE7-08E1-B303-3C8F-F3BF63FBA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ED132E9-F26B-387F-B659-1DBB86D62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FD4FBE5-B669-5FF0-6E56-583BF59D3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B830037-C8E1-B97E-2447-2B0CBDA07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030B-0EC8-407C-8338-D45F39AA63E6}" type="datetimeFigureOut">
              <a:rPr lang="sl-SI" smtClean="0"/>
              <a:t>20. 02. 2023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755D13D-57D5-0D9D-92D8-DBD00E4B9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157DAD0-68F5-D6F7-5C80-CD7B97DD2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ADF8-144B-4F5E-9F9A-EC65805B394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881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7924DE-972B-83BE-38BF-CD44EAFF7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D0A6FA08-7A3B-2141-6FCB-467806742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694E160-061E-A2BD-9B66-FBFAEFB54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6CCB76B-9DFC-F7EA-FA0A-2A8FF8B98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030B-0EC8-407C-8338-D45F39AA63E6}" type="datetimeFigureOut">
              <a:rPr lang="sl-SI" smtClean="0"/>
              <a:t>20. 02. 2023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4E8A86C-7094-9732-26CD-40DEFD73B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30767A0-2579-DCE3-3951-4EB6FB0D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ADF8-144B-4F5E-9F9A-EC65805B394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394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16F7B9ED-450B-9D14-95AD-6896CC65E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40CBD36-6AB0-5087-2355-80362CFB0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A429A3B-1F7B-85D8-C9CE-5D5DD37237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1030B-0EC8-407C-8338-D45F39AA63E6}" type="datetimeFigureOut">
              <a:rPr lang="sl-SI" smtClean="0"/>
              <a:t>20. 02. 2023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47A7A87-264C-A6BD-3ADD-EC9EAA59A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BCCEF9E-5713-C1B3-2F0E-B3E4205F5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5ADF8-144B-4F5E-9F9A-EC65805B394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146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1D8688-35B1-F86D-49D8-65992868C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3266"/>
            <a:ext cx="9144000" cy="2387600"/>
          </a:xfrm>
        </p:spPr>
        <p:txBody>
          <a:bodyPr/>
          <a:lstStyle/>
          <a:p>
            <a:r>
              <a:rPr lang="sl-SI" dirty="0">
                <a:solidFill>
                  <a:srgbClr val="C00000"/>
                </a:solidFill>
              </a:rPr>
              <a:t>Rešitve učnega lista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2039B07-6FFC-5A11-3F73-CCBED3035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u="sng" dirty="0"/>
              <a:t>VEČČLENIKI</a:t>
            </a:r>
          </a:p>
        </p:txBody>
      </p:sp>
    </p:spTree>
    <p:extLst>
      <p:ext uri="{BB962C8B-B14F-4D97-AF65-F5344CB8AC3E}">
        <p14:creationId xmlns:p14="http://schemas.microsoft.com/office/powerpoint/2010/main" val="4255380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70E414F-E25F-7669-F86C-36E2A58A0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88" y="0"/>
            <a:ext cx="8942343" cy="678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30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57835AA-7F3C-853D-FA2C-D46ADB34A7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22" t="238" r="71729" b="146"/>
          <a:stretch/>
        </p:blipFill>
        <p:spPr>
          <a:xfrm>
            <a:off x="202163" y="139959"/>
            <a:ext cx="3250163" cy="6327709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0AF063F-E4A2-C1C5-7814-9060B3AF0A41}"/>
              </a:ext>
            </a:extLst>
          </p:cNvPr>
          <p:cNvSpPr txBox="1"/>
          <p:nvPr/>
        </p:nvSpPr>
        <p:spPr>
          <a:xfrm>
            <a:off x="2911151" y="139959"/>
            <a:ext cx="1489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– 6 x</a:t>
            </a:r>
            <a:r>
              <a:rPr lang="sl-SI" sz="3200" baseline="30000" dirty="0">
                <a:solidFill>
                  <a:srgbClr val="0070C0"/>
                </a:solidFill>
              </a:rPr>
              <a:t>5 </a:t>
            </a:r>
            <a:r>
              <a:rPr lang="sl-SI" sz="3200" dirty="0">
                <a:solidFill>
                  <a:srgbClr val="0070C0"/>
                </a:solidFill>
              </a:rPr>
              <a:t>y</a:t>
            </a:r>
            <a:r>
              <a:rPr lang="sl-SI" sz="3200" baseline="30000" dirty="0">
                <a:solidFill>
                  <a:srgbClr val="0070C0"/>
                </a:solidFill>
              </a:rPr>
              <a:t>6</a:t>
            </a:r>
            <a:endParaRPr lang="sl-SI" sz="3200" dirty="0">
              <a:solidFill>
                <a:srgbClr val="0070C0"/>
              </a:solidFill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3DAC030-1303-B723-DE17-7D926D6A9F31}"/>
              </a:ext>
            </a:extLst>
          </p:cNvPr>
          <p:cNvSpPr txBox="1"/>
          <p:nvPr/>
        </p:nvSpPr>
        <p:spPr>
          <a:xfrm>
            <a:off x="5025257" y="267584"/>
            <a:ext cx="3965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0070C0"/>
                </a:solidFill>
              </a:rPr>
              <a:t>Množenje enočlenika z enočlenikom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1FE27B1-A64C-C6F4-2074-5D84B8B76BD6}"/>
              </a:ext>
            </a:extLst>
          </p:cNvPr>
          <p:cNvSpPr txBox="1"/>
          <p:nvPr/>
        </p:nvSpPr>
        <p:spPr>
          <a:xfrm>
            <a:off x="305619" y="1745489"/>
            <a:ext cx="3965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00B050"/>
                </a:solidFill>
              </a:rPr>
              <a:t>Množenje enočlenika z enočlenikom</a:t>
            </a:r>
          </a:p>
        </p:txBody>
      </p:sp>
      <p:cxnSp>
        <p:nvCxnSpPr>
          <p:cNvPr id="8" name="Raven povezovalnik 7">
            <a:extLst>
              <a:ext uri="{FF2B5EF4-FFF2-40B4-BE49-F238E27FC236}">
                <a16:creationId xmlns:a16="http://schemas.microsoft.com/office/drawing/2014/main" id="{7D4304A0-89F5-E424-AF82-99DD743AEBC4}"/>
              </a:ext>
            </a:extLst>
          </p:cNvPr>
          <p:cNvCxnSpPr/>
          <p:nvPr/>
        </p:nvCxnSpPr>
        <p:spPr>
          <a:xfrm>
            <a:off x="401216" y="867747"/>
            <a:ext cx="11411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ovezovalnik 8">
            <a:extLst>
              <a:ext uri="{FF2B5EF4-FFF2-40B4-BE49-F238E27FC236}">
                <a16:creationId xmlns:a16="http://schemas.microsoft.com/office/drawing/2014/main" id="{987D3F4C-2FBA-E5B2-5328-56DA6E1DF6A1}"/>
              </a:ext>
            </a:extLst>
          </p:cNvPr>
          <p:cNvCxnSpPr/>
          <p:nvPr/>
        </p:nvCxnSpPr>
        <p:spPr>
          <a:xfrm>
            <a:off x="202163" y="2043404"/>
            <a:ext cx="11411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286138C3-4182-FD19-2038-DA7A3D5B2431}"/>
              </a:ext>
            </a:extLst>
          </p:cNvPr>
          <p:cNvSpPr txBox="1"/>
          <p:nvPr/>
        </p:nvSpPr>
        <p:spPr>
          <a:xfrm>
            <a:off x="6243735" y="2236199"/>
            <a:ext cx="3965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0070C0"/>
                </a:solidFill>
              </a:rPr>
              <a:t>Množenje enočlenika z enočlenikom</a:t>
            </a:r>
          </a:p>
        </p:txBody>
      </p:sp>
      <p:cxnSp>
        <p:nvCxnSpPr>
          <p:cNvPr id="11" name="Raven povezovalnik 10">
            <a:extLst>
              <a:ext uri="{FF2B5EF4-FFF2-40B4-BE49-F238E27FC236}">
                <a16:creationId xmlns:a16="http://schemas.microsoft.com/office/drawing/2014/main" id="{485848A6-876E-3593-B0B1-8CE1814F6CBE}"/>
              </a:ext>
            </a:extLst>
          </p:cNvPr>
          <p:cNvCxnSpPr/>
          <p:nvPr/>
        </p:nvCxnSpPr>
        <p:spPr>
          <a:xfrm>
            <a:off x="390330" y="3035559"/>
            <a:ext cx="11411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ovezovalnik 11">
            <a:extLst>
              <a:ext uri="{FF2B5EF4-FFF2-40B4-BE49-F238E27FC236}">
                <a16:creationId xmlns:a16="http://schemas.microsoft.com/office/drawing/2014/main" id="{B2D3C8F0-AEA4-E935-FD64-ED99DD4DFB02}"/>
              </a:ext>
            </a:extLst>
          </p:cNvPr>
          <p:cNvCxnSpPr/>
          <p:nvPr/>
        </p:nvCxnSpPr>
        <p:spPr>
          <a:xfrm>
            <a:off x="279918" y="3856653"/>
            <a:ext cx="11411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ovezovalnik 12">
            <a:extLst>
              <a:ext uri="{FF2B5EF4-FFF2-40B4-BE49-F238E27FC236}">
                <a16:creationId xmlns:a16="http://schemas.microsoft.com/office/drawing/2014/main" id="{A1CBFC69-6E66-5B8B-79C3-C785A8E281A6}"/>
              </a:ext>
            </a:extLst>
          </p:cNvPr>
          <p:cNvCxnSpPr/>
          <p:nvPr/>
        </p:nvCxnSpPr>
        <p:spPr>
          <a:xfrm>
            <a:off x="279917" y="4668416"/>
            <a:ext cx="11411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ovezovalnik 13">
            <a:extLst>
              <a:ext uri="{FF2B5EF4-FFF2-40B4-BE49-F238E27FC236}">
                <a16:creationId xmlns:a16="http://schemas.microsoft.com/office/drawing/2014/main" id="{03D2DB80-E035-CA17-D706-4C3B37607EF7}"/>
              </a:ext>
            </a:extLst>
          </p:cNvPr>
          <p:cNvCxnSpPr/>
          <p:nvPr/>
        </p:nvCxnSpPr>
        <p:spPr>
          <a:xfrm>
            <a:off x="490513" y="5508172"/>
            <a:ext cx="11411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jeZBesedilom 14">
                <a:extLst>
                  <a:ext uri="{FF2B5EF4-FFF2-40B4-BE49-F238E27FC236}">
                    <a16:creationId xmlns:a16="http://schemas.microsoft.com/office/drawing/2014/main" id="{5984197A-BBF7-0784-17B6-E66FDF297368}"/>
                  </a:ext>
                </a:extLst>
              </p:cNvPr>
              <p:cNvSpPr txBox="1"/>
              <p:nvPr/>
            </p:nvSpPr>
            <p:spPr>
              <a:xfrm>
                <a:off x="3452326" y="1028801"/>
                <a:ext cx="3250163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3200" b="1" dirty="0">
                    <a:solidFill>
                      <a:srgbClr val="00B050"/>
                    </a:solidFill>
                  </a:rPr>
                  <a:t>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sl-SI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·</m:t>
                        </m:r>
                        <m:r>
                          <a:rPr lang="sl-SI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sl-SI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·</m:t>
                        </m:r>
                        <m:r>
                          <a:rPr lang="sl-SI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sl-SI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sl-SI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sl-SI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sl-SI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sl-SI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·</m:t>
                        </m:r>
                        <m:r>
                          <a:rPr lang="sl-SI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  <m:r>
                          <a:rPr lang="sl-SI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·</m:t>
                        </m:r>
                        <m:r>
                          <a:rPr lang="sl-SI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  <m:r>
                          <a:rPr lang="sl-SI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·</m:t>
                        </m:r>
                        <m:r>
                          <a:rPr lang="sl-SI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sl-SI" sz="3200" b="1" dirty="0"/>
                  <a:t>  </a:t>
                </a:r>
                <a:r>
                  <a:rPr lang="sl-SI" sz="3200" b="1" dirty="0">
                    <a:solidFill>
                      <a:srgbClr val="00B050"/>
                    </a:solidFill>
                  </a:rPr>
                  <a:t>a</a:t>
                </a:r>
                <a:r>
                  <a:rPr lang="sl-SI" sz="3200" b="1" baseline="30000" dirty="0">
                    <a:solidFill>
                      <a:srgbClr val="00B050"/>
                    </a:solidFill>
                  </a:rPr>
                  <a:t>6</a:t>
                </a:r>
                <a:r>
                  <a:rPr lang="sl-SI" sz="3200" b="1" dirty="0">
                    <a:solidFill>
                      <a:srgbClr val="00B050"/>
                    </a:solidFill>
                  </a:rPr>
                  <a:t> b = </a:t>
                </a:r>
              </a:p>
            </p:txBody>
          </p:sp>
        </mc:Choice>
        <mc:Fallback xmlns="">
          <p:sp>
            <p:nvSpPr>
              <p:cNvPr id="15" name="PoljeZBesedilom 14">
                <a:extLst>
                  <a:ext uri="{FF2B5EF4-FFF2-40B4-BE49-F238E27FC236}">
                    <a16:creationId xmlns:a16="http://schemas.microsoft.com/office/drawing/2014/main" id="{5984197A-BBF7-0784-17B6-E66FDF297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326" y="1028801"/>
                <a:ext cx="3250163" cy="810991"/>
              </a:xfrm>
              <a:prstGeom prst="rect">
                <a:avLst/>
              </a:prstGeom>
              <a:blipFill>
                <a:blip r:embed="rId3"/>
                <a:stretch>
                  <a:fillRect l="-4690" r="-3565" b="-1203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Raven povezovalnik 16">
            <a:extLst>
              <a:ext uri="{FF2B5EF4-FFF2-40B4-BE49-F238E27FC236}">
                <a16:creationId xmlns:a16="http://schemas.microsoft.com/office/drawing/2014/main" id="{EEE37925-0821-2645-9D94-3EAD973C3ADA}"/>
              </a:ext>
            </a:extLst>
          </p:cNvPr>
          <p:cNvCxnSpPr/>
          <p:nvPr/>
        </p:nvCxnSpPr>
        <p:spPr>
          <a:xfrm flipV="1">
            <a:off x="3881727" y="1164828"/>
            <a:ext cx="272142" cy="1477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Raven povezovalnik 17">
            <a:extLst>
              <a:ext uri="{FF2B5EF4-FFF2-40B4-BE49-F238E27FC236}">
                <a16:creationId xmlns:a16="http://schemas.microsoft.com/office/drawing/2014/main" id="{39A1D01F-D520-71F7-70E1-C3FCA8DB590F}"/>
              </a:ext>
            </a:extLst>
          </p:cNvPr>
          <p:cNvCxnSpPr>
            <a:cxnSpLocks/>
          </p:cNvCxnSpPr>
          <p:nvPr/>
        </p:nvCxnSpPr>
        <p:spPr>
          <a:xfrm flipV="1">
            <a:off x="4204968" y="1580113"/>
            <a:ext cx="391386" cy="1872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Raven povezovalnik 20">
            <a:extLst>
              <a:ext uri="{FF2B5EF4-FFF2-40B4-BE49-F238E27FC236}">
                <a16:creationId xmlns:a16="http://schemas.microsoft.com/office/drawing/2014/main" id="{82073976-7001-B92D-B820-F11AD17FFFEC}"/>
              </a:ext>
            </a:extLst>
          </p:cNvPr>
          <p:cNvCxnSpPr>
            <a:cxnSpLocks/>
          </p:cNvCxnSpPr>
          <p:nvPr/>
        </p:nvCxnSpPr>
        <p:spPr>
          <a:xfrm flipV="1">
            <a:off x="4181642" y="1145065"/>
            <a:ext cx="391386" cy="1872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Raven povezovalnik 27">
            <a:extLst>
              <a:ext uri="{FF2B5EF4-FFF2-40B4-BE49-F238E27FC236}">
                <a16:creationId xmlns:a16="http://schemas.microsoft.com/office/drawing/2014/main" id="{30319FA4-9226-E457-3158-7368B6713C89}"/>
              </a:ext>
            </a:extLst>
          </p:cNvPr>
          <p:cNvCxnSpPr>
            <a:cxnSpLocks/>
          </p:cNvCxnSpPr>
          <p:nvPr/>
        </p:nvCxnSpPr>
        <p:spPr>
          <a:xfrm flipV="1">
            <a:off x="3790256" y="1580113"/>
            <a:ext cx="391386" cy="1872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PoljeZBesedilom 28">
                <a:extLst>
                  <a:ext uri="{FF2B5EF4-FFF2-40B4-BE49-F238E27FC236}">
                    <a16:creationId xmlns:a16="http://schemas.microsoft.com/office/drawing/2014/main" id="{E7CC622A-FF70-1E02-7124-D98FE6C3F507}"/>
                  </a:ext>
                </a:extLst>
              </p:cNvPr>
              <p:cNvSpPr txBox="1"/>
              <p:nvPr/>
            </p:nvSpPr>
            <p:spPr>
              <a:xfrm>
                <a:off x="6463498" y="978630"/>
                <a:ext cx="1762992" cy="807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3200" dirty="0"/>
                  <a:t> </a:t>
                </a:r>
                <a:r>
                  <a:rPr lang="sl-SI" sz="3200" b="1" dirty="0">
                    <a:solidFill>
                      <a:srgbClr val="00B050"/>
                    </a:solidFill>
                  </a:rPr>
                  <a:t>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sl-SI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sl-SI" sz="3200" b="1" dirty="0">
                    <a:solidFill>
                      <a:srgbClr val="00B050"/>
                    </a:solidFill>
                  </a:rPr>
                  <a:t> a</a:t>
                </a:r>
                <a:r>
                  <a:rPr lang="sl-SI" sz="3200" b="1" baseline="30000" dirty="0">
                    <a:solidFill>
                      <a:srgbClr val="00B050"/>
                    </a:solidFill>
                  </a:rPr>
                  <a:t>6</a:t>
                </a:r>
                <a:r>
                  <a:rPr lang="sl-SI" sz="3200" b="1" dirty="0">
                    <a:solidFill>
                      <a:srgbClr val="00B050"/>
                    </a:solidFill>
                  </a:rPr>
                  <a:t> b</a:t>
                </a:r>
                <a:endParaRPr lang="sl-SI" sz="3200" b="1" dirty="0"/>
              </a:p>
            </p:txBody>
          </p:sp>
        </mc:Choice>
        <mc:Fallback xmlns="">
          <p:sp>
            <p:nvSpPr>
              <p:cNvPr id="29" name="PoljeZBesedilom 28">
                <a:extLst>
                  <a:ext uri="{FF2B5EF4-FFF2-40B4-BE49-F238E27FC236}">
                    <a16:creationId xmlns:a16="http://schemas.microsoft.com/office/drawing/2014/main" id="{E7CC622A-FF70-1E02-7124-D98FE6C3F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498" y="978630"/>
                <a:ext cx="1762992" cy="807177"/>
              </a:xfrm>
              <a:prstGeom prst="rect">
                <a:avLst/>
              </a:prstGeom>
              <a:blipFill>
                <a:blip r:embed="rId4"/>
                <a:stretch>
                  <a:fillRect l="-3460" r="-3460" b="-1212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85847F04-5D5B-C985-C702-D256D00DF8CC}"/>
              </a:ext>
            </a:extLst>
          </p:cNvPr>
          <p:cNvSpPr txBox="1"/>
          <p:nvPr/>
        </p:nvSpPr>
        <p:spPr>
          <a:xfrm>
            <a:off x="3136972" y="2124324"/>
            <a:ext cx="1850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>
                <a:solidFill>
                  <a:srgbClr val="0070C0"/>
                </a:solidFill>
              </a:rPr>
              <a:t>– 3,5 a</a:t>
            </a:r>
            <a:r>
              <a:rPr lang="sl-SI" sz="3200" b="1" baseline="30000" dirty="0">
                <a:solidFill>
                  <a:srgbClr val="0070C0"/>
                </a:solidFill>
              </a:rPr>
              <a:t>6 </a:t>
            </a:r>
            <a:r>
              <a:rPr lang="sl-SI" sz="3200" b="1" dirty="0">
                <a:solidFill>
                  <a:srgbClr val="0070C0"/>
                </a:solidFill>
              </a:rPr>
              <a:t>b</a:t>
            </a:r>
            <a:r>
              <a:rPr lang="sl-SI" sz="3200" b="1" baseline="30000" dirty="0">
                <a:solidFill>
                  <a:srgbClr val="0070C0"/>
                </a:solidFill>
              </a:rPr>
              <a:t>2</a:t>
            </a:r>
            <a:endParaRPr lang="sl-SI" sz="3200" b="1" dirty="0">
              <a:solidFill>
                <a:srgbClr val="0070C0"/>
              </a:solidFill>
            </a:endParaRPr>
          </a:p>
        </p:txBody>
      </p: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68716A72-6640-6499-0E94-6BC7F18B9D6D}"/>
              </a:ext>
            </a:extLst>
          </p:cNvPr>
          <p:cNvSpPr txBox="1"/>
          <p:nvPr/>
        </p:nvSpPr>
        <p:spPr>
          <a:xfrm>
            <a:off x="207419" y="3519361"/>
            <a:ext cx="419324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7030A0"/>
                </a:solidFill>
              </a:rPr>
              <a:t>Množenje enočlenika z dvočlenikom</a:t>
            </a:r>
          </a:p>
        </p:txBody>
      </p:sp>
      <p:sp>
        <p:nvSpPr>
          <p:cNvPr id="33" name="Prostoročno: oblika 32">
            <a:extLst>
              <a:ext uri="{FF2B5EF4-FFF2-40B4-BE49-F238E27FC236}">
                <a16:creationId xmlns:a16="http://schemas.microsoft.com/office/drawing/2014/main" id="{A65E7B6B-ECC0-ABAF-96A0-547885B17554}"/>
              </a:ext>
            </a:extLst>
          </p:cNvPr>
          <p:cNvSpPr/>
          <p:nvPr/>
        </p:nvSpPr>
        <p:spPr>
          <a:xfrm>
            <a:off x="1080655" y="2836718"/>
            <a:ext cx="768927" cy="228600"/>
          </a:xfrm>
          <a:custGeom>
            <a:avLst/>
            <a:gdLst>
              <a:gd name="connsiteX0" fmla="*/ 0 w 768927"/>
              <a:gd name="connsiteY0" fmla="*/ 197427 h 228600"/>
              <a:gd name="connsiteX1" fmla="*/ 114300 w 768927"/>
              <a:gd name="connsiteY1" fmla="*/ 103909 h 228600"/>
              <a:gd name="connsiteX2" fmla="*/ 145472 w 768927"/>
              <a:gd name="connsiteY2" fmla="*/ 72737 h 228600"/>
              <a:gd name="connsiteX3" fmla="*/ 187036 w 768927"/>
              <a:gd name="connsiteY3" fmla="*/ 51955 h 228600"/>
              <a:gd name="connsiteX4" fmla="*/ 218209 w 768927"/>
              <a:gd name="connsiteY4" fmla="*/ 31173 h 228600"/>
              <a:gd name="connsiteX5" fmla="*/ 290945 w 768927"/>
              <a:gd name="connsiteY5" fmla="*/ 0 h 228600"/>
              <a:gd name="connsiteX6" fmla="*/ 446809 w 768927"/>
              <a:gd name="connsiteY6" fmla="*/ 10391 h 228600"/>
              <a:gd name="connsiteX7" fmla="*/ 477981 w 768927"/>
              <a:gd name="connsiteY7" fmla="*/ 31173 h 228600"/>
              <a:gd name="connsiteX8" fmla="*/ 571500 w 768927"/>
              <a:gd name="connsiteY8" fmla="*/ 62346 h 228600"/>
              <a:gd name="connsiteX9" fmla="*/ 602672 w 768927"/>
              <a:gd name="connsiteY9" fmla="*/ 72737 h 228600"/>
              <a:gd name="connsiteX10" fmla="*/ 633845 w 768927"/>
              <a:gd name="connsiteY10" fmla="*/ 103909 h 228600"/>
              <a:gd name="connsiteX11" fmla="*/ 696190 w 768927"/>
              <a:gd name="connsiteY11" fmla="*/ 145473 h 228600"/>
              <a:gd name="connsiteX12" fmla="*/ 727363 w 768927"/>
              <a:gd name="connsiteY12" fmla="*/ 176646 h 228600"/>
              <a:gd name="connsiteX13" fmla="*/ 737754 w 768927"/>
              <a:gd name="connsiteY13" fmla="*/ 218209 h 228600"/>
              <a:gd name="connsiteX14" fmla="*/ 768927 w 768927"/>
              <a:gd name="connsiteY14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8927" h="228600">
                <a:moveTo>
                  <a:pt x="0" y="197427"/>
                </a:moveTo>
                <a:cubicBezTo>
                  <a:pt x="38100" y="166254"/>
                  <a:pt x="79491" y="138718"/>
                  <a:pt x="114300" y="103909"/>
                </a:cubicBezTo>
                <a:cubicBezTo>
                  <a:pt x="124691" y="93518"/>
                  <a:pt x="133514" y="81278"/>
                  <a:pt x="145472" y="72737"/>
                </a:cubicBezTo>
                <a:cubicBezTo>
                  <a:pt x="158077" y="63734"/>
                  <a:pt x="173587" y="59640"/>
                  <a:pt x="187036" y="51955"/>
                </a:cubicBezTo>
                <a:cubicBezTo>
                  <a:pt x="197879" y="45759"/>
                  <a:pt x="207366" y="37369"/>
                  <a:pt x="218209" y="31173"/>
                </a:cubicBezTo>
                <a:cubicBezTo>
                  <a:pt x="254162" y="10628"/>
                  <a:pt x="255971" y="11658"/>
                  <a:pt x="290945" y="0"/>
                </a:cubicBezTo>
                <a:cubicBezTo>
                  <a:pt x="342900" y="3464"/>
                  <a:pt x="395447" y="1831"/>
                  <a:pt x="446809" y="10391"/>
                </a:cubicBezTo>
                <a:cubicBezTo>
                  <a:pt x="459127" y="12444"/>
                  <a:pt x="466453" y="26370"/>
                  <a:pt x="477981" y="31173"/>
                </a:cubicBezTo>
                <a:cubicBezTo>
                  <a:pt x="508313" y="43811"/>
                  <a:pt x="540327" y="51955"/>
                  <a:pt x="571500" y="62346"/>
                </a:cubicBezTo>
                <a:lnTo>
                  <a:pt x="602672" y="72737"/>
                </a:lnTo>
                <a:cubicBezTo>
                  <a:pt x="613063" y="83128"/>
                  <a:pt x="622246" y="94887"/>
                  <a:pt x="633845" y="103909"/>
                </a:cubicBezTo>
                <a:cubicBezTo>
                  <a:pt x="653560" y="119243"/>
                  <a:pt x="678529" y="127812"/>
                  <a:pt x="696190" y="145473"/>
                </a:cubicBezTo>
                <a:lnTo>
                  <a:pt x="727363" y="176646"/>
                </a:lnTo>
                <a:cubicBezTo>
                  <a:pt x="730827" y="190500"/>
                  <a:pt x="728833" y="207058"/>
                  <a:pt x="737754" y="218209"/>
                </a:cubicBezTo>
                <a:cubicBezTo>
                  <a:pt x="744596" y="226762"/>
                  <a:pt x="768927" y="228600"/>
                  <a:pt x="768927" y="228600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4" name="Prostoročno: oblika 33">
            <a:extLst>
              <a:ext uri="{FF2B5EF4-FFF2-40B4-BE49-F238E27FC236}">
                <a16:creationId xmlns:a16="http://schemas.microsoft.com/office/drawing/2014/main" id="{9AB07CB1-7C88-4936-EF1A-32BBFF2F2CCD}"/>
              </a:ext>
            </a:extLst>
          </p:cNvPr>
          <p:cNvSpPr/>
          <p:nvPr/>
        </p:nvSpPr>
        <p:spPr>
          <a:xfrm>
            <a:off x="1058317" y="2802294"/>
            <a:ext cx="1362765" cy="203505"/>
          </a:xfrm>
          <a:custGeom>
            <a:avLst/>
            <a:gdLst>
              <a:gd name="connsiteX0" fmla="*/ 0 w 768927"/>
              <a:gd name="connsiteY0" fmla="*/ 197427 h 228600"/>
              <a:gd name="connsiteX1" fmla="*/ 114300 w 768927"/>
              <a:gd name="connsiteY1" fmla="*/ 103909 h 228600"/>
              <a:gd name="connsiteX2" fmla="*/ 145472 w 768927"/>
              <a:gd name="connsiteY2" fmla="*/ 72737 h 228600"/>
              <a:gd name="connsiteX3" fmla="*/ 187036 w 768927"/>
              <a:gd name="connsiteY3" fmla="*/ 51955 h 228600"/>
              <a:gd name="connsiteX4" fmla="*/ 218209 w 768927"/>
              <a:gd name="connsiteY4" fmla="*/ 31173 h 228600"/>
              <a:gd name="connsiteX5" fmla="*/ 290945 w 768927"/>
              <a:gd name="connsiteY5" fmla="*/ 0 h 228600"/>
              <a:gd name="connsiteX6" fmla="*/ 446809 w 768927"/>
              <a:gd name="connsiteY6" fmla="*/ 10391 h 228600"/>
              <a:gd name="connsiteX7" fmla="*/ 477981 w 768927"/>
              <a:gd name="connsiteY7" fmla="*/ 31173 h 228600"/>
              <a:gd name="connsiteX8" fmla="*/ 571500 w 768927"/>
              <a:gd name="connsiteY8" fmla="*/ 62346 h 228600"/>
              <a:gd name="connsiteX9" fmla="*/ 602672 w 768927"/>
              <a:gd name="connsiteY9" fmla="*/ 72737 h 228600"/>
              <a:gd name="connsiteX10" fmla="*/ 633845 w 768927"/>
              <a:gd name="connsiteY10" fmla="*/ 103909 h 228600"/>
              <a:gd name="connsiteX11" fmla="*/ 696190 w 768927"/>
              <a:gd name="connsiteY11" fmla="*/ 145473 h 228600"/>
              <a:gd name="connsiteX12" fmla="*/ 727363 w 768927"/>
              <a:gd name="connsiteY12" fmla="*/ 176646 h 228600"/>
              <a:gd name="connsiteX13" fmla="*/ 737754 w 768927"/>
              <a:gd name="connsiteY13" fmla="*/ 218209 h 228600"/>
              <a:gd name="connsiteX14" fmla="*/ 768927 w 768927"/>
              <a:gd name="connsiteY14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8927" h="228600">
                <a:moveTo>
                  <a:pt x="0" y="197427"/>
                </a:moveTo>
                <a:cubicBezTo>
                  <a:pt x="38100" y="166254"/>
                  <a:pt x="79491" y="138718"/>
                  <a:pt x="114300" y="103909"/>
                </a:cubicBezTo>
                <a:cubicBezTo>
                  <a:pt x="124691" y="93518"/>
                  <a:pt x="133514" y="81278"/>
                  <a:pt x="145472" y="72737"/>
                </a:cubicBezTo>
                <a:cubicBezTo>
                  <a:pt x="158077" y="63734"/>
                  <a:pt x="173587" y="59640"/>
                  <a:pt x="187036" y="51955"/>
                </a:cubicBezTo>
                <a:cubicBezTo>
                  <a:pt x="197879" y="45759"/>
                  <a:pt x="207366" y="37369"/>
                  <a:pt x="218209" y="31173"/>
                </a:cubicBezTo>
                <a:cubicBezTo>
                  <a:pt x="254162" y="10628"/>
                  <a:pt x="255971" y="11658"/>
                  <a:pt x="290945" y="0"/>
                </a:cubicBezTo>
                <a:cubicBezTo>
                  <a:pt x="342900" y="3464"/>
                  <a:pt x="395447" y="1831"/>
                  <a:pt x="446809" y="10391"/>
                </a:cubicBezTo>
                <a:cubicBezTo>
                  <a:pt x="459127" y="12444"/>
                  <a:pt x="466453" y="26370"/>
                  <a:pt x="477981" y="31173"/>
                </a:cubicBezTo>
                <a:cubicBezTo>
                  <a:pt x="508313" y="43811"/>
                  <a:pt x="540327" y="51955"/>
                  <a:pt x="571500" y="62346"/>
                </a:cubicBezTo>
                <a:lnTo>
                  <a:pt x="602672" y="72737"/>
                </a:lnTo>
                <a:cubicBezTo>
                  <a:pt x="613063" y="83128"/>
                  <a:pt x="622246" y="94887"/>
                  <a:pt x="633845" y="103909"/>
                </a:cubicBezTo>
                <a:cubicBezTo>
                  <a:pt x="653560" y="119243"/>
                  <a:pt x="678529" y="127812"/>
                  <a:pt x="696190" y="145473"/>
                </a:cubicBezTo>
                <a:lnTo>
                  <a:pt x="727363" y="176646"/>
                </a:lnTo>
                <a:cubicBezTo>
                  <a:pt x="730827" y="190500"/>
                  <a:pt x="728833" y="207058"/>
                  <a:pt x="737754" y="218209"/>
                </a:cubicBezTo>
                <a:cubicBezTo>
                  <a:pt x="744596" y="226762"/>
                  <a:pt x="768927" y="228600"/>
                  <a:pt x="768927" y="228600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5" name="PoljeZBesedilom 34">
            <a:extLst>
              <a:ext uri="{FF2B5EF4-FFF2-40B4-BE49-F238E27FC236}">
                <a16:creationId xmlns:a16="http://schemas.microsoft.com/office/drawing/2014/main" id="{B6200EED-F962-0000-5F60-E0E26EDF9EA9}"/>
              </a:ext>
            </a:extLst>
          </p:cNvPr>
          <p:cNvSpPr txBox="1"/>
          <p:nvPr/>
        </p:nvSpPr>
        <p:spPr>
          <a:xfrm>
            <a:off x="3125863" y="2936086"/>
            <a:ext cx="2277410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7030A0"/>
                </a:solidFill>
              </a:rPr>
              <a:t>– 42 x</a:t>
            </a:r>
            <a:r>
              <a:rPr lang="sl-SI" sz="3200" b="1" baseline="30000" dirty="0">
                <a:solidFill>
                  <a:srgbClr val="7030A0"/>
                </a:solidFill>
              </a:rPr>
              <a:t>2  </a:t>
            </a:r>
            <a:r>
              <a:rPr lang="sl-SI" sz="3200" b="1" dirty="0">
                <a:solidFill>
                  <a:srgbClr val="7030A0"/>
                </a:solidFill>
              </a:rPr>
              <a:t>–14x</a:t>
            </a:r>
          </a:p>
        </p:txBody>
      </p:sp>
      <p:sp>
        <p:nvSpPr>
          <p:cNvPr id="36" name="Pravokotnik 35">
            <a:extLst>
              <a:ext uri="{FF2B5EF4-FFF2-40B4-BE49-F238E27FC236}">
                <a16:creationId xmlns:a16="http://schemas.microsoft.com/office/drawing/2014/main" id="{608EBEE7-F5F1-CD49-FAA9-047DB191DCAF}"/>
              </a:ext>
            </a:extLst>
          </p:cNvPr>
          <p:cNvSpPr/>
          <p:nvPr/>
        </p:nvSpPr>
        <p:spPr>
          <a:xfrm>
            <a:off x="2911150" y="647790"/>
            <a:ext cx="541176" cy="165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7" name="Pravokotnik 36">
            <a:extLst>
              <a:ext uri="{FF2B5EF4-FFF2-40B4-BE49-F238E27FC236}">
                <a16:creationId xmlns:a16="http://schemas.microsoft.com/office/drawing/2014/main" id="{1A32F1DD-7A80-C5EA-B1E4-FAEED49E6794}"/>
              </a:ext>
            </a:extLst>
          </p:cNvPr>
          <p:cNvSpPr/>
          <p:nvPr/>
        </p:nvSpPr>
        <p:spPr>
          <a:xfrm>
            <a:off x="2997373" y="2557251"/>
            <a:ext cx="541176" cy="165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8" name="Pravokotnik 37">
            <a:extLst>
              <a:ext uri="{FF2B5EF4-FFF2-40B4-BE49-F238E27FC236}">
                <a16:creationId xmlns:a16="http://schemas.microsoft.com/office/drawing/2014/main" id="{2A383116-C22C-23AF-ADF9-999578B8A13D}"/>
              </a:ext>
            </a:extLst>
          </p:cNvPr>
          <p:cNvSpPr/>
          <p:nvPr/>
        </p:nvSpPr>
        <p:spPr>
          <a:xfrm>
            <a:off x="2954262" y="3378345"/>
            <a:ext cx="541176" cy="165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9" name="Pravokotnik 38">
            <a:extLst>
              <a:ext uri="{FF2B5EF4-FFF2-40B4-BE49-F238E27FC236}">
                <a16:creationId xmlns:a16="http://schemas.microsoft.com/office/drawing/2014/main" id="{FAA61D6C-5732-DEA0-179F-849AE48170D2}"/>
              </a:ext>
            </a:extLst>
          </p:cNvPr>
          <p:cNvSpPr/>
          <p:nvPr/>
        </p:nvSpPr>
        <p:spPr>
          <a:xfrm>
            <a:off x="3125863" y="4229555"/>
            <a:ext cx="541176" cy="165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0" name="Pravokotnik 39">
            <a:extLst>
              <a:ext uri="{FF2B5EF4-FFF2-40B4-BE49-F238E27FC236}">
                <a16:creationId xmlns:a16="http://schemas.microsoft.com/office/drawing/2014/main" id="{B0A1FA9A-BAD0-96A7-908C-F3346F9E50BC}"/>
              </a:ext>
            </a:extLst>
          </p:cNvPr>
          <p:cNvSpPr/>
          <p:nvPr/>
        </p:nvSpPr>
        <p:spPr>
          <a:xfrm>
            <a:off x="2997373" y="5089738"/>
            <a:ext cx="541176" cy="165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1" name="PoljeZBesedilom 40">
            <a:extLst>
              <a:ext uri="{FF2B5EF4-FFF2-40B4-BE49-F238E27FC236}">
                <a16:creationId xmlns:a16="http://schemas.microsoft.com/office/drawing/2014/main" id="{62DEAD93-0736-4645-01CC-78115DCED633}"/>
              </a:ext>
            </a:extLst>
          </p:cNvPr>
          <p:cNvSpPr txBox="1"/>
          <p:nvPr/>
        </p:nvSpPr>
        <p:spPr>
          <a:xfrm>
            <a:off x="253218" y="4321358"/>
            <a:ext cx="419324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0000"/>
                </a:solidFill>
              </a:rPr>
              <a:t>Množenje dvočlenika  z dvočlenikom</a:t>
            </a:r>
          </a:p>
        </p:txBody>
      </p: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9C8055CF-8CDD-0426-DD0B-9A2D06EB1E7D}"/>
              </a:ext>
            </a:extLst>
          </p:cNvPr>
          <p:cNvSpPr txBox="1"/>
          <p:nvPr/>
        </p:nvSpPr>
        <p:spPr>
          <a:xfrm>
            <a:off x="3396450" y="3847322"/>
            <a:ext cx="3586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FF0000"/>
                </a:solidFill>
              </a:rPr>
              <a:t>2a</a:t>
            </a:r>
            <a:r>
              <a:rPr lang="sl-SI" sz="3200" b="1" baseline="30000" dirty="0">
                <a:solidFill>
                  <a:srgbClr val="FF0000"/>
                </a:solidFill>
              </a:rPr>
              <a:t>2  </a:t>
            </a:r>
            <a:r>
              <a:rPr lang="sl-SI" sz="3200" b="1" dirty="0">
                <a:solidFill>
                  <a:srgbClr val="FF0000"/>
                </a:solidFill>
              </a:rPr>
              <a:t>– 4a + 12 a – 24 </a:t>
            </a:r>
          </a:p>
        </p:txBody>
      </p:sp>
      <p:sp>
        <p:nvSpPr>
          <p:cNvPr id="45" name="PoljeZBesedilom 44">
            <a:extLst>
              <a:ext uri="{FF2B5EF4-FFF2-40B4-BE49-F238E27FC236}">
                <a16:creationId xmlns:a16="http://schemas.microsoft.com/office/drawing/2014/main" id="{9F39D4B5-7437-97EF-E4EA-9E90CBB3808E}"/>
              </a:ext>
            </a:extLst>
          </p:cNvPr>
          <p:cNvSpPr txBox="1"/>
          <p:nvPr/>
        </p:nvSpPr>
        <p:spPr>
          <a:xfrm>
            <a:off x="6964518" y="3830656"/>
            <a:ext cx="4070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FF0000"/>
                </a:solidFill>
              </a:rPr>
              <a:t>= 2a</a:t>
            </a:r>
            <a:r>
              <a:rPr lang="sl-SI" sz="3200" b="1" baseline="30000" dirty="0">
                <a:solidFill>
                  <a:srgbClr val="FF0000"/>
                </a:solidFill>
              </a:rPr>
              <a:t>2  </a:t>
            </a:r>
            <a:r>
              <a:rPr lang="sl-SI" sz="3200" b="1" dirty="0">
                <a:solidFill>
                  <a:srgbClr val="FF0000"/>
                </a:solidFill>
              </a:rPr>
              <a:t>+ 8 a – 24 </a:t>
            </a:r>
          </a:p>
        </p:txBody>
      </p:sp>
      <p:sp>
        <p:nvSpPr>
          <p:cNvPr id="46" name="PoljeZBesedilom 45">
            <a:extLst>
              <a:ext uri="{FF2B5EF4-FFF2-40B4-BE49-F238E27FC236}">
                <a16:creationId xmlns:a16="http://schemas.microsoft.com/office/drawing/2014/main" id="{C4A1A1D2-74AA-4E23-E861-4C7A7623DAD7}"/>
              </a:ext>
            </a:extLst>
          </p:cNvPr>
          <p:cNvSpPr txBox="1"/>
          <p:nvPr/>
        </p:nvSpPr>
        <p:spPr>
          <a:xfrm>
            <a:off x="3351632" y="4685707"/>
            <a:ext cx="3111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0070C0"/>
                </a:solidFill>
              </a:rPr>
              <a:t>8x</a:t>
            </a:r>
            <a:r>
              <a:rPr lang="sl-SI" sz="3200" b="1" baseline="30000" dirty="0">
                <a:solidFill>
                  <a:srgbClr val="0070C0"/>
                </a:solidFill>
              </a:rPr>
              <a:t>2  </a:t>
            </a:r>
            <a:r>
              <a:rPr lang="sl-SI" sz="3200" b="1" dirty="0">
                <a:solidFill>
                  <a:srgbClr val="0070C0"/>
                </a:solidFill>
              </a:rPr>
              <a:t>+ 4x + 8 x + 4 </a:t>
            </a:r>
          </a:p>
        </p:txBody>
      </p:sp>
      <p:sp>
        <p:nvSpPr>
          <p:cNvPr id="47" name="PoljeZBesedilom 46">
            <a:extLst>
              <a:ext uri="{FF2B5EF4-FFF2-40B4-BE49-F238E27FC236}">
                <a16:creationId xmlns:a16="http://schemas.microsoft.com/office/drawing/2014/main" id="{71ADB916-033B-8903-F50E-076FDF875D87}"/>
              </a:ext>
            </a:extLst>
          </p:cNvPr>
          <p:cNvSpPr txBox="1"/>
          <p:nvPr/>
        </p:nvSpPr>
        <p:spPr>
          <a:xfrm>
            <a:off x="6501101" y="4702779"/>
            <a:ext cx="3111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0070C0"/>
                </a:solidFill>
              </a:rPr>
              <a:t>= 8x</a:t>
            </a:r>
            <a:r>
              <a:rPr lang="sl-SI" sz="3200" b="1" baseline="30000" dirty="0">
                <a:solidFill>
                  <a:srgbClr val="0070C0"/>
                </a:solidFill>
              </a:rPr>
              <a:t>2  </a:t>
            </a:r>
            <a:r>
              <a:rPr lang="sl-SI" sz="3200" b="1" dirty="0">
                <a:solidFill>
                  <a:srgbClr val="0070C0"/>
                </a:solidFill>
              </a:rPr>
              <a:t>+ 12x + 4 </a:t>
            </a:r>
          </a:p>
        </p:txBody>
      </p:sp>
      <p:cxnSp>
        <p:nvCxnSpPr>
          <p:cNvPr id="49" name="Raven povezovalnik 48">
            <a:extLst>
              <a:ext uri="{FF2B5EF4-FFF2-40B4-BE49-F238E27FC236}">
                <a16:creationId xmlns:a16="http://schemas.microsoft.com/office/drawing/2014/main" id="{4AFB9423-0610-673B-F225-A4D3788564FB}"/>
              </a:ext>
            </a:extLst>
          </p:cNvPr>
          <p:cNvCxnSpPr/>
          <p:nvPr/>
        </p:nvCxnSpPr>
        <p:spPr>
          <a:xfrm>
            <a:off x="5096741" y="5221429"/>
            <a:ext cx="613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ven povezovalnik 49">
            <a:extLst>
              <a:ext uri="{FF2B5EF4-FFF2-40B4-BE49-F238E27FC236}">
                <a16:creationId xmlns:a16="http://schemas.microsoft.com/office/drawing/2014/main" id="{F7314D56-35F8-1836-7656-05719D20CAE5}"/>
              </a:ext>
            </a:extLst>
          </p:cNvPr>
          <p:cNvCxnSpPr/>
          <p:nvPr/>
        </p:nvCxnSpPr>
        <p:spPr>
          <a:xfrm>
            <a:off x="4094129" y="5221429"/>
            <a:ext cx="613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ven povezovalnik 50">
            <a:extLst>
              <a:ext uri="{FF2B5EF4-FFF2-40B4-BE49-F238E27FC236}">
                <a16:creationId xmlns:a16="http://schemas.microsoft.com/office/drawing/2014/main" id="{58BC39D1-6C20-2731-C7EE-88897DC081DA}"/>
              </a:ext>
            </a:extLst>
          </p:cNvPr>
          <p:cNvCxnSpPr/>
          <p:nvPr/>
        </p:nvCxnSpPr>
        <p:spPr>
          <a:xfrm>
            <a:off x="5261263" y="4394836"/>
            <a:ext cx="613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ven povezovalnik 51">
            <a:extLst>
              <a:ext uri="{FF2B5EF4-FFF2-40B4-BE49-F238E27FC236}">
                <a16:creationId xmlns:a16="http://schemas.microsoft.com/office/drawing/2014/main" id="{779A39AF-0626-2311-B9E8-42F1D42CB566}"/>
              </a:ext>
            </a:extLst>
          </p:cNvPr>
          <p:cNvCxnSpPr/>
          <p:nvPr/>
        </p:nvCxnSpPr>
        <p:spPr>
          <a:xfrm>
            <a:off x="4271129" y="4412361"/>
            <a:ext cx="613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oljeZBesedilom 52">
            <a:extLst>
              <a:ext uri="{FF2B5EF4-FFF2-40B4-BE49-F238E27FC236}">
                <a16:creationId xmlns:a16="http://schemas.microsoft.com/office/drawing/2014/main" id="{48B44C0F-04E9-6E71-CAAF-902F547AC53F}"/>
              </a:ext>
            </a:extLst>
          </p:cNvPr>
          <p:cNvSpPr txBox="1"/>
          <p:nvPr/>
        </p:nvSpPr>
        <p:spPr>
          <a:xfrm>
            <a:off x="234558" y="5153428"/>
            <a:ext cx="419324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0070C0"/>
                </a:solidFill>
              </a:rPr>
              <a:t>Množenje dvočlenika  z dvočlenikom</a:t>
            </a:r>
          </a:p>
        </p:txBody>
      </p:sp>
      <p:sp>
        <p:nvSpPr>
          <p:cNvPr id="54" name="PoljeZBesedilom 53">
            <a:extLst>
              <a:ext uri="{FF2B5EF4-FFF2-40B4-BE49-F238E27FC236}">
                <a16:creationId xmlns:a16="http://schemas.microsoft.com/office/drawing/2014/main" id="{1E1B7937-0295-ED2B-A1C6-5DC7D56D378C}"/>
              </a:ext>
            </a:extLst>
          </p:cNvPr>
          <p:cNvSpPr txBox="1"/>
          <p:nvPr/>
        </p:nvSpPr>
        <p:spPr>
          <a:xfrm>
            <a:off x="3445428" y="5553538"/>
            <a:ext cx="4318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</a:t>
            </a:r>
            <a:endParaRPr lang="sl-SI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PoljeZBesedilom 54">
                <a:extLst>
                  <a:ext uri="{FF2B5EF4-FFF2-40B4-BE49-F238E27FC236}">
                    <a16:creationId xmlns:a16="http://schemas.microsoft.com/office/drawing/2014/main" id="{D70FCB96-9FB8-E66A-7F20-D47FDC43B905}"/>
                  </a:ext>
                </a:extLst>
              </p:cNvPr>
              <p:cNvSpPr txBox="1"/>
              <p:nvPr/>
            </p:nvSpPr>
            <p:spPr>
              <a:xfrm>
                <a:off x="3470396" y="5504300"/>
                <a:ext cx="2773339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3200" dirty="0"/>
                  <a:t> </a:t>
                </a:r>
                <a:r>
                  <a:rPr lang="sl-SI" sz="3200" b="1" dirty="0">
                    <a:solidFill>
                      <a:srgbClr val="00B050"/>
                    </a:solidFill>
                  </a:rPr>
                  <a:t>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l-SI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sl-SI" sz="3200" b="1" dirty="0">
                    <a:solidFill>
                      <a:srgbClr val="00B050"/>
                    </a:solidFill>
                  </a:rPr>
                  <a:t> x</a:t>
                </a:r>
                <a:r>
                  <a:rPr lang="sl-SI" sz="3200" b="1" baseline="30000" dirty="0">
                    <a:solidFill>
                      <a:srgbClr val="00B050"/>
                    </a:solidFill>
                  </a:rPr>
                  <a:t>2</a:t>
                </a:r>
                <a:r>
                  <a:rPr lang="sl-SI" sz="3200" b="1" dirty="0">
                    <a:solidFill>
                      <a:srgbClr val="00B050"/>
                    </a:solidFill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l-SI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sl-SI" sz="3200" b="1" dirty="0">
                    <a:solidFill>
                      <a:srgbClr val="00B050"/>
                    </a:solidFill>
                  </a:rPr>
                  <a:t> x + 2</a:t>
                </a:r>
                <a:endParaRPr lang="sl-SI" sz="3200" b="1" dirty="0"/>
              </a:p>
            </p:txBody>
          </p:sp>
        </mc:Choice>
        <mc:Fallback xmlns="">
          <p:sp>
            <p:nvSpPr>
              <p:cNvPr id="55" name="PoljeZBesedilom 54">
                <a:extLst>
                  <a:ext uri="{FF2B5EF4-FFF2-40B4-BE49-F238E27FC236}">
                    <a16:creationId xmlns:a16="http://schemas.microsoft.com/office/drawing/2014/main" id="{D70FCB96-9FB8-E66A-7F20-D47FDC43B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396" y="5504300"/>
                <a:ext cx="2773339" cy="832344"/>
              </a:xfrm>
              <a:prstGeom prst="rect">
                <a:avLst/>
              </a:prstGeom>
              <a:blipFill>
                <a:blip r:embed="rId5"/>
                <a:stretch>
                  <a:fillRect l="-2198" b="-882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822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5" grpId="0"/>
      <p:bldP spid="30" grpId="0"/>
      <p:bldP spid="31" grpId="0"/>
      <p:bldP spid="33" grpId="0" animBg="1"/>
      <p:bldP spid="34" grpId="0" animBg="1"/>
      <p:bldP spid="35" grpId="0"/>
      <p:bldP spid="41" grpId="0"/>
      <p:bldP spid="42" grpId="0"/>
      <p:bldP spid="45" grpId="0"/>
      <p:bldP spid="46" grpId="0"/>
      <p:bldP spid="47" grpId="0"/>
      <p:bldP spid="53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7F2D18C-96B6-CB57-6B4A-E8E694640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22" y="0"/>
            <a:ext cx="8382804" cy="3782291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1BCB5FB-1BD1-2573-42A7-68CCE1461190}"/>
              </a:ext>
            </a:extLst>
          </p:cNvPr>
          <p:cNvSpPr txBox="1"/>
          <p:nvPr/>
        </p:nvSpPr>
        <p:spPr>
          <a:xfrm>
            <a:off x="2305085" y="711692"/>
            <a:ext cx="2490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0070C0"/>
                </a:solidFill>
              </a:rPr>
              <a:t>12 a( b – c )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5B0CA97-9BC4-59D8-5515-8D515121D1C3}"/>
              </a:ext>
            </a:extLst>
          </p:cNvPr>
          <p:cNvSpPr txBox="1"/>
          <p:nvPr/>
        </p:nvSpPr>
        <p:spPr>
          <a:xfrm>
            <a:off x="2374571" y="1512018"/>
            <a:ext cx="295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00B050"/>
                </a:solidFill>
              </a:rPr>
              <a:t>8 x² y ( 4x² y – 3)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4DBC1BC-3FF9-CF30-4DC2-D88C2A1EB4B2}"/>
              </a:ext>
            </a:extLst>
          </p:cNvPr>
          <p:cNvSpPr txBox="1"/>
          <p:nvPr/>
        </p:nvSpPr>
        <p:spPr>
          <a:xfrm>
            <a:off x="2442995" y="2256292"/>
            <a:ext cx="345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C00000"/>
                </a:solidFill>
              </a:rPr>
              <a:t>5 x</a:t>
            </a:r>
            <a:r>
              <a:rPr lang="sl-SI" sz="3200" b="1" baseline="30000" dirty="0">
                <a:solidFill>
                  <a:srgbClr val="C00000"/>
                </a:solidFill>
              </a:rPr>
              <a:t>4</a:t>
            </a:r>
            <a:r>
              <a:rPr lang="sl-SI" sz="3200" b="1" dirty="0">
                <a:solidFill>
                  <a:srgbClr val="C00000"/>
                </a:solidFill>
              </a:rPr>
              <a:t> y² ( 3 + 2 x y)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22C2EA0E-4E63-B145-CE26-4B63EC605DC5}"/>
              </a:ext>
            </a:extLst>
          </p:cNvPr>
          <p:cNvSpPr txBox="1"/>
          <p:nvPr/>
        </p:nvSpPr>
        <p:spPr>
          <a:xfrm>
            <a:off x="2374571" y="2967909"/>
            <a:ext cx="345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7030A0"/>
                </a:solidFill>
              </a:rPr>
              <a:t>4 a b² ( 1 – 3 a b³)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3DA2BA79-FDDA-FAB3-0D70-85E3103D1D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49" t="2817" r="17840" b="24291"/>
          <a:stretch/>
        </p:blipFill>
        <p:spPr>
          <a:xfrm>
            <a:off x="1093979" y="3782291"/>
            <a:ext cx="6550090" cy="1451237"/>
          </a:xfrm>
          <a:prstGeom prst="rect">
            <a:avLst/>
          </a:prstGeom>
        </p:spPr>
      </p:pic>
      <p:sp>
        <p:nvSpPr>
          <p:cNvPr id="10" name="Prostoročno: oblika 9">
            <a:extLst>
              <a:ext uri="{FF2B5EF4-FFF2-40B4-BE49-F238E27FC236}">
                <a16:creationId xmlns:a16="http://schemas.microsoft.com/office/drawing/2014/main" id="{0C127FA2-B135-090E-6C7B-7434913A60D3}"/>
              </a:ext>
            </a:extLst>
          </p:cNvPr>
          <p:cNvSpPr/>
          <p:nvPr/>
        </p:nvSpPr>
        <p:spPr>
          <a:xfrm>
            <a:off x="2255557" y="5205403"/>
            <a:ext cx="1623526" cy="56250"/>
          </a:xfrm>
          <a:custGeom>
            <a:avLst/>
            <a:gdLst>
              <a:gd name="connsiteX0" fmla="*/ 0 w 1623526"/>
              <a:gd name="connsiteY0" fmla="*/ 55984 h 56250"/>
              <a:gd name="connsiteX1" fmla="*/ 401216 w 1623526"/>
              <a:gd name="connsiteY1" fmla="*/ 46653 h 56250"/>
              <a:gd name="connsiteX2" fmla="*/ 625151 w 1623526"/>
              <a:gd name="connsiteY2" fmla="*/ 27992 h 56250"/>
              <a:gd name="connsiteX3" fmla="*/ 755779 w 1623526"/>
              <a:gd name="connsiteY3" fmla="*/ 0 h 56250"/>
              <a:gd name="connsiteX4" fmla="*/ 1259632 w 1623526"/>
              <a:gd name="connsiteY4" fmla="*/ 9331 h 56250"/>
              <a:gd name="connsiteX5" fmla="*/ 1306285 w 1623526"/>
              <a:gd name="connsiteY5" fmla="*/ 18661 h 56250"/>
              <a:gd name="connsiteX6" fmla="*/ 1371600 w 1623526"/>
              <a:gd name="connsiteY6" fmla="*/ 27992 h 56250"/>
              <a:gd name="connsiteX7" fmla="*/ 1408922 w 1623526"/>
              <a:gd name="connsiteY7" fmla="*/ 37322 h 56250"/>
              <a:gd name="connsiteX8" fmla="*/ 1623526 w 1623526"/>
              <a:gd name="connsiteY8" fmla="*/ 55984 h 5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3526" h="56250">
                <a:moveTo>
                  <a:pt x="0" y="55984"/>
                </a:moveTo>
                <a:lnTo>
                  <a:pt x="401216" y="46653"/>
                </a:lnTo>
                <a:cubicBezTo>
                  <a:pt x="447010" y="45101"/>
                  <a:pt x="565666" y="38807"/>
                  <a:pt x="625151" y="27992"/>
                </a:cubicBezTo>
                <a:cubicBezTo>
                  <a:pt x="668964" y="20026"/>
                  <a:pt x="712236" y="9331"/>
                  <a:pt x="755779" y="0"/>
                </a:cubicBezTo>
                <a:lnTo>
                  <a:pt x="1259632" y="9331"/>
                </a:lnTo>
                <a:cubicBezTo>
                  <a:pt x="1275482" y="9868"/>
                  <a:pt x="1290642" y="16054"/>
                  <a:pt x="1306285" y="18661"/>
                </a:cubicBezTo>
                <a:cubicBezTo>
                  <a:pt x="1327978" y="22277"/>
                  <a:pt x="1349962" y="24058"/>
                  <a:pt x="1371600" y="27992"/>
                </a:cubicBezTo>
                <a:cubicBezTo>
                  <a:pt x="1384217" y="30286"/>
                  <a:pt x="1396273" y="35214"/>
                  <a:pt x="1408922" y="37322"/>
                </a:cubicBezTo>
                <a:cubicBezTo>
                  <a:pt x="1544646" y="59943"/>
                  <a:pt x="1509958" y="55984"/>
                  <a:pt x="1623526" y="55984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42A7D59C-E06D-AF5C-63B7-607F2ED4544A}"/>
              </a:ext>
            </a:extLst>
          </p:cNvPr>
          <p:cNvSpPr txBox="1"/>
          <p:nvPr/>
        </p:nvSpPr>
        <p:spPr>
          <a:xfrm>
            <a:off x="1420022" y="4156616"/>
            <a:ext cx="2103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00B050"/>
                </a:solidFill>
              </a:rPr>
              <a:t>Odprava oklepaja,</a:t>
            </a:r>
          </a:p>
          <a:p>
            <a:r>
              <a:rPr lang="sl-SI" dirty="0">
                <a:solidFill>
                  <a:srgbClr val="00B050"/>
                </a:solidFill>
              </a:rPr>
              <a:t>pred oklepajem je +.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AB5FF129-ED13-0D38-3326-C68B05236225}"/>
              </a:ext>
            </a:extLst>
          </p:cNvPr>
          <p:cNvSpPr txBox="1"/>
          <p:nvPr/>
        </p:nvSpPr>
        <p:spPr>
          <a:xfrm>
            <a:off x="4171723" y="4330241"/>
            <a:ext cx="384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C00000"/>
                </a:solidFill>
              </a:rPr>
              <a:t>Odprava oklepaja, pred oklepajem je –.</a:t>
            </a:r>
          </a:p>
          <a:p>
            <a:endParaRPr lang="sl-SI" dirty="0">
              <a:solidFill>
                <a:srgbClr val="00B050"/>
              </a:solidFill>
            </a:endParaRPr>
          </a:p>
        </p:txBody>
      </p:sp>
      <p:sp>
        <p:nvSpPr>
          <p:cNvPr id="13" name="Prostoročno: oblika 12">
            <a:extLst>
              <a:ext uri="{FF2B5EF4-FFF2-40B4-BE49-F238E27FC236}">
                <a16:creationId xmlns:a16="http://schemas.microsoft.com/office/drawing/2014/main" id="{B1539BE6-DD8F-2117-565B-E2418A0D4ACE}"/>
              </a:ext>
            </a:extLst>
          </p:cNvPr>
          <p:cNvSpPr/>
          <p:nvPr/>
        </p:nvSpPr>
        <p:spPr>
          <a:xfrm>
            <a:off x="4795440" y="5241853"/>
            <a:ext cx="2762674" cy="64735"/>
          </a:xfrm>
          <a:custGeom>
            <a:avLst/>
            <a:gdLst>
              <a:gd name="connsiteX0" fmla="*/ 0 w 1623526"/>
              <a:gd name="connsiteY0" fmla="*/ 55984 h 56250"/>
              <a:gd name="connsiteX1" fmla="*/ 401216 w 1623526"/>
              <a:gd name="connsiteY1" fmla="*/ 46653 h 56250"/>
              <a:gd name="connsiteX2" fmla="*/ 625151 w 1623526"/>
              <a:gd name="connsiteY2" fmla="*/ 27992 h 56250"/>
              <a:gd name="connsiteX3" fmla="*/ 755779 w 1623526"/>
              <a:gd name="connsiteY3" fmla="*/ 0 h 56250"/>
              <a:gd name="connsiteX4" fmla="*/ 1259632 w 1623526"/>
              <a:gd name="connsiteY4" fmla="*/ 9331 h 56250"/>
              <a:gd name="connsiteX5" fmla="*/ 1306285 w 1623526"/>
              <a:gd name="connsiteY5" fmla="*/ 18661 h 56250"/>
              <a:gd name="connsiteX6" fmla="*/ 1371600 w 1623526"/>
              <a:gd name="connsiteY6" fmla="*/ 27992 h 56250"/>
              <a:gd name="connsiteX7" fmla="*/ 1408922 w 1623526"/>
              <a:gd name="connsiteY7" fmla="*/ 37322 h 56250"/>
              <a:gd name="connsiteX8" fmla="*/ 1623526 w 1623526"/>
              <a:gd name="connsiteY8" fmla="*/ 55984 h 5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3526" h="56250">
                <a:moveTo>
                  <a:pt x="0" y="55984"/>
                </a:moveTo>
                <a:lnTo>
                  <a:pt x="401216" y="46653"/>
                </a:lnTo>
                <a:cubicBezTo>
                  <a:pt x="447010" y="45101"/>
                  <a:pt x="565666" y="38807"/>
                  <a:pt x="625151" y="27992"/>
                </a:cubicBezTo>
                <a:cubicBezTo>
                  <a:pt x="668964" y="20026"/>
                  <a:pt x="712236" y="9331"/>
                  <a:pt x="755779" y="0"/>
                </a:cubicBezTo>
                <a:lnTo>
                  <a:pt x="1259632" y="9331"/>
                </a:lnTo>
                <a:cubicBezTo>
                  <a:pt x="1275482" y="9868"/>
                  <a:pt x="1290642" y="16054"/>
                  <a:pt x="1306285" y="18661"/>
                </a:cubicBezTo>
                <a:cubicBezTo>
                  <a:pt x="1327978" y="22277"/>
                  <a:pt x="1349962" y="24058"/>
                  <a:pt x="1371600" y="27992"/>
                </a:cubicBezTo>
                <a:cubicBezTo>
                  <a:pt x="1384217" y="30286"/>
                  <a:pt x="1396273" y="35214"/>
                  <a:pt x="1408922" y="37322"/>
                </a:cubicBezTo>
                <a:cubicBezTo>
                  <a:pt x="1544646" y="59943"/>
                  <a:pt x="1509958" y="55984"/>
                  <a:pt x="1623526" y="55984"/>
                </a:cubicBezTo>
              </a:path>
            </a:pathLst>
          </a:cu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2127041C-F9CF-EC58-7DF9-10C984CBE94B}"/>
              </a:ext>
            </a:extLst>
          </p:cNvPr>
          <p:cNvSpPr txBox="1"/>
          <p:nvPr/>
        </p:nvSpPr>
        <p:spPr>
          <a:xfrm>
            <a:off x="1844159" y="5314913"/>
            <a:ext cx="5713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</a:t>
            </a:r>
            <a:r>
              <a:rPr lang="sl-SI" sz="3200" b="1" dirty="0">
                <a:solidFill>
                  <a:srgbClr val="7030A0"/>
                </a:solidFill>
              </a:rPr>
              <a:t>= – 4x + 7 + 8x² – 7 x² – 5x + 19 = </a:t>
            </a:r>
          </a:p>
        </p:txBody>
      </p:sp>
      <p:sp>
        <p:nvSpPr>
          <p:cNvPr id="15" name="Prostoročno: oblika 14">
            <a:extLst>
              <a:ext uri="{FF2B5EF4-FFF2-40B4-BE49-F238E27FC236}">
                <a16:creationId xmlns:a16="http://schemas.microsoft.com/office/drawing/2014/main" id="{E1D9845D-E768-0849-C71B-CF5C9EB5248E}"/>
              </a:ext>
            </a:extLst>
          </p:cNvPr>
          <p:cNvSpPr/>
          <p:nvPr/>
        </p:nvSpPr>
        <p:spPr>
          <a:xfrm flipV="1">
            <a:off x="2255557" y="5905819"/>
            <a:ext cx="1491709" cy="45719"/>
          </a:xfrm>
          <a:custGeom>
            <a:avLst/>
            <a:gdLst>
              <a:gd name="connsiteX0" fmla="*/ 0 w 1623526"/>
              <a:gd name="connsiteY0" fmla="*/ 55984 h 56250"/>
              <a:gd name="connsiteX1" fmla="*/ 401216 w 1623526"/>
              <a:gd name="connsiteY1" fmla="*/ 46653 h 56250"/>
              <a:gd name="connsiteX2" fmla="*/ 625151 w 1623526"/>
              <a:gd name="connsiteY2" fmla="*/ 27992 h 56250"/>
              <a:gd name="connsiteX3" fmla="*/ 755779 w 1623526"/>
              <a:gd name="connsiteY3" fmla="*/ 0 h 56250"/>
              <a:gd name="connsiteX4" fmla="*/ 1259632 w 1623526"/>
              <a:gd name="connsiteY4" fmla="*/ 9331 h 56250"/>
              <a:gd name="connsiteX5" fmla="*/ 1306285 w 1623526"/>
              <a:gd name="connsiteY5" fmla="*/ 18661 h 56250"/>
              <a:gd name="connsiteX6" fmla="*/ 1371600 w 1623526"/>
              <a:gd name="connsiteY6" fmla="*/ 27992 h 56250"/>
              <a:gd name="connsiteX7" fmla="*/ 1408922 w 1623526"/>
              <a:gd name="connsiteY7" fmla="*/ 37322 h 56250"/>
              <a:gd name="connsiteX8" fmla="*/ 1623526 w 1623526"/>
              <a:gd name="connsiteY8" fmla="*/ 55984 h 5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3526" h="56250">
                <a:moveTo>
                  <a:pt x="0" y="55984"/>
                </a:moveTo>
                <a:lnTo>
                  <a:pt x="401216" y="46653"/>
                </a:lnTo>
                <a:cubicBezTo>
                  <a:pt x="447010" y="45101"/>
                  <a:pt x="565666" y="38807"/>
                  <a:pt x="625151" y="27992"/>
                </a:cubicBezTo>
                <a:cubicBezTo>
                  <a:pt x="668964" y="20026"/>
                  <a:pt x="712236" y="9331"/>
                  <a:pt x="755779" y="0"/>
                </a:cubicBezTo>
                <a:lnTo>
                  <a:pt x="1259632" y="9331"/>
                </a:lnTo>
                <a:cubicBezTo>
                  <a:pt x="1275482" y="9868"/>
                  <a:pt x="1290642" y="16054"/>
                  <a:pt x="1306285" y="18661"/>
                </a:cubicBezTo>
                <a:cubicBezTo>
                  <a:pt x="1327978" y="22277"/>
                  <a:pt x="1349962" y="24058"/>
                  <a:pt x="1371600" y="27992"/>
                </a:cubicBezTo>
                <a:cubicBezTo>
                  <a:pt x="1384217" y="30286"/>
                  <a:pt x="1396273" y="35214"/>
                  <a:pt x="1408922" y="37322"/>
                </a:cubicBezTo>
                <a:cubicBezTo>
                  <a:pt x="1544646" y="59943"/>
                  <a:pt x="1509958" y="55984"/>
                  <a:pt x="1623526" y="55984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ostoročno: oblika 15">
            <a:extLst>
              <a:ext uri="{FF2B5EF4-FFF2-40B4-BE49-F238E27FC236}">
                <a16:creationId xmlns:a16="http://schemas.microsoft.com/office/drawing/2014/main" id="{15E54ECE-CD16-6796-1BFD-C1A65E6FD58A}"/>
              </a:ext>
            </a:extLst>
          </p:cNvPr>
          <p:cNvSpPr/>
          <p:nvPr/>
        </p:nvSpPr>
        <p:spPr>
          <a:xfrm>
            <a:off x="4515610" y="5879084"/>
            <a:ext cx="2762674" cy="64735"/>
          </a:xfrm>
          <a:custGeom>
            <a:avLst/>
            <a:gdLst>
              <a:gd name="connsiteX0" fmla="*/ 0 w 1623526"/>
              <a:gd name="connsiteY0" fmla="*/ 55984 h 56250"/>
              <a:gd name="connsiteX1" fmla="*/ 401216 w 1623526"/>
              <a:gd name="connsiteY1" fmla="*/ 46653 h 56250"/>
              <a:gd name="connsiteX2" fmla="*/ 625151 w 1623526"/>
              <a:gd name="connsiteY2" fmla="*/ 27992 h 56250"/>
              <a:gd name="connsiteX3" fmla="*/ 755779 w 1623526"/>
              <a:gd name="connsiteY3" fmla="*/ 0 h 56250"/>
              <a:gd name="connsiteX4" fmla="*/ 1259632 w 1623526"/>
              <a:gd name="connsiteY4" fmla="*/ 9331 h 56250"/>
              <a:gd name="connsiteX5" fmla="*/ 1306285 w 1623526"/>
              <a:gd name="connsiteY5" fmla="*/ 18661 h 56250"/>
              <a:gd name="connsiteX6" fmla="*/ 1371600 w 1623526"/>
              <a:gd name="connsiteY6" fmla="*/ 27992 h 56250"/>
              <a:gd name="connsiteX7" fmla="*/ 1408922 w 1623526"/>
              <a:gd name="connsiteY7" fmla="*/ 37322 h 56250"/>
              <a:gd name="connsiteX8" fmla="*/ 1623526 w 1623526"/>
              <a:gd name="connsiteY8" fmla="*/ 55984 h 5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3526" h="56250">
                <a:moveTo>
                  <a:pt x="0" y="55984"/>
                </a:moveTo>
                <a:lnTo>
                  <a:pt x="401216" y="46653"/>
                </a:lnTo>
                <a:cubicBezTo>
                  <a:pt x="447010" y="45101"/>
                  <a:pt x="565666" y="38807"/>
                  <a:pt x="625151" y="27992"/>
                </a:cubicBezTo>
                <a:cubicBezTo>
                  <a:pt x="668964" y="20026"/>
                  <a:pt x="712236" y="9331"/>
                  <a:pt x="755779" y="0"/>
                </a:cubicBezTo>
                <a:lnTo>
                  <a:pt x="1259632" y="9331"/>
                </a:lnTo>
                <a:cubicBezTo>
                  <a:pt x="1275482" y="9868"/>
                  <a:pt x="1290642" y="16054"/>
                  <a:pt x="1306285" y="18661"/>
                </a:cubicBezTo>
                <a:cubicBezTo>
                  <a:pt x="1327978" y="22277"/>
                  <a:pt x="1349962" y="24058"/>
                  <a:pt x="1371600" y="27992"/>
                </a:cubicBezTo>
                <a:cubicBezTo>
                  <a:pt x="1384217" y="30286"/>
                  <a:pt x="1396273" y="35214"/>
                  <a:pt x="1408922" y="37322"/>
                </a:cubicBezTo>
                <a:cubicBezTo>
                  <a:pt x="1544646" y="59943"/>
                  <a:pt x="1509958" y="55984"/>
                  <a:pt x="1623526" y="55984"/>
                </a:cubicBezTo>
              </a:path>
            </a:pathLst>
          </a:cu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FB033611-5ABC-91A1-5CE2-4AEF23B742BC}"/>
              </a:ext>
            </a:extLst>
          </p:cNvPr>
          <p:cNvSpPr txBox="1"/>
          <p:nvPr/>
        </p:nvSpPr>
        <p:spPr>
          <a:xfrm>
            <a:off x="1911129" y="6026252"/>
            <a:ext cx="2669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7030A0"/>
                </a:solidFill>
              </a:rPr>
              <a:t>= x² – 9x + 26</a:t>
            </a:r>
          </a:p>
        </p:txBody>
      </p:sp>
      <p:sp>
        <p:nvSpPr>
          <p:cNvPr id="18" name="Pravokotnik 17">
            <a:extLst>
              <a:ext uri="{FF2B5EF4-FFF2-40B4-BE49-F238E27FC236}">
                <a16:creationId xmlns:a16="http://schemas.microsoft.com/office/drawing/2014/main" id="{1A0559EF-0387-D6A5-EC14-BCCC9B788673}"/>
              </a:ext>
            </a:extLst>
          </p:cNvPr>
          <p:cNvSpPr/>
          <p:nvPr/>
        </p:nvSpPr>
        <p:spPr>
          <a:xfrm>
            <a:off x="2255557" y="5392604"/>
            <a:ext cx="788979" cy="405523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Pravokotnik 18">
            <a:extLst>
              <a:ext uri="{FF2B5EF4-FFF2-40B4-BE49-F238E27FC236}">
                <a16:creationId xmlns:a16="http://schemas.microsoft.com/office/drawing/2014/main" id="{914D6BC3-175E-ABEA-0F78-7CE5B1260235}"/>
              </a:ext>
            </a:extLst>
          </p:cNvPr>
          <p:cNvSpPr/>
          <p:nvPr/>
        </p:nvSpPr>
        <p:spPr>
          <a:xfrm>
            <a:off x="5502457" y="5412330"/>
            <a:ext cx="788979" cy="405523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ravokotnik 19">
            <a:extLst>
              <a:ext uri="{FF2B5EF4-FFF2-40B4-BE49-F238E27FC236}">
                <a16:creationId xmlns:a16="http://schemas.microsoft.com/office/drawing/2014/main" id="{BA6DAC28-125F-E3B6-8D92-5E9F30AE21CB}"/>
              </a:ext>
            </a:extLst>
          </p:cNvPr>
          <p:cNvSpPr/>
          <p:nvPr/>
        </p:nvSpPr>
        <p:spPr>
          <a:xfrm>
            <a:off x="6414890" y="5412330"/>
            <a:ext cx="788979" cy="405523"/>
          </a:xfrm>
          <a:prstGeom prst="rect">
            <a:avLst/>
          </a:prstGeom>
          <a:solidFill>
            <a:srgbClr val="C0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Pravokotnik 20">
            <a:extLst>
              <a:ext uri="{FF2B5EF4-FFF2-40B4-BE49-F238E27FC236}">
                <a16:creationId xmlns:a16="http://schemas.microsoft.com/office/drawing/2014/main" id="{80BF35B4-1333-5C48-14F4-C1730A6B4130}"/>
              </a:ext>
            </a:extLst>
          </p:cNvPr>
          <p:cNvSpPr/>
          <p:nvPr/>
        </p:nvSpPr>
        <p:spPr>
          <a:xfrm>
            <a:off x="3105856" y="5392604"/>
            <a:ext cx="456104" cy="405523"/>
          </a:xfrm>
          <a:prstGeom prst="rect">
            <a:avLst/>
          </a:prstGeom>
          <a:solidFill>
            <a:srgbClr val="C0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Pravokotnik 21">
            <a:extLst>
              <a:ext uri="{FF2B5EF4-FFF2-40B4-BE49-F238E27FC236}">
                <a16:creationId xmlns:a16="http://schemas.microsoft.com/office/drawing/2014/main" id="{E03BEB80-4A37-B483-1D2F-61EB7F61A4A5}"/>
              </a:ext>
            </a:extLst>
          </p:cNvPr>
          <p:cNvSpPr/>
          <p:nvPr/>
        </p:nvSpPr>
        <p:spPr>
          <a:xfrm>
            <a:off x="2851498" y="6146308"/>
            <a:ext cx="788979" cy="405523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ravokotnik 22">
            <a:extLst>
              <a:ext uri="{FF2B5EF4-FFF2-40B4-BE49-F238E27FC236}">
                <a16:creationId xmlns:a16="http://schemas.microsoft.com/office/drawing/2014/main" id="{0A6EBDE5-31C4-A68B-EB48-0CCF03B50AD3}"/>
              </a:ext>
            </a:extLst>
          </p:cNvPr>
          <p:cNvSpPr/>
          <p:nvPr/>
        </p:nvSpPr>
        <p:spPr>
          <a:xfrm>
            <a:off x="3721176" y="6115877"/>
            <a:ext cx="788979" cy="405523"/>
          </a:xfrm>
          <a:prstGeom prst="rect">
            <a:avLst/>
          </a:prstGeom>
          <a:solidFill>
            <a:srgbClr val="C0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826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 animBg="1"/>
      <p:bldP spid="11" grpId="0"/>
      <p:bldP spid="12" grpId="0"/>
      <p:bldP spid="13" grpId="0" animBg="1"/>
      <p:bldP spid="14" grpId="0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246E7DE-9D38-65DD-1080-361E2B820C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02" t="25880" r="5884" b="37053"/>
          <a:stretch/>
        </p:blipFill>
        <p:spPr>
          <a:xfrm>
            <a:off x="195944" y="737119"/>
            <a:ext cx="5677601" cy="793101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74D201D-5829-2E84-CD6D-52203975FC82}"/>
              </a:ext>
            </a:extLst>
          </p:cNvPr>
          <p:cNvSpPr txBox="1"/>
          <p:nvPr/>
        </p:nvSpPr>
        <p:spPr>
          <a:xfrm>
            <a:off x="867747" y="197050"/>
            <a:ext cx="260324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7030A0"/>
                </a:solidFill>
              </a:rPr>
              <a:t>Množenje enočlenika </a:t>
            </a:r>
          </a:p>
          <a:p>
            <a:r>
              <a:rPr lang="sl-SI" sz="2000" dirty="0">
                <a:solidFill>
                  <a:srgbClr val="7030A0"/>
                </a:solidFill>
              </a:rPr>
              <a:t>z dvočlenikom</a:t>
            </a:r>
          </a:p>
        </p:txBody>
      </p:sp>
      <p:sp>
        <p:nvSpPr>
          <p:cNvPr id="5" name="Prostoročno: oblika 4">
            <a:extLst>
              <a:ext uri="{FF2B5EF4-FFF2-40B4-BE49-F238E27FC236}">
                <a16:creationId xmlns:a16="http://schemas.microsoft.com/office/drawing/2014/main" id="{874A3CDC-D948-5DE2-2E43-7317392D1C4E}"/>
              </a:ext>
            </a:extLst>
          </p:cNvPr>
          <p:cNvSpPr/>
          <p:nvPr/>
        </p:nvSpPr>
        <p:spPr>
          <a:xfrm>
            <a:off x="1035698" y="1436914"/>
            <a:ext cx="1726163" cy="65315"/>
          </a:xfrm>
          <a:custGeom>
            <a:avLst/>
            <a:gdLst>
              <a:gd name="connsiteX0" fmla="*/ 0 w 1726163"/>
              <a:gd name="connsiteY0" fmla="*/ 37323 h 65315"/>
              <a:gd name="connsiteX1" fmla="*/ 541175 w 1726163"/>
              <a:gd name="connsiteY1" fmla="*/ 27992 h 65315"/>
              <a:gd name="connsiteX2" fmla="*/ 737118 w 1726163"/>
              <a:gd name="connsiteY2" fmla="*/ 0 h 65315"/>
              <a:gd name="connsiteX3" fmla="*/ 1278294 w 1726163"/>
              <a:gd name="connsiteY3" fmla="*/ 27992 h 65315"/>
              <a:gd name="connsiteX4" fmla="*/ 1455575 w 1726163"/>
              <a:gd name="connsiteY4" fmla="*/ 46653 h 65315"/>
              <a:gd name="connsiteX5" fmla="*/ 1576873 w 1726163"/>
              <a:gd name="connsiteY5" fmla="*/ 65315 h 65315"/>
              <a:gd name="connsiteX6" fmla="*/ 1716833 w 1726163"/>
              <a:gd name="connsiteY6" fmla="*/ 27992 h 65315"/>
              <a:gd name="connsiteX7" fmla="*/ 1726163 w 1726163"/>
              <a:gd name="connsiteY7" fmla="*/ 18662 h 6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6163" h="65315">
                <a:moveTo>
                  <a:pt x="0" y="37323"/>
                </a:moveTo>
                <a:cubicBezTo>
                  <a:pt x="180392" y="34213"/>
                  <a:pt x="360901" y="35203"/>
                  <a:pt x="541175" y="27992"/>
                </a:cubicBezTo>
                <a:cubicBezTo>
                  <a:pt x="649179" y="23672"/>
                  <a:pt x="663407" y="18429"/>
                  <a:pt x="737118" y="0"/>
                </a:cubicBezTo>
                <a:lnTo>
                  <a:pt x="1278294" y="27992"/>
                </a:lnTo>
                <a:cubicBezTo>
                  <a:pt x="1317229" y="30249"/>
                  <a:pt x="1411567" y="39883"/>
                  <a:pt x="1455575" y="46653"/>
                </a:cubicBezTo>
                <a:cubicBezTo>
                  <a:pt x="1640854" y="75157"/>
                  <a:pt x="1306190" y="31478"/>
                  <a:pt x="1576873" y="65315"/>
                </a:cubicBezTo>
                <a:cubicBezTo>
                  <a:pt x="1671234" y="49588"/>
                  <a:pt x="1665855" y="66225"/>
                  <a:pt x="1716833" y="27992"/>
                </a:cubicBezTo>
                <a:cubicBezTo>
                  <a:pt x="1720352" y="25353"/>
                  <a:pt x="1723053" y="21772"/>
                  <a:pt x="1726163" y="18662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F580D7B-66A9-40C1-D528-B9F30707005F}"/>
              </a:ext>
            </a:extLst>
          </p:cNvPr>
          <p:cNvSpPr txBox="1"/>
          <p:nvPr/>
        </p:nvSpPr>
        <p:spPr>
          <a:xfrm>
            <a:off x="3350837" y="383176"/>
            <a:ext cx="417781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0070C0"/>
                </a:solidFill>
              </a:rPr>
              <a:t>Množenje dvočlenika z dvočlenikom</a:t>
            </a:r>
          </a:p>
          <a:p>
            <a:endParaRPr lang="sl-SI" sz="2000" dirty="0">
              <a:solidFill>
                <a:srgbClr val="7030A0"/>
              </a:solidFill>
            </a:endParaRPr>
          </a:p>
        </p:txBody>
      </p:sp>
      <p:sp>
        <p:nvSpPr>
          <p:cNvPr id="7" name="Prostoročno: oblika 6">
            <a:extLst>
              <a:ext uri="{FF2B5EF4-FFF2-40B4-BE49-F238E27FC236}">
                <a16:creationId xmlns:a16="http://schemas.microsoft.com/office/drawing/2014/main" id="{B9BB46F2-0BDE-8047-9AF4-5FBE24E38C44}"/>
              </a:ext>
            </a:extLst>
          </p:cNvPr>
          <p:cNvSpPr/>
          <p:nvPr/>
        </p:nvSpPr>
        <p:spPr>
          <a:xfrm>
            <a:off x="3034744" y="1453648"/>
            <a:ext cx="2405003" cy="76572"/>
          </a:xfrm>
          <a:custGeom>
            <a:avLst/>
            <a:gdLst>
              <a:gd name="connsiteX0" fmla="*/ 0 w 1726163"/>
              <a:gd name="connsiteY0" fmla="*/ 37323 h 65315"/>
              <a:gd name="connsiteX1" fmla="*/ 541175 w 1726163"/>
              <a:gd name="connsiteY1" fmla="*/ 27992 h 65315"/>
              <a:gd name="connsiteX2" fmla="*/ 737118 w 1726163"/>
              <a:gd name="connsiteY2" fmla="*/ 0 h 65315"/>
              <a:gd name="connsiteX3" fmla="*/ 1278294 w 1726163"/>
              <a:gd name="connsiteY3" fmla="*/ 27992 h 65315"/>
              <a:gd name="connsiteX4" fmla="*/ 1455575 w 1726163"/>
              <a:gd name="connsiteY4" fmla="*/ 46653 h 65315"/>
              <a:gd name="connsiteX5" fmla="*/ 1576873 w 1726163"/>
              <a:gd name="connsiteY5" fmla="*/ 65315 h 65315"/>
              <a:gd name="connsiteX6" fmla="*/ 1716833 w 1726163"/>
              <a:gd name="connsiteY6" fmla="*/ 27992 h 65315"/>
              <a:gd name="connsiteX7" fmla="*/ 1726163 w 1726163"/>
              <a:gd name="connsiteY7" fmla="*/ 18662 h 6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6163" h="65315">
                <a:moveTo>
                  <a:pt x="0" y="37323"/>
                </a:moveTo>
                <a:cubicBezTo>
                  <a:pt x="180392" y="34213"/>
                  <a:pt x="360901" y="35203"/>
                  <a:pt x="541175" y="27992"/>
                </a:cubicBezTo>
                <a:cubicBezTo>
                  <a:pt x="649179" y="23672"/>
                  <a:pt x="663407" y="18429"/>
                  <a:pt x="737118" y="0"/>
                </a:cubicBezTo>
                <a:lnTo>
                  <a:pt x="1278294" y="27992"/>
                </a:lnTo>
                <a:cubicBezTo>
                  <a:pt x="1317229" y="30249"/>
                  <a:pt x="1411567" y="39883"/>
                  <a:pt x="1455575" y="46653"/>
                </a:cubicBezTo>
                <a:cubicBezTo>
                  <a:pt x="1640854" y="75157"/>
                  <a:pt x="1306190" y="31478"/>
                  <a:pt x="1576873" y="65315"/>
                </a:cubicBezTo>
                <a:cubicBezTo>
                  <a:pt x="1671234" y="49588"/>
                  <a:pt x="1665855" y="66225"/>
                  <a:pt x="1716833" y="27992"/>
                </a:cubicBezTo>
                <a:cubicBezTo>
                  <a:pt x="1720352" y="25353"/>
                  <a:pt x="1723053" y="21772"/>
                  <a:pt x="1726163" y="18662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4FB82CD5-20A3-00D6-579F-6B15C849ACA1}"/>
              </a:ext>
            </a:extLst>
          </p:cNvPr>
          <p:cNvSpPr txBox="1"/>
          <p:nvPr/>
        </p:nvSpPr>
        <p:spPr>
          <a:xfrm>
            <a:off x="654627" y="1654000"/>
            <a:ext cx="6436638" cy="604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= </a:t>
            </a:r>
            <a:r>
              <a:rPr lang="sl-SI" sz="3200" dirty="0">
                <a:solidFill>
                  <a:srgbClr val="7030A0"/>
                </a:solidFill>
              </a:rPr>
              <a:t>4xy – 20y²  </a:t>
            </a:r>
            <a:r>
              <a:rPr lang="sl-SI" sz="3200" dirty="0">
                <a:solidFill>
                  <a:srgbClr val="0070C0"/>
                </a:solidFill>
              </a:rPr>
              <a:t>+ 6x² – 36xy  – </a:t>
            </a:r>
            <a:r>
              <a:rPr lang="sl-SI" sz="3200" dirty="0" err="1">
                <a:solidFill>
                  <a:srgbClr val="0070C0"/>
                </a:solidFill>
              </a:rPr>
              <a:t>xy</a:t>
            </a:r>
            <a:r>
              <a:rPr lang="sl-SI" sz="3200" dirty="0">
                <a:solidFill>
                  <a:srgbClr val="0070C0"/>
                </a:solidFill>
              </a:rPr>
              <a:t> + 6y² </a:t>
            </a:r>
            <a:r>
              <a:rPr lang="sl-SI" sz="3200" dirty="0"/>
              <a:t>=</a:t>
            </a:r>
            <a:r>
              <a:rPr lang="sl-SI" sz="32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4C5E7AA9-B113-2651-4DA9-37A23809DC21}"/>
              </a:ext>
            </a:extLst>
          </p:cNvPr>
          <p:cNvSpPr txBox="1"/>
          <p:nvPr/>
        </p:nvSpPr>
        <p:spPr>
          <a:xfrm>
            <a:off x="654627" y="2381788"/>
            <a:ext cx="3396263" cy="604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= 6x² – 33xy – 14y²</a:t>
            </a:r>
            <a:endParaRPr lang="sl-SI" sz="3200" dirty="0">
              <a:solidFill>
                <a:srgbClr val="0070C0"/>
              </a:solidFill>
            </a:endParaRP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9868181B-68D0-6F62-2F90-90740603EA94}"/>
              </a:ext>
            </a:extLst>
          </p:cNvPr>
          <p:cNvSpPr/>
          <p:nvPr/>
        </p:nvSpPr>
        <p:spPr>
          <a:xfrm>
            <a:off x="961053" y="1726162"/>
            <a:ext cx="712237" cy="531845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E9F932D9-37DA-F4F0-1378-E8AED3460F2C}"/>
              </a:ext>
            </a:extLst>
          </p:cNvPr>
          <p:cNvSpPr/>
          <p:nvPr/>
        </p:nvSpPr>
        <p:spPr>
          <a:xfrm>
            <a:off x="3823855" y="1690081"/>
            <a:ext cx="1116845" cy="531845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A9C5A6B4-1EA2-9DEF-4F34-496D7B6C2639}"/>
              </a:ext>
            </a:extLst>
          </p:cNvPr>
          <p:cNvSpPr/>
          <p:nvPr/>
        </p:nvSpPr>
        <p:spPr>
          <a:xfrm>
            <a:off x="5080443" y="1708269"/>
            <a:ext cx="712237" cy="531845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24FE4CF9-5EF5-7BC5-ABF0-3BFF649AA542}"/>
              </a:ext>
            </a:extLst>
          </p:cNvPr>
          <p:cNvSpPr txBox="1"/>
          <p:nvPr/>
        </p:nvSpPr>
        <p:spPr>
          <a:xfrm>
            <a:off x="8348391" y="1315710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4 – 36 -1 = – 33</a:t>
            </a:r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B4445EF6-F107-7E1E-3B7A-F8F7E4622F68}"/>
              </a:ext>
            </a:extLst>
          </p:cNvPr>
          <p:cNvSpPr/>
          <p:nvPr/>
        </p:nvSpPr>
        <p:spPr>
          <a:xfrm>
            <a:off x="8287600" y="1226011"/>
            <a:ext cx="2234046" cy="531845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F19B5D06-3415-B3CF-B9C0-AC6ABE57C454}"/>
              </a:ext>
            </a:extLst>
          </p:cNvPr>
          <p:cNvSpPr/>
          <p:nvPr/>
        </p:nvSpPr>
        <p:spPr>
          <a:xfrm>
            <a:off x="1702130" y="2430533"/>
            <a:ext cx="1059731" cy="531845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1D50F51C-5DB8-F841-B76B-B15C02DBE298}"/>
              </a:ext>
            </a:extLst>
          </p:cNvPr>
          <p:cNvSpPr/>
          <p:nvPr/>
        </p:nvSpPr>
        <p:spPr>
          <a:xfrm flipH="1">
            <a:off x="1702128" y="1690081"/>
            <a:ext cx="1116846" cy="531845"/>
          </a:xfrm>
          <a:prstGeom prst="rect">
            <a:avLst/>
          </a:prstGeom>
          <a:solidFill>
            <a:srgbClr val="C0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ravokotnik 16">
            <a:extLst>
              <a:ext uri="{FF2B5EF4-FFF2-40B4-BE49-F238E27FC236}">
                <a16:creationId xmlns:a16="http://schemas.microsoft.com/office/drawing/2014/main" id="{9179D232-D2B6-61D1-AF18-F7EDD39BA2B7}"/>
              </a:ext>
            </a:extLst>
          </p:cNvPr>
          <p:cNvSpPr/>
          <p:nvPr/>
        </p:nvSpPr>
        <p:spPr>
          <a:xfrm flipH="1">
            <a:off x="5873545" y="1706540"/>
            <a:ext cx="787028" cy="531845"/>
          </a:xfrm>
          <a:prstGeom prst="rect">
            <a:avLst/>
          </a:prstGeom>
          <a:solidFill>
            <a:srgbClr val="C0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ravokotnik 17">
            <a:extLst>
              <a:ext uri="{FF2B5EF4-FFF2-40B4-BE49-F238E27FC236}">
                <a16:creationId xmlns:a16="http://schemas.microsoft.com/office/drawing/2014/main" id="{24980CD3-4A00-EA4D-6B4B-D79BB27F5CEF}"/>
              </a:ext>
            </a:extLst>
          </p:cNvPr>
          <p:cNvSpPr/>
          <p:nvPr/>
        </p:nvSpPr>
        <p:spPr>
          <a:xfrm flipH="1">
            <a:off x="2791408" y="2399104"/>
            <a:ext cx="1059729" cy="531845"/>
          </a:xfrm>
          <a:prstGeom prst="rect">
            <a:avLst/>
          </a:prstGeom>
          <a:solidFill>
            <a:srgbClr val="C0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Pravokotnik 18">
            <a:extLst>
              <a:ext uri="{FF2B5EF4-FFF2-40B4-BE49-F238E27FC236}">
                <a16:creationId xmlns:a16="http://schemas.microsoft.com/office/drawing/2014/main" id="{8CED258C-FD51-8372-7C30-BBC9BFB0290B}"/>
              </a:ext>
            </a:extLst>
          </p:cNvPr>
          <p:cNvSpPr/>
          <p:nvPr/>
        </p:nvSpPr>
        <p:spPr>
          <a:xfrm flipH="1">
            <a:off x="7901586" y="2063017"/>
            <a:ext cx="1794563" cy="531845"/>
          </a:xfrm>
          <a:prstGeom prst="rect">
            <a:avLst/>
          </a:prstGeom>
          <a:solidFill>
            <a:srgbClr val="C0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0CE78DD9-B33E-048D-CBB3-BD4BDCCB2367}"/>
              </a:ext>
            </a:extLst>
          </p:cNvPr>
          <p:cNvSpPr txBox="1"/>
          <p:nvPr/>
        </p:nvSpPr>
        <p:spPr>
          <a:xfrm>
            <a:off x="7828872" y="2123141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– 20 + 6 = - 14</a:t>
            </a:r>
          </a:p>
        </p:txBody>
      </p:sp>
      <p:cxnSp>
        <p:nvCxnSpPr>
          <p:cNvPr id="22" name="Raven povezovalnik 21">
            <a:extLst>
              <a:ext uri="{FF2B5EF4-FFF2-40B4-BE49-F238E27FC236}">
                <a16:creationId xmlns:a16="http://schemas.microsoft.com/office/drawing/2014/main" id="{A1C13FCD-A9E2-7553-9D4A-93804B513CAB}"/>
              </a:ext>
            </a:extLst>
          </p:cNvPr>
          <p:cNvCxnSpPr/>
          <p:nvPr/>
        </p:nvCxnSpPr>
        <p:spPr>
          <a:xfrm>
            <a:off x="195944" y="3190009"/>
            <a:ext cx="118782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Slika 23">
            <a:extLst>
              <a:ext uri="{FF2B5EF4-FFF2-40B4-BE49-F238E27FC236}">
                <a16:creationId xmlns:a16="http://schemas.microsoft.com/office/drawing/2014/main" id="{BFBE797F-F7D3-592A-0B62-070D6E4FDB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76" t="35513" r="3209" b="28974"/>
          <a:stretch/>
        </p:blipFill>
        <p:spPr>
          <a:xfrm>
            <a:off x="255427" y="3758117"/>
            <a:ext cx="8032173" cy="727788"/>
          </a:xfrm>
          <a:prstGeom prst="rect">
            <a:avLst/>
          </a:prstGeom>
        </p:spPr>
      </p:pic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C150A360-6830-E5DA-2E91-39938EEA0E0D}"/>
              </a:ext>
            </a:extLst>
          </p:cNvPr>
          <p:cNvSpPr txBox="1"/>
          <p:nvPr/>
        </p:nvSpPr>
        <p:spPr>
          <a:xfrm>
            <a:off x="769704" y="4654733"/>
            <a:ext cx="8439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= – </a:t>
            </a:r>
            <a:r>
              <a:rPr lang="sl-SI" sz="3200" dirty="0">
                <a:solidFill>
                  <a:srgbClr val="7030A0"/>
                </a:solidFill>
              </a:rPr>
              <a:t>4a – 8 </a:t>
            </a:r>
            <a:r>
              <a:rPr lang="sl-SI" sz="3200" dirty="0"/>
              <a:t>– 4</a:t>
            </a:r>
            <a:r>
              <a:rPr lang="sl-SI" sz="3200" dirty="0">
                <a:solidFill>
                  <a:srgbClr val="0070C0"/>
                </a:solidFill>
              </a:rPr>
              <a:t> (9a²  – 3a + 3a  – 1) </a:t>
            </a:r>
            <a:r>
              <a:rPr lang="sl-SI" sz="3200" dirty="0"/>
              <a:t>–</a:t>
            </a:r>
            <a:r>
              <a:rPr lang="sl-SI" sz="3200" dirty="0">
                <a:solidFill>
                  <a:srgbClr val="0070C0"/>
                </a:solidFill>
              </a:rPr>
              <a:t> </a:t>
            </a:r>
            <a:r>
              <a:rPr lang="sl-SI" sz="3200" dirty="0">
                <a:solidFill>
                  <a:srgbClr val="C00000"/>
                </a:solidFill>
              </a:rPr>
              <a:t>( 12a – 12) </a:t>
            </a:r>
            <a:r>
              <a:rPr lang="sl-SI" sz="3200" dirty="0"/>
              <a:t>=</a:t>
            </a:r>
            <a:r>
              <a:rPr lang="sl-SI" sz="32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6" name="Prostoročno: oblika 25">
            <a:extLst>
              <a:ext uri="{FF2B5EF4-FFF2-40B4-BE49-F238E27FC236}">
                <a16:creationId xmlns:a16="http://schemas.microsoft.com/office/drawing/2014/main" id="{BFF7FDF4-911A-292E-6198-4EC295E4791F}"/>
              </a:ext>
            </a:extLst>
          </p:cNvPr>
          <p:cNvSpPr/>
          <p:nvPr/>
        </p:nvSpPr>
        <p:spPr>
          <a:xfrm>
            <a:off x="867747" y="4450519"/>
            <a:ext cx="1726163" cy="65315"/>
          </a:xfrm>
          <a:custGeom>
            <a:avLst/>
            <a:gdLst>
              <a:gd name="connsiteX0" fmla="*/ 0 w 1726163"/>
              <a:gd name="connsiteY0" fmla="*/ 37323 h 65315"/>
              <a:gd name="connsiteX1" fmla="*/ 541175 w 1726163"/>
              <a:gd name="connsiteY1" fmla="*/ 27992 h 65315"/>
              <a:gd name="connsiteX2" fmla="*/ 737118 w 1726163"/>
              <a:gd name="connsiteY2" fmla="*/ 0 h 65315"/>
              <a:gd name="connsiteX3" fmla="*/ 1278294 w 1726163"/>
              <a:gd name="connsiteY3" fmla="*/ 27992 h 65315"/>
              <a:gd name="connsiteX4" fmla="*/ 1455575 w 1726163"/>
              <a:gd name="connsiteY4" fmla="*/ 46653 h 65315"/>
              <a:gd name="connsiteX5" fmla="*/ 1576873 w 1726163"/>
              <a:gd name="connsiteY5" fmla="*/ 65315 h 65315"/>
              <a:gd name="connsiteX6" fmla="*/ 1716833 w 1726163"/>
              <a:gd name="connsiteY6" fmla="*/ 27992 h 65315"/>
              <a:gd name="connsiteX7" fmla="*/ 1726163 w 1726163"/>
              <a:gd name="connsiteY7" fmla="*/ 18662 h 6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6163" h="65315">
                <a:moveTo>
                  <a:pt x="0" y="37323"/>
                </a:moveTo>
                <a:cubicBezTo>
                  <a:pt x="180392" y="34213"/>
                  <a:pt x="360901" y="35203"/>
                  <a:pt x="541175" y="27992"/>
                </a:cubicBezTo>
                <a:cubicBezTo>
                  <a:pt x="649179" y="23672"/>
                  <a:pt x="663407" y="18429"/>
                  <a:pt x="737118" y="0"/>
                </a:cubicBezTo>
                <a:lnTo>
                  <a:pt x="1278294" y="27992"/>
                </a:lnTo>
                <a:cubicBezTo>
                  <a:pt x="1317229" y="30249"/>
                  <a:pt x="1411567" y="39883"/>
                  <a:pt x="1455575" y="46653"/>
                </a:cubicBezTo>
                <a:cubicBezTo>
                  <a:pt x="1640854" y="75157"/>
                  <a:pt x="1306190" y="31478"/>
                  <a:pt x="1576873" y="65315"/>
                </a:cubicBezTo>
                <a:cubicBezTo>
                  <a:pt x="1671234" y="49588"/>
                  <a:pt x="1665855" y="66225"/>
                  <a:pt x="1716833" y="27992"/>
                </a:cubicBezTo>
                <a:cubicBezTo>
                  <a:pt x="1720352" y="25353"/>
                  <a:pt x="1723053" y="21772"/>
                  <a:pt x="1726163" y="18662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Prostoročno: oblika 26">
            <a:extLst>
              <a:ext uri="{FF2B5EF4-FFF2-40B4-BE49-F238E27FC236}">
                <a16:creationId xmlns:a16="http://schemas.microsoft.com/office/drawing/2014/main" id="{A4F114C0-AC27-3B0B-FF6C-104BB0D35793}"/>
              </a:ext>
            </a:extLst>
          </p:cNvPr>
          <p:cNvSpPr/>
          <p:nvPr/>
        </p:nvSpPr>
        <p:spPr>
          <a:xfrm>
            <a:off x="3301073" y="4512558"/>
            <a:ext cx="2405003" cy="76572"/>
          </a:xfrm>
          <a:custGeom>
            <a:avLst/>
            <a:gdLst>
              <a:gd name="connsiteX0" fmla="*/ 0 w 1726163"/>
              <a:gd name="connsiteY0" fmla="*/ 37323 h 65315"/>
              <a:gd name="connsiteX1" fmla="*/ 541175 w 1726163"/>
              <a:gd name="connsiteY1" fmla="*/ 27992 h 65315"/>
              <a:gd name="connsiteX2" fmla="*/ 737118 w 1726163"/>
              <a:gd name="connsiteY2" fmla="*/ 0 h 65315"/>
              <a:gd name="connsiteX3" fmla="*/ 1278294 w 1726163"/>
              <a:gd name="connsiteY3" fmla="*/ 27992 h 65315"/>
              <a:gd name="connsiteX4" fmla="*/ 1455575 w 1726163"/>
              <a:gd name="connsiteY4" fmla="*/ 46653 h 65315"/>
              <a:gd name="connsiteX5" fmla="*/ 1576873 w 1726163"/>
              <a:gd name="connsiteY5" fmla="*/ 65315 h 65315"/>
              <a:gd name="connsiteX6" fmla="*/ 1716833 w 1726163"/>
              <a:gd name="connsiteY6" fmla="*/ 27992 h 65315"/>
              <a:gd name="connsiteX7" fmla="*/ 1726163 w 1726163"/>
              <a:gd name="connsiteY7" fmla="*/ 18662 h 6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6163" h="65315">
                <a:moveTo>
                  <a:pt x="0" y="37323"/>
                </a:moveTo>
                <a:cubicBezTo>
                  <a:pt x="180392" y="34213"/>
                  <a:pt x="360901" y="35203"/>
                  <a:pt x="541175" y="27992"/>
                </a:cubicBezTo>
                <a:cubicBezTo>
                  <a:pt x="649179" y="23672"/>
                  <a:pt x="663407" y="18429"/>
                  <a:pt x="737118" y="0"/>
                </a:cubicBezTo>
                <a:lnTo>
                  <a:pt x="1278294" y="27992"/>
                </a:lnTo>
                <a:cubicBezTo>
                  <a:pt x="1317229" y="30249"/>
                  <a:pt x="1411567" y="39883"/>
                  <a:pt x="1455575" y="46653"/>
                </a:cubicBezTo>
                <a:cubicBezTo>
                  <a:pt x="1640854" y="75157"/>
                  <a:pt x="1306190" y="31478"/>
                  <a:pt x="1576873" y="65315"/>
                </a:cubicBezTo>
                <a:cubicBezTo>
                  <a:pt x="1671234" y="49588"/>
                  <a:pt x="1665855" y="66225"/>
                  <a:pt x="1716833" y="27992"/>
                </a:cubicBezTo>
                <a:cubicBezTo>
                  <a:pt x="1720352" y="25353"/>
                  <a:pt x="1723053" y="21772"/>
                  <a:pt x="1726163" y="18662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9" name="Prostoročno: oblika 28">
            <a:extLst>
              <a:ext uri="{FF2B5EF4-FFF2-40B4-BE49-F238E27FC236}">
                <a16:creationId xmlns:a16="http://schemas.microsoft.com/office/drawing/2014/main" id="{586A404D-D5D8-78C4-40D8-3B62331018E9}"/>
              </a:ext>
            </a:extLst>
          </p:cNvPr>
          <p:cNvSpPr/>
          <p:nvPr/>
        </p:nvSpPr>
        <p:spPr>
          <a:xfrm>
            <a:off x="6096000" y="4422660"/>
            <a:ext cx="2405003" cy="76572"/>
          </a:xfrm>
          <a:custGeom>
            <a:avLst/>
            <a:gdLst>
              <a:gd name="connsiteX0" fmla="*/ 0 w 1726163"/>
              <a:gd name="connsiteY0" fmla="*/ 37323 h 65315"/>
              <a:gd name="connsiteX1" fmla="*/ 541175 w 1726163"/>
              <a:gd name="connsiteY1" fmla="*/ 27992 h 65315"/>
              <a:gd name="connsiteX2" fmla="*/ 737118 w 1726163"/>
              <a:gd name="connsiteY2" fmla="*/ 0 h 65315"/>
              <a:gd name="connsiteX3" fmla="*/ 1278294 w 1726163"/>
              <a:gd name="connsiteY3" fmla="*/ 27992 h 65315"/>
              <a:gd name="connsiteX4" fmla="*/ 1455575 w 1726163"/>
              <a:gd name="connsiteY4" fmla="*/ 46653 h 65315"/>
              <a:gd name="connsiteX5" fmla="*/ 1576873 w 1726163"/>
              <a:gd name="connsiteY5" fmla="*/ 65315 h 65315"/>
              <a:gd name="connsiteX6" fmla="*/ 1716833 w 1726163"/>
              <a:gd name="connsiteY6" fmla="*/ 27992 h 65315"/>
              <a:gd name="connsiteX7" fmla="*/ 1726163 w 1726163"/>
              <a:gd name="connsiteY7" fmla="*/ 18662 h 6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6163" h="65315">
                <a:moveTo>
                  <a:pt x="0" y="37323"/>
                </a:moveTo>
                <a:cubicBezTo>
                  <a:pt x="180392" y="34213"/>
                  <a:pt x="360901" y="35203"/>
                  <a:pt x="541175" y="27992"/>
                </a:cubicBezTo>
                <a:cubicBezTo>
                  <a:pt x="649179" y="23672"/>
                  <a:pt x="663407" y="18429"/>
                  <a:pt x="737118" y="0"/>
                </a:cubicBezTo>
                <a:lnTo>
                  <a:pt x="1278294" y="27992"/>
                </a:lnTo>
                <a:cubicBezTo>
                  <a:pt x="1317229" y="30249"/>
                  <a:pt x="1411567" y="39883"/>
                  <a:pt x="1455575" y="46653"/>
                </a:cubicBezTo>
                <a:cubicBezTo>
                  <a:pt x="1640854" y="75157"/>
                  <a:pt x="1306190" y="31478"/>
                  <a:pt x="1576873" y="65315"/>
                </a:cubicBezTo>
                <a:cubicBezTo>
                  <a:pt x="1671234" y="49588"/>
                  <a:pt x="1665855" y="66225"/>
                  <a:pt x="1716833" y="27992"/>
                </a:cubicBezTo>
                <a:cubicBezTo>
                  <a:pt x="1720352" y="25353"/>
                  <a:pt x="1723053" y="21772"/>
                  <a:pt x="1726163" y="18662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0" name="Prostoročno: oblika 29">
            <a:extLst>
              <a:ext uri="{FF2B5EF4-FFF2-40B4-BE49-F238E27FC236}">
                <a16:creationId xmlns:a16="http://schemas.microsoft.com/office/drawing/2014/main" id="{BA585F56-828E-CCA8-79E9-F4C12D40082A}"/>
              </a:ext>
            </a:extLst>
          </p:cNvPr>
          <p:cNvSpPr/>
          <p:nvPr/>
        </p:nvSpPr>
        <p:spPr>
          <a:xfrm>
            <a:off x="2593910" y="5178307"/>
            <a:ext cx="3610947" cy="61201"/>
          </a:xfrm>
          <a:custGeom>
            <a:avLst/>
            <a:gdLst>
              <a:gd name="connsiteX0" fmla="*/ 0 w 1726163"/>
              <a:gd name="connsiteY0" fmla="*/ 37323 h 65315"/>
              <a:gd name="connsiteX1" fmla="*/ 541175 w 1726163"/>
              <a:gd name="connsiteY1" fmla="*/ 27992 h 65315"/>
              <a:gd name="connsiteX2" fmla="*/ 737118 w 1726163"/>
              <a:gd name="connsiteY2" fmla="*/ 0 h 65315"/>
              <a:gd name="connsiteX3" fmla="*/ 1278294 w 1726163"/>
              <a:gd name="connsiteY3" fmla="*/ 27992 h 65315"/>
              <a:gd name="connsiteX4" fmla="*/ 1455575 w 1726163"/>
              <a:gd name="connsiteY4" fmla="*/ 46653 h 65315"/>
              <a:gd name="connsiteX5" fmla="*/ 1576873 w 1726163"/>
              <a:gd name="connsiteY5" fmla="*/ 65315 h 65315"/>
              <a:gd name="connsiteX6" fmla="*/ 1716833 w 1726163"/>
              <a:gd name="connsiteY6" fmla="*/ 27992 h 65315"/>
              <a:gd name="connsiteX7" fmla="*/ 1726163 w 1726163"/>
              <a:gd name="connsiteY7" fmla="*/ 18662 h 6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6163" h="65315">
                <a:moveTo>
                  <a:pt x="0" y="37323"/>
                </a:moveTo>
                <a:cubicBezTo>
                  <a:pt x="180392" y="34213"/>
                  <a:pt x="360901" y="35203"/>
                  <a:pt x="541175" y="27992"/>
                </a:cubicBezTo>
                <a:cubicBezTo>
                  <a:pt x="649179" y="23672"/>
                  <a:pt x="663407" y="18429"/>
                  <a:pt x="737118" y="0"/>
                </a:cubicBezTo>
                <a:lnTo>
                  <a:pt x="1278294" y="27992"/>
                </a:lnTo>
                <a:cubicBezTo>
                  <a:pt x="1317229" y="30249"/>
                  <a:pt x="1411567" y="39883"/>
                  <a:pt x="1455575" y="46653"/>
                </a:cubicBezTo>
                <a:cubicBezTo>
                  <a:pt x="1640854" y="75157"/>
                  <a:pt x="1306190" y="31478"/>
                  <a:pt x="1576873" y="65315"/>
                </a:cubicBezTo>
                <a:cubicBezTo>
                  <a:pt x="1671234" y="49588"/>
                  <a:pt x="1665855" y="66225"/>
                  <a:pt x="1716833" y="27992"/>
                </a:cubicBezTo>
                <a:cubicBezTo>
                  <a:pt x="1720352" y="25353"/>
                  <a:pt x="1723053" y="21772"/>
                  <a:pt x="1726163" y="18662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32" name="Raven povezovalnik 31">
            <a:extLst>
              <a:ext uri="{FF2B5EF4-FFF2-40B4-BE49-F238E27FC236}">
                <a16:creationId xmlns:a16="http://schemas.microsoft.com/office/drawing/2014/main" id="{10B8AC52-1F06-655E-B72F-DDD30892C5AE}"/>
              </a:ext>
            </a:extLst>
          </p:cNvPr>
          <p:cNvCxnSpPr>
            <a:cxnSpLocks/>
          </p:cNvCxnSpPr>
          <p:nvPr/>
        </p:nvCxnSpPr>
        <p:spPr>
          <a:xfrm flipV="1">
            <a:off x="4188218" y="4778026"/>
            <a:ext cx="630711" cy="33083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en povezovalnik 33">
            <a:extLst>
              <a:ext uri="{FF2B5EF4-FFF2-40B4-BE49-F238E27FC236}">
                <a16:creationId xmlns:a16="http://schemas.microsoft.com/office/drawing/2014/main" id="{0515E6D0-D6B2-F5AA-A0E6-56616A635C6B}"/>
              </a:ext>
            </a:extLst>
          </p:cNvPr>
          <p:cNvCxnSpPr>
            <a:cxnSpLocks/>
          </p:cNvCxnSpPr>
          <p:nvPr/>
        </p:nvCxnSpPr>
        <p:spPr>
          <a:xfrm flipV="1">
            <a:off x="4989508" y="4795447"/>
            <a:ext cx="630711" cy="33083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oljeZBesedilom 34">
            <a:extLst>
              <a:ext uri="{FF2B5EF4-FFF2-40B4-BE49-F238E27FC236}">
                <a16:creationId xmlns:a16="http://schemas.microsoft.com/office/drawing/2014/main" id="{D3E96831-6E22-BD97-A5B6-5A0CDA47CCD5}"/>
              </a:ext>
            </a:extLst>
          </p:cNvPr>
          <p:cNvSpPr txBox="1"/>
          <p:nvPr/>
        </p:nvSpPr>
        <p:spPr>
          <a:xfrm>
            <a:off x="867747" y="5395010"/>
            <a:ext cx="5660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= – </a:t>
            </a:r>
            <a:r>
              <a:rPr lang="sl-SI" sz="3200" dirty="0">
                <a:solidFill>
                  <a:srgbClr val="7030A0"/>
                </a:solidFill>
              </a:rPr>
              <a:t>4a – 8 </a:t>
            </a:r>
            <a:r>
              <a:rPr lang="sl-SI" sz="3200" dirty="0"/>
              <a:t>– </a:t>
            </a:r>
            <a:r>
              <a:rPr lang="sl-SI" sz="3200" dirty="0">
                <a:solidFill>
                  <a:srgbClr val="00B050"/>
                </a:solidFill>
              </a:rPr>
              <a:t>36a² + 4 </a:t>
            </a:r>
            <a:r>
              <a:rPr lang="sl-SI" sz="3200" dirty="0">
                <a:solidFill>
                  <a:srgbClr val="FF0000"/>
                </a:solidFill>
              </a:rPr>
              <a:t>– </a:t>
            </a:r>
            <a:r>
              <a:rPr lang="sl-SI" sz="3200" dirty="0">
                <a:solidFill>
                  <a:srgbClr val="C00000"/>
                </a:solidFill>
              </a:rPr>
              <a:t>12a + 12 </a:t>
            </a:r>
            <a:r>
              <a:rPr lang="sl-SI" sz="3200" dirty="0"/>
              <a:t>=</a:t>
            </a:r>
            <a:r>
              <a:rPr lang="sl-SI" sz="32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6" name="PoljeZBesedilom 35">
            <a:extLst>
              <a:ext uri="{FF2B5EF4-FFF2-40B4-BE49-F238E27FC236}">
                <a16:creationId xmlns:a16="http://schemas.microsoft.com/office/drawing/2014/main" id="{78B48FF5-5586-AB46-D7F4-403B29AE2A0C}"/>
              </a:ext>
            </a:extLst>
          </p:cNvPr>
          <p:cNvSpPr txBox="1"/>
          <p:nvPr/>
        </p:nvSpPr>
        <p:spPr>
          <a:xfrm>
            <a:off x="654627" y="6120881"/>
            <a:ext cx="3396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= – 36a²– 16a + 8  </a:t>
            </a:r>
          </a:p>
        </p:txBody>
      </p:sp>
      <p:sp>
        <p:nvSpPr>
          <p:cNvPr id="37" name="Pravokotnik 36">
            <a:extLst>
              <a:ext uri="{FF2B5EF4-FFF2-40B4-BE49-F238E27FC236}">
                <a16:creationId xmlns:a16="http://schemas.microsoft.com/office/drawing/2014/main" id="{A7A1EE90-B0F9-BA3E-9C5D-007E8F1FDEEC}"/>
              </a:ext>
            </a:extLst>
          </p:cNvPr>
          <p:cNvSpPr/>
          <p:nvPr/>
        </p:nvSpPr>
        <p:spPr>
          <a:xfrm>
            <a:off x="1212139" y="5399076"/>
            <a:ext cx="712237" cy="531845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8" name="Pravokotnik 37">
            <a:extLst>
              <a:ext uri="{FF2B5EF4-FFF2-40B4-BE49-F238E27FC236}">
                <a16:creationId xmlns:a16="http://schemas.microsoft.com/office/drawing/2014/main" id="{9851FB03-C3B4-2102-2048-C575517C698C}"/>
              </a:ext>
            </a:extLst>
          </p:cNvPr>
          <p:cNvSpPr/>
          <p:nvPr/>
        </p:nvSpPr>
        <p:spPr>
          <a:xfrm>
            <a:off x="4395020" y="5467797"/>
            <a:ext cx="934064" cy="472384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9" name="Pravokotnik 38">
            <a:extLst>
              <a:ext uri="{FF2B5EF4-FFF2-40B4-BE49-F238E27FC236}">
                <a16:creationId xmlns:a16="http://schemas.microsoft.com/office/drawing/2014/main" id="{3B3731C1-7578-21B0-3B0A-56858B158A20}"/>
              </a:ext>
            </a:extLst>
          </p:cNvPr>
          <p:cNvSpPr/>
          <p:nvPr/>
        </p:nvSpPr>
        <p:spPr>
          <a:xfrm flipH="1">
            <a:off x="2010294" y="5408336"/>
            <a:ext cx="583616" cy="488121"/>
          </a:xfrm>
          <a:prstGeom prst="rect">
            <a:avLst/>
          </a:prstGeom>
          <a:solidFill>
            <a:srgbClr val="C0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0" name="Pravokotnik 39">
            <a:extLst>
              <a:ext uri="{FF2B5EF4-FFF2-40B4-BE49-F238E27FC236}">
                <a16:creationId xmlns:a16="http://schemas.microsoft.com/office/drawing/2014/main" id="{43C0EBBC-5C9A-852F-A496-D6A77A870B3C}"/>
              </a:ext>
            </a:extLst>
          </p:cNvPr>
          <p:cNvSpPr/>
          <p:nvPr/>
        </p:nvSpPr>
        <p:spPr>
          <a:xfrm flipH="1">
            <a:off x="5387399" y="5467798"/>
            <a:ext cx="787028" cy="428660"/>
          </a:xfrm>
          <a:prstGeom prst="rect">
            <a:avLst/>
          </a:prstGeom>
          <a:solidFill>
            <a:srgbClr val="C0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1" name="Pravokotnik 40">
            <a:extLst>
              <a:ext uri="{FF2B5EF4-FFF2-40B4-BE49-F238E27FC236}">
                <a16:creationId xmlns:a16="http://schemas.microsoft.com/office/drawing/2014/main" id="{DB293B34-B638-D973-F879-F84670C59777}"/>
              </a:ext>
            </a:extLst>
          </p:cNvPr>
          <p:cNvSpPr/>
          <p:nvPr/>
        </p:nvSpPr>
        <p:spPr>
          <a:xfrm flipH="1">
            <a:off x="3736457" y="5447940"/>
            <a:ext cx="573434" cy="448517"/>
          </a:xfrm>
          <a:prstGeom prst="rect">
            <a:avLst/>
          </a:prstGeom>
          <a:solidFill>
            <a:srgbClr val="C0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2" name="Pravokotnik 41">
            <a:extLst>
              <a:ext uri="{FF2B5EF4-FFF2-40B4-BE49-F238E27FC236}">
                <a16:creationId xmlns:a16="http://schemas.microsoft.com/office/drawing/2014/main" id="{9126EBA8-0BCB-3A00-55D7-81A31CBF3FDC}"/>
              </a:ext>
            </a:extLst>
          </p:cNvPr>
          <p:cNvSpPr/>
          <p:nvPr/>
        </p:nvSpPr>
        <p:spPr>
          <a:xfrm flipH="1">
            <a:off x="9696149" y="5854958"/>
            <a:ext cx="787028" cy="531845"/>
          </a:xfrm>
          <a:prstGeom prst="rect">
            <a:avLst/>
          </a:prstGeom>
          <a:solidFill>
            <a:srgbClr val="C0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3" name="Pravokotnik 42">
            <a:extLst>
              <a:ext uri="{FF2B5EF4-FFF2-40B4-BE49-F238E27FC236}">
                <a16:creationId xmlns:a16="http://schemas.microsoft.com/office/drawing/2014/main" id="{C98BCDD2-7838-91A9-A995-71C9140B0791}"/>
              </a:ext>
            </a:extLst>
          </p:cNvPr>
          <p:cNvSpPr/>
          <p:nvPr/>
        </p:nvSpPr>
        <p:spPr>
          <a:xfrm flipH="1">
            <a:off x="3056491" y="6224106"/>
            <a:ext cx="679966" cy="443026"/>
          </a:xfrm>
          <a:prstGeom prst="rect">
            <a:avLst/>
          </a:prstGeom>
          <a:solidFill>
            <a:srgbClr val="C0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4" name="Pravokotnik 43">
            <a:extLst>
              <a:ext uri="{FF2B5EF4-FFF2-40B4-BE49-F238E27FC236}">
                <a16:creationId xmlns:a16="http://schemas.microsoft.com/office/drawing/2014/main" id="{214DACF6-FF62-2866-E331-37FC5EEFF753}"/>
              </a:ext>
            </a:extLst>
          </p:cNvPr>
          <p:cNvSpPr/>
          <p:nvPr/>
        </p:nvSpPr>
        <p:spPr>
          <a:xfrm>
            <a:off x="2010294" y="6177076"/>
            <a:ext cx="1024450" cy="472384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5" name="PoljeZBesedilom 44">
            <a:extLst>
              <a:ext uri="{FF2B5EF4-FFF2-40B4-BE49-F238E27FC236}">
                <a16:creationId xmlns:a16="http://schemas.microsoft.com/office/drawing/2014/main" id="{326DDCC1-5161-36D9-8E40-5341C9272082}"/>
              </a:ext>
            </a:extLst>
          </p:cNvPr>
          <p:cNvSpPr txBox="1"/>
          <p:nvPr/>
        </p:nvSpPr>
        <p:spPr>
          <a:xfrm>
            <a:off x="400507" y="3239425"/>
            <a:ext cx="260324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7030A0"/>
                </a:solidFill>
              </a:rPr>
              <a:t>Množenje enočlenika </a:t>
            </a:r>
          </a:p>
          <a:p>
            <a:r>
              <a:rPr lang="sl-SI" sz="2000" dirty="0">
                <a:solidFill>
                  <a:srgbClr val="7030A0"/>
                </a:solidFill>
              </a:rPr>
              <a:t>z dvočlenikom</a:t>
            </a:r>
          </a:p>
        </p:txBody>
      </p:sp>
      <p:sp>
        <p:nvSpPr>
          <p:cNvPr id="46" name="PoljeZBesedilom 45">
            <a:extLst>
              <a:ext uri="{FF2B5EF4-FFF2-40B4-BE49-F238E27FC236}">
                <a16:creationId xmlns:a16="http://schemas.microsoft.com/office/drawing/2014/main" id="{65499987-F12E-55EF-9F54-71429EA3E5B4}"/>
              </a:ext>
            </a:extLst>
          </p:cNvPr>
          <p:cNvSpPr txBox="1"/>
          <p:nvPr/>
        </p:nvSpPr>
        <p:spPr>
          <a:xfrm>
            <a:off x="3056491" y="3154624"/>
            <a:ext cx="248943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0070C0"/>
                </a:solidFill>
              </a:rPr>
              <a:t>Množenje dvočlenika</a:t>
            </a:r>
          </a:p>
          <a:p>
            <a:r>
              <a:rPr lang="sl-SI" sz="2000" dirty="0">
                <a:solidFill>
                  <a:srgbClr val="0070C0"/>
                </a:solidFill>
              </a:rPr>
              <a:t> z dvočlenikom</a:t>
            </a:r>
          </a:p>
          <a:p>
            <a:endParaRPr lang="sl-SI" sz="2000" dirty="0">
              <a:solidFill>
                <a:srgbClr val="7030A0"/>
              </a:solidFill>
            </a:endParaRPr>
          </a:p>
        </p:txBody>
      </p:sp>
      <p:sp>
        <p:nvSpPr>
          <p:cNvPr id="47" name="Prostoročno: oblika 46">
            <a:extLst>
              <a:ext uri="{FF2B5EF4-FFF2-40B4-BE49-F238E27FC236}">
                <a16:creationId xmlns:a16="http://schemas.microsoft.com/office/drawing/2014/main" id="{E957CA94-0CA3-7937-4B19-136EFAF1F7EE}"/>
              </a:ext>
            </a:extLst>
          </p:cNvPr>
          <p:cNvSpPr/>
          <p:nvPr/>
        </p:nvSpPr>
        <p:spPr>
          <a:xfrm>
            <a:off x="6400800" y="3323303"/>
            <a:ext cx="1337187" cy="521110"/>
          </a:xfrm>
          <a:custGeom>
            <a:avLst/>
            <a:gdLst>
              <a:gd name="connsiteX0" fmla="*/ 1514168 w 1514168"/>
              <a:gd name="connsiteY0" fmla="*/ 452284 h 521110"/>
              <a:gd name="connsiteX1" fmla="*/ 1396181 w 1514168"/>
              <a:gd name="connsiteY1" fmla="*/ 167149 h 521110"/>
              <a:gd name="connsiteX2" fmla="*/ 747252 w 1514168"/>
              <a:gd name="connsiteY2" fmla="*/ 0 h 521110"/>
              <a:gd name="connsiteX3" fmla="*/ 196645 w 1514168"/>
              <a:gd name="connsiteY3" fmla="*/ 157316 h 521110"/>
              <a:gd name="connsiteX4" fmla="*/ 78658 w 1514168"/>
              <a:gd name="connsiteY4" fmla="*/ 275303 h 521110"/>
              <a:gd name="connsiteX5" fmla="*/ 9832 w 1514168"/>
              <a:gd name="connsiteY5" fmla="*/ 481781 h 521110"/>
              <a:gd name="connsiteX6" fmla="*/ 0 w 1514168"/>
              <a:gd name="connsiteY6" fmla="*/ 521110 h 52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4168" h="521110">
                <a:moveTo>
                  <a:pt x="1514168" y="452284"/>
                </a:moveTo>
                <a:cubicBezTo>
                  <a:pt x="1493638" y="359903"/>
                  <a:pt x="1471554" y="226746"/>
                  <a:pt x="1396181" y="167149"/>
                </a:cubicBezTo>
                <a:cubicBezTo>
                  <a:pt x="1194005" y="7289"/>
                  <a:pt x="983263" y="21456"/>
                  <a:pt x="747252" y="0"/>
                </a:cubicBezTo>
                <a:cubicBezTo>
                  <a:pt x="524420" y="38420"/>
                  <a:pt x="396421" y="39500"/>
                  <a:pt x="196645" y="157316"/>
                </a:cubicBezTo>
                <a:cubicBezTo>
                  <a:pt x="148736" y="185570"/>
                  <a:pt x="117987" y="235974"/>
                  <a:pt x="78658" y="275303"/>
                </a:cubicBezTo>
                <a:cubicBezTo>
                  <a:pt x="55716" y="344129"/>
                  <a:pt x="27427" y="411398"/>
                  <a:pt x="9832" y="481781"/>
                </a:cubicBezTo>
                <a:lnTo>
                  <a:pt x="0" y="521110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8" name="Prostoročno: oblika 47">
            <a:extLst>
              <a:ext uri="{FF2B5EF4-FFF2-40B4-BE49-F238E27FC236}">
                <a16:creationId xmlns:a16="http://schemas.microsoft.com/office/drawing/2014/main" id="{C823CBFA-F6A5-AB23-49A9-E059F970CC82}"/>
              </a:ext>
            </a:extLst>
          </p:cNvPr>
          <p:cNvSpPr/>
          <p:nvPr/>
        </p:nvSpPr>
        <p:spPr>
          <a:xfrm>
            <a:off x="7091264" y="3602615"/>
            <a:ext cx="737607" cy="394198"/>
          </a:xfrm>
          <a:custGeom>
            <a:avLst/>
            <a:gdLst>
              <a:gd name="connsiteX0" fmla="*/ 1514168 w 1514168"/>
              <a:gd name="connsiteY0" fmla="*/ 452284 h 521110"/>
              <a:gd name="connsiteX1" fmla="*/ 1396181 w 1514168"/>
              <a:gd name="connsiteY1" fmla="*/ 167149 h 521110"/>
              <a:gd name="connsiteX2" fmla="*/ 747252 w 1514168"/>
              <a:gd name="connsiteY2" fmla="*/ 0 h 521110"/>
              <a:gd name="connsiteX3" fmla="*/ 196645 w 1514168"/>
              <a:gd name="connsiteY3" fmla="*/ 157316 h 521110"/>
              <a:gd name="connsiteX4" fmla="*/ 78658 w 1514168"/>
              <a:gd name="connsiteY4" fmla="*/ 275303 h 521110"/>
              <a:gd name="connsiteX5" fmla="*/ 9832 w 1514168"/>
              <a:gd name="connsiteY5" fmla="*/ 481781 h 521110"/>
              <a:gd name="connsiteX6" fmla="*/ 0 w 1514168"/>
              <a:gd name="connsiteY6" fmla="*/ 521110 h 52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4168" h="521110">
                <a:moveTo>
                  <a:pt x="1514168" y="452284"/>
                </a:moveTo>
                <a:cubicBezTo>
                  <a:pt x="1493638" y="359903"/>
                  <a:pt x="1471554" y="226746"/>
                  <a:pt x="1396181" y="167149"/>
                </a:cubicBezTo>
                <a:cubicBezTo>
                  <a:pt x="1194005" y="7289"/>
                  <a:pt x="983263" y="21456"/>
                  <a:pt x="747252" y="0"/>
                </a:cubicBezTo>
                <a:cubicBezTo>
                  <a:pt x="524420" y="38420"/>
                  <a:pt x="396421" y="39500"/>
                  <a:pt x="196645" y="157316"/>
                </a:cubicBezTo>
                <a:cubicBezTo>
                  <a:pt x="148736" y="185570"/>
                  <a:pt x="117987" y="235974"/>
                  <a:pt x="78658" y="275303"/>
                </a:cubicBezTo>
                <a:cubicBezTo>
                  <a:pt x="55716" y="344129"/>
                  <a:pt x="27427" y="411398"/>
                  <a:pt x="9832" y="481781"/>
                </a:cubicBezTo>
                <a:lnTo>
                  <a:pt x="0" y="521110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869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/>
      <p:bldP spid="9" grpId="0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5" grpId="0"/>
      <p:bldP spid="26" grpId="0" animBg="1"/>
      <p:bldP spid="27" grpId="0" animBg="1"/>
      <p:bldP spid="29" grpId="0" animBg="1"/>
      <p:bldP spid="30" grpId="0" animBg="1"/>
      <p:bldP spid="35" grpId="0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/>
      <p:bldP spid="46" grpId="0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DA2149E-5B97-1F4B-FA8E-7D816E8AFC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7" t="34799" r="3079" b="31896"/>
          <a:stretch/>
        </p:blipFill>
        <p:spPr>
          <a:xfrm>
            <a:off x="540775" y="943898"/>
            <a:ext cx="8603904" cy="648929"/>
          </a:xfrm>
          <a:prstGeom prst="rect">
            <a:avLst/>
          </a:prstGeom>
        </p:spPr>
      </p:pic>
      <p:sp>
        <p:nvSpPr>
          <p:cNvPr id="5" name="Prostoročno: oblika 4">
            <a:extLst>
              <a:ext uri="{FF2B5EF4-FFF2-40B4-BE49-F238E27FC236}">
                <a16:creationId xmlns:a16="http://schemas.microsoft.com/office/drawing/2014/main" id="{60FCDE31-9DA0-8502-1C59-ED11B6E0E4AA}"/>
              </a:ext>
            </a:extLst>
          </p:cNvPr>
          <p:cNvSpPr/>
          <p:nvPr/>
        </p:nvSpPr>
        <p:spPr>
          <a:xfrm flipV="1">
            <a:off x="1738970" y="1569967"/>
            <a:ext cx="2241756" cy="45719"/>
          </a:xfrm>
          <a:custGeom>
            <a:avLst/>
            <a:gdLst>
              <a:gd name="connsiteX0" fmla="*/ 0 w 2045109"/>
              <a:gd name="connsiteY0" fmla="*/ 68826 h 117987"/>
              <a:gd name="connsiteX1" fmla="*/ 265471 w 2045109"/>
              <a:gd name="connsiteY1" fmla="*/ 49161 h 117987"/>
              <a:gd name="connsiteX2" fmla="*/ 334297 w 2045109"/>
              <a:gd name="connsiteY2" fmla="*/ 29497 h 117987"/>
              <a:gd name="connsiteX3" fmla="*/ 806245 w 2045109"/>
              <a:gd name="connsiteY3" fmla="*/ 0 h 117987"/>
              <a:gd name="connsiteX4" fmla="*/ 1406013 w 2045109"/>
              <a:gd name="connsiteY4" fmla="*/ 19665 h 117987"/>
              <a:gd name="connsiteX5" fmla="*/ 1602658 w 2045109"/>
              <a:gd name="connsiteY5" fmla="*/ 49161 h 117987"/>
              <a:gd name="connsiteX6" fmla="*/ 1700980 w 2045109"/>
              <a:gd name="connsiteY6" fmla="*/ 58994 h 117987"/>
              <a:gd name="connsiteX7" fmla="*/ 1740309 w 2045109"/>
              <a:gd name="connsiteY7" fmla="*/ 68826 h 117987"/>
              <a:gd name="connsiteX8" fmla="*/ 1818968 w 2045109"/>
              <a:gd name="connsiteY8" fmla="*/ 78658 h 117987"/>
              <a:gd name="connsiteX9" fmla="*/ 1887793 w 2045109"/>
              <a:gd name="connsiteY9" fmla="*/ 98323 h 117987"/>
              <a:gd name="connsiteX10" fmla="*/ 1966451 w 2045109"/>
              <a:gd name="connsiteY10" fmla="*/ 117987 h 117987"/>
              <a:gd name="connsiteX11" fmla="*/ 2045109 w 2045109"/>
              <a:gd name="connsiteY11" fmla="*/ 88491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45109" h="117987">
                <a:moveTo>
                  <a:pt x="0" y="68826"/>
                </a:moveTo>
                <a:cubicBezTo>
                  <a:pt x="107089" y="86674"/>
                  <a:pt x="110691" y="93383"/>
                  <a:pt x="265471" y="49161"/>
                </a:cubicBezTo>
                <a:cubicBezTo>
                  <a:pt x="288413" y="42606"/>
                  <a:pt x="310621" y="32456"/>
                  <a:pt x="334297" y="29497"/>
                </a:cubicBezTo>
                <a:cubicBezTo>
                  <a:pt x="478124" y="11519"/>
                  <a:pt x="660634" y="6331"/>
                  <a:pt x="806245" y="0"/>
                </a:cubicBezTo>
                <a:cubicBezTo>
                  <a:pt x="1006168" y="6555"/>
                  <a:pt x="1206267" y="9012"/>
                  <a:pt x="1406013" y="19665"/>
                </a:cubicBezTo>
                <a:cubicBezTo>
                  <a:pt x="1508317" y="25121"/>
                  <a:pt x="1521637" y="39033"/>
                  <a:pt x="1602658" y="49161"/>
                </a:cubicBezTo>
                <a:cubicBezTo>
                  <a:pt x="1635341" y="53246"/>
                  <a:pt x="1668206" y="55716"/>
                  <a:pt x="1700980" y="58994"/>
                </a:cubicBezTo>
                <a:cubicBezTo>
                  <a:pt x="1714090" y="62271"/>
                  <a:pt x="1726980" y="66605"/>
                  <a:pt x="1740309" y="68826"/>
                </a:cubicBezTo>
                <a:cubicBezTo>
                  <a:pt x="1766373" y="73170"/>
                  <a:pt x="1793057" y="73476"/>
                  <a:pt x="1818968" y="78658"/>
                </a:cubicBezTo>
                <a:cubicBezTo>
                  <a:pt x="1842364" y="83337"/>
                  <a:pt x="1864739" y="92175"/>
                  <a:pt x="1887793" y="98323"/>
                </a:cubicBezTo>
                <a:cubicBezTo>
                  <a:pt x="1913907" y="105287"/>
                  <a:pt x="1940232" y="111432"/>
                  <a:pt x="1966451" y="117987"/>
                </a:cubicBezTo>
                <a:cubicBezTo>
                  <a:pt x="2042532" y="107119"/>
                  <a:pt x="2024913" y="128883"/>
                  <a:pt x="2045109" y="88491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27EFA9-90F7-4AB7-9272-0E7534D09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337" y="344468"/>
            <a:ext cx="501781" cy="66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aven povezovalnik 7">
            <a:extLst>
              <a:ext uri="{FF2B5EF4-FFF2-40B4-BE49-F238E27FC236}">
                <a16:creationId xmlns:a16="http://schemas.microsoft.com/office/drawing/2014/main" id="{EDE768FE-434B-1A79-74E2-137F95230FD1}"/>
              </a:ext>
            </a:extLst>
          </p:cNvPr>
          <p:cNvCxnSpPr>
            <a:cxnSpLocks/>
          </p:cNvCxnSpPr>
          <p:nvPr/>
        </p:nvCxnSpPr>
        <p:spPr>
          <a:xfrm>
            <a:off x="1453383" y="1268362"/>
            <a:ext cx="2514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ročno: oblika 12">
            <a:extLst>
              <a:ext uri="{FF2B5EF4-FFF2-40B4-BE49-F238E27FC236}">
                <a16:creationId xmlns:a16="http://schemas.microsoft.com/office/drawing/2014/main" id="{43B9D026-D082-0A82-B7FF-1D9716D6B94B}"/>
              </a:ext>
            </a:extLst>
          </p:cNvPr>
          <p:cNvSpPr/>
          <p:nvPr/>
        </p:nvSpPr>
        <p:spPr>
          <a:xfrm rot="20677328">
            <a:off x="2134900" y="255968"/>
            <a:ext cx="1609891" cy="894542"/>
          </a:xfrm>
          <a:custGeom>
            <a:avLst/>
            <a:gdLst>
              <a:gd name="connsiteX0" fmla="*/ 0 w 1467006"/>
              <a:gd name="connsiteY0" fmla="*/ 255212 h 353535"/>
              <a:gd name="connsiteX1" fmla="*/ 196645 w 1467006"/>
              <a:gd name="connsiteY1" fmla="*/ 206051 h 353535"/>
              <a:gd name="connsiteX2" fmla="*/ 255639 w 1467006"/>
              <a:gd name="connsiteY2" fmla="*/ 166722 h 353535"/>
              <a:gd name="connsiteX3" fmla="*/ 393291 w 1467006"/>
              <a:gd name="connsiteY3" fmla="*/ 117560 h 353535"/>
              <a:gd name="connsiteX4" fmla="*/ 462116 w 1467006"/>
              <a:gd name="connsiteY4" fmla="*/ 88064 h 353535"/>
              <a:gd name="connsiteX5" fmla="*/ 589936 w 1467006"/>
              <a:gd name="connsiteY5" fmla="*/ 48735 h 353535"/>
              <a:gd name="connsiteX6" fmla="*/ 668594 w 1467006"/>
              <a:gd name="connsiteY6" fmla="*/ 19238 h 353535"/>
              <a:gd name="connsiteX7" fmla="*/ 786581 w 1467006"/>
              <a:gd name="connsiteY7" fmla="*/ 9405 h 353535"/>
              <a:gd name="connsiteX8" fmla="*/ 1179871 w 1467006"/>
              <a:gd name="connsiteY8" fmla="*/ 48735 h 353535"/>
              <a:gd name="connsiteX9" fmla="*/ 1268362 w 1467006"/>
              <a:gd name="connsiteY9" fmla="*/ 97896 h 353535"/>
              <a:gd name="connsiteX10" fmla="*/ 1327355 w 1467006"/>
              <a:gd name="connsiteY10" fmla="*/ 156889 h 353535"/>
              <a:gd name="connsiteX11" fmla="*/ 1386349 w 1467006"/>
              <a:gd name="connsiteY11" fmla="*/ 196218 h 353535"/>
              <a:gd name="connsiteX12" fmla="*/ 1415845 w 1467006"/>
              <a:gd name="connsiteY12" fmla="*/ 235547 h 353535"/>
              <a:gd name="connsiteX13" fmla="*/ 1465007 w 1467006"/>
              <a:gd name="connsiteY13" fmla="*/ 284709 h 353535"/>
              <a:gd name="connsiteX14" fmla="*/ 1465007 w 1467006"/>
              <a:gd name="connsiteY14" fmla="*/ 353535 h 353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67006" h="353535">
                <a:moveTo>
                  <a:pt x="0" y="255212"/>
                </a:moveTo>
                <a:cubicBezTo>
                  <a:pt x="21220" y="250665"/>
                  <a:pt x="153517" y="227615"/>
                  <a:pt x="196645" y="206051"/>
                </a:cubicBezTo>
                <a:cubicBezTo>
                  <a:pt x="217784" y="195482"/>
                  <a:pt x="234830" y="177927"/>
                  <a:pt x="255639" y="166722"/>
                </a:cubicBezTo>
                <a:cubicBezTo>
                  <a:pt x="329643" y="126874"/>
                  <a:pt x="316479" y="144993"/>
                  <a:pt x="393291" y="117560"/>
                </a:cubicBezTo>
                <a:cubicBezTo>
                  <a:pt x="416797" y="109165"/>
                  <a:pt x="438820" y="97024"/>
                  <a:pt x="462116" y="88064"/>
                </a:cubicBezTo>
                <a:cubicBezTo>
                  <a:pt x="533736" y="60518"/>
                  <a:pt x="512701" y="74480"/>
                  <a:pt x="589936" y="48735"/>
                </a:cubicBezTo>
                <a:cubicBezTo>
                  <a:pt x="616501" y="39880"/>
                  <a:pt x="641136" y="24730"/>
                  <a:pt x="668594" y="19238"/>
                </a:cubicBezTo>
                <a:cubicBezTo>
                  <a:pt x="707293" y="11498"/>
                  <a:pt x="747252" y="12683"/>
                  <a:pt x="786581" y="9405"/>
                </a:cubicBezTo>
                <a:cubicBezTo>
                  <a:pt x="1243347" y="22456"/>
                  <a:pt x="1016731" y="-40249"/>
                  <a:pt x="1179871" y="48735"/>
                </a:cubicBezTo>
                <a:cubicBezTo>
                  <a:pt x="1201115" y="60323"/>
                  <a:pt x="1246543" y="78501"/>
                  <a:pt x="1268362" y="97896"/>
                </a:cubicBezTo>
                <a:cubicBezTo>
                  <a:pt x="1289147" y="116372"/>
                  <a:pt x="1304216" y="141463"/>
                  <a:pt x="1327355" y="156889"/>
                </a:cubicBezTo>
                <a:lnTo>
                  <a:pt x="1386349" y="196218"/>
                </a:lnTo>
                <a:cubicBezTo>
                  <a:pt x="1396181" y="209328"/>
                  <a:pt x="1404258" y="223960"/>
                  <a:pt x="1415845" y="235547"/>
                </a:cubicBezTo>
                <a:cubicBezTo>
                  <a:pt x="1435509" y="255212"/>
                  <a:pt x="1458452" y="251935"/>
                  <a:pt x="1465007" y="284709"/>
                </a:cubicBezTo>
                <a:cubicBezTo>
                  <a:pt x="1469506" y="307205"/>
                  <a:pt x="1465007" y="330593"/>
                  <a:pt x="1465007" y="353535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ostoročno: oblika 13">
            <a:extLst>
              <a:ext uri="{FF2B5EF4-FFF2-40B4-BE49-F238E27FC236}">
                <a16:creationId xmlns:a16="http://schemas.microsoft.com/office/drawing/2014/main" id="{32D73C12-2558-E7CB-ED06-8E76DC01645E}"/>
              </a:ext>
            </a:extLst>
          </p:cNvPr>
          <p:cNvSpPr/>
          <p:nvPr/>
        </p:nvSpPr>
        <p:spPr>
          <a:xfrm>
            <a:off x="2930013" y="485439"/>
            <a:ext cx="904569" cy="528931"/>
          </a:xfrm>
          <a:custGeom>
            <a:avLst/>
            <a:gdLst>
              <a:gd name="connsiteX0" fmla="*/ 0 w 1467006"/>
              <a:gd name="connsiteY0" fmla="*/ 255212 h 353535"/>
              <a:gd name="connsiteX1" fmla="*/ 196645 w 1467006"/>
              <a:gd name="connsiteY1" fmla="*/ 206051 h 353535"/>
              <a:gd name="connsiteX2" fmla="*/ 255639 w 1467006"/>
              <a:gd name="connsiteY2" fmla="*/ 166722 h 353535"/>
              <a:gd name="connsiteX3" fmla="*/ 393291 w 1467006"/>
              <a:gd name="connsiteY3" fmla="*/ 117560 h 353535"/>
              <a:gd name="connsiteX4" fmla="*/ 462116 w 1467006"/>
              <a:gd name="connsiteY4" fmla="*/ 88064 h 353535"/>
              <a:gd name="connsiteX5" fmla="*/ 589936 w 1467006"/>
              <a:gd name="connsiteY5" fmla="*/ 48735 h 353535"/>
              <a:gd name="connsiteX6" fmla="*/ 668594 w 1467006"/>
              <a:gd name="connsiteY6" fmla="*/ 19238 h 353535"/>
              <a:gd name="connsiteX7" fmla="*/ 786581 w 1467006"/>
              <a:gd name="connsiteY7" fmla="*/ 9405 h 353535"/>
              <a:gd name="connsiteX8" fmla="*/ 1179871 w 1467006"/>
              <a:gd name="connsiteY8" fmla="*/ 48735 h 353535"/>
              <a:gd name="connsiteX9" fmla="*/ 1268362 w 1467006"/>
              <a:gd name="connsiteY9" fmla="*/ 97896 h 353535"/>
              <a:gd name="connsiteX10" fmla="*/ 1327355 w 1467006"/>
              <a:gd name="connsiteY10" fmla="*/ 156889 h 353535"/>
              <a:gd name="connsiteX11" fmla="*/ 1386349 w 1467006"/>
              <a:gd name="connsiteY11" fmla="*/ 196218 h 353535"/>
              <a:gd name="connsiteX12" fmla="*/ 1415845 w 1467006"/>
              <a:gd name="connsiteY12" fmla="*/ 235547 h 353535"/>
              <a:gd name="connsiteX13" fmla="*/ 1465007 w 1467006"/>
              <a:gd name="connsiteY13" fmla="*/ 284709 h 353535"/>
              <a:gd name="connsiteX14" fmla="*/ 1465007 w 1467006"/>
              <a:gd name="connsiteY14" fmla="*/ 353535 h 353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67006" h="353535">
                <a:moveTo>
                  <a:pt x="0" y="255212"/>
                </a:moveTo>
                <a:cubicBezTo>
                  <a:pt x="21220" y="250665"/>
                  <a:pt x="153517" y="227615"/>
                  <a:pt x="196645" y="206051"/>
                </a:cubicBezTo>
                <a:cubicBezTo>
                  <a:pt x="217784" y="195482"/>
                  <a:pt x="234830" y="177927"/>
                  <a:pt x="255639" y="166722"/>
                </a:cubicBezTo>
                <a:cubicBezTo>
                  <a:pt x="329643" y="126874"/>
                  <a:pt x="316479" y="144993"/>
                  <a:pt x="393291" y="117560"/>
                </a:cubicBezTo>
                <a:cubicBezTo>
                  <a:pt x="416797" y="109165"/>
                  <a:pt x="438820" y="97024"/>
                  <a:pt x="462116" y="88064"/>
                </a:cubicBezTo>
                <a:cubicBezTo>
                  <a:pt x="533736" y="60518"/>
                  <a:pt x="512701" y="74480"/>
                  <a:pt x="589936" y="48735"/>
                </a:cubicBezTo>
                <a:cubicBezTo>
                  <a:pt x="616501" y="39880"/>
                  <a:pt x="641136" y="24730"/>
                  <a:pt x="668594" y="19238"/>
                </a:cubicBezTo>
                <a:cubicBezTo>
                  <a:pt x="707293" y="11498"/>
                  <a:pt x="747252" y="12683"/>
                  <a:pt x="786581" y="9405"/>
                </a:cubicBezTo>
                <a:cubicBezTo>
                  <a:pt x="1243347" y="22456"/>
                  <a:pt x="1016731" y="-40249"/>
                  <a:pt x="1179871" y="48735"/>
                </a:cubicBezTo>
                <a:cubicBezTo>
                  <a:pt x="1201115" y="60323"/>
                  <a:pt x="1246543" y="78501"/>
                  <a:pt x="1268362" y="97896"/>
                </a:cubicBezTo>
                <a:cubicBezTo>
                  <a:pt x="1289147" y="116372"/>
                  <a:pt x="1304216" y="141463"/>
                  <a:pt x="1327355" y="156889"/>
                </a:cubicBezTo>
                <a:lnTo>
                  <a:pt x="1386349" y="196218"/>
                </a:lnTo>
                <a:cubicBezTo>
                  <a:pt x="1396181" y="209328"/>
                  <a:pt x="1404258" y="223960"/>
                  <a:pt x="1415845" y="235547"/>
                </a:cubicBezTo>
                <a:cubicBezTo>
                  <a:pt x="1435509" y="255212"/>
                  <a:pt x="1458452" y="251935"/>
                  <a:pt x="1465007" y="284709"/>
                </a:cubicBezTo>
                <a:cubicBezTo>
                  <a:pt x="1469506" y="307205"/>
                  <a:pt x="1465007" y="330593"/>
                  <a:pt x="1465007" y="353535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A4907132-757E-18EC-ECBB-8EE0C2CABEDC}"/>
              </a:ext>
            </a:extLst>
          </p:cNvPr>
          <p:cNvSpPr txBox="1"/>
          <p:nvPr/>
        </p:nvSpPr>
        <p:spPr>
          <a:xfrm>
            <a:off x="6415548" y="485439"/>
            <a:ext cx="3883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B050"/>
                </a:solidFill>
              </a:rPr>
              <a:t>Odprava oklepaja, pred oklepajem je +.</a:t>
            </a:r>
          </a:p>
          <a:p>
            <a:endParaRPr lang="sl-SI" dirty="0">
              <a:solidFill>
                <a:srgbClr val="00B050"/>
              </a:solidFill>
            </a:endParaRP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C164B426-42BA-0877-A9F2-579A81B60EE4}"/>
              </a:ext>
            </a:extLst>
          </p:cNvPr>
          <p:cNvSpPr txBox="1"/>
          <p:nvPr/>
        </p:nvSpPr>
        <p:spPr>
          <a:xfrm>
            <a:off x="4200474" y="288239"/>
            <a:ext cx="2120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7030A0"/>
                </a:solidFill>
              </a:rPr>
              <a:t>Odprava oklepaja, pred oklepajem je –.</a:t>
            </a:r>
          </a:p>
          <a:p>
            <a:endParaRPr lang="sl-SI" dirty="0">
              <a:solidFill>
                <a:srgbClr val="00B050"/>
              </a:solidFill>
            </a:endParaRPr>
          </a:p>
        </p:txBody>
      </p:sp>
      <p:sp>
        <p:nvSpPr>
          <p:cNvPr id="17" name="Prostoročno: oblika 16">
            <a:extLst>
              <a:ext uri="{FF2B5EF4-FFF2-40B4-BE49-F238E27FC236}">
                <a16:creationId xmlns:a16="http://schemas.microsoft.com/office/drawing/2014/main" id="{0304FB24-EF1D-ABC0-4606-A7CCDC0E5C55}"/>
              </a:ext>
            </a:extLst>
          </p:cNvPr>
          <p:cNvSpPr/>
          <p:nvPr/>
        </p:nvSpPr>
        <p:spPr>
          <a:xfrm flipV="1">
            <a:off x="4232964" y="1547106"/>
            <a:ext cx="1484317" cy="45720"/>
          </a:xfrm>
          <a:custGeom>
            <a:avLst/>
            <a:gdLst>
              <a:gd name="connsiteX0" fmla="*/ 0 w 2045109"/>
              <a:gd name="connsiteY0" fmla="*/ 68826 h 117987"/>
              <a:gd name="connsiteX1" fmla="*/ 265471 w 2045109"/>
              <a:gd name="connsiteY1" fmla="*/ 49161 h 117987"/>
              <a:gd name="connsiteX2" fmla="*/ 334297 w 2045109"/>
              <a:gd name="connsiteY2" fmla="*/ 29497 h 117987"/>
              <a:gd name="connsiteX3" fmla="*/ 806245 w 2045109"/>
              <a:gd name="connsiteY3" fmla="*/ 0 h 117987"/>
              <a:gd name="connsiteX4" fmla="*/ 1406013 w 2045109"/>
              <a:gd name="connsiteY4" fmla="*/ 19665 h 117987"/>
              <a:gd name="connsiteX5" fmla="*/ 1602658 w 2045109"/>
              <a:gd name="connsiteY5" fmla="*/ 49161 h 117987"/>
              <a:gd name="connsiteX6" fmla="*/ 1700980 w 2045109"/>
              <a:gd name="connsiteY6" fmla="*/ 58994 h 117987"/>
              <a:gd name="connsiteX7" fmla="*/ 1740309 w 2045109"/>
              <a:gd name="connsiteY7" fmla="*/ 68826 h 117987"/>
              <a:gd name="connsiteX8" fmla="*/ 1818968 w 2045109"/>
              <a:gd name="connsiteY8" fmla="*/ 78658 h 117987"/>
              <a:gd name="connsiteX9" fmla="*/ 1887793 w 2045109"/>
              <a:gd name="connsiteY9" fmla="*/ 98323 h 117987"/>
              <a:gd name="connsiteX10" fmla="*/ 1966451 w 2045109"/>
              <a:gd name="connsiteY10" fmla="*/ 117987 h 117987"/>
              <a:gd name="connsiteX11" fmla="*/ 2045109 w 2045109"/>
              <a:gd name="connsiteY11" fmla="*/ 88491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45109" h="117987">
                <a:moveTo>
                  <a:pt x="0" y="68826"/>
                </a:moveTo>
                <a:cubicBezTo>
                  <a:pt x="107089" y="86674"/>
                  <a:pt x="110691" y="93383"/>
                  <a:pt x="265471" y="49161"/>
                </a:cubicBezTo>
                <a:cubicBezTo>
                  <a:pt x="288413" y="42606"/>
                  <a:pt x="310621" y="32456"/>
                  <a:pt x="334297" y="29497"/>
                </a:cubicBezTo>
                <a:cubicBezTo>
                  <a:pt x="478124" y="11519"/>
                  <a:pt x="660634" y="6331"/>
                  <a:pt x="806245" y="0"/>
                </a:cubicBezTo>
                <a:cubicBezTo>
                  <a:pt x="1006168" y="6555"/>
                  <a:pt x="1206267" y="9012"/>
                  <a:pt x="1406013" y="19665"/>
                </a:cubicBezTo>
                <a:cubicBezTo>
                  <a:pt x="1508317" y="25121"/>
                  <a:pt x="1521637" y="39033"/>
                  <a:pt x="1602658" y="49161"/>
                </a:cubicBezTo>
                <a:cubicBezTo>
                  <a:pt x="1635341" y="53246"/>
                  <a:pt x="1668206" y="55716"/>
                  <a:pt x="1700980" y="58994"/>
                </a:cubicBezTo>
                <a:cubicBezTo>
                  <a:pt x="1714090" y="62271"/>
                  <a:pt x="1726980" y="66605"/>
                  <a:pt x="1740309" y="68826"/>
                </a:cubicBezTo>
                <a:cubicBezTo>
                  <a:pt x="1766373" y="73170"/>
                  <a:pt x="1793057" y="73476"/>
                  <a:pt x="1818968" y="78658"/>
                </a:cubicBezTo>
                <a:cubicBezTo>
                  <a:pt x="1842364" y="83337"/>
                  <a:pt x="1864739" y="92175"/>
                  <a:pt x="1887793" y="98323"/>
                </a:cubicBezTo>
                <a:cubicBezTo>
                  <a:pt x="1913907" y="105287"/>
                  <a:pt x="1940232" y="111432"/>
                  <a:pt x="1966451" y="117987"/>
                </a:cubicBezTo>
                <a:cubicBezTo>
                  <a:pt x="2042532" y="107119"/>
                  <a:pt x="2024913" y="128883"/>
                  <a:pt x="2045109" y="88491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rostoročno: oblika 17">
            <a:extLst>
              <a:ext uri="{FF2B5EF4-FFF2-40B4-BE49-F238E27FC236}">
                <a16:creationId xmlns:a16="http://schemas.microsoft.com/office/drawing/2014/main" id="{174BB45F-4952-636A-F43E-9F5747FA3646}"/>
              </a:ext>
            </a:extLst>
          </p:cNvPr>
          <p:cNvSpPr/>
          <p:nvPr/>
        </p:nvSpPr>
        <p:spPr>
          <a:xfrm flipV="1">
            <a:off x="5969519" y="1558536"/>
            <a:ext cx="3175159" cy="45720"/>
          </a:xfrm>
          <a:custGeom>
            <a:avLst/>
            <a:gdLst>
              <a:gd name="connsiteX0" fmla="*/ 0 w 2045109"/>
              <a:gd name="connsiteY0" fmla="*/ 68826 h 117987"/>
              <a:gd name="connsiteX1" fmla="*/ 265471 w 2045109"/>
              <a:gd name="connsiteY1" fmla="*/ 49161 h 117987"/>
              <a:gd name="connsiteX2" fmla="*/ 334297 w 2045109"/>
              <a:gd name="connsiteY2" fmla="*/ 29497 h 117987"/>
              <a:gd name="connsiteX3" fmla="*/ 806245 w 2045109"/>
              <a:gd name="connsiteY3" fmla="*/ 0 h 117987"/>
              <a:gd name="connsiteX4" fmla="*/ 1406013 w 2045109"/>
              <a:gd name="connsiteY4" fmla="*/ 19665 h 117987"/>
              <a:gd name="connsiteX5" fmla="*/ 1602658 w 2045109"/>
              <a:gd name="connsiteY5" fmla="*/ 49161 h 117987"/>
              <a:gd name="connsiteX6" fmla="*/ 1700980 w 2045109"/>
              <a:gd name="connsiteY6" fmla="*/ 58994 h 117987"/>
              <a:gd name="connsiteX7" fmla="*/ 1740309 w 2045109"/>
              <a:gd name="connsiteY7" fmla="*/ 68826 h 117987"/>
              <a:gd name="connsiteX8" fmla="*/ 1818968 w 2045109"/>
              <a:gd name="connsiteY8" fmla="*/ 78658 h 117987"/>
              <a:gd name="connsiteX9" fmla="*/ 1887793 w 2045109"/>
              <a:gd name="connsiteY9" fmla="*/ 98323 h 117987"/>
              <a:gd name="connsiteX10" fmla="*/ 1966451 w 2045109"/>
              <a:gd name="connsiteY10" fmla="*/ 117987 h 117987"/>
              <a:gd name="connsiteX11" fmla="*/ 2045109 w 2045109"/>
              <a:gd name="connsiteY11" fmla="*/ 88491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45109" h="117987">
                <a:moveTo>
                  <a:pt x="0" y="68826"/>
                </a:moveTo>
                <a:cubicBezTo>
                  <a:pt x="107089" y="86674"/>
                  <a:pt x="110691" y="93383"/>
                  <a:pt x="265471" y="49161"/>
                </a:cubicBezTo>
                <a:cubicBezTo>
                  <a:pt x="288413" y="42606"/>
                  <a:pt x="310621" y="32456"/>
                  <a:pt x="334297" y="29497"/>
                </a:cubicBezTo>
                <a:cubicBezTo>
                  <a:pt x="478124" y="11519"/>
                  <a:pt x="660634" y="6331"/>
                  <a:pt x="806245" y="0"/>
                </a:cubicBezTo>
                <a:cubicBezTo>
                  <a:pt x="1006168" y="6555"/>
                  <a:pt x="1206267" y="9012"/>
                  <a:pt x="1406013" y="19665"/>
                </a:cubicBezTo>
                <a:cubicBezTo>
                  <a:pt x="1508317" y="25121"/>
                  <a:pt x="1521637" y="39033"/>
                  <a:pt x="1602658" y="49161"/>
                </a:cubicBezTo>
                <a:cubicBezTo>
                  <a:pt x="1635341" y="53246"/>
                  <a:pt x="1668206" y="55716"/>
                  <a:pt x="1700980" y="58994"/>
                </a:cubicBezTo>
                <a:cubicBezTo>
                  <a:pt x="1714090" y="62271"/>
                  <a:pt x="1726980" y="66605"/>
                  <a:pt x="1740309" y="68826"/>
                </a:cubicBezTo>
                <a:cubicBezTo>
                  <a:pt x="1766373" y="73170"/>
                  <a:pt x="1793057" y="73476"/>
                  <a:pt x="1818968" y="78658"/>
                </a:cubicBezTo>
                <a:cubicBezTo>
                  <a:pt x="1842364" y="83337"/>
                  <a:pt x="1864739" y="92175"/>
                  <a:pt x="1887793" y="98323"/>
                </a:cubicBezTo>
                <a:cubicBezTo>
                  <a:pt x="1913907" y="105287"/>
                  <a:pt x="1940232" y="111432"/>
                  <a:pt x="1966451" y="117987"/>
                </a:cubicBezTo>
                <a:cubicBezTo>
                  <a:pt x="2042532" y="107119"/>
                  <a:pt x="2024913" y="128883"/>
                  <a:pt x="2045109" y="88491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314E05B3-A8CF-CCC8-EEF3-3385CF2FCC71}"/>
              </a:ext>
            </a:extLst>
          </p:cNvPr>
          <p:cNvSpPr txBox="1"/>
          <p:nvPr/>
        </p:nvSpPr>
        <p:spPr>
          <a:xfrm>
            <a:off x="361159" y="1886884"/>
            <a:ext cx="7743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</a:t>
            </a:r>
            <a:r>
              <a:rPr lang="sl-SI" sz="3200" b="1" dirty="0">
                <a:solidFill>
                  <a:srgbClr val="7030A0"/>
                </a:solidFill>
              </a:rPr>
              <a:t>= </a:t>
            </a:r>
            <a:r>
              <a:rPr lang="sl-SI" sz="3200" dirty="0">
                <a:solidFill>
                  <a:srgbClr val="7030A0"/>
                </a:solidFill>
              </a:rPr>
              <a:t>5x </a:t>
            </a:r>
            <a:r>
              <a:rPr lang="sl-SI" sz="3200" dirty="0">
                <a:solidFill>
                  <a:srgbClr val="C00000"/>
                </a:solidFill>
              </a:rPr>
              <a:t>–</a:t>
            </a:r>
            <a:r>
              <a:rPr lang="sl-SI" sz="3200" dirty="0">
                <a:solidFill>
                  <a:srgbClr val="7030A0"/>
                </a:solidFill>
              </a:rPr>
              <a:t> </a:t>
            </a:r>
            <a:r>
              <a:rPr lang="sl-SI" sz="3200" dirty="0">
                <a:solidFill>
                  <a:srgbClr val="C00000"/>
                </a:solidFill>
              </a:rPr>
              <a:t>(</a:t>
            </a:r>
            <a:r>
              <a:rPr lang="sl-SI" sz="3200" dirty="0">
                <a:solidFill>
                  <a:srgbClr val="7030A0"/>
                </a:solidFill>
              </a:rPr>
              <a:t> – </a:t>
            </a:r>
            <a:r>
              <a:rPr lang="sl-SI" sz="3200" dirty="0">
                <a:solidFill>
                  <a:srgbClr val="0070C0"/>
                </a:solidFill>
              </a:rPr>
              <a:t>36 + 24x</a:t>
            </a:r>
            <a:r>
              <a:rPr lang="sl-SI" sz="3200" dirty="0">
                <a:solidFill>
                  <a:srgbClr val="C00000"/>
                </a:solidFill>
              </a:rPr>
              <a:t>)</a:t>
            </a:r>
            <a:r>
              <a:rPr lang="sl-SI" sz="3200" dirty="0">
                <a:solidFill>
                  <a:srgbClr val="7030A0"/>
                </a:solidFill>
              </a:rPr>
              <a:t> – 2x + 7 </a:t>
            </a:r>
            <a:r>
              <a:rPr lang="sl-SI" sz="3200" dirty="0">
                <a:solidFill>
                  <a:srgbClr val="00B050"/>
                </a:solidFill>
              </a:rPr>
              <a:t>+ 4 – 3x² – 6x  </a:t>
            </a:r>
            <a:r>
              <a:rPr lang="sl-SI" sz="3200" dirty="0">
                <a:solidFill>
                  <a:srgbClr val="7030A0"/>
                </a:solidFill>
              </a:rPr>
              <a:t>= 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36A7E5AF-DF3C-DC3C-23F7-B17913AAA5BD}"/>
              </a:ext>
            </a:extLst>
          </p:cNvPr>
          <p:cNvSpPr txBox="1"/>
          <p:nvPr/>
        </p:nvSpPr>
        <p:spPr>
          <a:xfrm>
            <a:off x="454766" y="2807970"/>
            <a:ext cx="7491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</a:t>
            </a:r>
            <a:r>
              <a:rPr lang="sl-SI" sz="3200" b="1" dirty="0">
                <a:solidFill>
                  <a:srgbClr val="7030A0"/>
                </a:solidFill>
              </a:rPr>
              <a:t>= </a:t>
            </a:r>
            <a:r>
              <a:rPr lang="sl-SI" sz="3200" dirty="0">
                <a:solidFill>
                  <a:srgbClr val="7030A0"/>
                </a:solidFill>
              </a:rPr>
              <a:t>5x  </a:t>
            </a:r>
            <a:r>
              <a:rPr lang="sl-SI" sz="3200" dirty="0">
                <a:solidFill>
                  <a:schemeClr val="bg2">
                    <a:lumMod val="10000"/>
                  </a:schemeClr>
                </a:solidFill>
              </a:rPr>
              <a:t>+  36 – 24x </a:t>
            </a:r>
            <a:r>
              <a:rPr lang="sl-SI" sz="3200" dirty="0">
                <a:solidFill>
                  <a:srgbClr val="7030A0"/>
                </a:solidFill>
              </a:rPr>
              <a:t>– 2x + 7 </a:t>
            </a:r>
            <a:r>
              <a:rPr lang="sl-SI" sz="3200" dirty="0">
                <a:solidFill>
                  <a:srgbClr val="00B050"/>
                </a:solidFill>
              </a:rPr>
              <a:t>+ 4 – 3x² – 6x  </a:t>
            </a:r>
            <a:r>
              <a:rPr lang="sl-SI" sz="3200" dirty="0">
                <a:solidFill>
                  <a:srgbClr val="7030A0"/>
                </a:solidFill>
              </a:rPr>
              <a:t>= </a:t>
            </a:r>
          </a:p>
        </p:txBody>
      </p:sp>
      <p:sp>
        <p:nvSpPr>
          <p:cNvPr id="21" name="Prostoročno: oblika 20">
            <a:extLst>
              <a:ext uri="{FF2B5EF4-FFF2-40B4-BE49-F238E27FC236}">
                <a16:creationId xmlns:a16="http://schemas.microsoft.com/office/drawing/2014/main" id="{8F5993BE-A056-14D0-CD21-E16A9E7F3A98}"/>
              </a:ext>
            </a:extLst>
          </p:cNvPr>
          <p:cNvSpPr/>
          <p:nvPr/>
        </p:nvSpPr>
        <p:spPr>
          <a:xfrm flipV="1">
            <a:off x="1238524" y="2580897"/>
            <a:ext cx="2492149" cy="68362"/>
          </a:xfrm>
          <a:custGeom>
            <a:avLst/>
            <a:gdLst>
              <a:gd name="connsiteX0" fmla="*/ 0 w 2045109"/>
              <a:gd name="connsiteY0" fmla="*/ 68826 h 117987"/>
              <a:gd name="connsiteX1" fmla="*/ 265471 w 2045109"/>
              <a:gd name="connsiteY1" fmla="*/ 49161 h 117987"/>
              <a:gd name="connsiteX2" fmla="*/ 334297 w 2045109"/>
              <a:gd name="connsiteY2" fmla="*/ 29497 h 117987"/>
              <a:gd name="connsiteX3" fmla="*/ 806245 w 2045109"/>
              <a:gd name="connsiteY3" fmla="*/ 0 h 117987"/>
              <a:gd name="connsiteX4" fmla="*/ 1406013 w 2045109"/>
              <a:gd name="connsiteY4" fmla="*/ 19665 h 117987"/>
              <a:gd name="connsiteX5" fmla="*/ 1602658 w 2045109"/>
              <a:gd name="connsiteY5" fmla="*/ 49161 h 117987"/>
              <a:gd name="connsiteX6" fmla="*/ 1700980 w 2045109"/>
              <a:gd name="connsiteY6" fmla="*/ 58994 h 117987"/>
              <a:gd name="connsiteX7" fmla="*/ 1740309 w 2045109"/>
              <a:gd name="connsiteY7" fmla="*/ 68826 h 117987"/>
              <a:gd name="connsiteX8" fmla="*/ 1818968 w 2045109"/>
              <a:gd name="connsiteY8" fmla="*/ 78658 h 117987"/>
              <a:gd name="connsiteX9" fmla="*/ 1887793 w 2045109"/>
              <a:gd name="connsiteY9" fmla="*/ 98323 h 117987"/>
              <a:gd name="connsiteX10" fmla="*/ 1966451 w 2045109"/>
              <a:gd name="connsiteY10" fmla="*/ 117987 h 117987"/>
              <a:gd name="connsiteX11" fmla="*/ 2045109 w 2045109"/>
              <a:gd name="connsiteY11" fmla="*/ 88491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45109" h="117987">
                <a:moveTo>
                  <a:pt x="0" y="68826"/>
                </a:moveTo>
                <a:cubicBezTo>
                  <a:pt x="107089" y="86674"/>
                  <a:pt x="110691" y="93383"/>
                  <a:pt x="265471" y="49161"/>
                </a:cubicBezTo>
                <a:cubicBezTo>
                  <a:pt x="288413" y="42606"/>
                  <a:pt x="310621" y="32456"/>
                  <a:pt x="334297" y="29497"/>
                </a:cubicBezTo>
                <a:cubicBezTo>
                  <a:pt x="478124" y="11519"/>
                  <a:pt x="660634" y="6331"/>
                  <a:pt x="806245" y="0"/>
                </a:cubicBezTo>
                <a:cubicBezTo>
                  <a:pt x="1006168" y="6555"/>
                  <a:pt x="1206267" y="9012"/>
                  <a:pt x="1406013" y="19665"/>
                </a:cubicBezTo>
                <a:cubicBezTo>
                  <a:pt x="1508317" y="25121"/>
                  <a:pt x="1521637" y="39033"/>
                  <a:pt x="1602658" y="49161"/>
                </a:cubicBezTo>
                <a:cubicBezTo>
                  <a:pt x="1635341" y="53246"/>
                  <a:pt x="1668206" y="55716"/>
                  <a:pt x="1700980" y="58994"/>
                </a:cubicBezTo>
                <a:cubicBezTo>
                  <a:pt x="1714090" y="62271"/>
                  <a:pt x="1726980" y="66605"/>
                  <a:pt x="1740309" y="68826"/>
                </a:cubicBezTo>
                <a:cubicBezTo>
                  <a:pt x="1766373" y="73170"/>
                  <a:pt x="1793057" y="73476"/>
                  <a:pt x="1818968" y="78658"/>
                </a:cubicBezTo>
                <a:cubicBezTo>
                  <a:pt x="1842364" y="83337"/>
                  <a:pt x="1864739" y="92175"/>
                  <a:pt x="1887793" y="98323"/>
                </a:cubicBezTo>
                <a:cubicBezTo>
                  <a:pt x="1913907" y="105287"/>
                  <a:pt x="1940232" y="111432"/>
                  <a:pt x="1966451" y="117987"/>
                </a:cubicBezTo>
                <a:cubicBezTo>
                  <a:pt x="2042532" y="107119"/>
                  <a:pt x="2024913" y="128883"/>
                  <a:pt x="2045109" y="88491"/>
                </a:cubicBezTo>
              </a:path>
            </a:pathLst>
          </a:custGeom>
          <a:noFill/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049A6A1C-5824-67EA-E855-2295E433E0D3}"/>
              </a:ext>
            </a:extLst>
          </p:cNvPr>
          <p:cNvSpPr txBox="1"/>
          <p:nvPr/>
        </p:nvSpPr>
        <p:spPr>
          <a:xfrm>
            <a:off x="551372" y="3624985"/>
            <a:ext cx="3309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</a:t>
            </a:r>
            <a:r>
              <a:rPr lang="sl-SI" sz="3200" b="1" dirty="0">
                <a:solidFill>
                  <a:schemeClr val="bg2">
                    <a:lumMod val="10000"/>
                  </a:schemeClr>
                </a:solidFill>
              </a:rPr>
              <a:t>= </a:t>
            </a:r>
            <a:r>
              <a:rPr lang="sl-SI" sz="3200" dirty="0">
                <a:solidFill>
                  <a:schemeClr val="bg2">
                    <a:lumMod val="10000"/>
                  </a:schemeClr>
                </a:solidFill>
              </a:rPr>
              <a:t>– 3x² – 27x  + 47 </a:t>
            </a:r>
          </a:p>
        </p:txBody>
      </p:sp>
      <p:sp>
        <p:nvSpPr>
          <p:cNvPr id="23" name="Pravokotnik 22">
            <a:extLst>
              <a:ext uri="{FF2B5EF4-FFF2-40B4-BE49-F238E27FC236}">
                <a16:creationId xmlns:a16="http://schemas.microsoft.com/office/drawing/2014/main" id="{E4231C1F-14FE-BD57-36FD-B3771A5EF584}"/>
              </a:ext>
            </a:extLst>
          </p:cNvPr>
          <p:cNvSpPr/>
          <p:nvPr/>
        </p:nvSpPr>
        <p:spPr>
          <a:xfrm>
            <a:off x="904568" y="2910348"/>
            <a:ext cx="548815" cy="393291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Pravokotnik 23">
            <a:extLst>
              <a:ext uri="{FF2B5EF4-FFF2-40B4-BE49-F238E27FC236}">
                <a16:creationId xmlns:a16="http://schemas.microsoft.com/office/drawing/2014/main" id="{BE754A49-7EFB-3020-4E04-22DB5CD7185C}"/>
              </a:ext>
            </a:extLst>
          </p:cNvPr>
          <p:cNvSpPr/>
          <p:nvPr/>
        </p:nvSpPr>
        <p:spPr>
          <a:xfrm>
            <a:off x="2356549" y="2903711"/>
            <a:ext cx="958151" cy="393291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5" name="Pravokotnik 24">
            <a:extLst>
              <a:ext uri="{FF2B5EF4-FFF2-40B4-BE49-F238E27FC236}">
                <a16:creationId xmlns:a16="http://schemas.microsoft.com/office/drawing/2014/main" id="{7D7BA282-ACDA-2F20-5873-CC5E925186E8}"/>
              </a:ext>
            </a:extLst>
          </p:cNvPr>
          <p:cNvSpPr/>
          <p:nvPr/>
        </p:nvSpPr>
        <p:spPr>
          <a:xfrm>
            <a:off x="3382297" y="2903041"/>
            <a:ext cx="690939" cy="400598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Pravokotnik 25">
            <a:extLst>
              <a:ext uri="{FF2B5EF4-FFF2-40B4-BE49-F238E27FC236}">
                <a16:creationId xmlns:a16="http://schemas.microsoft.com/office/drawing/2014/main" id="{C6F3BD2B-FC00-0DA0-B4A6-2330F598F43A}"/>
              </a:ext>
            </a:extLst>
          </p:cNvPr>
          <p:cNvSpPr/>
          <p:nvPr/>
        </p:nvSpPr>
        <p:spPr>
          <a:xfrm>
            <a:off x="6159216" y="2906795"/>
            <a:ext cx="818177" cy="393291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Pravokotnik 26">
            <a:extLst>
              <a:ext uri="{FF2B5EF4-FFF2-40B4-BE49-F238E27FC236}">
                <a16:creationId xmlns:a16="http://schemas.microsoft.com/office/drawing/2014/main" id="{5838F671-5B9E-AD18-4DA8-0BA106ECB20A}"/>
              </a:ext>
            </a:extLst>
          </p:cNvPr>
          <p:cNvSpPr/>
          <p:nvPr/>
        </p:nvSpPr>
        <p:spPr>
          <a:xfrm>
            <a:off x="8665994" y="2649259"/>
            <a:ext cx="2795179" cy="393291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8" name="Pravokotnik 27">
            <a:extLst>
              <a:ext uri="{FF2B5EF4-FFF2-40B4-BE49-F238E27FC236}">
                <a16:creationId xmlns:a16="http://schemas.microsoft.com/office/drawing/2014/main" id="{833BA304-0EAC-3625-DC85-972CCBFD9477}"/>
              </a:ext>
            </a:extLst>
          </p:cNvPr>
          <p:cNvSpPr/>
          <p:nvPr/>
        </p:nvSpPr>
        <p:spPr>
          <a:xfrm>
            <a:off x="1520406" y="2881499"/>
            <a:ext cx="818177" cy="393291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9" name="Pravokotnik 28">
            <a:extLst>
              <a:ext uri="{FF2B5EF4-FFF2-40B4-BE49-F238E27FC236}">
                <a16:creationId xmlns:a16="http://schemas.microsoft.com/office/drawing/2014/main" id="{08338080-D8A8-FCC1-9610-8388BE7C3DB1}"/>
              </a:ext>
            </a:extLst>
          </p:cNvPr>
          <p:cNvSpPr/>
          <p:nvPr/>
        </p:nvSpPr>
        <p:spPr>
          <a:xfrm>
            <a:off x="4140833" y="2918929"/>
            <a:ext cx="1141275" cy="393291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0" name="Pravokotnik 29">
            <a:extLst>
              <a:ext uri="{FF2B5EF4-FFF2-40B4-BE49-F238E27FC236}">
                <a16:creationId xmlns:a16="http://schemas.microsoft.com/office/drawing/2014/main" id="{B92693B8-8CB5-FB77-E7CF-A3FBEC0D0481}"/>
              </a:ext>
            </a:extLst>
          </p:cNvPr>
          <p:cNvSpPr/>
          <p:nvPr/>
        </p:nvSpPr>
        <p:spPr>
          <a:xfrm>
            <a:off x="8994462" y="3556696"/>
            <a:ext cx="2362802" cy="393291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6A7B0903-6399-3E55-D265-73329CE6860C}"/>
              </a:ext>
            </a:extLst>
          </p:cNvPr>
          <p:cNvSpPr txBox="1"/>
          <p:nvPr/>
        </p:nvSpPr>
        <p:spPr>
          <a:xfrm>
            <a:off x="8641809" y="2616479"/>
            <a:ext cx="2715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 </a:t>
            </a:r>
            <a:r>
              <a:rPr lang="sl-SI" sz="2400" dirty="0"/>
              <a:t>5 – 24 - 2 – 6  =  - 27</a:t>
            </a:r>
          </a:p>
        </p:txBody>
      </p:sp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0E79123D-A9AE-A519-C32C-5CED7934C80F}"/>
              </a:ext>
            </a:extLst>
          </p:cNvPr>
          <p:cNvSpPr txBox="1"/>
          <p:nvPr/>
        </p:nvSpPr>
        <p:spPr>
          <a:xfrm>
            <a:off x="8994462" y="3522508"/>
            <a:ext cx="2113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 </a:t>
            </a:r>
            <a:r>
              <a:rPr lang="sl-SI" sz="2400" dirty="0"/>
              <a:t>36 + 7 + 4 = 47</a:t>
            </a:r>
          </a:p>
        </p:txBody>
      </p:sp>
      <p:sp>
        <p:nvSpPr>
          <p:cNvPr id="35" name="Pravokotnik 34">
            <a:extLst>
              <a:ext uri="{FF2B5EF4-FFF2-40B4-BE49-F238E27FC236}">
                <a16:creationId xmlns:a16="http://schemas.microsoft.com/office/drawing/2014/main" id="{1B85605F-126B-FBD0-29E9-A1BD0CBBDA6B}"/>
              </a:ext>
            </a:extLst>
          </p:cNvPr>
          <p:cNvSpPr/>
          <p:nvPr/>
        </p:nvSpPr>
        <p:spPr>
          <a:xfrm>
            <a:off x="1929494" y="3717073"/>
            <a:ext cx="1000519" cy="400598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6" name="Pravokotnik 35">
            <a:extLst>
              <a:ext uri="{FF2B5EF4-FFF2-40B4-BE49-F238E27FC236}">
                <a16:creationId xmlns:a16="http://schemas.microsoft.com/office/drawing/2014/main" id="{05973CB4-D1D6-CEE9-5C1F-958ACE10CF4F}"/>
              </a:ext>
            </a:extLst>
          </p:cNvPr>
          <p:cNvSpPr/>
          <p:nvPr/>
        </p:nvSpPr>
        <p:spPr>
          <a:xfrm>
            <a:off x="2994726" y="3729118"/>
            <a:ext cx="818177" cy="393291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661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19" grpId="0"/>
      <p:bldP spid="20" grpId="0"/>
      <p:bldP spid="21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35617A9-F12F-E559-F932-1D5405A73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68" y="367172"/>
            <a:ext cx="10777907" cy="600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39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8B1D03C-0BDC-CB0F-056D-2DFFAE21C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82" y="442451"/>
            <a:ext cx="10730003" cy="508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60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C33DC56-DB44-1B4F-2AB4-8A28F3CBFE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24" t="10867"/>
          <a:stretch/>
        </p:blipFill>
        <p:spPr>
          <a:xfrm>
            <a:off x="383458" y="216309"/>
            <a:ext cx="7246374" cy="334079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AFC46F2-9803-474B-3786-59D94C77F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27" t="3027" r="4030"/>
          <a:stretch/>
        </p:blipFill>
        <p:spPr>
          <a:xfrm>
            <a:off x="491613" y="3429000"/>
            <a:ext cx="8215746" cy="2617839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B8A661C-9C27-17B6-58E5-48449D1535E3}"/>
              </a:ext>
            </a:extLst>
          </p:cNvPr>
          <p:cNvSpPr txBox="1"/>
          <p:nvPr/>
        </p:nvSpPr>
        <p:spPr>
          <a:xfrm>
            <a:off x="8548605" y="4562167"/>
            <a:ext cx="317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i="1" dirty="0">
                <a:solidFill>
                  <a:srgbClr val="2B7CA5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80391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9DB23A9-07CB-3C07-33B9-F03516EA6C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13" t="2872" r="8916" b="22764"/>
          <a:stretch/>
        </p:blipFill>
        <p:spPr>
          <a:xfrm>
            <a:off x="405190" y="432619"/>
            <a:ext cx="7667095" cy="273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33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338</Words>
  <Application>Microsoft Office PowerPoint</Application>
  <PresentationFormat>Širokozaslonsko</PresentationFormat>
  <Paragraphs>50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Officeova tema</vt:lpstr>
      <vt:lpstr>Rešitve učnega lista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Irena Kotnik</dc:creator>
  <cp:lastModifiedBy>Irena Kotnik</cp:lastModifiedBy>
  <cp:revision>7</cp:revision>
  <dcterms:created xsi:type="dcterms:W3CDTF">2023-02-19T21:11:23Z</dcterms:created>
  <dcterms:modified xsi:type="dcterms:W3CDTF">2023-02-19T23:51:48Z</dcterms:modified>
</cp:coreProperties>
</file>