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2C46D-C344-4283-ADF1-4E0665A1E08E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9DDDD1D-B0EC-4E54-8EA1-81E7F29498D9}">
      <dgm:prSet phldrT="[besedilo]"/>
      <dgm:spPr/>
      <dgm:t>
        <a:bodyPr/>
        <a:lstStyle/>
        <a:p>
          <a:r>
            <a:rPr lang="sl-SI" b="1" dirty="0" smtClean="0">
              <a:latin typeface="+mj-lt"/>
            </a:rPr>
            <a:t>Seznanjanje </a:t>
          </a:r>
          <a:endParaRPr lang="sl-SI" b="1" dirty="0">
            <a:latin typeface="+mj-lt"/>
          </a:endParaRPr>
        </a:p>
      </dgm:t>
    </dgm:pt>
    <dgm:pt modelId="{BC8FBBF0-EFC8-4A54-A96F-80A26FCC144A}" type="parTrans" cxnId="{2520EEC8-73DB-48B9-8F82-6A37C7B33F25}">
      <dgm:prSet/>
      <dgm:spPr/>
      <dgm:t>
        <a:bodyPr/>
        <a:lstStyle/>
        <a:p>
          <a:endParaRPr lang="sl-SI"/>
        </a:p>
      </dgm:t>
    </dgm:pt>
    <dgm:pt modelId="{B6A9366B-91E0-41CB-842D-1053438E58AA}" type="sibTrans" cxnId="{2520EEC8-73DB-48B9-8F82-6A37C7B33F25}">
      <dgm:prSet/>
      <dgm:spPr/>
      <dgm:t>
        <a:bodyPr/>
        <a:lstStyle/>
        <a:p>
          <a:endParaRPr lang="sl-SI"/>
        </a:p>
      </dgm:t>
    </dgm:pt>
    <dgm:pt modelId="{0D16F79A-9B3B-4C65-9C30-208A9366CB38}">
      <dgm:prSet phldrT="[besedilo]"/>
      <dgm:spPr/>
      <dgm:t>
        <a:bodyPr/>
        <a:lstStyle/>
        <a:p>
          <a:r>
            <a:rPr lang="sl-SI" dirty="0" smtClean="0">
              <a:latin typeface="+mj-lt"/>
            </a:rPr>
            <a:t>Vezano na materialno realnost, na zunanji svet, empirično izpraševanje realnosti na specifičen (matematičen način)</a:t>
          </a:r>
          <a:endParaRPr lang="sl-SI" dirty="0">
            <a:latin typeface="+mj-lt"/>
          </a:endParaRPr>
        </a:p>
      </dgm:t>
    </dgm:pt>
    <dgm:pt modelId="{1C7851E5-6D9A-497E-88E1-4AF927803089}" type="parTrans" cxnId="{8FA1566E-E12A-4D3C-AB06-F9A55EDD2B51}">
      <dgm:prSet/>
      <dgm:spPr/>
      <dgm:t>
        <a:bodyPr/>
        <a:lstStyle/>
        <a:p>
          <a:endParaRPr lang="sl-SI"/>
        </a:p>
      </dgm:t>
    </dgm:pt>
    <dgm:pt modelId="{ECC2A128-407B-4022-81DE-14F62A9D1D3A}" type="sibTrans" cxnId="{8FA1566E-E12A-4D3C-AB06-F9A55EDD2B51}">
      <dgm:prSet/>
      <dgm:spPr/>
      <dgm:t>
        <a:bodyPr/>
        <a:lstStyle/>
        <a:p>
          <a:endParaRPr lang="sl-SI"/>
        </a:p>
      </dgm:t>
    </dgm:pt>
    <dgm:pt modelId="{DE6270AB-438D-4170-821D-8D5CC359B255}">
      <dgm:prSet phldrT="[besedilo]"/>
      <dgm:spPr/>
      <dgm:t>
        <a:bodyPr/>
        <a:lstStyle/>
        <a:p>
          <a:r>
            <a:rPr lang="sl-SI" b="1" dirty="0" smtClean="0">
              <a:latin typeface="+mj-lt"/>
            </a:rPr>
            <a:t>Ozaveščanje podobnosti</a:t>
          </a:r>
          <a:endParaRPr lang="sl-SI" b="1" dirty="0">
            <a:latin typeface="+mj-lt"/>
          </a:endParaRPr>
        </a:p>
      </dgm:t>
    </dgm:pt>
    <dgm:pt modelId="{E424F56E-090D-4ABF-872C-37CE6EA0A4F2}" type="parTrans" cxnId="{E60CCB6D-3858-4CC5-A8CB-29A08D769CAB}">
      <dgm:prSet/>
      <dgm:spPr/>
      <dgm:t>
        <a:bodyPr/>
        <a:lstStyle/>
        <a:p>
          <a:endParaRPr lang="sl-SI"/>
        </a:p>
      </dgm:t>
    </dgm:pt>
    <dgm:pt modelId="{1AB16F66-92B8-4968-B7FA-0F44C949DDB0}" type="sibTrans" cxnId="{E60CCB6D-3858-4CC5-A8CB-29A08D769CAB}">
      <dgm:prSet/>
      <dgm:spPr/>
      <dgm:t>
        <a:bodyPr/>
        <a:lstStyle/>
        <a:p>
          <a:endParaRPr lang="sl-SI"/>
        </a:p>
      </dgm:t>
    </dgm:pt>
    <dgm:pt modelId="{F16BACD6-3BF4-44A9-83C9-86DD2DDC335B}">
      <dgm:prSet phldrT="[besedilo]"/>
      <dgm:spPr/>
      <dgm:t>
        <a:bodyPr/>
        <a:lstStyle/>
        <a:p>
          <a:r>
            <a:rPr lang="sl-SI" dirty="0" smtClean="0">
              <a:latin typeface="+mj-lt"/>
            </a:rPr>
            <a:t>Ozaveščanje podobnosti izkušenj – iskanje podobnosti in razlik</a:t>
          </a:r>
          <a:endParaRPr lang="sl-SI" dirty="0">
            <a:latin typeface="+mj-lt"/>
          </a:endParaRPr>
        </a:p>
      </dgm:t>
    </dgm:pt>
    <dgm:pt modelId="{6F16A15D-740D-48D8-A75F-56F7DD2E33CC}" type="parTrans" cxnId="{A3E56670-03CC-45F7-BCAC-55949782C949}">
      <dgm:prSet/>
      <dgm:spPr/>
      <dgm:t>
        <a:bodyPr/>
        <a:lstStyle/>
        <a:p>
          <a:endParaRPr lang="sl-SI"/>
        </a:p>
      </dgm:t>
    </dgm:pt>
    <dgm:pt modelId="{328F9795-426C-4D9E-A08C-F2737BE17F95}" type="sibTrans" cxnId="{A3E56670-03CC-45F7-BCAC-55949782C949}">
      <dgm:prSet/>
      <dgm:spPr/>
      <dgm:t>
        <a:bodyPr/>
        <a:lstStyle/>
        <a:p>
          <a:endParaRPr lang="sl-SI"/>
        </a:p>
      </dgm:t>
    </dgm:pt>
    <dgm:pt modelId="{52B22B6B-D2C1-4CC0-B527-75BE054CA672}">
      <dgm:prSet phldrT="[besedilo]"/>
      <dgm:spPr/>
      <dgm:t>
        <a:bodyPr/>
        <a:lstStyle/>
        <a:p>
          <a:r>
            <a:rPr lang="sl-SI" b="1" dirty="0" err="1" smtClean="0">
              <a:latin typeface="+mj-lt"/>
            </a:rPr>
            <a:t>Objektifikacija</a:t>
          </a:r>
          <a:endParaRPr lang="sl-SI" b="1" dirty="0">
            <a:latin typeface="+mj-lt"/>
          </a:endParaRPr>
        </a:p>
      </dgm:t>
    </dgm:pt>
    <dgm:pt modelId="{B7E204C3-EBE0-482B-8D1B-B51ED276CBA5}" type="parTrans" cxnId="{8646292A-E2AD-487F-AD22-389298380CFE}">
      <dgm:prSet/>
      <dgm:spPr/>
      <dgm:t>
        <a:bodyPr/>
        <a:lstStyle/>
        <a:p>
          <a:endParaRPr lang="sl-SI"/>
        </a:p>
      </dgm:t>
    </dgm:pt>
    <dgm:pt modelId="{721D1772-09B8-470E-858C-0546022FDA07}" type="sibTrans" cxnId="{8646292A-E2AD-487F-AD22-389298380CFE}">
      <dgm:prSet/>
      <dgm:spPr/>
      <dgm:t>
        <a:bodyPr/>
        <a:lstStyle/>
        <a:p>
          <a:endParaRPr lang="sl-SI"/>
        </a:p>
      </dgm:t>
    </dgm:pt>
    <dgm:pt modelId="{47833A3E-E70A-4337-9397-5353E33C507E}">
      <dgm:prSet phldrT="[besedilo]"/>
      <dgm:spPr/>
      <dgm:t>
        <a:bodyPr/>
        <a:lstStyle/>
        <a:p>
          <a:r>
            <a:rPr lang="sl-SI" dirty="0" smtClean="0">
              <a:latin typeface="+mj-lt"/>
            </a:rPr>
            <a:t>Ločevanje izkušnje od materialne realnosti </a:t>
          </a:r>
          <a:endParaRPr lang="sl-SI" dirty="0">
            <a:latin typeface="+mj-lt"/>
          </a:endParaRPr>
        </a:p>
      </dgm:t>
    </dgm:pt>
    <dgm:pt modelId="{0B857B1C-6FED-4954-9400-57F9D632E856}" type="parTrans" cxnId="{CD4FE2BD-02BB-4C59-811E-284931D32E85}">
      <dgm:prSet/>
      <dgm:spPr/>
      <dgm:t>
        <a:bodyPr/>
        <a:lstStyle/>
        <a:p>
          <a:endParaRPr lang="sl-SI"/>
        </a:p>
      </dgm:t>
    </dgm:pt>
    <dgm:pt modelId="{26CF6AF9-1240-4636-BFA8-FD42935AD4CA}" type="sibTrans" cxnId="{CD4FE2BD-02BB-4C59-811E-284931D32E85}">
      <dgm:prSet/>
      <dgm:spPr/>
      <dgm:t>
        <a:bodyPr/>
        <a:lstStyle/>
        <a:p>
          <a:endParaRPr lang="sl-SI"/>
        </a:p>
      </dgm:t>
    </dgm:pt>
    <dgm:pt modelId="{F699B748-5C6A-45EE-85B8-462F773C36CA}">
      <dgm:prSet phldrT="[besedilo]"/>
      <dgm:spPr/>
      <dgm:t>
        <a:bodyPr/>
        <a:lstStyle/>
        <a:p>
          <a:r>
            <a:rPr lang="sl-SI" b="1" dirty="0" smtClean="0">
              <a:latin typeface="+mj-lt"/>
            </a:rPr>
            <a:t>Uporaba</a:t>
          </a:r>
          <a:endParaRPr lang="sl-SI" b="1" dirty="0">
            <a:latin typeface="+mj-lt"/>
          </a:endParaRPr>
        </a:p>
      </dgm:t>
    </dgm:pt>
    <dgm:pt modelId="{683F1B1F-08F4-4DE8-829B-92C470D608D7}" type="parTrans" cxnId="{C8269BF0-DB9C-4B4E-B025-1B68014D7DA7}">
      <dgm:prSet/>
      <dgm:spPr/>
      <dgm:t>
        <a:bodyPr/>
        <a:lstStyle/>
        <a:p>
          <a:endParaRPr lang="sl-SI"/>
        </a:p>
      </dgm:t>
    </dgm:pt>
    <dgm:pt modelId="{CB0C984F-5745-4299-99F9-FD22DE709DAD}" type="sibTrans" cxnId="{C8269BF0-DB9C-4B4E-B025-1B68014D7DA7}">
      <dgm:prSet/>
      <dgm:spPr/>
      <dgm:t>
        <a:bodyPr/>
        <a:lstStyle/>
        <a:p>
          <a:endParaRPr lang="sl-SI"/>
        </a:p>
      </dgm:t>
    </dgm:pt>
    <dgm:pt modelId="{D9F54F27-88A2-42F8-978A-D75A5D3BDBB3}">
      <dgm:prSet phldrT="[besedilo]"/>
      <dgm:spPr/>
      <dgm:t>
        <a:bodyPr/>
        <a:lstStyle/>
        <a:p>
          <a:endParaRPr lang="sl-SI" dirty="0"/>
        </a:p>
      </dgm:t>
    </dgm:pt>
    <dgm:pt modelId="{9E170F6E-459F-4F81-9C11-D19ABD93E73B}" type="parTrans" cxnId="{674E4DF8-032D-430D-9296-249530D6B2D5}">
      <dgm:prSet/>
      <dgm:spPr/>
      <dgm:t>
        <a:bodyPr/>
        <a:lstStyle/>
        <a:p>
          <a:endParaRPr lang="sl-SI"/>
        </a:p>
      </dgm:t>
    </dgm:pt>
    <dgm:pt modelId="{4C25FE68-948A-4779-983B-B2D0603056FC}" type="sibTrans" cxnId="{674E4DF8-032D-430D-9296-249530D6B2D5}">
      <dgm:prSet/>
      <dgm:spPr/>
      <dgm:t>
        <a:bodyPr/>
        <a:lstStyle/>
        <a:p>
          <a:endParaRPr lang="sl-SI"/>
        </a:p>
      </dgm:t>
    </dgm:pt>
    <dgm:pt modelId="{427C1312-5352-4034-8EA8-58C852198E46}">
      <dgm:prSet phldrT="[besedilo]"/>
      <dgm:spPr/>
      <dgm:t>
        <a:bodyPr/>
        <a:lstStyle/>
        <a:p>
          <a:r>
            <a:rPr lang="sl-SI" dirty="0" smtClean="0">
              <a:latin typeface="+mj-lt"/>
            </a:rPr>
            <a:t>Nove situacije, naloge</a:t>
          </a:r>
          <a:endParaRPr lang="sl-SI" dirty="0">
            <a:latin typeface="+mj-lt"/>
          </a:endParaRPr>
        </a:p>
      </dgm:t>
    </dgm:pt>
    <dgm:pt modelId="{4E85158B-DFAD-4B8E-93F4-11A7BAC0061D}" type="parTrans" cxnId="{9BBF02A6-2FD3-4AFE-8F0A-97461FC430E6}">
      <dgm:prSet/>
      <dgm:spPr/>
      <dgm:t>
        <a:bodyPr/>
        <a:lstStyle/>
        <a:p>
          <a:endParaRPr lang="sl-SI"/>
        </a:p>
      </dgm:t>
    </dgm:pt>
    <dgm:pt modelId="{349C76D8-2A34-46DD-939E-AEA8973C75A7}" type="sibTrans" cxnId="{9BBF02A6-2FD3-4AFE-8F0A-97461FC430E6}">
      <dgm:prSet/>
      <dgm:spPr/>
      <dgm:t>
        <a:bodyPr/>
        <a:lstStyle/>
        <a:p>
          <a:endParaRPr lang="sl-SI"/>
        </a:p>
      </dgm:t>
    </dgm:pt>
    <dgm:pt modelId="{EF5C5330-7AAE-402E-99CB-031E0E0C055F}" type="pres">
      <dgm:prSet presAssocID="{5242C46D-C344-4283-ADF1-4E0665A1E0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CFA7808-10C2-47DD-BC75-02EA165C0AB5}" type="pres">
      <dgm:prSet presAssocID="{F9DDDD1D-B0EC-4E54-8EA1-81E7F29498D9}" presName="compositeNode" presStyleCnt="0">
        <dgm:presLayoutVars>
          <dgm:bulletEnabled val="1"/>
        </dgm:presLayoutVars>
      </dgm:prSet>
      <dgm:spPr/>
    </dgm:pt>
    <dgm:pt modelId="{2FBB9C2C-6D57-486A-B730-D8FCC266041E}" type="pres">
      <dgm:prSet presAssocID="{F9DDDD1D-B0EC-4E54-8EA1-81E7F29498D9}" presName="bgRect" presStyleLbl="node1" presStyleIdx="0" presStyleCnt="4"/>
      <dgm:spPr/>
      <dgm:t>
        <a:bodyPr/>
        <a:lstStyle/>
        <a:p>
          <a:endParaRPr lang="sl-SI"/>
        </a:p>
      </dgm:t>
    </dgm:pt>
    <dgm:pt modelId="{36F3C8EC-C9E0-4BD5-8D83-CE90D2DE2798}" type="pres">
      <dgm:prSet presAssocID="{F9DDDD1D-B0EC-4E54-8EA1-81E7F29498D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3AD7ED0-8A05-4133-B1E1-B687138B0851}" type="pres">
      <dgm:prSet presAssocID="{F9DDDD1D-B0EC-4E54-8EA1-81E7F29498D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4DDD76-16BA-40E5-9E35-D307C055C106}" type="pres">
      <dgm:prSet presAssocID="{B6A9366B-91E0-41CB-842D-1053438E58AA}" presName="hSp" presStyleCnt="0"/>
      <dgm:spPr/>
    </dgm:pt>
    <dgm:pt modelId="{87FC9E9F-F4E6-45EA-8135-FFE26F0FDF9C}" type="pres">
      <dgm:prSet presAssocID="{B6A9366B-91E0-41CB-842D-1053438E58AA}" presName="vProcSp" presStyleCnt="0"/>
      <dgm:spPr/>
    </dgm:pt>
    <dgm:pt modelId="{A0463F94-0E5C-4A18-90C7-17D6B2C8794A}" type="pres">
      <dgm:prSet presAssocID="{B6A9366B-91E0-41CB-842D-1053438E58AA}" presName="vSp1" presStyleCnt="0"/>
      <dgm:spPr/>
    </dgm:pt>
    <dgm:pt modelId="{9CE74D8D-1AF0-4C09-9054-597A8C28913A}" type="pres">
      <dgm:prSet presAssocID="{B6A9366B-91E0-41CB-842D-1053438E58AA}" presName="simulatedConn" presStyleLbl="solidFgAcc1" presStyleIdx="0" presStyleCnt="3"/>
      <dgm:spPr/>
    </dgm:pt>
    <dgm:pt modelId="{92DF890B-6127-4371-A44B-5E116C42D492}" type="pres">
      <dgm:prSet presAssocID="{B6A9366B-91E0-41CB-842D-1053438E58AA}" presName="vSp2" presStyleCnt="0"/>
      <dgm:spPr/>
    </dgm:pt>
    <dgm:pt modelId="{8378B543-4FB6-4116-BA10-7F1DDB362DAA}" type="pres">
      <dgm:prSet presAssocID="{B6A9366B-91E0-41CB-842D-1053438E58AA}" presName="sibTrans" presStyleCnt="0"/>
      <dgm:spPr/>
    </dgm:pt>
    <dgm:pt modelId="{D9148780-E5DB-462D-A63A-5EC9574494F5}" type="pres">
      <dgm:prSet presAssocID="{DE6270AB-438D-4170-821D-8D5CC359B255}" presName="compositeNode" presStyleCnt="0">
        <dgm:presLayoutVars>
          <dgm:bulletEnabled val="1"/>
        </dgm:presLayoutVars>
      </dgm:prSet>
      <dgm:spPr/>
    </dgm:pt>
    <dgm:pt modelId="{EAE153D3-A5BC-4242-8F8D-FE0623A46BD6}" type="pres">
      <dgm:prSet presAssocID="{DE6270AB-438D-4170-821D-8D5CC359B255}" presName="bgRect" presStyleLbl="node1" presStyleIdx="1" presStyleCnt="4"/>
      <dgm:spPr/>
      <dgm:t>
        <a:bodyPr/>
        <a:lstStyle/>
        <a:p>
          <a:endParaRPr lang="sl-SI"/>
        </a:p>
      </dgm:t>
    </dgm:pt>
    <dgm:pt modelId="{D4446D02-9C77-4CB8-A440-C16D470B5CA3}" type="pres">
      <dgm:prSet presAssocID="{DE6270AB-438D-4170-821D-8D5CC359B255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1B1C9F4-F99E-49D9-831D-C5C8399B8392}" type="pres">
      <dgm:prSet presAssocID="{DE6270AB-438D-4170-821D-8D5CC359B25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9371AA3-C422-4961-867B-3C5F271B4A35}" type="pres">
      <dgm:prSet presAssocID="{1AB16F66-92B8-4968-B7FA-0F44C949DDB0}" presName="hSp" presStyleCnt="0"/>
      <dgm:spPr/>
    </dgm:pt>
    <dgm:pt modelId="{2F867AE3-C892-44A7-9EAF-1F1A7FC744D3}" type="pres">
      <dgm:prSet presAssocID="{1AB16F66-92B8-4968-B7FA-0F44C949DDB0}" presName="vProcSp" presStyleCnt="0"/>
      <dgm:spPr/>
    </dgm:pt>
    <dgm:pt modelId="{95FA3E34-DF7E-4330-BBFE-3E6569B9B8EA}" type="pres">
      <dgm:prSet presAssocID="{1AB16F66-92B8-4968-B7FA-0F44C949DDB0}" presName="vSp1" presStyleCnt="0"/>
      <dgm:spPr/>
    </dgm:pt>
    <dgm:pt modelId="{4C9560D1-BD26-4C8A-9559-B55500E9C3F3}" type="pres">
      <dgm:prSet presAssocID="{1AB16F66-92B8-4968-B7FA-0F44C949DDB0}" presName="simulatedConn" presStyleLbl="solidFgAcc1" presStyleIdx="1" presStyleCnt="3"/>
      <dgm:spPr/>
    </dgm:pt>
    <dgm:pt modelId="{56BC0C9E-39D5-4E52-8FDC-96092DE93BDD}" type="pres">
      <dgm:prSet presAssocID="{1AB16F66-92B8-4968-B7FA-0F44C949DDB0}" presName="vSp2" presStyleCnt="0"/>
      <dgm:spPr/>
    </dgm:pt>
    <dgm:pt modelId="{4DA7ED8A-EBAC-40E5-A2D0-B2B99B47AE43}" type="pres">
      <dgm:prSet presAssocID="{1AB16F66-92B8-4968-B7FA-0F44C949DDB0}" presName="sibTrans" presStyleCnt="0"/>
      <dgm:spPr/>
    </dgm:pt>
    <dgm:pt modelId="{145AA2F8-0A67-4BB4-A139-92B94DBA7D5A}" type="pres">
      <dgm:prSet presAssocID="{52B22B6B-D2C1-4CC0-B527-75BE054CA672}" presName="compositeNode" presStyleCnt="0">
        <dgm:presLayoutVars>
          <dgm:bulletEnabled val="1"/>
        </dgm:presLayoutVars>
      </dgm:prSet>
      <dgm:spPr/>
    </dgm:pt>
    <dgm:pt modelId="{75707114-36EF-4B2D-94A6-207B98E7F4B0}" type="pres">
      <dgm:prSet presAssocID="{52B22B6B-D2C1-4CC0-B527-75BE054CA672}" presName="bgRect" presStyleLbl="node1" presStyleIdx="2" presStyleCnt="4"/>
      <dgm:spPr/>
      <dgm:t>
        <a:bodyPr/>
        <a:lstStyle/>
        <a:p>
          <a:endParaRPr lang="sl-SI"/>
        </a:p>
      </dgm:t>
    </dgm:pt>
    <dgm:pt modelId="{0425AE96-4B3F-4B1E-B2A2-316FC8976588}" type="pres">
      <dgm:prSet presAssocID="{52B22B6B-D2C1-4CC0-B527-75BE054CA672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F391262-2954-401D-A5D7-69B47DC289FC}" type="pres">
      <dgm:prSet presAssocID="{52B22B6B-D2C1-4CC0-B527-75BE054CA67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6BCA8B-775E-4DBE-8AC2-3EA41DB88161}" type="pres">
      <dgm:prSet presAssocID="{721D1772-09B8-470E-858C-0546022FDA07}" presName="hSp" presStyleCnt="0"/>
      <dgm:spPr/>
    </dgm:pt>
    <dgm:pt modelId="{6163E29A-B384-448B-8CB7-1BD459ACED94}" type="pres">
      <dgm:prSet presAssocID="{721D1772-09B8-470E-858C-0546022FDA07}" presName="vProcSp" presStyleCnt="0"/>
      <dgm:spPr/>
    </dgm:pt>
    <dgm:pt modelId="{23D2ABDA-C336-49EE-BC26-563DF22C4C0F}" type="pres">
      <dgm:prSet presAssocID="{721D1772-09B8-470E-858C-0546022FDA07}" presName="vSp1" presStyleCnt="0"/>
      <dgm:spPr/>
    </dgm:pt>
    <dgm:pt modelId="{49931E05-E7D4-471D-9543-321FAA69F9EE}" type="pres">
      <dgm:prSet presAssocID="{721D1772-09B8-470E-858C-0546022FDA07}" presName="simulatedConn" presStyleLbl="solidFgAcc1" presStyleIdx="2" presStyleCnt="3"/>
      <dgm:spPr/>
    </dgm:pt>
    <dgm:pt modelId="{3B500FEA-0617-4A4A-A60A-C508B45D417D}" type="pres">
      <dgm:prSet presAssocID="{721D1772-09B8-470E-858C-0546022FDA07}" presName="vSp2" presStyleCnt="0"/>
      <dgm:spPr/>
    </dgm:pt>
    <dgm:pt modelId="{6922DD89-D0D5-455B-8060-D6D9CFE2845F}" type="pres">
      <dgm:prSet presAssocID="{721D1772-09B8-470E-858C-0546022FDA07}" presName="sibTrans" presStyleCnt="0"/>
      <dgm:spPr/>
    </dgm:pt>
    <dgm:pt modelId="{68E7C591-FE24-421E-897F-4E8DE980D3FA}" type="pres">
      <dgm:prSet presAssocID="{F699B748-5C6A-45EE-85B8-462F773C36CA}" presName="compositeNode" presStyleCnt="0">
        <dgm:presLayoutVars>
          <dgm:bulletEnabled val="1"/>
        </dgm:presLayoutVars>
      </dgm:prSet>
      <dgm:spPr/>
    </dgm:pt>
    <dgm:pt modelId="{A4F410CE-ECA5-4802-8DCD-E7FBC342D317}" type="pres">
      <dgm:prSet presAssocID="{F699B748-5C6A-45EE-85B8-462F773C36CA}" presName="bgRect" presStyleLbl="node1" presStyleIdx="3" presStyleCnt="4"/>
      <dgm:spPr/>
      <dgm:t>
        <a:bodyPr/>
        <a:lstStyle/>
        <a:p>
          <a:endParaRPr lang="sl-SI"/>
        </a:p>
      </dgm:t>
    </dgm:pt>
    <dgm:pt modelId="{8767068D-DAB7-4364-A2BE-00319505E11A}" type="pres">
      <dgm:prSet presAssocID="{F699B748-5C6A-45EE-85B8-462F773C36CA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343E002-23E7-4AFE-B3B6-C7D13C1133AD}" type="pres">
      <dgm:prSet presAssocID="{F699B748-5C6A-45EE-85B8-462F773C36C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16B5D23-6940-4DC2-B364-44FF125ADEF9}" type="presOf" srcId="{427C1312-5352-4034-8EA8-58C852198E46}" destId="{C343E002-23E7-4AFE-B3B6-C7D13C1133AD}" srcOrd="0" destOrd="0" presId="urn:microsoft.com/office/officeart/2005/8/layout/hProcess7"/>
    <dgm:cxn modelId="{A5A759EA-5EA0-4A5D-9A22-F1E6EFC54EAF}" type="presOf" srcId="{F9DDDD1D-B0EC-4E54-8EA1-81E7F29498D9}" destId="{2FBB9C2C-6D57-486A-B730-D8FCC266041E}" srcOrd="0" destOrd="0" presId="urn:microsoft.com/office/officeart/2005/8/layout/hProcess7"/>
    <dgm:cxn modelId="{CD2B442A-84E7-4966-A791-C7CB03989E04}" type="presOf" srcId="{0D16F79A-9B3B-4C65-9C30-208A9366CB38}" destId="{63AD7ED0-8A05-4133-B1E1-B687138B0851}" srcOrd="0" destOrd="0" presId="urn:microsoft.com/office/officeart/2005/8/layout/hProcess7"/>
    <dgm:cxn modelId="{96AECD07-4067-4420-B353-71D80576A6AC}" type="presOf" srcId="{5242C46D-C344-4283-ADF1-4E0665A1E08E}" destId="{EF5C5330-7AAE-402E-99CB-031E0E0C055F}" srcOrd="0" destOrd="0" presId="urn:microsoft.com/office/officeart/2005/8/layout/hProcess7"/>
    <dgm:cxn modelId="{A3E56670-03CC-45F7-BCAC-55949782C949}" srcId="{DE6270AB-438D-4170-821D-8D5CC359B255}" destId="{F16BACD6-3BF4-44A9-83C9-86DD2DDC335B}" srcOrd="0" destOrd="0" parTransId="{6F16A15D-740D-48D8-A75F-56F7DD2E33CC}" sibTransId="{328F9795-426C-4D9E-A08C-F2737BE17F95}"/>
    <dgm:cxn modelId="{C8269BF0-DB9C-4B4E-B025-1B68014D7DA7}" srcId="{5242C46D-C344-4283-ADF1-4E0665A1E08E}" destId="{F699B748-5C6A-45EE-85B8-462F773C36CA}" srcOrd="3" destOrd="0" parTransId="{683F1B1F-08F4-4DE8-829B-92C470D608D7}" sibTransId="{CB0C984F-5745-4299-99F9-FD22DE709DAD}"/>
    <dgm:cxn modelId="{9BBF02A6-2FD3-4AFE-8F0A-97461FC430E6}" srcId="{F699B748-5C6A-45EE-85B8-462F773C36CA}" destId="{427C1312-5352-4034-8EA8-58C852198E46}" srcOrd="0" destOrd="0" parTransId="{4E85158B-DFAD-4B8E-93F4-11A7BAC0061D}" sibTransId="{349C76D8-2A34-46DD-939E-AEA8973C75A7}"/>
    <dgm:cxn modelId="{8FA1566E-E12A-4D3C-AB06-F9A55EDD2B51}" srcId="{F9DDDD1D-B0EC-4E54-8EA1-81E7F29498D9}" destId="{0D16F79A-9B3B-4C65-9C30-208A9366CB38}" srcOrd="0" destOrd="0" parTransId="{1C7851E5-6D9A-497E-88E1-4AF927803089}" sibTransId="{ECC2A128-407B-4022-81DE-14F62A9D1D3A}"/>
    <dgm:cxn modelId="{CD4FE2BD-02BB-4C59-811E-284931D32E85}" srcId="{52B22B6B-D2C1-4CC0-B527-75BE054CA672}" destId="{47833A3E-E70A-4337-9397-5353E33C507E}" srcOrd="0" destOrd="0" parTransId="{0B857B1C-6FED-4954-9400-57F9D632E856}" sibTransId="{26CF6AF9-1240-4636-BFA8-FD42935AD4CA}"/>
    <dgm:cxn modelId="{C8907474-1538-4F17-A17A-9FD88C6B421E}" type="presOf" srcId="{F16BACD6-3BF4-44A9-83C9-86DD2DDC335B}" destId="{E1B1C9F4-F99E-49D9-831D-C5C8399B8392}" srcOrd="0" destOrd="0" presId="urn:microsoft.com/office/officeart/2005/8/layout/hProcess7"/>
    <dgm:cxn modelId="{215898BC-658D-4249-BB63-6AAC1BA2C1A0}" type="presOf" srcId="{F9DDDD1D-B0EC-4E54-8EA1-81E7F29498D9}" destId="{36F3C8EC-C9E0-4BD5-8D83-CE90D2DE2798}" srcOrd="1" destOrd="0" presId="urn:microsoft.com/office/officeart/2005/8/layout/hProcess7"/>
    <dgm:cxn modelId="{2520EEC8-73DB-48B9-8F82-6A37C7B33F25}" srcId="{5242C46D-C344-4283-ADF1-4E0665A1E08E}" destId="{F9DDDD1D-B0EC-4E54-8EA1-81E7F29498D9}" srcOrd="0" destOrd="0" parTransId="{BC8FBBF0-EFC8-4A54-A96F-80A26FCC144A}" sibTransId="{B6A9366B-91E0-41CB-842D-1053438E58AA}"/>
    <dgm:cxn modelId="{674E4DF8-032D-430D-9296-249530D6B2D5}" srcId="{F699B748-5C6A-45EE-85B8-462F773C36CA}" destId="{D9F54F27-88A2-42F8-978A-D75A5D3BDBB3}" srcOrd="1" destOrd="0" parTransId="{9E170F6E-459F-4F81-9C11-D19ABD93E73B}" sibTransId="{4C25FE68-948A-4779-983B-B2D0603056FC}"/>
    <dgm:cxn modelId="{DBEB8B27-F425-4F13-A2C5-8BB78E7539D7}" type="presOf" srcId="{DE6270AB-438D-4170-821D-8D5CC359B255}" destId="{EAE153D3-A5BC-4242-8F8D-FE0623A46BD6}" srcOrd="0" destOrd="0" presId="urn:microsoft.com/office/officeart/2005/8/layout/hProcess7"/>
    <dgm:cxn modelId="{37E16DA2-6CDC-476F-99D1-52A3BF94F393}" type="presOf" srcId="{F699B748-5C6A-45EE-85B8-462F773C36CA}" destId="{8767068D-DAB7-4364-A2BE-00319505E11A}" srcOrd="1" destOrd="0" presId="urn:microsoft.com/office/officeart/2005/8/layout/hProcess7"/>
    <dgm:cxn modelId="{8646292A-E2AD-487F-AD22-389298380CFE}" srcId="{5242C46D-C344-4283-ADF1-4E0665A1E08E}" destId="{52B22B6B-D2C1-4CC0-B527-75BE054CA672}" srcOrd="2" destOrd="0" parTransId="{B7E204C3-EBE0-482B-8D1B-B51ED276CBA5}" sibTransId="{721D1772-09B8-470E-858C-0546022FDA07}"/>
    <dgm:cxn modelId="{66418C47-4786-4E4C-8EF5-029A444DCC58}" type="presOf" srcId="{52B22B6B-D2C1-4CC0-B527-75BE054CA672}" destId="{75707114-36EF-4B2D-94A6-207B98E7F4B0}" srcOrd="0" destOrd="0" presId="urn:microsoft.com/office/officeart/2005/8/layout/hProcess7"/>
    <dgm:cxn modelId="{E60CCB6D-3858-4CC5-A8CB-29A08D769CAB}" srcId="{5242C46D-C344-4283-ADF1-4E0665A1E08E}" destId="{DE6270AB-438D-4170-821D-8D5CC359B255}" srcOrd="1" destOrd="0" parTransId="{E424F56E-090D-4ABF-872C-37CE6EA0A4F2}" sibTransId="{1AB16F66-92B8-4968-B7FA-0F44C949DDB0}"/>
    <dgm:cxn modelId="{86E98DE1-6F99-4BC3-AB8A-F3BC79B3E090}" type="presOf" srcId="{F699B748-5C6A-45EE-85B8-462F773C36CA}" destId="{A4F410CE-ECA5-4802-8DCD-E7FBC342D317}" srcOrd="0" destOrd="0" presId="urn:microsoft.com/office/officeart/2005/8/layout/hProcess7"/>
    <dgm:cxn modelId="{C67452B7-4282-404F-B541-25EA3AE3991F}" type="presOf" srcId="{47833A3E-E70A-4337-9397-5353E33C507E}" destId="{7F391262-2954-401D-A5D7-69B47DC289FC}" srcOrd="0" destOrd="0" presId="urn:microsoft.com/office/officeart/2005/8/layout/hProcess7"/>
    <dgm:cxn modelId="{07E85BA1-2C12-447E-94FA-0E85E2137F73}" type="presOf" srcId="{DE6270AB-438D-4170-821D-8D5CC359B255}" destId="{D4446D02-9C77-4CB8-A440-C16D470B5CA3}" srcOrd="1" destOrd="0" presId="urn:microsoft.com/office/officeart/2005/8/layout/hProcess7"/>
    <dgm:cxn modelId="{9AC64A45-2DF5-478A-8163-A519473D67B2}" type="presOf" srcId="{52B22B6B-D2C1-4CC0-B527-75BE054CA672}" destId="{0425AE96-4B3F-4B1E-B2A2-316FC8976588}" srcOrd="1" destOrd="0" presId="urn:microsoft.com/office/officeart/2005/8/layout/hProcess7"/>
    <dgm:cxn modelId="{3BAC426E-74A9-48FC-AFF7-3CFB80AC0A34}" type="presOf" srcId="{D9F54F27-88A2-42F8-978A-D75A5D3BDBB3}" destId="{C343E002-23E7-4AFE-B3B6-C7D13C1133AD}" srcOrd="0" destOrd="1" presId="urn:microsoft.com/office/officeart/2005/8/layout/hProcess7"/>
    <dgm:cxn modelId="{84637B8D-5B26-4773-8D56-59FA734C0AE3}" type="presParOf" srcId="{EF5C5330-7AAE-402E-99CB-031E0E0C055F}" destId="{9CFA7808-10C2-47DD-BC75-02EA165C0AB5}" srcOrd="0" destOrd="0" presId="urn:microsoft.com/office/officeart/2005/8/layout/hProcess7"/>
    <dgm:cxn modelId="{B4769067-7290-4896-8EA8-3B62358B58E2}" type="presParOf" srcId="{9CFA7808-10C2-47DD-BC75-02EA165C0AB5}" destId="{2FBB9C2C-6D57-486A-B730-D8FCC266041E}" srcOrd="0" destOrd="0" presId="urn:microsoft.com/office/officeart/2005/8/layout/hProcess7"/>
    <dgm:cxn modelId="{DFF7D031-B94D-45BA-B91C-C82BB26018A1}" type="presParOf" srcId="{9CFA7808-10C2-47DD-BC75-02EA165C0AB5}" destId="{36F3C8EC-C9E0-4BD5-8D83-CE90D2DE2798}" srcOrd="1" destOrd="0" presId="urn:microsoft.com/office/officeart/2005/8/layout/hProcess7"/>
    <dgm:cxn modelId="{74908C20-36E7-4DBB-9A6D-0F899120A933}" type="presParOf" srcId="{9CFA7808-10C2-47DD-BC75-02EA165C0AB5}" destId="{63AD7ED0-8A05-4133-B1E1-B687138B0851}" srcOrd="2" destOrd="0" presId="urn:microsoft.com/office/officeart/2005/8/layout/hProcess7"/>
    <dgm:cxn modelId="{3E55C109-5630-4430-BB6D-296853CF8B98}" type="presParOf" srcId="{EF5C5330-7AAE-402E-99CB-031E0E0C055F}" destId="{A04DDD76-16BA-40E5-9E35-D307C055C106}" srcOrd="1" destOrd="0" presId="urn:microsoft.com/office/officeart/2005/8/layout/hProcess7"/>
    <dgm:cxn modelId="{004F67B4-C195-476B-8E89-ED1C2BA193CF}" type="presParOf" srcId="{EF5C5330-7AAE-402E-99CB-031E0E0C055F}" destId="{87FC9E9F-F4E6-45EA-8135-FFE26F0FDF9C}" srcOrd="2" destOrd="0" presId="urn:microsoft.com/office/officeart/2005/8/layout/hProcess7"/>
    <dgm:cxn modelId="{0785B5DD-3D6A-47D8-BD48-73005EF397FE}" type="presParOf" srcId="{87FC9E9F-F4E6-45EA-8135-FFE26F0FDF9C}" destId="{A0463F94-0E5C-4A18-90C7-17D6B2C8794A}" srcOrd="0" destOrd="0" presId="urn:microsoft.com/office/officeart/2005/8/layout/hProcess7"/>
    <dgm:cxn modelId="{07D78D19-B198-408D-BA73-37516430CC96}" type="presParOf" srcId="{87FC9E9F-F4E6-45EA-8135-FFE26F0FDF9C}" destId="{9CE74D8D-1AF0-4C09-9054-597A8C28913A}" srcOrd="1" destOrd="0" presId="urn:microsoft.com/office/officeart/2005/8/layout/hProcess7"/>
    <dgm:cxn modelId="{E6FBD13C-3A11-4766-AE16-F1026A860E4C}" type="presParOf" srcId="{87FC9E9F-F4E6-45EA-8135-FFE26F0FDF9C}" destId="{92DF890B-6127-4371-A44B-5E116C42D492}" srcOrd="2" destOrd="0" presId="urn:microsoft.com/office/officeart/2005/8/layout/hProcess7"/>
    <dgm:cxn modelId="{4C3D2519-897F-4785-867C-5375519B5B3A}" type="presParOf" srcId="{EF5C5330-7AAE-402E-99CB-031E0E0C055F}" destId="{8378B543-4FB6-4116-BA10-7F1DDB362DAA}" srcOrd="3" destOrd="0" presId="urn:microsoft.com/office/officeart/2005/8/layout/hProcess7"/>
    <dgm:cxn modelId="{8E529E2B-32E8-4200-B137-EBB69679B8C2}" type="presParOf" srcId="{EF5C5330-7AAE-402E-99CB-031E0E0C055F}" destId="{D9148780-E5DB-462D-A63A-5EC9574494F5}" srcOrd="4" destOrd="0" presId="urn:microsoft.com/office/officeart/2005/8/layout/hProcess7"/>
    <dgm:cxn modelId="{8963CE9D-38D9-4E77-9A66-EB2EA160BAEA}" type="presParOf" srcId="{D9148780-E5DB-462D-A63A-5EC9574494F5}" destId="{EAE153D3-A5BC-4242-8F8D-FE0623A46BD6}" srcOrd="0" destOrd="0" presId="urn:microsoft.com/office/officeart/2005/8/layout/hProcess7"/>
    <dgm:cxn modelId="{58363155-6A33-4FF5-B754-74A81BCE6754}" type="presParOf" srcId="{D9148780-E5DB-462D-A63A-5EC9574494F5}" destId="{D4446D02-9C77-4CB8-A440-C16D470B5CA3}" srcOrd="1" destOrd="0" presId="urn:microsoft.com/office/officeart/2005/8/layout/hProcess7"/>
    <dgm:cxn modelId="{2B230CEE-6BDD-4FA1-BEF7-9C988B267677}" type="presParOf" srcId="{D9148780-E5DB-462D-A63A-5EC9574494F5}" destId="{E1B1C9F4-F99E-49D9-831D-C5C8399B8392}" srcOrd="2" destOrd="0" presId="urn:microsoft.com/office/officeart/2005/8/layout/hProcess7"/>
    <dgm:cxn modelId="{A2E5E5EA-DC31-4CE5-9E3E-3DBF1038D0A4}" type="presParOf" srcId="{EF5C5330-7AAE-402E-99CB-031E0E0C055F}" destId="{39371AA3-C422-4961-867B-3C5F271B4A35}" srcOrd="5" destOrd="0" presId="urn:microsoft.com/office/officeart/2005/8/layout/hProcess7"/>
    <dgm:cxn modelId="{FF0CFC2D-82E2-4EE9-AAE1-0C0677BCA111}" type="presParOf" srcId="{EF5C5330-7AAE-402E-99CB-031E0E0C055F}" destId="{2F867AE3-C892-44A7-9EAF-1F1A7FC744D3}" srcOrd="6" destOrd="0" presId="urn:microsoft.com/office/officeart/2005/8/layout/hProcess7"/>
    <dgm:cxn modelId="{285463C0-1037-49C9-9C77-9EB66DFBA1BF}" type="presParOf" srcId="{2F867AE3-C892-44A7-9EAF-1F1A7FC744D3}" destId="{95FA3E34-DF7E-4330-BBFE-3E6569B9B8EA}" srcOrd="0" destOrd="0" presId="urn:microsoft.com/office/officeart/2005/8/layout/hProcess7"/>
    <dgm:cxn modelId="{5D7B3DFF-C784-40DB-8866-61E6A3474CCA}" type="presParOf" srcId="{2F867AE3-C892-44A7-9EAF-1F1A7FC744D3}" destId="{4C9560D1-BD26-4C8A-9559-B55500E9C3F3}" srcOrd="1" destOrd="0" presId="urn:microsoft.com/office/officeart/2005/8/layout/hProcess7"/>
    <dgm:cxn modelId="{7F2CAD2C-DA23-4147-AE08-81B0C76ACD30}" type="presParOf" srcId="{2F867AE3-C892-44A7-9EAF-1F1A7FC744D3}" destId="{56BC0C9E-39D5-4E52-8FDC-96092DE93BDD}" srcOrd="2" destOrd="0" presId="urn:microsoft.com/office/officeart/2005/8/layout/hProcess7"/>
    <dgm:cxn modelId="{BF781C92-AE90-40B3-B348-3C34B7621980}" type="presParOf" srcId="{EF5C5330-7AAE-402E-99CB-031E0E0C055F}" destId="{4DA7ED8A-EBAC-40E5-A2D0-B2B99B47AE43}" srcOrd="7" destOrd="0" presId="urn:microsoft.com/office/officeart/2005/8/layout/hProcess7"/>
    <dgm:cxn modelId="{020E2C14-3660-4D3E-AD3B-C8C755591659}" type="presParOf" srcId="{EF5C5330-7AAE-402E-99CB-031E0E0C055F}" destId="{145AA2F8-0A67-4BB4-A139-92B94DBA7D5A}" srcOrd="8" destOrd="0" presId="urn:microsoft.com/office/officeart/2005/8/layout/hProcess7"/>
    <dgm:cxn modelId="{E8AA342A-B7F6-481A-BA44-BE2F82DF9620}" type="presParOf" srcId="{145AA2F8-0A67-4BB4-A139-92B94DBA7D5A}" destId="{75707114-36EF-4B2D-94A6-207B98E7F4B0}" srcOrd="0" destOrd="0" presId="urn:microsoft.com/office/officeart/2005/8/layout/hProcess7"/>
    <dgm:cxn modelId="{4CF06210-9553-4EBF-B99E-05BF7D5ECB18}" type="presParOf" srcId="{145AA2F8-0A67-4BB4-A139-92B94DBA7D5A}" destId="{0425AE96-4B3F-4B1E-B2A2-316FC8976588}" srcOrd="1" destOrd="0" presId="urn:microsoft.com/office/officeart/2005/8/layout/hProcess7"/>
    <dgm:cxn modelId="{E1CBA9A4-1F34-4344-9933-C76F3392456F}" type="presParOf" srcId="{145AA2F8-0A67-4BB4-A139-92B94DBA7D5A}" destId="{7F391262-2954-401D-A5D7-69B47DC289FC}" srcOrd="2" destOrd="0" presId="urn:microsoft.com/office/officeart/2005/8/layout/hProcess7"/>
    <dgm:cxn modelId="{C1EA0706-C3C2-4AC6-94CF-7008EE84AD19}" type="presParOf" srcId="{EF5C5330-7AAE-402E-99CB-031E0E0C055F}" destId="{166BCA8B-775E-4DBE-8AC2-3EA41DB88161}" srcOrd="9" destOrd="0" presId="urn:microsoft.com/office/officeart/2005/8/layout/hProcess7"/>
    <dgm:cxn modelId="{EFA5E3A1-FBE3-460F-9546-01644022E739}" type="presParOf" srcId="{EF5C5330-7AAE-402E-99CB-031E0E0C055F}" destId="{6163E29A-B384-448B-8CB7-1BD459ACED94}" srcOrd="10" destOrd="0" presId="urn:microsoft.com/office/officeart/2005/8/layout/hProcess7"/>
    <dgm:cxn modelId="{71BE9F73-82A4-4214-9616-65F45E3DBC0D}" type="presParOf" srcId="{6163E29A-B384-448B-8CB7-1BD459ACED94}" destId="{23D2ABDA-C336-49EE-BC26-563DF22C4C0F}" srcOrd="0" destOrd="0" presId="urn:microsoft.com/office/officeart/2005/8/layout/hProcess7"/>
    <dgm:cxn modelId="{E09D2005-D39E-45B3-9703-E7FAFA4D3378}" type="presParOf" srcId="{6163E29A-B384-448B-8CB7-1BD459ACED94}" destId="{49931E05-E7D4-471D-9543-321FAA69F9EE}" srcOrd="1" destOrd="0" presId="urn:microsoft.com/office/officeart/2005/8/layout/hProcess7"/>
    <dgm:cxn modelId="{E3502B6E-8587-4D86-BD96-9266722D4D67}" type="presParOf" srcId="{6163E29A-B384-448B-8CB7-1BD459ACED94}" destId="{3B500FEA-0617-4A4A-A60A-C508B45D417D}" srcOrd="2" destOrd="0" presId="urn:microsoft.com/office/officeart/2005/8/layout/hProcess7"/>
    <dgm:cxn modelId="{D0C6119D-6B4C-4C78-AFB1-8A587388B6B4}" type="presParOf" srcId="{EF5C5330-7AAE-402E-99CB-031E0E0C055F}" destId="{6922DD89-D0D5-455B-8060-D6D9CFE2845F}" srcOrd="11" destOrd="0" presId="urn:microsoft.com/office/officeart/2005/8/layout/hProcess7"/>
    <dgm:cxn modelId="{B62C5FB0-5DF4-4E28-ABAF-1D612B3CA207}" type="presParOf" srcId="{EF5C5330-7AAE-402E-99CB-031E0E0C055F}" destId="{68E7C591-FE24-421E-897F-4E8DE980D3FA}" srcOrd="12" destOrd="0" presId="urn:microsoft.com/office/officeart/2005/8/layout/hProcess7"/>
    <dgm:cxn modelId="{DACDD897-E7F7-4CDB-AA11-5017DC56883F}" type="presParOf" srcId="{68E7C591-FE24-421E-897F-4E8DE980D3FA}" destId="{A4F410CE-ECA5-4802-8DCD-E7FBC342D317}" srcOrd="0" destOrd="0" presId="urn:microsoft.com/office/officeart/2005/8/layout/hProcess7"/>
    <dgm:cxn modelId="{EC0148AC-20D1-4899-9B8F-91455A5B80A5}" type="presParOf" srcId="{68E7C591-FE24-421E-897F-4E8DE980D3FA}" destId="{8767068D-DAB7-4364-A2BE-00319505E11A}" srcOrd="1" destOrd="0" presId="urn:microsoft.com/office/officeart/2005/8/layout/hProcess7"/>
    <dgm:cxn modelId="{4AC98972-43EB-4016-AD57-4EBEDEC89813}" type="presParOf" srcId="{68E7C591-FE24-421E-897F-4E8DE980D3FA}" destId="{C343E002-23E7-4AFE-B3B6-C7D13C1133A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AB352-18E2-44B4-BC4F-4A0172E4595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C7046D3-5401-47D8-927C-5BB6727A146B}">
      <dgm:prSet phldrT="[besedilo]" custT="1"/>
      <dgm:spPr/>
      <dgm:t>
        <a:bodyPr/>
        <a:lstStyle/>
        <a:p>
          <a:endParaRPr lang="sl-SI" sz="3000" dirty="0" smtClean="0"/>
        </a:p>
        <a:p>
          <a:r>
            <a:rPr lang="sl-SI" sz="3000" dirty="0" smtClean="0">
              <a:latin typeface="+mj-lt"/>
            </a:rPr>
            <a:t>spoznavanje </a:t>
          </a:r>
        </a:p>
        <a:p>
          <a:r>
            <a:rPr lang="sl-SI" sz="3000" dirty="0" smtClean="0">
              <a:latin typeface="+mj-lt"/>
            </a:rPr>
            <a:t>ozaveščanje podobnosti</a:t>
          </a:r>
        </a:p>
        <a:p>
          <a:r>
            <a:rPr lang="sl-SI" sz="4000" b="1" dirty="0" err="1" smtClean="0">
              <a:latin typeface="+mj-lt"/>
            </a:rPr>
            <a:t>objektifikacija</a:t>
          </a:r>
          <a:endParaRPr lang="sl-SI" sz="4000" b="1" dirty="0" smtClean="0">
            <a:latin typeface="+mj-lt"/>
          </a:endParaRPr>
        </a:p>
        <a:p>
          <a:r>
            <a:rPr lang="sl-SI" sz="3000" dirty="0" smtClean="0">
              <a:latin typeface="+mj-lt"/>
            </a:rPr>
            <a:t>uporaba</a:t>
          </a:r>
          <a:endParaRPr lang="sl-SI" sz="3000" dirty="0">
            <a:latin typeface="+mj-lt"/>
          </a:endParaRPr>
        </a:p>
      </dgm:t>
    </dgm:pt>
    <dgm:pt modelId="{98384B1D-08AC-4467-86CC-6C64113EFF59}" type="parTrans" cxnId="{DA557B8C-F39C-4BD2-99B4-09588C34BDCA}">
      <dgm:prSet/>
      <dgm:spPr/>
      <dgm:t>
        <a:bodyPr/>
        <a:lstStyle/>
        <a:p>
          <a:endParaRPr lang="sl-SI"/>
        </a:p>
      </dgm:t>
    </dgm:pt>
    <dgm:pt modelId="{1393B55D-BB0F-4E18-87ED-D1813DB0700A}" type="sibTrans" cxnId="{DA557B8C-F39C-4BD2-99B4-09588C34BDCA}">
      <dgm:prSet/>
      <dgm:spPr/>
      <dgm:t>
        <a:bodyPr/>
        <a:lstStyle/>
        <a:p>
          <a:endParaRPr lang="sl-SI"/>
        </a:p>
      </dgm:t>
    </dgm:pt>
    <dgm:pt modelId="{8089AC47-8CD4-4459-A3AF-DD6940E690E9}">
      <dgm:prSet phldrT="[besedilo]" custT="1"/>
      <dgm:spPr/>
      <dgm:t>
        <a:bodyPr/>
        <a:lstStyle/>
        <a:p>
          <a:r>
            <a:rPr lang="sl-SI" sz="4000" b="1" dirty="0" smtClean="0">
              <a:latin typeface="+mj-lt"/>
            </a:rPr>
            <a:t>Formalna abstrakcija</a:t>
          </a:r>
          <a:endParaRPr lang="sl-SI" sz="4000" b="1" dirty="0">
            <a:latin typeface="+mj-lt"/>
          </a:endParaRPr>
        </a:p>
      </dgm:t>
    </dgm:pt>
    <dgm:pt modelId="{9ED80489-6B3D-4C43-8384-D4C1B5213716}" type="parTrans" cxnId="{F341BF5B-5FA9-463C-85E3-AB56804350AD}">
      <dgm:prSet/>
      <dgm:spPr/>
      <dgm:t>
        <a:bodyPr/>
        <a:lstStyle/>
        <a:p>
          <a:endParaRPr lang="sl-SI"/>
        </a:p>
      </dgm:t>
    </dgm:pt>
    <dgm:pt modelId="{42604155-EB7A-4FD5-8DF1-98865AAD8AE8}" type="sibTrans" cxnId="{F341BF5B-5FA9-463C-85E3-AB56804350AD}">
      <dgm:prSet/>
      <dgm:spPr/>
      <dgm:t>
        <a:bodyPr/>
        <a:lstStyle/>
        <a:p>
          <a:endParaRPr lang="sl-SI"/>
        </a:p>
      </dgm:t>
    </dgm:pt>
    <dgm:pt modelId="{09471368-42D6-4B3B-8040-62A39DB3AA4D}" type="pres">
      <dgm:prSet presAssocID="{58FAB352-18E2-44B4-BC4F-4A0172E459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81D5EE1-5E0C-400D-AFE1-8F92CFE3666C}" type="pres">
      <dgm:prSet presAssocID="{3C7046D3-5401-47D8-927C-5BB6727A14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44C9CA1-B236-46C3-BEB0-6CC3B9D9E9D9}" type="pres">
      <dgm:prSet presAssocID="{1393B55D-BB0F-4E18-87ED-D1813DB0700A}" presName="sibTrans" presStyleCnt="0"/>
      <dgm:spPr/>
    </dgm:pt>
    <dgm:pt modelId="{AB3E9810-2A54-4F1C-8EC5-3E31EEC7AA87}" type="pres">
      <dgm:prSet presAssocID="{8089AC47-8CD4-4459-A3AF-DD6940E690E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99A7271-5FBC-431F-B4EC-BB8776CEEE9A}" type="presOf" srcId="{8089AC47-8CD4-4459-A3AF-DD6940E690E9}" destId="{AB3E9810-2A54-4F1C-8EC5-3E31EEC7AA87}" srcOrd="0" destOrd="0" presId="urn:microsoft.com/office/officeart/2005/8/layout/hList6"/>
    <dgm:cxn modelId="{DCC93102-EDE2-4BCF-BA36-755A367D257D}" type="presOf" srcId="{58FAB352-18E2-44B4-BC4F-4A0172E4595B}" destId="{09471368-42D6-4B3B-8040-62A39DB3AA4D}" srcOrd="0" destOrd="0" presId="urn:microsoft.com/office/officeart/2005/8/layout/hList6"/>
    <dgm:cxn modelId="{1C1657B1-051D-498F-AA1F-74E4496D89A9}" type="presOf" srcId="{3C7046D3-5401-47D8-927C-5BB6727A146B}" destId="{781D5EE1-5E0C-400D-AFE1-8F92CFE3666C}" srcOrd="0" destOrd="0" presId="urn:microsoft.com/office/officeart/2005/8/layout/hList6"/>
    <dgm:cxn modelId="{F341BF5B-5FA9-463C-85E3-AB56804350AD}" srcId="{58FAB352-18E2-44B4-BC4F-4A0172E4595B}" destId="{8089AC47-8CD4-4459-A3AF-DD6940E690E9}" srcOrd="1" destOrd="0" parTransId="{9ED80489-6B3D-4C43-8384-D4C1B5213716}" sibTransId="{42604155-EB7A-4FD5-8DF1-98865AAD8AE8}"/>
    <dgm:cxn modelId="{DA557B8C-F39C-4BD2-99B4-09588C34BDCA}" srcId="{58FAB352-18E2-44B4-BC4F-4A0172E4595B}" destId="{3C7046D3-5401-47D8-927C-5BB6727A146B}" srcOrd="0" destOrd="0" parTransId="{98384B1D-08AC-4467-86CC-6C64113EFF59}" sibTransId="{1393B55D-BB0F-4E18-87ED-D1813DB0700A}"/>
    <dgm:cxn modelId="{3C482F2B-9C9A-445C-9B13-0B0301D51085}" type="presParOf" srcId="{09471368-42D6-4B3B-8040-62A39DB3AA4D}" destId="{781D5EE1-5E0C-400D-AFE1-8F92CFE3666C}" srcOrd="0" destOrd="0" presId="urn:microsoft.com/office/officeart/2005/8/layout/hList6"/>
    <dgm:cxn modelId="{48ADDA06-0FA4-4FC9-8189-76AE02642248}" type="presParOf" srcId="{09471368-42D6-4B3B-8040-62A39DB3AA4D}" destId="{544C9CA1-B236-46C3-BEB0-6CC3B9D9E9D9}" srcOrd="1" destOrd="0" presId="urn:microsoft.com/office/officeart/2005/8/layout/hList6"/>
    <dgm:cxn modelId="{7F74608E-EAA6-4BBE-8FAB-12EB968F67CB}" type="presParOf" srcId="{09471368-42D6-4B3B-8040-62A39DB3AA4D}" destId="{AB3E9810-2A54-4F1C-8EC5-3E31EEC7AA8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B9C2C-6D57-486A-B730-D8FCC266041E}">
      <dsp:nvSpPr>
        <dsp:cNvPr id="0" name=""/>
        <dsp:cNvSpPr/>
      </dsp:nvSpPr>
      <dsp:spPr>
        <a:xfrm>
          <a:off x="4255" y="639919"/>
          <a:ext cx="2559583" cy="30714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j-lt"/>
            </a:rPr>
            <a:t>Seznanjanje </a:t>
          </a:r>
          <a:endParaRPr lang="sl-SI" sz="2000" b="1" kern="1200" dirty="0">
            <a:latin typeface="+mj-lt"/>
          </a:endParaRPr>
        </a:p>
      </dsp:txBody>
      <dsp:txXfrm rot="16200000">
        <a:off x="-999101" y="1643275"/>
        <a:ext cx="2518629" cy="511916"/>
      </dsp:txXfrm>
    </dsp:sp>
    <dsp:sp modelId="{63AD7ED0-8A05-4133-B1E1-B687138B0851}">
      <dsp:nvSpPr>
        <dsp:cNvPr id="0" name=""/>
        <dsp:cNvSpPr/>
      </dsp:nvSpPr>
      <dsp:spPr>
        <a:xfrm>
          <a:off x="516171" y="639919"/>
          <a:ext cx="1906889" cy="30714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latin typeface="+mj-lt"/>
            </a:rPr>
            <a:t>Vezano na materialno realnost, na zunanji svet, empirično izpraševanje realnosti na specifičen (matematičen način)</a:t>
          </a:r>
          <a:endParaRPr lang="sl-SI" sz="2100" kern="1200" dirty="0">
            <a:latin typeface="+mj-lt"/>
          </a:endParaRPr>
        </a:p>
      </dsp:txBody>
      <dsp:txXfrm>
        <a:off x="516171" y="639919"/>
        <a:ext cx="1906889" cy="3071499"/>
      </dsp:txXfrm>
    </dsp:sp>
    <dsp:sp modelId="{EAE153D3-A5BC-4242-8F8D-FE0623A46BD6}">
      <dsp:nvSpPr>
        <dsp:cNvPr id="0" name=""/>
        <dsp:cNvSpPr/>
      </dsp:nvSpPr>
      <dsp:spPr>
        <a:xfrm>
          <a:off x="2653423" y="639919"/>
          <a:ext cx="2559583" cy="30714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j-lt"/>
            </a:rPr>
            <a:t>Ozaveščanje podobnosti</a:t>
          </a:r>
          <a:endParaRPr lang="sl-SI" sz="2000" b="1" kern="1200" dirty="0">
            <a:latin typeface="+mj-lt"/>
          </a:endParaRPr>
        </a:p>
      </dsp:txBody>
      <dsp:txXfrm rot="16200000">
        <a:off x="1650067" y="1643275"/>
        <a:ext cx="2518629" cy="511916"/>
      </dsp:txXfrm>
    </dsp:sp>
    <dsp:sp modelId="{9CE74D8D-1AF0-4C09-9054-597A8C28913A}">
      <dsp:nvSpPr>
        <dsp:cNvPr id="0" name=""/>
        <dsp:cNvSpPr/>
      </dsp:nvSpPr>
      <dsp:spPr>
        <a:xfrm rot="5400000">
          <a:off x="2440547" y="3080815"/>
          <a:ext cx="451348" cy="3839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B1C9F4-F99E-49D9-831D-C5C8399B8392}">
      <dsp:nvSpPr>
        <dsp:cNvPr id="0" name=""/>
        <dsp:cNvSpPr/>
      </dsp:nvSpPr>
      <dsp:spPr>
        <a:xfrm>
          <a:off x="3165340" y="639919"/>
          <a:ext cx="1906889" cy="30714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latin typeface="+mj-lt"/>
            </a:rPr>
            <a:t>Ozaveščanje podobnosti izkušenj – iskanje podobnosti in razlik</a:t>
          </a:r>
          <a:endParaRPr lang="sl-SI" sz="2100" kern="1200" dirty="0">
            <a:latin typeface="+mj-lt"/>
          </a:endParaRPr>
        </a:p>
      </dsp:txBody>
      <dsp:txXfrm>
        <a:off x="3165340" y="639919"/>
        <a:ext cx="1906889" cy="3071499"/>
      </dsp:txXfrm>
    </dsp:sp>
    <dsp:sp modelId="{75707114-36EF-4B2D-94A6-207B98E7F4B0}">
      <dsp:nvSpPr>
        <dsp:cNvPr id="0" name=""/>
        <dsp:cNvSpPr/>
      </dsp:nvSpPr>
      <dsp:spPr>
        <a:xfrm>
          <a:off x="5302592" y="639919"/>
          <a:ext cx="2559583" cy="30714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err="1" smtClean="0">
              <a:latin typeface="+mj-lt"/>
            </a:rPr>
            <a:t>Objektifikacija</a:t>
          </a:r>
          <a:endParaRPr lang="sl-SI" sz="2000" b="1" kern="1200" dirty="0">
            <a:latin typeface="+mj-lt"/>
          </a:endParaRPr>
        </a:p>
      </dsp:txBody>
      <dsp:txXfrm rot="16200000">
        <a:off x="4299236" y="1643275"/>
        <a:ext cx="2518629" cy="511916"/>
      </dsp:txXfrm>
    </dsp:sp>
    <dsp:sp modelId="{4C9560D1-BD26-4C8A-9559-B55500E9C3F3}">
      <dsp:nvSpPr>
        <dsp:cNvPr id="0" name=""/>
        <dsp:cNvSpPr/>
      </dsp:nvSpPr>
      <dsp:spPr>
        <a:xfrm rot="5400000">
          <a:off x="5089716" y="3080815"/>
          <a:ext cx="451348" cy="3839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391262-2954-401D-A5D7-69B47DC289FC}">
      <dsp:nvSpPr>
        <dsp:cNvPr id="0" name=""/>
        <dsp:cNvSpPr/>
      </dsp:nvSpPr>
      <dsp:spPr>
        <a:xfrm>
          <a:off x="5814509" y="639919"/>
          <a:ext cx="1906889" cy="30714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latin typeface="+mj-lt"/>
            </a:rPr>
            <a:t>Ločevanje izkušnje od materialne realnosti </a:t>
          </a:r>
          <a:endParaRPr lang="sl-SI" sz="2100" kern="1200" dirty="0">
            <a:latin typeface="+mj-lt"/>
          </a:endParaRPr>
        </a:p>
      </dsp:txBody>
      <dsp:txXfrm>
        <a:off x="5814509" y="639919"/>
        <a:ext cx="1906889" cy="3071499"/>
      </dsp:txXfrm>
    </dsp:sp>
    <dsp:sp modelId="{A4F410CE-ECA5-4802-8DCD-E7FBC342D317}">
      <dsp:nvSpPr>
        <dsp:cNvPr id="0" name=""/>
        <dsp:cNvSpPr/>
      </dsp:nvSpPr>
      <dsp:spPr>
        <a:xfrm>
          <a:off x="7951761" y="639919"/>
          <a:ext cx="2559583" cy="30714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j-lt"/>
            </a:rPr>
            <a:t>Uporaba</a:t>
          </a:r>
          <a:endParaRPr lang="sl-SI" sz="2000" b="1" kern="1200" dirty="0">
            <a:latin typeface="+mj-lt"/>
          </a:endParaRPr>
        </a:p>
      </dsp:txBody>
      <dsp:txXfrm rot="16200000">
        <a:off x="6948404" y="1643275"/>
        <a:ext cx="2518629" cy="511916"/>
      </dsp:txXfrm>
    </dsp:sp>
    <dsp:sp modelId="{49931E05-E7D4-471D-9543-321FAA69F9EE}">
      <dsp:nvSpPr>
        <dsp:cNvPr id="0" name=""/>
        <dsp:cNvSpPr/>
      </dsp:nvSpPr>
      <dsp:spPr>
        <a:xfrm rot="5400000">
          <a:off x="7738885" y="3080815"/>
          <a:ext cx="451348" cy="3839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43E002-23E7-4AFE-B3B6-C7D13C1133AD}">
      <dsp:nvSpPr>
        <dsp:cNvPr id="0" name=""/>
        <dsp:cNvSpPr/>
      </dsp:nvSpPr>
      <dsp:spPr>
        <a:xfrm>
          <a:off x="8463678" y="639919"/>
          <a:ext cx="1906889" cy="30714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latin typeface="+mj-lt"/>
            </a:rPr>
            <a:t>Nove situacije, naloge</a:t>
          </a:r>
          <a:endParaRPr lang="sl-SI" sz="2100" kern="1200" dirty="0">
            <a:latin typeface="+mj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100" kern="1200" dirty="0"/>
        </a:p>
      </dsp:txBody>
      <dsp:txXfrm>
        <a:off x="8463678" y="639919"/>
        <a:ext cx="1906889" cy="3071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5EE1-5E0C-400D-AFE1-8F92CFE3666C}">
      <dsp:nvSpPr>
        <dsp:cNvPr id="0" name=""/>
        <dsp:cNvSpPr/>
      </dsp:nvSpPr>
      <dsp:spPr>
        <a:xfrm rot="16200000">
          <a:off x="360937" y="-355674"/>
          <a:ext cx="4351338" cy="50626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>
              <a:latin typeface="+mj-lt"/>
            </a:rPr>
            <a:t>spoznavanje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>
              <a:latin typeface="+mj-lt"/>
            </a:rPr>
            <a:t>ozaveščanje podobnosti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b="1" kern="1200" dirty="0" err="1" smtClean="0">
              <a:latin typeface="+mj-lt"/>
            </a:rPr>
            <a:t>objektifikacija</a:t>
          </a:r>
          <a:endParaRPr lang="sl-SI" sz="4000" b="1" kern="1200" dirty="0" smtClean="0">
            <a:latin typeface="+mj-lt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000" kern="1200" dirty="0" smtClean="0">
              <a:latin typeface="+mj-lt"/>
            </a:rPr>
            <a:t>uporaba</a:t>
          </a:r>
          <a:endParaRPr lang="sl-SI" sz="3000" kern="1200" dirty="0">
            <a:latin typeface="+mj-lt"/>
          </a:endParaRPr>
        </a:p>
      </dsp:txBody>
      <dsp:txXfrm rot="5400000">
        <a:off x="5263" y="870268"/>
        <a:ext cx="5062686" cy="2610802"/>
      </dsp:txXfrm>
    </dsp:sp>
    <dsp:sp modelId="{AB3E9810-2A54-4F1C-8EC5-3E31EEC7AA87}">
      <dsp:nvSpPr>
        <dsp:cNvPr id="0" name=""/>
        <dsp:cNvSpPr/>
      </dsp:nvSpPr>
      <dsp:spPr>
        <a:xfrm rot="16200000">
          <a:off x="5803324" y="-355674"/>
          <a:ext cx="4351338" cy="50626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b="1" kern="1200" dirty="0" smtClean="0">
              <a:latin typeface="+mj-lt"/>
            </a:rPr>
            <a:t>Formalna abstrakcija</a:t>
          </a:r>
          <a:endParaRPr lang="sl-SI" sz="4000" b="1" kern="1200" dirty="0">
            <a:latin typeface="+mj-lt"/>
          </a:endParaRPr>
        </a:p>
      </dsp:txBody>
      <dsp:txXfrm rot="5400000">
        <a:off x="5447650" y="870268"/>
        <a:ext cx="5062686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1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6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3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6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0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9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F130-321C-48E7-A60E-91175F08FABF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0FF3-F901-4643-A284-B4F56ABBE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ctrTitle"/>
          </p:nvPr>
        </p:nvSpPr>
        <p:spPr>
          <a:xfrm>
            <a:off x="2667000" y="1041401"/>
            <a:ext cx="6858000" cy="3032125"/>
          </a:xfrm>
        </p:spPr>
        <p:txBody>
          <a:bodyPr>
            <a:normAutofit/>
          </a:bodyPr>
          <a:lstStyle/>
          <a:p>
            <a:r>
              <a:rPr lang="sl-SI" altLang="sl-SI" dirty="0" smtClean="0"/>
              <a:t>Temelji učenja  matematike</a:t>
            </a:r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sz="2700" dirty="0"/>
              <a:t>(izročki za predavanja pri </a:t>
            </a:r>
            <a:r>
              <a:rPr lang="sl-SI" altLang="sl-SI" sz="2700" dirty="0" smtClean="0"/>
              <a:t>osnove didaktike matematike 1, </a:t>
            </a:r>
            <a:r>
              <a:rPr lang="sl-SI" altLang="sl-SI" sz="2700" dirty="0"/>
              <a:t>2. l., </a:t>
            </a:r>
            <a:r>
              <a:rPr lang="sl-SI" altLang="sl-SI" sz="2700" dirty="0" smtClean="0"/>
              <a:t>DU</a:t>
            </a:r>
            <a:r>
              <a:rPr lang="sl-SI" altLang="sl-SI" sz="2700" dirty="0" smtClean="0"/>
              <a:t>)</a:t>
            </a:r>
            <a:endParaRPr lang="sl-SI" altLang="sl-SI" sz="2700" dirty="0"/>
          </a:p>
        </p:txBody>
      </p:sp>
      <p:sp>
        <p:nvSpPr>
          <p:cNvPr id="4099" name="Podnaslov 2"/>
          <p:cNvSpPr>
            <a:spLocks noGrp="1"/>
          </p:cNvSpPr>
          <p:nvPr>
            <p:ph type="subTitle" idx="1"/>
          </p:nvPr>
        </p:nvSpPr>
        <p:spPr bwMode="auto">
          <a:xfrm>
            <a:off x="2667000" y="4221163"/>
            <a:ext cx="6858000" cy="19875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3" panose="05040102010807070707" pitchFamily="18" charset="2"/>
              <a:buNone/>
            </a:pPr>
            <a:endParaRPr lang="sl-SI" altLang="sl-SI" smtClean="0"/>
          </a:p>
          <a:p>
            <a:pPr>
              <a:buFont typeface="Wingdings 3" panose="05040102010807070707" pitchFamily="18" charset="2"/>
              <a:buNone/>
            </a:pPr>
            <a:endParaRPr lang="sl-SI" altLang="sl-SI" smtClean="0"/>
          </a:p>
          <a:p>
            <a:pPr>
              <a:buFont typeface="Wingdings 3" panose="05040102010807070707" pitchFamily="18" charset="2"/>
              <a:buNone/>
            </a:pPr>
            <a:r>
              <a:rPr lang="sl-SI" altLang="sl-SI" smtClean="0"/>
              <a:t>Prof. dr. Tatjana Hodnik</a:t>
            </a:r>
          </a:p>
        </p:txBody>
      </p:sp>
    </p:spTree>
    <p:extLst>
      <p:ext uri="{BB962C8B-B14F-4D97-AF65-F5344CB8AC3E}">
        <p14:creationId xmlns:p14="http://schemas.microsoft.com/office/powerpoint/2010/main" val="18989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1219199" y="1825625"/>
          <a:ext cx="8959274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565">
                  <a:extLst>
                    <a:ext uri="{9D8B030D-6E8A-4147-A177-3AD203B41FA5}">
                      <a16:colId xmlns:a16="http://schemas.microsoft.com/office/drawing/2014/main" val="3440707665"/>
                    </a:ext>
                  </a:extLst>
                </a:gridCol>
                <a:gridCol w="2461327">
                  <a:extLst>
                    <a:ext uri="{9D8B030D-6E8A-4147-A177-3AD203B41FA5}">
                      <a16:colId xmlns:a16="http://schemas.microsoft.com/office/drawing/2014/main" val="1864451633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3134071902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2519512363"/>
                    </a:ext>
                  </a:extLst>
                </a:gridCol>
              </a:tblGrid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Konkretna reprezentacija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Grafična reprezentacija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Reprezentacija z matematičnimi simboli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4262541568"/>
                  </a:ext>
                </a:extLst>
              </a:tr>
              <a:tr h="45803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Računsko operacijo izvedemo s konkretnimi objekti, npr. odvzamemo 3 jabolka iz košare s petimi jabolki.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Semikonkretna reprezentacija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Semiabstraktna reprezentacija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Računsko operacijo zapišemo z matematičnimi simboli. V primetru z jabolki: 5 – 3 = 2.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extLst>
                  <a:ext uri="{0D108BD9-81ED-4DB2-BD59-A6C34878D82A}">
                    <a16:rowId xmlns:a16="http://schemas.microsoft.com/office/drawing/2014/main" val="2562511435"/>
                  </a:ext>
                </a:extLst>
              </a:tr>
              <a:tr h="3206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Računsko operacijo grafično prikažemo. Npr. operacijo odštevanja tako, da npr. narišemo 5 jabolk in 3  prečrtamo. Pri tej reprezentaciji rišemo objekte, ki so bili predmeti konkretne reprezentacije.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Računsko </a:t>
                      </a:r>
                      <a:r>
                        <a:rPr lang="sl-SI" sz="1000" dirty="0" smtClean="0">
                          <a:effectLst/>
                        </a:rPr>
                        <a:t>operacijo </a:t>
                      </a:r>
                      <a:r>
                        <a:rPr lang="sl-SI" sz="1000" dirty="0">
                          <a:effectLst/>
                        </a:rPr>
                        <a:t>grafično prikažemo, a ne nujno z reprezentacijami konkretnih objektov. Npr. lahko bi za primer z jabolki narisali 5 krogov in 3 prečrtali. Ta reprezentacija ni več povezana s konkretno izkušnjo v smislu uporabljenih objektov.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54" marR="57254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298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8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+mj-lt"/>
              </a:rPr>
              <a:t>Pri pouku matematike je za učenčevo uspešno </a:t>
            </a:r>
            <a:r>
              <a:rPr lang="sl-SI" dirty="0" smtClean="0">
                <a:latin typeface="+mj-lt"/>
              </a:rPr>
              <a:t>interakcijo  </a:t>
            </a:r>
            <a:r>
              <a:rPr lang="sl-SI" dirty="0">
                <a:latin typeface="+mj-lt"/>
              </a:rPr>
              <a:t>z različnimi reprezentacijami pomembno, da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1</a:t>
            </a:r>
            <a:r>
              <a:rPr lang="sl-SI" dirty="0">
                <a:latin typeface="+mj-lt"/>
              </a:rPr>
              <a:t>.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tekoče </a:t>
            </a:r>
            <a:r>
              <a:rPr lang="sl-SI" dirty="0">
                <a:solidFill>
                  <a:srgbClr val="FF0000"/>
                </a:solidFill>
                <a:latin typeface="+mj-lt"/>
              </a:rPr>
              <a:t>rokuje </a:t>
            </a:r>
            <a:r>
              <a:rPr lang="sl-SI" dirty="0">
                <a:latin typeface="+mj-lt"/>
              </a:rPr>
              <a:t>z različnimi reprezentacijami in </a:t>
            </a:r>
            <a:r>
              <a:rPr lang="sl-SI" dirty="0">
                <a:solidFill>
                  <a:srgbClr val="FF0000"/>
                </a:solidFill>
                <a:latin typeface="+mj-lt"/>
              </a:rPr>
              <a:t>med njimi tudi prehaja </a:t>
            </a:r>
            <a:r>
              <a:rPr lang="sl-SI" dirty="0">
                <a:latin typeface="+mj-lt"/>
              </a:rPr>
              <a:t>(npr. zna s konkretnim materialom izračunati dani račun in računanje ‘prevesti’ v simbolni zapis); 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2. </a:t>
            </a:r>
            <a:r>
              <a:rPr lang="sl-SI" dirty="0">
                <a:solidFill>
                  <a:srgbClr val="FF0000"/>
                </a:solidFill>
                <a:latin typeface="+mj-lt"/>
              </a:rPr>
              <a:t>izbere ustrezno reprezentacijo </a:t>
            </a:r>
            <a:r>
              <a:rPr lang="sl-SI" dirty="0">
                <a:latin typeface="+mj-lt"/>
              </a:rPr>
              <a:t>izmed ponujenih za reprezentiranje določenega pojma (reprezentiranje seštevanja trimestnih števil z desetiškimi enotami je primernejša reprezentacija kot reprezentiranje računanja v obsegu do 1000 z nestrukturiranim materialom).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7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K</a:t>
            </a:r>
            <a:r>
              <a:rPr lang="sl-SI" sz="2800" dirty="0" smtClean="0"/>
              <a:t>aj prikazujejo grafične reprezentacije? Kaj je predpogoj za interpretacijo? </a:t>
            </a:r>
            <a:endParaRPr lang="en-GB" sz="2800" dirty="0"/>
          </a:p>
        </p:txBody>
      </p:sp>
      <p:pic>
        <p:nvPicPr>
          <p:cNvPr id="4" name="Picture 5" descr="a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4449" y="1601694"/>
            <a:ext cx="2734887" cy="2132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klj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241" y="1670158"/>
            <a:ext cx="3397250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krokod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27" y="1530575"/>
            <a:ext cx="4548908" cy="22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949" y="4020829"/>
            <a:ext cx="6198387" cy="2202825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 rotWithShape="1">
          <a:blip r:embed="rId6"/>
          <a:srcRect l="28770" t="28219" r="37720" b="15736"/>
          <a:stretch/>
        </p:blipFill>
        <p:spPr bwMode="auto">
          <a:xfrm>
            <a:off x="637962" y="3595606"/>
            <a:ext cx="1930400" cy="181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8" descr="palč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78" y="5411706"/>
            <a:ext cx="3467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jabol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03" y="4153122"/>
            <a:ext cx="1847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571" y="274638"/>
            <a:ext cx="9447229" cy="1354162"/>
          </a:xfrm>
        </p:spPr>
        <p:txBody>
          <a:bodyPr>
            <a:noAutofit/>
          </a:bodyPr>
          <a:lstStyle/>
          <a:p>
            <a:pPr algn="l"/>
            <a:r>
              <a:rPr lang="sl-SI" sz="2800" dirty="0"/>
              <a:t>Prehajanje med reprezentacijami – model </a:t>
            </a:r>
            <a:r>
              <a:rPr lang="sl-SI" sz="2800" dirty="0" err="1"/>
              <a:t>reprezentacijskih</a:t>
            </a:r>
            <a:r>
              <a:rPr lang="sl-SI" sz="2800" dirty="0"/>
              <a:t> preslikav (</a:t>
            </a:r>
            <a:r>
              <a:rPr lang="sl-SI" sz="2800" dirty="0" smtClean="0"/>
              <a:t>Hodnik, </a:t>
            </a:r>
            <a:r>
              <a:rPr lang="sl-SI" sz="2800" dirty="0" smtClean="0"/>
              <a:t>2003)</a:t>
            </a:r>
            <a:endParaRPr lang="sl-SI" sz="2800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503712" y="1700808"/>
          <a:ext cx="516184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na slika" r:id="rId3" imgW="4723810" imgH="3591426" progId="PBrush">
                  <p:embed/>
                </p:oleObj>
              </mc:Choice>
              <mc:Fallback>
                <p:oleObj name="Bitna slika" r:id="rId3" imgW="4723810" imgH="3591426" progId="PBrush">
                  <p:embed/>
                  <p:pic>
                    <p:nvPicPr>
                      <p:cNvPr id="430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1700808"/>
                        <a:ext cx="5161844" cy="42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84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>
                <a:latin typeface="+mj-lt"/>
              </a:rPr>
              <a:t>Primeri </a:t>
            </a:r>
            <a:r>
              <a:rPr lang="sl-SI" dirty="0" smtClean="0">
                <a:latin typeface="+mj-lt"/>
              </a:rPr>
              <a:t>ustreznih, manj ustreznih ali neustreznih </a:t>
            </a:r>
            <a:r>
              <a:rPr lang="sl-SI" dirty="0" smtClean="0">
                <a:latin typeface="+mj-lt"/>
              </a:rPr>
              <a:t>‚prehajanj‘ med reprezentacijami izbranih matematičnih pojmov, </a:t>
            </a:r>
            <a:r>
              <a:rPr lang="sl-SI" dirty="0" smtClean="0">
                <a:latin typeface="+mj-lt"/>
              </a:rPr>
              <a:t>npr. </a:t>
            </a:r>
            <a:r>
              <a:rPr lang="sl-SI" dirty="0" smtClean="0">
                <a:latin typeface="+mj-lt"/>
              </a:rPr>
              <a:t>število, odštevanje </a:t>
            </a:r>
            <a:r>
              <a:rPr lang="sl-SI" dirty="0" smtClean="0">
                <a:latin typeface="+mj-lt"/>
              </a:rPr>
              <a:t>do 10, računanje do 100, pisno </a:t>
            </a:r>
            <a:r>
              <a:rPr lang="sl-SI" dirty="0" smtClean="0">
                <a:latin typeface="+mj-lt"/>
              </a:rPr>
              <a:t>odštevanje brez in s prehodom…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l-SI" dirty="0" smtClean="0">
                <a:latin typeface="+mj-lt"/>
              </a:rPr>
              <a:t>Bolj kot zaporedje </a:t>
            </a:r>
            <a:r>
              <a:rPr lang="sl-SI" dirty="0" smtClean="0">
                <a:latin typeface="+mj-lt"/>
              </a:rPr>
              <a:t>reprezentacij ‚od konkretne do simbolne‘ so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pomembne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relacije med reprezentacijami </a:t>
            </a:r>
            <a:r>
              <a:rPr lang="sl-SI" dirty="0" smtClean="0">
                <a:latin typeface="+mj-lt"/>
              </a:rPr>
              <a:t>določenega matematičnega </a:t>
            </a:r>
            <a:r>
              <a:rPr lang="sl-SI" dirty="0" smtClean="0">
                <a:latin typeface="+mj-lt"/>
              </a:rPr>
              <a:t>pojma. </a:t>
            </a:r>
            <a:endParaRPr lang="sl-SI" dirty="0" smtClean="0">
              <a:latin typeface="+mj-lt"/>
            </a:endParaRPr>
          </a:p>
          <a:p>
            <a:pPr algn="just">
              <a:buNone/>
            </a:pPr>
            <a:endParaRPr lang="sl-SI" dirty="0">
              <a:latin typeface="+mj-lt"/>
            </a:endParaRPr>
          </a:p>
          <a:p>
            <a:pPr algn="just">
              <a:buNone/>
            </a:pPr>
            <a:r>
              <a:rPr lang="sl-SI" dirty="0" smtClean="0">
                <a:latin typeface="+mj-lt"/>
              </a:rPr>
              <a:t>Primer pojma, </a:t>
            </a:r>
            <a:r>
              <a:rPr lang="sl-SI" dirty="0" smtClean="0">
                <a:latin typeface="+mj-lt"/>
              </a:rPr>
              <a:t>pri katerem </a:t>
            </a:r>
            <a:r>
              <a:rPr lang="sl-SI" dirty="0" smtClean="0">
                <a:latin typeface="+mj-lt"/>
              </a:rPr>
              <a:t>pri obravnavi zaporedje </a:t>
            </a:r>
            <a:r>
              <a:rPr lang="sl-SI" dirty="0" smtClean="0">
                <a:latin typeface="+mj-lt"/>
              </a:rPr>
              <a:t>konkretno-grafično-simbolno sploh ni mogoče</a:t>
            </a:r>
            <a:r>
              <a:rPr lang="sl-SI" dirty="0" smtClean="0">
                <a:latin typeface="+mj-lt"/>
              </a:rPr>
              <a:t>.</a:t>
            </a:r>
          </a:p>
          <a:p>
            <a:pPr algn="just">
              <a:buNone/>
            </a:pPr>
            <a:endParaRPr lang="sl-SI" dirty="0" smtClean="0">
              <a:latin typeface="+mj-lt"/>
            </a:endParaRPr>
          </a:p>
          <a:p>
            <a:pPr algn="just"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Osmišljanje reprezentacije </a:t>
            </a:r>
            <a:r>
              <a:rPr lang="sl-SI" dirty="0" smtClean="0">
                <a:latin typeface="+mj-lt"/>
              </a:rPr>
              <a:t>je bistvenejše od izbire reprezentacije.</a:t>
            </a:r>
          </a:p>
          <a:p>
            <a:pPr algn="just">
              <a:buNone/>
            </a:pPr>
            <a:r>
              <a:rPr lang="sl-SI" dirty="0" smtClean="0">
                <a:latin typeface="+mj-lt"/>
              </a:rPr>
              <a:t>Utemeljite.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14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2. Matematični jezik ali matematični diskurz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Matematični diskurz </a:t>
            </a:r>
            <a:r>
              <a:rPr lang="sl-SI" dirty="0" smtClean="0">
                <a:latin typeface="+mj-lt"/>
              </a:rPr>
              <a:t>pri poučevanju matematike </a:t>
            </a:r>
            <a:r>
              <a:rPr lang="sl-SI" dirty="0" smtClean="0">
                <a:latin typeface="+mj-lt"/>
              </a:rPr>
              <a:t>vključuje: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-Besede</a:t>
            </a:r>
            <a:r>
              <a:rPr lang="sl-SI" dirty="0" smtClean="0">
                <a:latin typeface="+mj-lt"/>
              </a:rPr>
              <a:t>, ki imajo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v matematiki enak pomen </a:t>
            </a:r>
            <a:r>
              <a:rPr lang="sl-SI" dirty="0" smtClean="0">
                <a:latin typeface="+mj-lt"/>
              </a:rPr>
              <a:t>kot </a:t>
            </a:r>
            <a:r>
              <a:rPr lang="sl-SI" dirty="0" smtClean="0">
                <a:latin typeface="+mj-lt"/>
              </a:rPr>
              <a:t>jih imajo v običajnem diskurzu, npr.  večje</a:t>
            </a:r>
            <a:r>
              <a:rPr lang="sl-SI" dirty="0" smtClean="0">
                <a:latin typeface="+mj-lt"/>
              </a:rPr>
              <a:t>, ploskev, dodati, zmanjšati</a:t>
            </a:r>
            <a:r>
              <a:rPr lang="sl-SI" dirty="0" smtClean="0">
                <a:latin typeface="+mj-lt"/>
              </a:rPr>
              <a:t>…  V matematiki jim bomo rekli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termini</a:t>
            </a:r>
            <a:r>
              <a:rPr lang="sl-SI" dirty="0" smtClean="0">
                <a:latin typeface="+mj-lt"/>
              </a:rPr>
              <a:t>, saj jih želimo ločiti od besed v običajnem diskurzu.</a:t>
            </a: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Matematični termini, ki so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enaki besedam</a:t>
            </a:r>
            <a:r>
              <a:rPr lang="sl-SI" dirty="0" smtClean="0">
                <a:latin typeface="+mj-lt"/>
              </a:rPr>
              <a:t>, ki jih uporabljamo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v običajnem diskurzu </a:t>
            </a:r>
            <a:r>
              <a:rPr lang="sl-SI" dirty="0" smtClean="0">
                <a:latin typeface="+mj-lt"/>
              </a:rPr>
              <a:t>ali v različnih znanstvenih diskurzih</a:t>
            </a:r>
            <a:r>
              <a:rPr lang="sl-SI" dirty="0" smtClean="0"/>
              <a:t>, </a:t>
            </a:r>
            <a:r>
              <a:rPr lang="sl-SI" dirty="0"/>
              <a:t>a je njihov pomen popolnoma </a:t>
            </a:r>
            <a:r>
              <a:rPr lang="sl-SI" dirty="0" smtClean="0"/>
              <a:t>drugačen, npr. </a:t>
            </a:r>
            <a:r>
              <a:rPr lang="sl-SI" dirty="0"/>
              <a:t>podoben, skladen, naravno, iracionalno, sinus, koren, telo, deliti…</a:t>
            </a:r>
            <a:r>
              <a:rPr lang="sl-SI" dirty="0" smtClean="0">
                <a:latin typeface="+mj-lt"/>
              </a:rPr>
              <a:t> Ti različni pomeni lahko vplivajo/spodnašajo/motijo pomen v matematičnem diskurzu. </a:t>
            </a: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Matematični termini,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specifični za matematični diskurz</a:t>
            </a:r>
            <a:r>
              <a:rPr lang="sl-SI" dirty="0" smtClean="0">
                <a:latin typeface="+mj-lt"/>
              </a:rPr>
              <a:t>, npr. trikotnik</a:t>
            </a:r>
            <a:r>
              <a:rPr lang="sl-SI" dirty="0" smtClean="0">
                <a:latin typeface="+mj-lt"/>
              </a:rPr>
              <a:t>, število, minus, geometrijsko telo, geometrijski </a:t>
            </a:r>
            <a:r>
              <a:rPr lang="sl-SI" dirty="0" smtClean="0">
                <a:latin typeface="+mj-lt"/>
              </a:rPr>
              <a:t>lik, paralelogram, polieder…, ki se lahko prenesejo na različne načine tudi v običajni diskurz.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Bolj kot so učenci v višjem razredu, bolj vstopajo z vnaprej izdelanimi pomeni, zato se je treba vedno vprašati, kako izbrane tekste, besede razumejo v običajnem diskurzu. Npr. besedilne naloge, navodila, pravila…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42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Poglejmo </a:t>
            </a:r>
            <a:r>
              <a:rPr lang="sl-SI" dirty="0" smtClean="0">
                <a:latin typeface="+mj-lt"/>
              </a:rPr>
              <a:t>matematične termine </a:t>
            </a:r>
            <a:r>
              <a:rPr lang="sl-SI" dirty="0" smtClean="0">
                <a:latin typeface="+mj-lt"/>
              </a:rPr>
              <a:t>pri sklopu geometrijski objekti v UN za matematiko v 5. razredu (ob vsakem razmislite o opredelitvi, ki bo matematično nedvoumna, ki bo jasno zastavila mejo med primerom in </a:t>
            </a:r>
            <a:r>
              <a:rPr lang="sl-SI" dirty="0" err="1" smtClean="0">
                <a:latin typeface="+mj-lt"/>
              </a:rPr>
              <a:t>protiprimerom</a:t>
            </a:r>
            <a:r>
              <a:rPr lang="sl-SI" dirty="0" smtClean="0">
                <a:latin typeface="+mj-lt"/>
              </a:rPr>
              <a:t>).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Ravnina, kot, premer, polmer, sekanta, mimobežnica, tangenta, tetiva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Primeri matematičnih tekstov, ki bi lahko učencem predstavljali težave zaradi kompleksnosti matematičnega jezika. Izberite primere v učbeniških gradivih in jih analizirajte.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954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3. Definicije v matematiki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Z definicijo natančno opredelimo matematični pojem.</a:t>
            </a:r>
            <a:endParaRPr lang="sl-SI" altLang="sl-SI" dirty="0">
              <a:latin typeface="+mj-lt"/>
            </a:endParaRPr>
          </a:p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Z definicijo je jasno </a:t>
            </a:r>
            <a:r>
              <a:rPr lang="sl-SI" altLang="sl-SI" dirty="0">
                <a:latin typeface="+mj-lt"/>
              </a:rPr>
              <a:t>začrtana meja med primerom in </a:t>
            </a:r>
            <a:r>
              <a:rPr lang="sl-SI" altLang="sl-SI" dirty="0" err="1">
                <a:latin typeface="+mj-lt"/>
              </a:rPr>
              <a:t>protiprimerom</a:t>
            </a:r>
            <a:r>
              <a:rPr lang="sl-SI" altLang="sl-SI" dirty="0">
                <a:latin typeface="+mj-lt"/>
              </a:rPr>
              <a:t> danega matematičnega </a:t>
            </a:r>
            <a:r>
              <a:rPr lang="sl-SI" altLang="sl-SI" dirty="0" smtClean="0">
                <a:latin typeface="+mj-lt"/>
              </a:rPr>
              <a:t>pojma.</a:t>
            </a:r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8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None/>
              <a:defRPr/>
            </a:pPr>
            <a:r>
              <a:rPr lang="sl-SI" dirty="0">
                <a:latin typeface="+mj-lt"/>
              </a:rPr>
              <a:t>Ali je to trikotnik?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endParaRPr lang="sl-SI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514350" indent="-514350">
              <a:spcBef>
                <a:spcPts val="580"/>
              </a:spcBef>
              <a:buAutoNum type="arabicPeriod"/>
              <a:defRPr/>
            </a:pPr>
            <a:r>
              <a:rPr lang="sl-SI" dirty="0" smtClean="0">
                <a:latin typeface="+mj-lt"/>
              </a:rPr>
              <a:t>Ne, ker je preveč ozek.</a:t>
            </a:r>
          </a:p>
          <a:p>
            <a:pPr marL="514350" indent="-514350">
              <a:spcBef>
                <a:spcPts val="580"/>
              </a:spcBef>
              <a:buAutoNum type="arabicPeriod"/>
              <a:defRPr/>
            </a:pPr>
            <a:r>
              <a:rPr lang="sl-SI" dirty="0" smtClean="0">
                <a:latin typeface="+mj-lt"/>
              </a:rPr>
              <a:t>Da, ker je omejen s tremi stranicami.</a:t>
            </a:r>
            <a:endParaRPr lang="sl-SI" dirty="0">
              <a:latin typeface="+mj-lt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endParaRPr lang="sl-SI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sl-SI" dirty="0">
              <a:latin typeface="+mj-lt"/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sl-SI" dirty="0" smtClean="0">
                <a:latin typeface="+mj-lt"/>
              </a:rPr>
              <a:t>Mlajši učenci, ki ne poznajo definicij, bodo podali 1. odgovor. Opazimo lahko razhajanje </a:t>
            </a:r>
            <a:r>
              <a:rPr lang="sl-SI" dirty="0">
                <a:latin typeface="+mj-lt"/>
              </a:rPr>
              <a:t>med intuitivnim dojemanjem </a:t>
            </a:r>
            <a:r>
              <a:rPr lang="sl-SI" dirty="0" smtClean="0">
                <a:latin typeface="+mj-lt"/>
              </a:rPr>
              <a:t>matematičnih </a:t>
            </a:r>
            <a:r>
              <a:rPr lang="sl-SI" dirty="0">
                <a:latin typeface="+mj-lt"/>
              </a:rPr>
              <a:t>pojmov in matematičnimi definicijami </a:t>
            </a:r>
            <a:r>
              <a:rPr lang="sl-SI" dirty="0" smtClean="0">
                <a:latin typeface="+mj-lt"/>
              </a:rPr>
              <a:t>pojmov.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Intuitivno dojemanje </a:t>
            </a:r>
            <a:r>
              <a:rPr lang="sl-SI" dirty="0" smtClean="0">
                <a:latin typeface="+mj-lt"/>
              </a:rPr>
              <a:t>bomo opredelili kot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dojemanje brez abstraktnega razčlenjevanja</a:t>
            </a:r>
            <a:r>
              <a:rPr lang="sl-SI" dirty="0" smtClean="0">
                <a:latin typeface="+mj-lt"/>
              </a:rPr>
              <a:t>, običajno osnovano na izkušnjah v materialni realnosti.</a:t>
            </a:r>
            <a:endParaRPr lang="en-GB" dirty="0">
              <a:latin typeface="+mj-lt"/>
            </a:endParaRPr>
          </a:p>
        </p:txBody>
      </p:sp>
      <p:sp>
        <p:nvSpPr>
          <p:cNvPr id="4" name="Pravokotni trikotnik 3"/>
          <p:cNvSpPr/>
          <p:nvPr/>
        </p:nvSpPr>
        <p:spPr>
          <a:xfrm>
            <a:off x="3719513" y="2276476"/>
            <a:ext cx="3600450" cy="5762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94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Napoved vsebine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Opredelitev pojma 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Pridobivanje temeljnih pojmov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Reprezentiranje matematičnih idej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Matematični jezik/diskurz 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Definicije v matematiki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61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Primer:</a:t>
            </a:r>
          </a:p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Dana </a:t>
            </a:r>
            <a:r>
              <a:rPr lang="sl-SI" altLang="sl-SI" dirty="0">
                <a:latin typeface="+mj-lt"/>
              </a:rPr>
              <a:t>je množica likov. Kateri med njimi so trikotniki</a:t>
            </a:r>
            <a:r>
              <a:rPr lang="sl-SI" altLang="sl-SI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altLang="sl-SI" dirty="0">
                <a:latin typeface="+mj-lt"/>
              </a:rPr>
              <a:t>Matematični vidik </a:t>
            </a:r>
            <a:r>
              <a:rPr lang="sl-SI" altLang="sl-SI" dirty="0" smtClean="0">
                <a:latin typeface="+mj-lt"/>
              </a:rPr>
              <a:t>naloge: rešitev temelji </a:t>
            </a:r>
            <a:r>
              <a:rPr lang="sl-SI" altLang="sl-SI" dirty="0">
                <a:latin typeface="+mj-lt"/>
              </a:rPr>
              <a:t>na </a:t>
            </a:r>
            <a:r>
              <a:rPr lang="sl-SI" altLang="sl-SI" dirty="0" smtClean="0">
                <a:latin typeface="+mj-lt"/>
              </a:rPr>
              <a:t>matematični definiciji trikotnika-</a:t>
            </a:r>
          </a:p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Ne-matematični </a:t>
            </a:r>
            <a:r>
              <a:rPr lang="sl-SI" altLang="sl-SI" dirty="0">
                <a:latin typeface="+mj-lt"/>
              </a:rPr>
              <a:t>vidik </a:t>
            </a:r>
            <a:r>
              <a:rPr lang="sl-SI" altLang="sl-SI" dirty="0" smtClean="0">
                <a:latin typeface="+mj-lt"/>
              </a:rPr>
              <a:t>naloge: rešitev temelji na intuitivnem dojemanju trikotnika.</a:t>
            </a:r>
          </a:p>
          <a:p>
            <a:pPr marL="0" indent="0">
              <a:buNone/>
            </a:pPr>
            <a:endParaRPr lang="sl-SI" alt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altLang="sl-SI" dirty="0" smtClean="0">
                <a:latin typeface="+mj-lt"/>
              </a:rPr>
              <a:t>Oblikujte primer naloge in pokažite matematično in ne-matematično rešitev.</a:t>
            </a:r>
            <a:endParaRPr lang="sl-SI" altLang="sl-SI" dirty="0">
              <a:latin typeface="+mj-lt"/>
            </a:endParaRPr>
          </a:p>
          <a:p>
            <a:pPr marL="0" indent="0">
              <a:buNone/>
            </a:pPr>
            <a:endParaRPr lang="sl-SI" altLang="sl-SI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</p:nvPr>
        </p:nvGraphicFramePr>
        <p:xfrm>
          <a:off x="1838036" y="1330035"/>
          <a:ext cx="8429914" cy="4605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941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je</a:t>
                      </a:r>
                      <a:r>
                        <a:rPr lang="sl-SI" sz="1800" baseline="0" dirty="0" smtClean="0"/>
                        <a:t> t</a:t>
                      </a:r>
                      <a:r>
                        <a:rPr lang="sl-SI" sz="1800" dirty="0" smtClean="0"/>
                        <a:t>rikotnik (mat.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baseline="0" dirty="0" err="1" smtClean="0"/>
                        <a:t>def</a:t>
                      </a:r>
                      <a:r>
                        <a:rPr lang="sl-SI" sz="1800" baseline="0" dirty="0" smtClean="0"/>
                        <a:t>)</a:t>
                      </a:r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ni </a:t>
                      </a:r>
                      <a:r>
                        <a:rPr lang="sl-SI" sz="1800" dirty="0" smtClean="0"/>
                        <a:t>trikotnik</a:t>
                      </a:r>
                      <a:endParaRPr lang="sl-SI" sz="1800" dirty="0"/>
                    </a:p>
                  </a:txBody>
                  <a:tcPr marL="85829" marR="8582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972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Intuitivno</a:t>
                      </a:r>
                    </a:p>
                    <a:p>
                      <a:r>
                        <a:rPr lang="sl-SI" sz="1800" dirty="0" smtClean="0"/>
                        <a:t>dojemanje</a:t>
                      </a:r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85829" marR="8582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71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ne-intuitivno dojemanje</a:t>
                      </a:r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L="85829" marR="85829" marT="45712" marB="45712"/>
                </a:tc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/>
                    </a:p>
                  </a:txBody>
                  <a:tcPr marL="85829" marR="8582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nakokraki trikotnik 4"/>
          <p:cNvSpPr/>
          <p:nvPr/>
        </p:nvSpPr>
        <p:spPr>
          <a:xfrm>
            <a:off x="4008439" y="2349500"/>
            <a:ext cx="574675" cy="6477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Enakokraki trikotnik 5"/>
          <p:cNvSpPr/>
          <p:nvPr/>
        </p:nvSpPr>
        <p:spPr>
          <a:xfrm>
            <a:off x="4295776" y="3068638"/>
            <a:ext cx="1008063" cy="7921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nakokraki trikotnik 6"/>
          <p:cNvSpPr/>
          <p:nvPr/>
        </p:nvSpPr>
        <p:spPr>
          <a:xfrm>
            <a:off x="5591176" y="2492375"/>
            <a:ext cx="792163" cy="43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464426" y="2420938"/>
            <a:ext cx="576263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8759826" y="2349500"/>
            <a:ext cx="1008063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9048750" y="3068639"/>
            <a:ext cx="719138" cy="720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Šestkotnik 11"/>
          <p:cNvSpPr/>
          <p:nvPr/>
        </p:nvSpPr>
        <p:spPr>
          <a:xfrm>
            <a:off x="7608889" y="3213100"/>
            <a:ext cx="719137" cy="6477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Pravokotni trikotnik 13"/>
          <p:cNvSpPr/>
          <p:nvPr/>
        </p:nvSpPr>
        <p:spPr>
          <a:xfrm rot="10594598">
            <a:off x="5483225" y="4329113"/>
            <a:ext cx="865188" cy="8636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Enakokraki trikotnik 14"/>
          <p:cNvSpPr/>
          <p:nvPr/>
        </p:nvSpPr>
        <p:spPr>
          <a:xfrm rot="10800000">
            <a:off x="4583114" y="4365625"/>
            <a:ext cx="649287" cy="1295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8" name="Pravokotni trikotnik 17"/>
          <p:cNvSpPr/>
          <p:nvPr/>
        </p:nvSpPr>
        <p:spPr>
          <a:xfrm rot="2360428">
            <a:off x="4229101" y="4721226"/>
            <a:ext cx="200025" cy="1223963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Enakokraki trikotnik 18"/>
          <p:cNvSpPr/>
          <p:nvPr/>
        </p:nvSpPr>
        <p:spPr>
          <a:xfrm rot="13815897">
            <a:off x="4981575" y="5156200"/>
            <a:ext cx="1511300" cy="431800"/>
          </a:xfrm>
          <a:prstGeom prst="triangle">
            <a:avLst>
              <a:gd name="adj" fmla="val 71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49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221163"/>
            <a:ext cx="1333500" cy="723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084763"/>
            <a:ext cx="8651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724400"/>
            <a:ext cx="7191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4149726"/>
            <a:ext cx="11969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Primeri definicij v šolski matematiki: 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Izberite določen pojem in izpišite definicije za ta pojem v različnih učbeniških gradivih. V čem se razlikujejo? So katere pomanjkljive? V kakšnem smislu? Bi lahko predvideli težave, ki jih imajo lahko učenci z razumevanjem vaših izbranih definicij?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64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Ali obstaja teorija o poučevanju matematike?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Enotne teorije o učenju matematike ni</a:t>
            </a:r>
            <a:r>
              <a:rPr lang="sl-SI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V literaturi sta pogosto navedeni dve teoriji, največkrat poimenovani kot behavioristična in kognitivna (behavioristična kot nezaželena, zastarela in kognitivna kot prava, zaželena).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Tako polariziranje teorij v današnjem času nima nobenega pomena – vedno gre za preplet, v sodobnem diskurzu govorimo 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direktnem in dialoškem poučevanju</a:t>
            </a:r>
            <a:r>
              <a:rPr lang="sl-SI" dirty="0" smtClean="0">
                <a:latin typeface="+mj-lt"/>
              </a:rPr>
              <a:t>, ki ju ločimo zgolj zaradi tega, da ju lažje opredelimo, sicer pa sta povezana. 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Preberite članek: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KREK, Janez, HODNIK, Tatjana. Poučevanje kot diskurz vednosti in utemeljeno verovanje v znanje. </a:t>
            </a:r>
            <a:r>
              <a:rPr lang="sl-SI" i="1" dirty="0">
                <a:latin typeface="+mj-lt"/>
              </a:rPr>
              <a:t>Sodobna pedagogika</a:t>
            </a:r>
            <a:r>
              <a:rPr lang="sl-SI" dirty="0">
                <a:latin typeface="+mj-lt"/>
              </a:rPr>
              <a:t>. mar. 2022, </a:t>
            </a:r>
            <a:r>
              <a:rPr lang="sl-SI" dirty="0" err="1">
                <a:latin typeface="+mj-lt"/>
              </a:rPr>
              <a:t>letn</a:t>
            </a:r>
            <a:r>
              <a:rPr lang="sl-SI" dirty="0">
                <a:latin typeface="+mj-lt"/>
              </a:rPr>
              <a:t>. 73, št. 1, str. 30-56.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773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Obvezna študijska literatura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+mj-lt"/>
              </a:rPr>
              <a:t>KREK, Janez, HODNIK, Tatjana. Poučevanje kot diskurz vednosti in utemeljeno verovanje v znanje. </a:t>
            </a:r>
            <a:r>
              <a:rPr lang="sl-SI" i="1" dirty="0">
                <a:latin typeface="+mj-lt"/>
              </a:rPr>
              <a:t>Sodobna pedagogika</a:t>
            </a:r>
            <a:r>
              <a:rPr lang="sl-SI" dirty="0">
                <a:latin typeface="+mj-lt"/>
              </a:rPr>
              <a:t>. mar. 2022, </a:t>
            </a:r>
            <a:r>
              <a:rPr lang="sl-SI" dirty="0" err="1">
                <a:latin typeface="+mj-lt"/>
              </a:rPr>
              <a:t>letn</a:t>
            </a:r>
            <a:r>
              <a:rPr lang="sl-SI" dirty="0">
                <a:latin typeface="+mj-lt"/>
              </a:rPr>
              <a:t>. 73, št. 1, str. 30-56</a:t>
            </a:r>
            <a:r>
              <a:rPr lang="sl-SI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HODNIK, Tatjana. Pomen modela </a:t>
            </a:r>
            <a:r>
              <a:rPr lang="sl-SI" dirty="0" err="1">
                <a:latin typeface="+mj-lt"/>
              </a:rPr>
              <a:t>reprezentacijskih</a:t>
            </a:r>
            <a:r>
              <a:rPr lang="sl-SI" dirty="0">
                <a:latin typeface="+mj-lt"/>
              </a:rPr>
              <a:t> preslikav za učenje računskih algoritmov. </a:t>
            </a:r>
            <a:r>
              <a:rPr lang="sl-SI" i="1" dirty="0">
                <a:latin typeface="+mj-lt"/>
              </a:rPr>
              <a:t>Pedagoška obzorja : časopis za didaktiko in metodiko</a:t>
            </a:r>
            <a:r>
              <a:rPr lang="sl-SI" dirty="0">
                <a:latin typeface="+mj-lt"/>
              </a:rPr>
              <a:t>. 2003, </a:t>
            </a:r>
            <a:r>
              <a:rPr lang="sl-SI" dirty="0" err="1">
                <a:latin typeface="+mj-lt"/>
              </a:rPr>
              <a:t>letn</a:t>
            </a:r>
            <a:r>
              <a:rPr lang="sl-SI" dirty="0">
                <a:latin typeface="+mj-lt"/>
              </a:rPr>
              <a:t>. 18, št. 1, str. [3]-21.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32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b="1" dirty="0">
                <a:latin typeface="Garamond" panose="02020404030301010803" pitchFamily="18" charset="0"/>
              </a:rPr>
              <a:t>Opredelitev pojma ‘pojem’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en-GB" altLang="sl-SI" b="1" dirty="0" err="1">
                <a:latin typeface="+mj-lt"/>
                <a:cs typeface="Times New Roman" panose="02020603050405020304" pitchFamily="18" charset="0"/>
              </a:rPr>
              <a:t>pójem</a:t>
            </a:r>
            <a:r>
              <a:rPr lang="en-GB" altLang="sl-SI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dirty="0" smtClean="0">
                <a:latin typeface="+mj-lt"/>
                <a:cs typeface="Times New Roman" panose="02020603050405020304" pitchFamily="18" charset="0"/>
              </a:rPr>
              <a:t>…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miselna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tvorba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določena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z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bistvenimi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lastnostmi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značilnostmi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konkretnega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ali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abstraktnega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predmeta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predmetov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…;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lepo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je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relativen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pojem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;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pojem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časti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hiše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vojne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…//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kar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se da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določiti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spoznati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zlasti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z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umom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svoboda</a:t>
            </a:r>
            <a:r>
              <a:rPr lang="sl-SI" altLang="sl-SI" i="1" dirty="0" smtClean="0">
                <a:latin typeface="+mj-lt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ni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predmet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ampak</a:t>
            </a:r>
            <a:r>
              <a:rPr lang="en-GB" altLang="sl-SI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sl-SI" i="1" dirty="0" err="1" smtClean="0">
                <a:latin typeface="+mj-lt"/>
                <a:cs typeface="Times New Roman" panose="02020603050405020304" pitchFamily="18" charset="0"/>
              </a:rPr>
              <a:t>pojem</a:t>
            </a:r>
            <a:r>
              <a:rPr lang="en-GB" altLang="sl-SI" dirty="0" smtClean="0">
                <a:latin typeface="+mj-lt"/>
                <a:cs typeface="Times New Roman" panose="02020603050405020304" pitchFamily="18" charset="0"/>
              </a:rPr>
              <a:t>  (SSKJ, 1994)</a:t>
            </a:r>
          </a:p>
          <a:p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3708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Pridobivanje temeljnih pojmov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Kateri so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temeljni pojmi </a:t>
            </a:r>
            <a:r>
              <a:rPr lang="sl-SI" dirty="0" smtClean="0">
                <a:latin typeface="+mj-lt"/>
              </a:rPr>
              <a:t>na </a:t>
            </a:r>
            <a:r>
              <a:rPr lang="sl-SI" dirty="0" smtClean="0">
                <a:latin typeface="+mj-lt"/>
              </a:rPr>
              <a:t>začetku šolanja? Kaj določi, da je pojem temeljni?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Seznanjanje s pojmom </a:t>
            </a:r>
            <a:r>
              <a:rPr lang="sl-SI" dirty="0" smtClean="0">
                <a:latin typeface="+mj-lt"/>
              </a:rPr>
              <a:t>– vezano na materialno realnost, na zunanji svet, empirično izpraševanje realnosti na specifičen (matematičen način)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Ozaveščanje podobnosti izkušenj </a:t>
            </a:r>
            <a:r>
              <a:rPr lang="sl-SI" dirty="0" smtClean="0">
                <a:latin typeface="+mj-lt"/>
              </a:rPr>
              <a:t>– iskanje podobnosti in razlik (</a:t>
            </a:r>
            <a:r>
              <a:rPr lang="sl-SI" altLang="sl-SI" dirty="0" smtClean="0">
                <a:latin typeface="+mj-lt"/>
              </a:rPr>
              <a:t>ugotavljanje zakonitosti predpostavlja izkušnje, ki jih posameznik nenehno presoja z vidika </a:t>
            </a:r>
            <a:r>
              <a:rPr lang="sl-SI" altLang="sl-SI" dirty="0" smtClean="0">
                <a:solidFill>
                  <a:srgbClr val="FF0000"/>
                </a:solidFill>
                <a:latin typeface="+mj-lt"/>
              </a:rPr>
              <a:t>istosti in enakosti</a:t>
            </a:r>
            <a:r>
              <a:rPr lang="sl-SI" altLang="sl-SI" dirty="0" smtClean="0">
                <a:latin typeface="+mj-lt"/>
              </a:rPr>
              <a:t>)</a:t>
            </a:r>
            <a:endParaRPr lang="sl-SI" altLang="sl-SI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  <a:latin typeface="+mj-lt"/>
              </a:rPr>
              <a:t>Objektifikacija</a:t>
            </a:r>
            <a:r>
              <a:rPr lang="sl-SI" dirty="0" smtClean="0">
                <a:latin typeface="+mj-lt"/>
              </a:rPr>
              <a:t> – ločevanje izkušnje od materialne realnosti (</a:t>
            </a:r>
            <a:r>
              <a:rPr lang="sl-SI" altLang="sl-SI" dirty="0" smtClean="0">
                <a:latin typeface="+mj-lt"/>
              </a:rPr>
              <a:t>ugotavljanje zakonitosti predpostavlja izkušnje, ki jih posameznik nenehno presoja z vidika </a:t>
            </a:r>
            <a:r>
              <a:rPr lang="sl-SI" altLang="sl-SI" dirty="0" smtClean="0">
                <a:solidFill>
                  <a:srgbClr val="FF0000"/>
                </a:solidFill>
                <a:latin typeface="+mj-lt"/>
              </a:rPr>
              <a:t>istosti in enakosti</a:t>
            </a:r>
            <a:r>
              <a:rPr lang="sl-SI" altLang="sl-SI" dirty="0" smtClean="0">
                <a:latin typeface="+mj-lt"/>
              </a:rPr>
              <a:t>)</a:t>
            </a:r>
            <a:endParaRPr lang="sl-SI" altLang="sl-SI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Uporaba znanja </a:t>
            </a:r>
            <a:r>
              <a:rPr lang="sl-SI" dirty="0" smtClean="0">
                <a:latin typeface="+mj-lt"/>
              </a:rPr>
              <a:t>– nove situacije, naloge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Primer: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Razvoj pojma deli </a:t>
            </a:r>
            <a:r>
              <a:rPr lang="sl-SI" dirty="0" smtClean="0">
                <a:latin typeface="+mj-lt"/>
              </a:rPr>
              <a:t>celote – ulomki: </a:t>
            </a:r>
            <a:r>
              <a:rPr lang="sl-SI" dirty="0" smtClean="0">
                <a:latin typeface="+mj-lt"/>
              </a:rPr>
              <a:t>od seznanjanja do </a:t>
            </a:r>
            <a:r>
              <a:rPr lang="sl-SI" dirty="0" smtClean="0">
                <a:latin typeface="+mj-lt"/>
              </a:rPr>
              <a:t>uporabe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36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8273" y="5075670"/>
            <a:ext cx="10515600" cy="1325563"/>
          </a:xfrm>
        </p:spPr>
        <p:txBody>
          <a:bodyPr>
            <a:normAutofit/>
          </a:bodyPr>
          <a:lstStyle/>
          <a:p>
            <a:r>
              <a:rPr lang="sl-SI" altLang="sl-SI" sz="2800" dirty="0" smtClean="0"/>
              <a:t>Ugotavljanje </a:t>
            </a:r>
            <a:r>
              <a:rPr lang="sl-SI" altLang="sl-SI" sz="2800" dirty="0"/>
              <a:t>zakonitosti predpostavlja izkušnje, ki jih posameznik nenehno presoja z vidika </a:t>
            </a:r>
            <a:r>
              <a:rPr lang="sl-SI" altLang="sl-SI" sz="2800" dirty="0">
                <a:solidFill>
                  <a:srgbClr val="FF0000"/>
                </a:solidFill>
              </a:rPr>
              <a:t>istosti in </a:t>
            </a:r>
            <a:r>
              <a:rPr lang="sl-SI" altLang="sl-SI" sz="2800" dirty="0" smtClean="0">
                <a:solidFill>
                  <a:srgbClr val="FF0000"/>
                </a:solidFill>
              </a:rPr>
              <a:t>enakosti.</a:t>
            </a:r>
            <a:endParaRPr lang="en-GB" sz="2800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1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err="1" smtClean="0">
                <a:latin typeface="Garamond" panose="02020404030301010803" pitchFamily="18" charset="0"/>
              </a:rPr>
              <a:t>Objektifikacija</a:t>
            </a:r>
            <a:r>
              <a:rPr lang="sl-SI" sz="2800" b="1" dirty="0" smtClean="0">
                <a:latin typeface="Garamond" panose="02020404030301010803" pitchFamily="18" charset="0"/>
              </a:rPr>
              <a:t> kot pogoj za formalno abstrakcijo v OŠ</a:t>
            </a:r>
            <a:br>
              <a:rPr lang="sl-SI" sz="2800" b="1" dirty="0" smtClean="0">
                <a:latin typeface="Garamond" panose="02020404030301010803" pitchFamily="18" charset="0"/>
              </a:rPr>
            </a:br>
            <a:r>
              <a:rPr lang="sl-SI" sz="2800" b="1" dirty="0" smtClean="0"/>
              <a:t>So vsi abstraktni pojmi v OŠ osnovani na empirični abstrakciji?</a:t>
            </a:r>
            <a:endParaRPr lang="en-GB" sz="2800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88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Podrobneje o </a:t>
            </a:r>
            <a:r>
              <a:rPr lang="sl-SI" sz="2800" b="1" dirty="0" err="1" smtClean="0">
                <a:latin typeface="Garamond" panose="02020404030301010803" pitchFamily="18" charset="0"/>
              </a:rPr>
              <a:t>objektifikaciji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1. Pomen </a:t>
            </a:r>
            <a:r>
              <a:rPr lang="sl-SI" dirty="0" smtClean="0">
                <a:latin typeface="+mj-lt"/>
              </a:rPr>
              <a:t>reprezentiranja matematičnih idej in prehajanja med njimi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2. Matematični jezik/diskurz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3. Definicije pri pouku matematike</a:t>
            </a:r>
            <a:endParaRPr lang="sl-SI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94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latin typeface="Garamond" panose="02020404030301010803" pitchFamily="18" charset="0"/>
              </a:rPr>
              <a:t>1. Reprezentiranje </a:t>
            </a:r>
            <a:r>
              <a:rPr lang="sl-SI" sz="2800" b="1" dirty="0" smtClean="0">
                <a:latin typeface="Garamond" panose="02020404030301010803" pitchFamily="18" charset="0"/>
              </a:rPr>
              <a:t>matematičnih idej</a:t>
            </a:r>
            <a:endParaRPr lang="en-GB" sz="2800" b="1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  <a:latin typeface="+mj-lt"/>
              </a:rPr>
              <a:t>Reprezentacija</a:t>
            </a:r>
            <a:r>
              <a:rPr lang="sl-SI" dirty="0" smtClean="0">
                <a:latin typeface="+mj-lt"/>
              </a:rPr>
              <a:t> je v prvi vrsti nekaj, kar </a:t>
            </a:r>
            <a:r>
              <a:rPr lang="sl-SI" dirty="0" smtClean="0">
                <a:solidFill>
                  <a:srgbClr val="FF0000"/>
                </a:solidFill>
                <a:latin typeface="+mj-lt"/>
              </a:rPr>
              <a:t>stoji namesto nečesa drugega</a:t>
            </a:r>
            <a:r>
              <a:rPr lang="sl-SI" dirty="0" smtClean="0">
                <a:latin typeface="+mj-lt"/>
              </a:rPr>
              <a:t>. </a:t>
            </a:r>
          </a:p>
          <a:p>
            <a:pPr>
              <a:buNone/>
            </a:pPr>
            <a:r>
              <a:rPr lang="sl-SI" dirty="0" smtClean="0">
                <a:latin typeface="+mj-lt"/>
              </a:rPr>
              <a:t>Pri vsaki reprezentaciji moramo opredeliti: (1) </a:t>
            </a:r>
            <a:r>
              <a:rPr lang="sl-SI" dirty="0" err="1" smtClean="0">
                <a:latin typeface="+mj-lt"/>
              </a:rPr>
              <a:t>reprezentirajoči</a:t>
            </a:r>
            <a:r>
              <a:rPr lang="sl-SI" dirty="0" smtClean="0">
                <a:latin typeface="+mj-lt"/>
              </a:rPr>
              <a:t> svet, (2) svet, ki ga </a:t>
            </a:r>
            <a:r>
              <a:rPr lang="sl-SI" dirty="0" err="1" smtClean="0">
                <a:latin typeface="+mj-lt"/>
              </a:rPr>
              <a:t>reprezentirajoči</a:t>
            </a:r>
            <a:r>
              <a:rPr lang="sl-SI" dirty="0" smtClean="0">
                <a:latin typeface="+mj-lt"/>
              </a:rPr>
              <a:t> svet reprezentira, ter (3) povezavo med svetom, ki ga reprezentira, in </a:t>
            </a:r>
            <a:r>
              <a:rPr lang="sl-SI" dirty="0" err="1" smtClean="0">
                <a:latin typeface="+mj-lt"/>
              </a:rPr>
              <a:t>reprezentirajočim</a:t>
            </a:r>
            <a:r>
              <a:rPr lang="sl-SI" dirty="0" smtClean="0">
                <a:latin typeface="+mj-lt"/>
              </a:rPr>
              <a:t> svetom (</a:t>
            </a:r>
            <a:r>
              <a:rPr lang="sl-SI" dirty="0" err="1" smtClean="0">
                <a:latin typeface="+mj-lt"/>
              </a:rPr>
              <a:t>Palmers</a:t>
            </a:r>
            <a:r>
              <a:rPr lang="sl-SI" dirty="0" smtClean="0">
                <a:latin typeface="+mj-lt"/>
              </a:rPr>
              <a:t>, 1978). </a:t>
            </a: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Primer: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Modeli desetiških enot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92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>
                <a:latin typeface="+mj-lt"/>
              </a:rPr>
              <a:t>Reprezentacije delimo na notranje in zunanje.</a:t>
            </a:r>
          </a:p>
          <a:p>
            <a:pPr>
              <a:buNone/>
            </a:pPr>
            <a:r>
              <a:rPr lang="sl-SI" i="1" dirty="0" smtClean="0">
                <a:solidFill>
                  <a:srgbClr val="FF0000"/>
                </a:solidFill>
                <a:latin typeface="+mj-lt"/>
              </a:rPr>
              <a:t>Zunanje </a:t>
            </a:r>
            <a:r>
              <a:rPr lang="sl-SI" i="1" dirty="0" smtClean="0">
                <a:solidFill>
                  <a:srgbClr val="FF0000"/>
                </a:solidFill>
                <a:latin typeface="+mj-lt"/>
              </a:rPr>
              <a:t>reprezentacije </a:t>
            </a:r>
            <a:r>
              <a:rPr lang="sl-SI" dirty="0" smtClean="0">
                <a:latin typeface="+mj-lt"/>
              </a:rPr>
              <a:t>pri pouku matematike so:  konkretne, grafične in simbolne</a:t>
            </a:r>
            <a:r>
              <a:rPr lang="sl-SI" dirty="0" smtClean="0">
                <a:latin typeface="+mj-lt"/>
              </a:rPr>
              <a:t>. </a:t>
            </a:r>
            <a:r>
              <a:rPr lang="sl-SI" dirty="0">
                <a:latin typeface="+mj-lt"/>
              </a:rPr>
              <a:t>(</a:t>
            </a:r>
            <a:r>
              <a:rPr lang="sl-SI" dirty="0" err="1">
                <a:latin typeface="+mj-lt"/>
              </a:rPr>
              <a:t>Bruner</a:t>
            </a:r>
            <a:r>
              <a:rPr lang="sl-SI" dirty="0">
                <a:latin typeface="+mj-lt"/>
              </a:rPr>
              <a:t> (1966) jih opredeli kot   </a:t>
            </a:r>
            <a:r>
              <a:rPr lang="sl-SI" dirty="0" err="1">
                <a:latin typeface="+mj-lt"/>
              </a:rPr>
              <a:t>enaktivna</a:t>
            </a:r>
            <a:r>
              <a:rPr lang="sl-SI" dirty="0">
                <a:latin typeface="+mj-lt"/>
              </a:rPr>
              <a:t> (konkretna), </a:t>
            </a:r>
            <a:r>
              <a:rPr lang="sl-SI" dirty="0" err="1" smtClean="0">
                <a:latin typeface="+mj-lt"/>
              </a:rPr>
              <a:t>ikonična</a:t>
            </a:r>
            <a:r>
              <a:rPr lang="sl-SI" dirty="0" smtClean="0">
                <a:latin typeface="+mj-lt"/>
              </a:rPr>
              <a:t> </a:t>
            </a:r>
            <a:r>
              <a:rPr lang="sl-SI" dirty="0">
                <a:latin typeface="+mj-lt"/>
              </a:rPr>
              <a:t>(grafična) </a:t>
            </a:r>
            <a:r>
              <a:rPr lang="sl-SI" dirty="0" smtClean="0">
                <a:latin typeface="+mj-lt"/>
              </a:rPr>
              <a:t>in </a:t>
            </a:r>
            <a:r>
              <a:rPr lang="sl-SI" dirty="0">
                <a:latin typeface="+mj-lt"/>
              </a:rPr>
              <a:t>simbolična) </a:t>
            </a:r>
            <a:endParaRPr lang="sl-SI" dirty="0" smtClean="0">
              <a:latin typeface="+mj-lt"/>
            </a:endParaRPr>
          </a:p>
          <a:p>
            <a:pPr>
              <a:buNone/>
            </a:pPr>
            <a:r>
              <a:rPr lang="sl-SI" i="1" dirty="0" smtClean="0">
                <a:solidFill>
                  <a:srgbClr val="FF0000"/>
                </a:solidFill>
                <a:latin typeface="+mj-lt"/>
              </a:rPr>
              <a:t>Notranje </a:t>
            </a:r>
            <a:r>
              <a:rPr lang="sl-SI" i="1" dirty="0">
                <a:solidFill>
                  <a:srgbClr val="FF0000"/>
                </a:solidFill>
                <a:latin typeface="+mj-lt"/>
              </a:rPr>
              <a:t>reprezentacije</a:t>
            </a:r>
            <a:r>
              <a:rPr lang="sl-SI" dirty="0">
                <a:latin typeface="+mj-lt"/>
              </a:rPr>
              <a:t>, poznamo jih tudi pod izrazom kognitivne reprezentacije (</a:t>
            </a:r>
            <a:r>
              <a:rPr lang="sl-SI" dirty="0" err="1">
                <a:latin typeface="+mj-lt"/>
              </a:rPr>
              <a:t>Palmer</a:t>
            </a:r>
            <a:r>
              <a:rPr lang="sl-SI" dirty="0">
                <a:latin typeface="+mj-lt"/>
              </a:rPr>
              <a:t>, 1978), razumemo kot miselne predstave, ki </a:t>
            </a:r>
            <a:r>
              <a:rPr lang="sl-SI" dirty="0" smtClean="0">
                <a:latin typeface="+mj-lt"/>
              </a:rPr>
              <a:t>so običajno osnovane na zunanjih reprezentacijah. Imenujemo jih tudi </a:t>
            </a:r>
            <a:r>
              <a:rPr lang="sl-SI" dirty="0" err="1" smtClean="0">
                <a:solidFill>
                  <a:srgbClr val="FF0000"/>
                </a:solidFill>
                <a:latin typeface="+mj-lt"/>
              </a:rPr>
              <a:t>prezentacije</a:t>
            </a:r>
            <a:r>
              <a:rPr lang="sl-SI" dirty="0" smtClean="0">
                <a:latin typeface="+mj-lt"/>
              </a:rPr>
              <a:t>, ker predstavljajo original (ne </a:t>
            </a:r>
            <a:r>
              <a:rPr lang="sl-SI" b="1" dirty="0" err="1" smtClean="0">
                <a:latin typeface="+mj-lt"/>
              </a:rPr>
              <a:t>re</a:t>
            </a:r>
            <a:r>
              <a:rPr lang="sl-SI" dirty="0" err="1" smtClean="0">
                <a:latin typeface="+mj-lt"/>
              </a:rPr>
              <a:t>prezentirajo</a:t>
            </a:r>
            <a:r>
              <a:rPr lang="sl-SI" dirty="0" smtClean="0">
                <a:latin typeface="+mj-lt"/>
              </a:rPr>
              <a:t>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5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Širokozaslonsko</PresentationFormat>
  <Paragraphs>125</Paragraphs>
  <Slides>24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Wingdings 2</vt:lpstr>
      <vt:lpstr>Wingdings 3</vt:lpstr>
      <vt:lpstr>Officeova tema</vt:lpstr>
      <vt:lpstr>Bitna slika</vt:lpstr>
      <vt:lpstr>Temelji učenja  matematike (izročki za predavanja pri osnove didaktike matematike 1, 2. l., DU)</vt:lpstr>
      <vt:lpstr>Napoved vsebine</vt:lpstr>
      <vt:lpstr>Opredelitev pojma ‘pojem’</vt:lpstr>
      <vt:lpstr>Pridobivanje temeljnih pojmov</vt:lpstr>
      <vt:lpstr>Ugotavljanje zakonitosti predpostavlja izkušnje, ki jih posameznik nenehno presoja z vidika istosti in enakosti.</vt:lpstr>
      <vt:lpstr>Objektifikacija kot pogoj za formalno abstrakcijo v OŠ So vsi abstraktni pojmi v OŠ osnovani na empirični abstrakciji?</vt:lpstr>
      <vt:lpstr>Podrobneje o objektifikaciji</vt:lpstr>
      <vt:lpstr>1. Reprezentiranje matematičnih idej</vt:lpstr>
      <vt:lpstr>PowerPointova predstavitev</vt:lpstr>
      <vt:lpstr>PowerPointova predstavitev</vt:lpstr>
      <vt:lpstr>PowerPointova predstavitev</vt:lpstr>
      <vt:lpstr>Kaj prikazujejo grafične reprezentacije? Kaj je predpogoj za interpretacijo? </vt:lpstr>
      <vt:lpstr>Prehajanje med reprezentacijami – model reprezentacijskih preslikav (Hodnik, 2003)</vt:lpstr>
      <vt:lpstr>PowerPointova predstavitev</vt:lpstr>
      <vt:lpstr>PowerPointova predstavitev</vt:lpstr>
      <vt:lpstr>2. Matematični jezik ali matematični diskurz</vt:lpstr>
      <vt:lpstr>PowerPointova predstavitev</vt:lpstr>
      <vt:lpstr>3. Definicije v matematiki</vt:lpstr>
      <vt:lpstr>PowerPointova predstavitev</vt:lpstr>
      <vt:lpstr>PowerPointova predstavitev</vt:lpstr>
      <vt:lpstr>PowerPointova predstavitev</vt:lpstr>
      <vt:lpstr>PowerPointova predstavitev</vt:lpstr>
      <vt:lpstr>Ali obstaja teorija o poučevanju matematike?</vt:lpstr>
      <vt:lpstr>Obvezna študijska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Temelji učenja  matematike (izročki za predavanja pri osnove didaktike matematike 1, 2. l., DU)</dc:title>
  <dc:creator>Tatjana</dc:creator>
  <cp:lastModifiedBy>Tatjana</cp:lastModifiedBy>
  <cp:revision>1</cp:revision>
  <dcterms:created xsi:type="dcterms:W3CDTF">2023-02-20T11:30:39Z</dcterms:created>
  <dcterms:modified xsi:type="dcterms:W3CDTF">2023-02-20T11:31:08Z</dcterms:modified>
</cp:coreProperties>
</file>