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5CDB3D-DBCA-471D-6B28-36044659A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B95555A-3F62-1A32-4B6E-814AEACF4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0A0803B-2415-ADDE-6966-225B6F6D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C25245B-3492-609A-AFBD-92078A65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09510CF-9812-337D-ECE7-39C84278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207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4A56CF-AD87-FEF5-4EF2-D58A8B3C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31A704C-E5D1-C287-C462-C2C7C12E7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3309CC-B57A-CD67-EAA1-78187B13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A01F46-7821-7E42-169F-31087587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8B6827-D37B-7F55-3B27-AE56AD5E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761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807D446-7580-2876-7A40-F87C9E61E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15746D8-EBEB-3A60-5093-8ECA4FEE8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1415EB-403E-BD42-9AA4-EA4F8CE4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2E1351-BCF0-DBCB-8AEF-DAA0CEDD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BAC61F-B030-4325-08BC-866B77AC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232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FECB06-E4C4-664E-B379-8252C09C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A3C7CF-6D68-34FC-0DDF-1E0AB557A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9BEB110-D26E-EA54-7BBE-E370C90B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21A8D19-4558-1E84-72F0-D0208F84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BC67B5-F64A-6805-EB82-4442A0FD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329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67F9B5-0007-223F-5AEE-A732D251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156B24D-8E29-DCE5-3F1B-AF1EE8E1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22C39FF-768A-5E43-4FF1-6D6484D2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12E0FC0-9759-1EAA-87C4-5C3098BD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36C2D5D-9253-A60B-B9A4-36DB40CB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370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FCCECE-FC0B-6A4C-ACD6-EF562EE4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13EB59-30FE-1714-5EDB-B463B19A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234EF33-8EAF-D077-6648-80AA7943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4FCE3DB-8EF0-938B-4A7A-7CAFAE98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AE81E5D-79F5-5D96-6586-E84A914A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9073AD9-419A-3B83-A79D-786FA51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81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39F123-9C68-9BF9-A63D-715BD401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7908A36-204D-AA7F-0C74-04D65B4CD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A7AD9CB-E425-F347-64EB-F997DE016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5C6F307-A974-F520-9A53-1443B223F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16F267A-1366-BF8E-B44A-C95293008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72247E1-9251-71BA-AC61-4A44FE98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3C06D62-B3F8-776C-F26D-B21EF227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850CC45-6D28-569A-93E0-561F9084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693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B1828A-79D5-6B45-6D90-E7F30359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689143B-6445-F887-ABB5-05837338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0C4D231-FFC6-23BB-9D01-BE6F48B0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C93A753-7C75-DF06-3F07-CF382BB0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066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1B7988A-1015-67F3-4E0D-2D017ADB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DED84B3-C52C-61E3-2953-BA896488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6B57B50-36FC-2F10-C3AD-1661A9BE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44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81BED2-0342-98CD-EAFC-FB3E98E8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CC365B-C847-421D-516D-BB2965EC2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0F3CC27-1B00-099A-9C90-7CDADB8F2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6706AD0-DF5B-6053-9D7D-B8C0BE6C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F68DAE0-D3A0-F94B-D1FF-C4A9940D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9126CA1-A2DA-74F4-BCBF-0A100094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531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292F29-7115-D435-EE09-C5311A1C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789B279-9183-6E88-A9F3-351331B2A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9185230-DC59-FF2B-43F9-275085B59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BA605FD-421E-C7AC-9968-E71D7A21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20F178D-EFD2-0016-F1BC-6FD0623B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49268BC-158F-F452-1F7F-A3188C9C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437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10F4AD0-A65E-8CC6-B92A-500A8CC9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10188C0-D47D-076F-4E27-3D462507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9C4308-E300-D809-AA42-DA649EA87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F0FF-722D-4E5B-A138-F81480F051C3}" type="datetimeFigureOut">
              <a:rPr lang="sl-SI" smtClean="0"/>
              <a:t>26. 02. 2023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7FF7FC-0C17-8D75-673B-0DB7469D2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5AC988-6D5D-322A-8714-1EC79EBE8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3D07A-EFDB-4447-A614-E07E0D2A0D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27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60F2B3-AE72-825C-1AF1-FCBB1A2B6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6074"/>
            <a:ext cx="9144000" cy="664126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0070C0"/>
                </a:solidFill>
              </a:rPr>
              <a:t>Preverjanje pred 3. preizkusom znanja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8385EA1-87C6-CB65-2F5C-5B48D4D66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55" y="2239768"/>
            <a:ext cx="9144000" cy="1655762"/>
          </a:xfrm>
        </p:spPr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6. razred</a:t>
            </a:r>
          </a:p>
          <a:p>
            <a:endParaRPr lang="sl-SI" dirty="0">
              <a:solidFill>
                <a:srgbClr val="0070C0"/>
              </a:solidFill>
            </a:endParaRPr>
          </a:p>
          <a:p>
            <a:r>
              <a:rPr lang="sl-SI" dirty="0">
                <a:solidFill>
                  <a:srgbClr val="0070C0"/>
                </a:solidFill>
              </a:rPr>
              <a:t>Skupina A</a:t>
            </a:r>
          </a:p>
        </p:txBody>
      </p:sp>
    </p:spTree>
    <p:extLst>
      <p:ext uri="{BB962C8B-B14F-4D97-AF65-F5344CB8AC3E}">
        <p14:creationId xmlns:p14="http://schemas.microsoft.com/office/powerpoint/2010/main" val="360003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F6E10FD-855A-B4E5-25D6-8FC62E376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76" t="49392" r="27365" b="47006"/>
          <a:stretch/>
        </p:blipFill>
        <p:spPr>
          <a:xfrm>
            <a:off x="509235" y="345234"/>
            <a:ext cx="4706578" cy="565476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88DDD65-3AFC-0409-BDFA-F4313840013B}"/>
              </a:ext>
            </a:extLst>
          </p:cNvPr>
          <p:cNvSpPr txBox="1"/>
          <p:nvPr/>
        </p:nvSpPr>
        <p:spPr>
          <a:xfrm>
            <a:off x="5625847" y="459871"/>
            <a:ext cx="318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Najprej izračunamo potence.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7C843C5-EDA2-C51F-0B66-B1D7F4B004BD}"/>
              </a:ext>
            </a:extLst>
          </p:cNvPr>
          <p:cNvSpPr txBox="1"/>
          <p:nvPr/>
        </p:nvSpPr>
        <p:spPr>
          <a:xfrm>
            <a:off x="660607" y="852168"/>
            <a:ext cx="515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= </a:t>
            </a:r>
            <a:r>
              <a:rPr lang="sl-SI" sz="2800" dirty="0"/>
              <a:t>588 : 49 + (1 – 5 + 44) · 3 = 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DDB87E6A-852E-2C86-5B93-F66BE0C0A244}"/>
              </a:ext>
            </a:extLst>
          </p:cNvPr>
          <p:cNvSpPr/>
          <p:nvPr/>
        </p:nvSpPr>
        <p:spPr>
          <a:xfrm>
            <a:off x="2507960" y="412089"/>
            <a:ext cx="410547" cy="3732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CFFA27EE-4132-C7F9-CBD0-940028A5E769}"/>
              </a:ext>
            </a:extLst>
          </p:cNvPr>
          <p:cNvSpPr/>
          <p:nvPr/>
        </p:nvSpPr>
        <p:spPr>
          <a:xfrm>
            <a:off x="1719943" y="412089"/>
            <a:ext cx="444759" cy="3732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C253567-99A3-816C-EAB2-18AC66BECF01}"/>
              </a:ext>
            </a:extLst>
          </p:cNvPr>
          <p:cNvSpPr/>
          <p:nvPr/>
        </p:nvSpPr>
        <p:spPr>
          <a:xfrm>
            <a:off x="3328541" y="387490"/>
            <a:ext cx="289249" cy="3732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07987421-B7D0-9987-836A-81632C0934B3}"/>
              </a:ext>
            </a:extLst>
          </p:cNvPr>
          <p:cNvSpPr/>
          <p:nvPr/>
        </p:nvSpPr>
        <p:spPr>
          <a:xfrm>
            <a:off x="1719943" y="910710"/>
            <a:ext cx="531845" cy="3732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D37182E-F2F1-328A-9870-10474A5C36EE}"/>
              </a:ext>
            </a:extLst>
          </p:cNvPr>
          <p:cNvSpPr/>
          <p:nvPr/>
        </p:nvSpPr>
        <p:spPr>
          <a:xfrm>
            <a:off x="2554613" y="910710"/>
            <a:ext cx="363894" cy="3732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6FF1CE69-31CD-628F-118C-660CB22F5B28}"/>
              </a:ext>
            </a:extLst>
          </p:cNvPr>
          <p:cNvSpPr/>
          <p:nvPr/>
        </p:nvSpPr>
        <p:spPr>
          <a:xfrm>
            <a:off x="3088370" y="977564"/>
            <a:ext cx="265923" cy="3732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D63479A-A3F9-769C-363E-212A69C21163}"/>
              </a:ext>
            </a:extLst>
          </p:cNvPr>
          <p:cNvSpPr txBox="1"/>
          <p:nvPr/>
        </p:nvSpPr>
        <p:spPr>
          <a:xfrm>
            <a:off x="5625847" y="966805"/>
            <a:ext cx="3085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Od 1 ne moremo odšteti 5.</a:t>
            </a:r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01848093-EEA0-1C84-6B21-EDB0F42482C2}"/>
              </a:ext>
            </a:extLst>
          </p:cNvPr>
          <p:cNvSpPr/>
          <p:nvPr/>
        </p:nvSpPr>
        <p:spPr>
          <a:xfrm>
            <a:off x="2491273" y="1387681"/>
            <a:ext cx="1530221" cy="77227"/>
          </a:xfrm>
          <a:custGeom>
            <a:avLst/>
            <a:gdLst>
              <a:gd name="connsiteX0" fmla="*/ 0 w 1530221"/>
              <a:gd name="connsiteY0" fmla="*/ 58564 h 77227"/>
              <a:gd name="connsiteX1" fmla="*/ 410547 w 1530221"/>
              <a:gd name="connsiteY1" fmla="*/ 2580 h 77227"/>
              <a:gd name="connsiteX2" fmla="*/ 1175658 w 1530221"/>
              <a:gd name="connsiteY2" fmla="*/ 11911 h 77227"/>
              <a:gd name="connsiteX3" fmla="*/ 1296956 w 1530221"/>
              <a:gd name="connsiteY3" fmla="*/ 30572 h 77227"/>
              <a:gd name="connsiteX4" fmla="*/ 1362270 w 1530221"/>
              <a:gd name="connsiteY4" fmla="*/ 49233 h 77227"/>
              <a:gd name="connsiteX5" fmla="*/ 1427584 w 1530221"/>
              <a:gd name="connsiteY5" fmla="*/ 58564 h 77227"/>
              <a:gd name="connsiteX6" fmla="*/ 1530221 w 1530221"/>
              <a:gd name="connsiteY6" fmla="*/ 77225 h 7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221" h="77227">
                <a:moveTo>
                  <a:pt x="0" y="58564"/>
                </a:moveTo>
                <a:cubicBezTo>
                  <a:pt x="138511" y="30861"/>
                  <a:pt x="247282" y="7977"/>
                  <a:pt x="410547" y="2580"/>
                </a:cubicBezTo>
                <a:cubicBezTo>
                  <a:pt x="665464" y="-5847"/>
                  <a:pt x="920621" y="8801"/>
                  <a:pt x="1175658" y="11911"/>
                </a:cubicBezTo>
                <a:cubicBezTo>
                  <a:pt x="1220986" y="17577"/>
                  <a:pt x="1254209" y="19885"/>
                  <a:pt x="1296956" y="30572"/>
                </a:cubicBezTo>
                <a:cubicBezTo>
                  <a:pt x="1350263" y="43899"/>
                  <a:pt x="1298259" y="37595"/>
                  <a:pt x="1362270" y="49233"/>
                </a:cubicBezTo>
                <a:cubicBezTo>
                  <a:pt x="1383908" y="53167"/>
                  <a:pt x="1405926" y="54742"/>
                  <a:pt x="1427584" y="58564"/>
                </a:cubicBezTo>
                <a:cubicBezTo>
                  <a:pt x="1536785" y="77835"/>
                  <a:pt x="1487912" y="77225"/>
                  <a:pt x="1530221" y="77225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CA43F72-0000-4711-3D42-C3A578151372}"/>
              </a:ext>
            </a:extLst>
          </p:cNvPr>
          <p:cNvSpPr txBox="1"/>
          <p:nvPr/>
        </p:nvSpPr>
        <p:spPr>
          <a:xfrm>
            <a:off x="5466148" y="1415527"/>
            <a:ext cx="540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V oklepaju upoštevamo pravilo seštevanci skupaj, odštevanci skupaj.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09A00FF-506D-7021-DD3A-9EA7EAC29DA0}"/>
              </a:ext>
            </a:extLst>
          </p:cNvPr>
          <p:cNvSpPr txBox="1"/>
          <p:nvPr/>
        </p:nvSpPr>
        <p:spPr>
          <a:xfrm>
            <a:off x="589150" y="1499819"/>
            <a:ext cx="515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= </a:t>
            </a:r>
            <a:r>
              <a:rPr lang="sl-SI" sz="2800" dirty="0"/>
              <a:t>588 : 49 + (1 + 44 – 5) · 3 = 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42743ED-CBA5-D5F2-A9FB-91211356E0F7}"/>
              </a:ext>
            </a:extLst>
          </p:cNvPr>
          <p:cNvSpPr txBox="1"/>
          <p:nvPr/>
        </p:nvSpPr>
        <p:spPr>
          <a:xfrm>
            <a:off x="589149" y="2088928"/>
            <a:ext cx="333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= </a:t>
            </a:r>
            <a:r>
              <a:rPr lang="sl-SI" sz="2800" dirty="0"/>
              <a:t>588 : 49 + 40 · 3 = 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EEE6D65F-C387-6089-7F2F-231A19FEA891}"/>
              </a:ext>
            </a:extLst>
          </p:cNvPr>
          <p:cNvSpPr txBox="1"/>
          <p:nvPr/>
        </p:nvSpPr>
        <p:spPr>
          <a:xfrm>
            <a:off x="5389909" y="2207705"/>
            <a:ext cx="5408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Izračunamo račun deljenja in množenja.</a:t>
            </a:r>
          </a:p>
        </p:txBody>
      </p:sp>
      <p:sp>
        <p:nvSpPr>
          <p:cNvPr id="17" name="Prostoročno: oblika 16">
            <a:extLst>
              <a:ext uri="{FF2B5EF4-FFF2-40B4-BE49-F238E27FC236}">
                <a16:creationId xmlns:a16="http://schemas.microsoft.com/office/drawing/2014/main" id="{E5B77012-CDA7-42AA-38C0-54F23F2040D4}"/>
              </a:ext>
            </a:extLst>
          </p:cNvPr>
          <p:cNvSpPr/>
          <p:nvPr/>
        </p:nvSpPr>
        <p:spPr>
          <a:xfrm>
            <a:off x="858416" y="2607815"/>
            <a:ext cx="1300066" cy="70222"/>
          </a:xfrm>
          <a:custGeom>
            <a:avLst/>
            <a:gdLst>
              <a:gd name="connsiteX0" fmla="*/ 0 w 1530221"/>
              <a:gd name="connsiteY0" fmla="*/ 58564 h 77227"/>
              <a:gd name="connsiteX1" fmla="*/ 410547 w 1530221"/>
              <a:gd name="connsiteY1" fmla="*/ 2580 h 77227"/>
              <a:gd name="connsiteX2" fmla="*/ 1175658 w 1530221"/>
              <a:gd name="connsiteY2" fmla="*/ 11911 h 77227"/>
              <a:gd name="connsiteX3" fmla="*/ 1296956 w 1530221"/>
              <a:gd name="connsiteY3" fmla="*/ 30572 h 77227"/>
              <a:gd name="connsiteX4" fmla="*/ 1362270 w 1530221"/>
              <a:gd name="connsiteY4" fmla="*/ 49233 h 77227"/>
              <a:gd name="connsiteX5" fmla="*/ 1427584 w 1530221"/>
              <a:gd name="connsiteY5" fmla="*/ 58564 h 77227"/>
              <a:gd name="connsiteX6" fmla="*/ 1530221 w 1530221"/>
              <a:gd name="connsiteY6" fmla="*/ 77225 h 7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221" h="77227">
                <a:moveTo>
                  <a:pt x="0" y="58564"/>
                </a:moveTo>
                <a:cubicBezTo>
                  <a:pt x="138511" y="30861"/>
                  <a:pt x="247282" y="7977"/>
                  <a:pt x="410547" y="2580"/>
                </a:cubicBezTo>
                <a:cubicBezTo>
                  <a:pt x="665464" y="-5847"/>
                  <a:pt x="920621" y="8801"/>
                  <a:pt x="1175658" y="11911"/>
                </a:cubicBezTo>
                <a:cubicBezTo>
                  <a:pt x="1220986" y="17577"/>
                  <a:pt x="1254209" y="19885"/>
                  <a:pt x="1296956" y="30572"/>
                </a:cubicBezTo>
                <a:cubicBezTo>
                  <a:pt x="1350263" y="43899"/>
                  <a:pt x="1298259" y="37595"/>
                  <a:pt x="1362270" y="49233"/>
                </a:cubicBezTo>
                <a:cubicBezTo>
                  <a:pt x="1383908" y="53167"/>
                  <a:pt x="1405926" y="54742"/>
                  <a:pt x="1427584" y="58564"/>
                </a:cubicBezTo>
                <a:cubicBezTo>
                  <a:pt x="1536785" y="77835"/>
                  <a:pt x="1487912" y="77225"/>
                  <a:pt x="1530221" y="77225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ostoročno: oblika 17">
            <a:extLst>
              <a:ext uri="{FF2B5EF4-FFF2-40B4-BE49-F238E27FC236}">
                <a16:creationId xmlns:a16="http://schemas.microsoft.com/office/drawing/2014/main" id="{C46FED7B-5B96-1821-017D-19DEA4632F8F}"/>
              </a:ext>
            </a:extLst>
          </p:cNvPr>
          <p:cNvSpPr/>
          <p:nvPr/>
        </p:nvSpPr>
        <p:spPr>
          <a:xfrm>
            <a:off x="2427749" y="2642926"/>
            <a:ext cx="1300066" cy="70222"/>
          </a:xfrm>
          <a:custGeom>
            <a:avLst/>
            <a:gdLst>
              <a:gd name="connsiteX0" fmla="*/ 0 w 1530221"/>
              <a:gd name="connsiteY0" fmla="*/ 58564 h 77227"/>
              <a:gd name="connsiteX1" fmla="*/ 410547 w 1530221"/>
              <a:gd name="connsiteY1" fmla="*/ 2580 h 77227"/>
              <a:gd name="connsiteX2" fmla="*/ 1175658 w 1530221"/>
              <a:gd name="connsiteY2" fmla="*/ 11911 h 77227"/>
              <a:gd name="connsiteX3" fmla="*/ 1296956 w 1530221"/>
              <a:gd name="connsiteY3" fmla="*/ 30572 h 77227"/>
              <a:gd name="connsiteX4" fmla="*/ 1362270 w 1530221"/>
              <a:gd name="connsiteY4" fmla="*/ 49233 h 77227"/>
              <a:gd name="connsiteX5" fmla="*/ 1427584 w 1530221"/>
              <a:gd name="connsiteY5" fmla="*/ 58564 h 77227"/>
              <a:gd name="connsiteX6" fmla="*/ 1530221 w 1530221"/>
              <a:gd name="connsiteY6" fmla="*/ 77225 h 7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221" h="77227">
                <a:moveTo>
                  <a:pt x="0" y="58564"/>
                </a:moveTo>
                <a:cubicBezTo>
                  <a:pt x="138511" y="30861"/>
                  <a:pt x="247282" y="7977"/>
                  <a:pt x="410547" y="2580"/>
                </a:cubicBezTo>
                <a:cubicBezTo>
                  <a:pt x="665464" y="-5847"/>
                  <a:pt x="920621" y="8801"/>
                  <a:pt x="1175658" y="11911"/>
                </a:cubicBezTo>
                <a:cubicBezTo>
                  <a:pt x="1220986" y="17577"/>
                  <a:pt x="1254209" y="19885"/>
                  <a:pt x="1296956" y="30572"/>
                </a:cubicBezTo>
                <a:cubicBezTo>
                  <a:pt x="1350263" y="43899"/>
                  <a:pt x="1298259" y="37595"/>
                  <a:pt x="1362270" y="49233"/>
                </a:cubicBezTo>
                <a:cubicBezTo>
                  <a:pt x="1383908" y="53167"/>
                  <a:pt x="1405926" y="54742"/>
                  <a:pt x="1427584" y="58564"/>
                </a:cubicBezTo>
                <a:cubicBezTo>
                  <a:pt x="1536785" y="77835"/>
                  <a:pt x="1487912" y="77225"/>
                  <a:pt x="1530221" y="77225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60925706-9A3C-CBFF-9BFA-CBCFA37F0C94}"/>
              </a:ext>
            </a:extLst>
          </p:cNvPr>
          <p:cNvSpPr txBox="1"/>
          <p:nvPr/>
        </p:nvSpPr>
        <p:spPr>
          <a:xfrm>
            <a:off x="621309" y="2743926"/>
            <a:ext cx="209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= </a:t>
            </a:r>
            <a:r>
              <a:rPr lang="sl-SI" sz="2800" dirty="0"/>
              <a:t>12 + 120 = 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141FF606-1F83-BF40-9C28-E3AC365BA86B}"/>
              </a:ext>
            </a:extLst>
          </p:cNvPr>
          <p:cNvSpPr txBox="1"/>
          <p:nvPr/>
        </p:nvSpPr>
        <p:spPr>
          <a:xfrm>
            <a:off x="552778" y="3196924"/>
            <a:ext cx="105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= </a:t>
            </a:r>
            <a:r>
              <a:rPr lang="sl-SI" sz="2800" dirty="0"/>
              <a:t>132 </a:t>
            </a:r>
          </a:p>
        </p:txBody>
      </p: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D27F6193-33CF-5BA4-34B2-AE275B84ECD6}"/>
              </a:ext>
            </a:extLst>
          </p:cNvPr>
          <p:cNvCxnSpPr/>
          <p:nvPr/>
        </p:nvCxnSpPr>
        <p:spPr>
          <a:xfrm>
            <a:off x="621309" y="3790366"/>
            <a:ext cx="11116601" cy="175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8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E517ECB-7FA8-5D9D-EAE6-8846E4D70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19" t="58847" r="25765" b="28708"/>
          <a:stretch/>
        </p:blipFill>
        <p:spPr>
          <a:xfrm>
            <a:off x="389802" y="66662"/>
            <a:ext cx="10004500" cy="1666944"/>
          </a:xfrm>
          <a:prstGeom prst="rect">
            <a:avLst/>
          </a:prstGeom>
        </p:spPr>
      </p:pic>
      <p:pic>
        <p:nvPicPr>
          <p:cNvPr id="1026" name="Picture 2" descr="Povzetek">
            <a:extLst>
              <a:ext uri="{FF2B5EF4-FFF2-40B4-BE49-F238E27FC236}">
                <a16:creationId xmlns:a16="http://schemas.microsoft.com/office/drawing/2014/main" id="{F3C3A913-BCF7-95CF-A039-8BFAE5A7A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r="19669"/>
          <a:stretch/>
        </p:blipFill>
        <p:spPr bwMode="auto">
          <a:xfrm>
            <a:off x="518822" y="1521172"/>
            <a:ext cx="1658568" cy="6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ovzetek">
            <a:extLst>
              <a:ext uri="{FF2B5EF4-FFF2-40B4-BE49-F238E27FC236}">
                <a16:creationId xmlns:a16="http://schemas.microsoft.com/office/drawing/2014/main" id="{D716C94A-A71D-C511-1F94-701F52C0B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r="19669"/>
          <a:stretch/>
        </p:blipFill>
        <p:spPr bwMode="auto">
          <a:xfrm>
            <a:off x="456036" y="2083035"/>
            <a:ext cx="1658568" cy="6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ovzetek">
            <a:extLst>
              <a:ext uri="{FF2B5EF4-FFF2-40B4-BE49-F238E27FC236}">
                <a16:creationId xmlns:a16="http://schemas.microsoft.com/office/drawing/2014/main" id="{D57209A8-2E3F-E71E-C049-3BF10662C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r="19669"/>
          <a:stretch/>
        </p:blipFill>
        <p:spPr bwMode="auto">
          <a:xfrm>
            <a:off x="456036" y="3934130"/>
            <a:ext cx="1658568" cy="6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ovzetek">
            <a:extLst>
              <a:ext uri="{FF2B5EF4-FFF2-40B4-BE49-F238E27FC236}">
                <a16:creationId xmlns:a16="http://schemas.microsoft.com/office/drawing/2014/main" id="{4060B8F8-BA52-9FEA-A295-EC5CC0C81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r="19669"/>
          <a:stretch/>
        </p:blipFill>
        <p:spPr bwMode="auto">
          <a:xfrm>
            <a:off x="456036" y="2644898"/>
            <a:ext cx="1658568" cy="6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ovzetek">
            <a:extLst>
              <a:ext uri="{FF2B5EF4-FFF2-40B4-BE49-F238E27FC236}">
                <a16:creationId xmlns:a16="http://schemas.microsoft.com/office/drawing/2014/main" id="{93179E1D-FB9B-9C60-2356-3363FEB62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r="19669"/>
          <a:stretch/>
        </p:blipFill>
        <p:spPr bwMode="auto">
          <a:xfrm>
            <a:off x="518822" y="3261355"/>
            <a:ext cx="1658568" cy="6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agram poteka: priprava 6">
            <a:extLst>
              <a:ext uri="{FF2B5EF4-FFF2-40B4-BE49-F238E27FC236}">
                <a16:creationId xmlns:a16="http://schemas.microsoft.com/office/drawing/2014/main" id="{5F6E5B4F-FA81-4DA6-1CA2-2CF58C222525}"/>
              </a:ext>
            </a:extLst>
          </p:cNvPr>
          <p:cNvSpPr/>
          <p:nvPr/>
        </p:nvSpPr>
        <p:spPr>
          <a:xfrm>
            <a:off x="0" y="1521172"/>
            <a:ext cx="2855167" cy="3603223"/>
          </a:xfrm>
          <a:prstGeom prst="flowChartPreparation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0D73260-3EDA-9B91-7EC9-A2EFD870944B}"/>
              </a:ext>
            </a:extLst>
          </p:cNvPr>
          <p:cNvSpPr txBox="1"/>
          <p:nvPr/>
        </p:nvSpPr>
        <p:spPr>
          <a:xfrm>
            <a:off x="2567192" y="1604233"/>
            <a:ext cx="2201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VSA JABOLKA   ?</a:t>
            </a: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5A2A266E-6933-84CF-13D8-7E2819E7D19C}"/>
              </a:ext>
            </a:extLst>
          </p:cNvPr>
          <p:cNvCxnSpPr>
            <a:cxnSpLocks/>
          </p:cNvCxnSpPr>
          <p:nvPr/>
        </p:nvCxnSpPr>
        <p:spPr>
          <a:xfrm>
            <a:off x="2439779" y="2775387"/>
            <a:ext cx="51890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DCFD73E8-B4B9-0CDC-1FCA-E6A0FD4CF1E5}"/>
                  </a:ext>
                </a:extLst>
              </p:cNvPr>
              <p:cNvSpPr txBox="1"/>
              <p:nvPr/>
            </p:nvSpPr>
            <p:spPr>
              <a:xfrm>
                <a:off x="2977529" y="2513957"/>
                <a:ext cx="3196709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B050"/>
                    </a:solidFill>
                  </a:rPr>
                  <a:t> jabolk pomeni 180 kg. </a:t>
                </a:r>
                <a:endParaRPr lang="sl-SI" sz="2400" dirty="0"/>
              </a:p>
            </p:txBody>
          </p:sp>
        </mc:Choice>
        <mc:Fallback xmlns="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DCFD73E8-B4B9-0CDC-1FCA-E6A0FD4CF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29" y="2513957"/>
                <a:ext cx="3196709" cy="616964"/>
              </a:xfrm>
              <a:prstGeom prst="rect">
                <a:avLst/>
              </a:prstGeom>
              <a:blipFill>
                <a:blip r:embed="rId4"/>
                <a:stretch>
                  <a:fillRect r="-1905" b="-882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7FB70516-2ED7-7251-B85E-0043027BF05F}"/>
                  </a:ext>
                </a:extLst>
              </p:cNvPr>
              <p:cNvSpPr txBox="1"/>
              <p:nvPr/>
            </p:nvSpPr>
            <p:spPr>
              <a:xfrm>
                <a:off x="5266193" y="1569041"/>
                <a:ext cx="301239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𝑜𝑑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=180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7FB70516-2ED7-7251-B85E-0043027BF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193" y="1569041"/>
                <a:ext cx="3012392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1AC83DB5-BD8D-4123-B90C-5C5CD6E2373F}"/>
              </a:ext>
            </a:extLst>
          </p:cNvPr>
          <p:cNvSpPr txBox="1"/>
          <p:nvPr/>
        </p:nvSpPr>
        <p:spPr>
          <a:xfrm>
            <a:off x="8925189" y="1715149"/>
            <a:ext cx="186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180 : 3 = 60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A19F4A02-95AE-B478-BF3F-434B2D831056}"/>
              </a:ext>
            </a:extLst>
          </p:cNvPr>
          <p:cNvSpPr txBox="1"/>
          <p:nvPr/>
        </p:nvSpPr>
        <p:spPr>
          <a:xfrm>
            <a:off x="8925189" y="2152455"/>
            <a:ext cx="186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60 · 5 = 300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EFA8A076-37AE-BB03-A5E2-09A8F051F695}"/>
                  </a:ext>
                </a:extLst>
              </p:cNvPr>
              <p:cNvSpPr txBox="1"/>
              <p:nvPr/>
            </p:nvSpPr>
            <p:spPr>
              <a:xfrm>
                <a:off x="5693874" y="2352510"/>
                <a:ext cx="3012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=300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EFA8A076-37AE-BB03-A5E2-09A8F051F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874" y="2352510"/>
                <a:ext cx="3012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E39A6867-59A7-0985-1B7C-1669AD038151}"/>
              </a:ext>
            </a:extLst>
          </p:cNvPr>
          <p:cNvSpPr txBox="1"/>
          <p:nvPr/>
        </p:nvSpPr>
        <p:spPr>
          <a:xfrm>
            <a:off x="100316" y="5749881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Sadjar je imel 300 kg jabolk.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C9477A9A-7E88-BE4A-6025-185CB388CBCB}"/>
              </a:ext>
            </a:extLst>
          </p:cNvPr>
          <p:cNvSpPr txBox="1"/>
          <p:nvPr/>
        </p:nvSpPr>
        <p:spPr>
          <a:xfrm>
            <a:off x="2917953" y="3089730"/>
            <a:ext cx="443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Prvi dan </a:t>
            </a:r>
            <a:r>
              <a:rPr lang="sl-SI" sz="2400">
                <a:solidFill>
                  <a:srgbClr val="00B050"/>
                </a:solidFill>
              </a:rPr>
              <a:t>je prodal 180 </a:t>
            </a:r>
            <a:r>
              <a:rPr lang="sl-SI" sz="2400" dirty="0">
                <a:solidFill>
                  <a:srgbClr val="00B050"/>
                </a:solidFill>
              </a:rPr>
              <a:t>kg jabolk.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465E6AF0-6B05-2381-7575-3069CB86494F}"/>
              </a:ext>
            </a:extLst>
          </p:cNvPr>
          <p:cNvSpPr txBox="1"/>
          <p:nvPr/>
        </p:nvSpPr>
        <p:spPr>
          <a:xfrm>
            <a:off x="2234595" y="3607531"/>
            <a:ext cx="929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Od prvega dne mu je ostalo 300 – 180 = 120 kg jabolk. – preostala jabolka</a:t>
            </a:r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C5BC9C23-41C9-6994-34DB-E70C100117EB}"/>
              </a:ext>
            </a:extLst>
          </p:cNvPr>
          <p:cNvSpPr/>
          <p:nvPr/>
        </p:nvSpPr>
        <p:spPr>
          <a:xfrm>
            <a:off x="1943100" y="759014"/>
            <a:ext cx="4810991" cy="376596"/>
          </a:xfrm>
          <a:prstGeom prst="rect">
            <a:avLst/>
          </a:prstGeom>
          <a:solidFill>
            <a:srgbClr val="7030A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645200CD-7A7D-1C98-BB54-AD4A791577C4}"/>
                  </a:ext>
                </a:extLst>
              </p:cNvPr>
              <p:cNvSpPr txBox="1"/>
              <p:nvPr/>
            </p:nvSpPr>
            <p:spPr>
              <a:xfrm>
                <a:off x="2533536" y="4103722"/>
                <a:ext cx="7100821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7030A0"/>
                    </a:solidFill>
                  </a:rPr>
                  <a:t>Drugi dan je imel 120 kg jabolk, prodal je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od 120 kg = 80 kg.</a:t>
                </a:r>
                <a:endParaRPr lang="sl-SI" sz="2800" dirty="0"/>
              </a:p>
            </p:txBody>
          </p:sp>
        </mc:Choice>
        <mc:Fallback xmlns="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645200CD-7A7D-1C98-BB54-AD4A79157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36" y="4103722"/>
                <a:ext cx="7100821" cy="1132490"/>
              </a:xfrm>
              <a:prstGeom prst="rect">
                <a:avLst/>
              </a:prstGeom>
              <a:blipFill>
                <a:blip r:embed="rId7"/>
                <a:stretch>
                  <a:fillRect l="-1804" t="-4839" b="-645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rostoročno: oblika 25">
            <a:extLst>
              <a:ext uri="{FF2B5EF4-FFF2-40B4-BE49-F238E27FC236}">
                <a16:creationId xmlns:a16="http://schemas.microsoft.com/office/drawing/2014/main" id="{DB8749A4-BB36-1AD0-CCFB-B4F3DA8BB046}"/>
              </a:ext>
            </a:extLst>
          </p:cNvPr>
          <p:cNvSpPr/>
          <p:nvPr/>
        </p:nvSpPr>
        <p:spPr>
          <a:xfrm>
            <a:off x="394855" y="3308143"/>
            <a:ext cx="1997344" cy="1554802"/>
          </a:xfrm>
          <a:custGeom>
            <a:avLst/>
            <a:gdLst>
              <a:gd name="connsiteX0" fmla="*/ 561109 w 1997344"/>
              <a:gd name="connsiteY0" fmla="*/ 166254 h 1756063"/>
              <a:gd name="connsiteX1" fmla="*/ 477981 w 1997344"/>
              <a:gd name="connsiteY1" fmla="*/ 135082 h 1756063"/>
              <a:gd name="connsiteX2" fmla="*/ 124690 w 1997344"/>
              <a:gd name="connsiteY2" fmla="*/ 187036 h 1756063"/>
              <a:gd name="connsiteX3" fmla="*/ 93518 w 1997344"/>
              <a:gd name="connsiteY3" fmla="*/ 228600 h 1756063"/>
              <a:gd name="connsiteX4" fmla="*/ 72736 w 1997344"/>
              <a:gd name="connsiteY4" fmla="*/ 290945 h 1756063"/>
              <a:gd name="connsiteX5" fmla="*/ 41563 w 1997344"/>
              <a:gd name="connsiteY5" fmla="*/ 363682 h 1756063"/>
              <a:gd name="connsiteX6" fmla="*/ 20781 w 1997344"/>
              <a:gd name="connsiteY6" fmla="*/ 571500 h 1756063"/>
              <a:gd name="connsiteX7" fmla="*/ 10390 w 1997344"/>
              <a:gd name="connsiteY7" fmla="*/ 644236 h 1756063"/>
              <a:gd name="connsiteX8" fmla="*/ 0 w 1997344"/>
              <a:gd name="connsiteY8" fmla="*/ 748145 h 1756063"/>
              <a:gd name="connsiteX9" fmla="*/ 114300 w 1997344"/>
              <a:gd name="connsiteY9" fmla="*/ 1309254 h 1756063"/>
              <a:gd name="connsiteX10" fmla="*/ 228600 w 1997344"/>
              <a:gd name="connsiteY10" fmla="*/ 1381991 h 1756063"/>
              <a:gd name="connsiteX11" fmla="*/ 384463 w 1997344"/>
              <a:gd name="connsiteY11" fmla="*/ 1600200 h 1756063"/>
              <a:gd name="connsiteX12" fmla="*/ 498763 w 1997344"/>
              <a:gd name="connsiteY12" fmla="*/ 1672936 h 1756063"/>
              <a:gd name="connsiteX13" fmla="*/ 727363 w 1997344"/>
              <a:gd name="connsiteY13" fmla="*/ 1756063 h 1756063"/>
              <a:gd name="connsiteX14" fmla="*/ 1018309 w 1997344"/>
              <a:gd name="connsiteY14" fmla="*/ 1735282 h 1756063"/>
              <a:gd name="connsiteX15" fmla="*/ 1132609 w 1997344"/>
              <a:gd name="connsiteY15" fmla="*/ 1704109 h 1756063"/>
              <a:gd name="connsiteX16" fmla="*/ 1257300 w 1997344"/>
              <a:gd name="connsiteY16" fmla="*/ 1683327 h 1756063"/>
              <a:gd name="connsiteX17" fmla="*/ 1361209 w 1997344"/>
              <a:gd name="connsiteY17" fmla="*/ 1662545 h 1756063"/>
              <a:gd name="connsiteX18" fmla="*/ 1652154 w 1997344"/>
              <a:gd name="connsiteY18" fmla="*/ 1527463 h 1756063"/>
              <a:gd name="connsiteX19" fmla="*/ 1714500 w 1997344"/>
              <a:gd name="connsiteY19" fmla="*/ 1485900 h 1756063"/>
              <a:gd name="connsiteX20" fmla="*/ 1776845 w 1997344"/>
              <a:gd name="connsiteY20" fmla="*/ 1413163 h 1756063"/>
              <a:gd name="connsiteX21" fmla="*/ 1859972 w 1997344"/>
              <a:gd name="connsiteY21" fmla="*/ 1278082 h 1756063"/>
              <a:gd name="connsiteX22" fmla="*/ 1870363 w 1997344"/>
              <a:gd name="connsiteY22" fmla="*/ 1246909 h 1756063"/>
              <a:gd name="connsiteX23" fmla="*/ 1891145 w 1997344"/>
              <a:gd name="connsiteY23" fmla="*/ 1174173 h 1756063"/>
              <a:gd name="connsiteX24" fmla="*/ 1911927 w 1997344"/>
              <a:gd name="connsiteY24" fmla="*/ 1122218 h 1756063"/>
              <a:gd name="connsiteX25" fmla="*/ 1943100 w 1997344"/>
              <a:gd name="connsiteY25" fmla="*/ 997527 h 1756063"/>
              <a:gd name="connsiteX26" fmla="*/ 1953490 w 1997344"/>
              <a:gd name="connsiteY26" fmla="*/ 654627 h 1756063"/>
              <a:gd name="connsiteX27" fmla="*/ 1984663 w 1997344"/>
              <a:gd name="connsiteY27" fmla="*/ 509154 h 1756063"/>
              <a:gd name="connsiteX28" fmla="*/ 1984663 w 1997344"/>
              <a:gd name="connsiteY28" fmla="*/ 270163 h 1756063"/>
              <a:gd name="connsiteX29" fmla="*/ 1932709 w 1997344"/>
              <a:gd name="connsiteY29" fmla="*/ 207818 h 1756063"/>
              <a:gd name="connsiteX30" fmla="*/ 1787236 w 1997344"/>
              <a:gd name="connsiteY30" fmla="*/ 135082 h 1756063"/>
              <a:gd name="connsiteX31" fmla="*/ 1745672 w 1997344"/>
              <a:gd name="connsiteY31" fmla="*/ 114300 h 1756063"/>
              <a:gd name="connsiteX32" fmla="*/ 1620981 w 1997344"/>
              <a:gd name="connsiteY32" fmla="*/ 93518 h 1756063"/>
              <a:gd name="connsiteX33" fmla="*/ 1496290 w 1997344"/>
              <a:gd name="connsiteY33" fmla="*/ 41563 h 1756063"/>
              <a:gd name="connsiteX34" fmla="*/ 1340427 w 1997344"/>
              <a:gd name="connsiteY34" fmla="*/ 20782 h 1756063"/>
              <a:gd name="connsiteX35" fmla="*/ 1298863 w 1997344"/>
              <a:gd name="connsiteY35" fmla="*/ 10391 h 1756063"/>
              <a:gd name="connsiteX36" fmla="*/ 1194954 w 1997344"/>
              <a:gd name="connsiteY36" fmla="*/ 0 h 1756063"/>
              <a:gd name="connsiteX37" fmla="*/ 924790 w 1997344"/>
              <a:gd name="connsiteY37" fmla="*/ 10391 h 1756063"/>
              <a:gd name="connsiteX38" fmla="*/ 789709 w 1997344"/>
              <a:gd name="connsiteY38" fmla="*/ 41563 h 1756063"/>
              <a:gd name="connsiteX39" fmla="*/ 685800 w 1997344"/>
              <a:gd name="connsiteY39" fmla="*/ 62345 h 1756063"/>
              <a:gd name="connsiteX40" fmla="*/ 561109 w 1997344"/>
              <a:gd name="connsiteY40" fmla="*/ 124691 h 1756063"/>
              <a:gd name="connsiteX41" fmla="*/ 498763 w 1997344"/>
              <a:gd name="connsiteY41" fmla="*/ 145473 h 175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97344" h="1756063">
                <a:moveTo>
                  <a:pt x="561109" y="166254"/>
                </a:moveTo>
                <a:cubicBezTo>
                  <a:pt x="533400" y="155863"/>
                  <a:pt x="507564" y="135882"/>
                  <a:pt x="477981" y="135082"/>
                </a:cubicBezTo>
                <a:cubicBezTo>
                  <a:pt x="205712" y="127723"/>
                  <a:pt x="253108" y="109985"/>
                  <a:pt x="124690" y="187036"/>
                </a:cubicBezTo>
                <a:cubicBezTo>
                  <a:pt x="114299" y="200891"/>
                  <a:pt x="101263" y="213110"/>
                  <a:pt x="93518" y="228600"/>
                </a:cubicBezTo>
                <a:cubicBezTo>
                  <a:pt x="83721" y="248193"/>
                  <a:pt x="80600" y="270499"/>
                  <a:pt x="72736" y="290945"/>
                </a:cubicBezTo>
                <a:cubicBezTo>
                  <a:pt x="63267" y="315565"/>
                  <a:pt x="51954" y="339436"/>
                  <a:pt x="41563" y="363682"/>
                </a:cubicBezTo>
                <a:cubicBezTo>
                  <a:pt x="34636" y="432955"/>
                  <a:pt x="28469" y="502308"/>
                  <a:pt x="20781" y="571500"/>
                </a:cubicBezTo>
                <a:cubicBezTo>
                  <a:pt x="18076" y="595842"/>
                  <a:pt x="13252" y="619912"/>
                  <a:pt x="10390" y="644236"/>
                </a:cubicBezTo>
                <a:cubicBezTo>
                  <a:pt x="6323" y="678807"/>
                  <a:pt x="3463" y="713509"/>
                  <a:pt x="0" y="748145"/>
                </a:cubicBezTo>
                <a:cubicBezTo>
                  <a:pt x="7241" y="813317"/>
                  <a:pt x="40412" y="1262234"/>
                  <a:pt x="114300" y="1309254"/>
                </a:cubicBezTo>
                <a:lnTo>
                  <a:pt x="228600" y="1381991"/>
                </a:lnTo>
                <a:cubicBezTo>
                  <a:pt x="266367" y="1449973"/>
                  <a:pt x="319113" y="1558614"/>
                  <a:pt x="384463" y="1600200"/>
                </a:cubicBezTo>
                <a:cubicBezTo>
                  <a:pt x="422563" y="1624445"/>
                  <a:pt x="458725" y="1652046"/>
                  <a:pt x="498763" y="1672936"/>
                </a:cubicBezTo>
                <a:cubicBezTo>
                  <a:pt x="581935" y="1716330"/>
                  <a:pt x="640476" y="1729997"/>
                  <a:pt x="727363" y="1756063"/>
                </a:cubicBezTo>
                <a:cubicBezTo>
                  <a:pt x="824345" y="1749136"/>
                  <a:pt x="921869" y="1747646"/>
                  <a:pt x="1018309" y="1735282"/>
                </a:cubicBezTo>
                <a:cubicBezTo>
                  <a:pt x="1057480" y="1730260"/>
                  <a:pt x="1094019" y="1712498"/>
                  <a:pt x="1132609" y="1704109"/>
                </a:cubicBezTo>
                <a:cubicBezTo>
                  <a:pt x="1173784" y="1695158"/>
                  <a:pt x="1215843" y="1690865"/>
                  <a:pt x="1257300" y="1683327"/>
                </a:cubicBezTo>
                <a:cubicBezTo>
                  <a:pt x="1292053" y="1677008"/>
                  <a:pt x="1326573" y="1669472"/>
                  <a:pt x="1361209" y="1662545"/>
                </a:cubicBezTo>
                <a:cubicBezTo>
                  <a:pt x="1400782" y="1645232"/>
                  <a:pt x="1603385" y="1559975"/>
                  <a:pt x="1652154" y="1527463"/>
                </a:cubicBezTo>
                <a:cubicBezTo>
                  <a:pt x="1672936" y="1513609"/>
                  <a:pt x="1696088" y="1502777"/>
                  <a:pt x="1714500" y="1485900"/>
                </a:cubicBezTo>
                <a:cubicBezTo>
                  <a:pt x="1738040" y="1464322"/>
                  <a:pt x="1756624" y="1437878"/>
                  <a:pt x="1776845" y="1413163"/>
                </a:cubicBezTo>
                <a:cubicBezTo>
                  <a:pt x="1814369" y="1367300"/>
                  <a:pt x="1830589" y="1336849"/>
                  <a:pt x="1859972" y="1278082"/>
                </a:cubicBezTo>
                <a:cubicBezTo>
                  <a:pt x="1864870" y="1268285"/>
                  <a:pt x="1867216" y="1257400"/>
                  <a:pt x="1870363" y="1246909"/>
                </a:cubicBezTo>
                <a:cubicBezTo>
                  <a:pt x="1877609" y="1222757"/>
                  <a:pt x="1883171" y="1198095"/>
                  <a:pt x="1891145" y="1174173"/>
                </a:cubicBezTo>
                <a:cubicBezTo>
                  <a:pt x="1897043" y="1156478"/>
                  <a:pt x="1906029" y="1139913"/>
                  <a:pt x="1911927" y="1122218"/>
                </a:cubicBezTo>
                <a:cubicBezTo>
                  <a:pt x="1931153" y="1064541"/>
                  <a:pt x="1932252" y="1051766"/>
                  <a:pt x="1943100" y="997527"/>
                </a:cubicBezTo>
                <a:cubicBezTo>
                  <a:pt x="1946563" y="883227"/>
                  <a:pt x="1947634" y="768829"/>
                  <a:pt x="1953490" y="654627"/>
                </a:cubicBezTo>
                <a:cubicBezTo>
                  <a:pt x="1955436" y="616669"/>
                  <a:pt x="1976585" y="541465"/>
                  <a:pt x="1984663" y="509154"/>
                </a:cubicBezTo>
                <a:cubicBezTo>
                  <a:pt x="1993378" y="430722"/>
                  <a:pt x="2008208" y="348647"/>
                  <a:pt x="1984663" y="270163"/>
                </a:cubicBezTo>
                <a:cubicBezTo>
                  <a:pt x="1976890" y="244252"/>
                  <a:pt x="1955035" y="223094"/>
                  <a:pt x="1932709" y="207818"/>
                </a:cubicBezTo>
                <a:cubicBezTo>
                  <a:pt x="1887965" y="177204"/>
                  <a:pt x="1835727" y="159327"/>
                  <a:pt x="1787236" y="135082"/>
                </a:cubicBezTo>
                <a:cubicBezTo>
                  <a:pt x="1773381" y="128155"/>
                  <a:pt x="1760861" y="117338"/>
                  <a:pt x="1745672" y="114300"/>
                </a:cubicBezTo>
                <a:cubicBezTo>
                  <a:pt x="1669702" y="99106"/>
                  <a:pt x="1711201" y="106407"/>
                  <a:pt x="1620981" y="93518"/>
                </a:cubicBezTo>
                <a:cubicBezTo>
                  <a:pt x="1581447" y="73750"/>
                  <a:pt x="1539475" y="50951"/>
                  <a:pt x="1496290" y="41563"/>
                </a:cubicBezTo>
                <a:cubicBezTo>
                  <a:pt x="1445072" y="30429"/>
                  <a:pt x="1392200" y="28956"/>
                  <a:pt x="1340427" y="20782"/>
                </a:cubicBezTo>
                <a:cubicBezTo>
                  <a:pt x="1326321" y="18555"/>
                  <a:pt x="1313001" y="12411"/>
                  <a:pt x="1298863" y="10391"/>
                </a:cubicBezTo>
                <a:cubicBezTo>
                  <a:pt x="1264404" y="5468"/>
                  <a:pt x="1229590" y="3464"/>
                  <a:pt x="1194954" y="0"/>
                </a:cubicBezTo>
                <a:cubicBezTo>
                  <a:pt x="1104899" y="3464"/>
                  <a:pt x="1014746" y="4939"/>
                  <a:pt x="924790" y="10391"/>
                </a:cubicBezTo>
                <a:cubicBezTo>
                  <a:pt x="794571" y="18283"/>
                  <a:pt x="907306" y="18043"/>
                  <a:pt x="789709" y="41563"/>
                </a:cubicBezTo>
                <a:lnTo>
                  <a:pt x="685800" y="62345"/>
                </a:lnTo>
                <a:cubicBezTo>
                  <a:pt x="644236" y="83127"/>
                  <a:pt x="606191" y="113420"/>
                  <a:pt x="561109" y="124691"/>
                </a:cubicBezTo>
                <a:cubicBezTo>
                  <a:pt x="512031" y="136960"/>
                  <a:pt x="532318" y="128695"/>
                  <a:pt x="498763" y="145473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ostoročno: oblika 26">
            <a:extLst>
              <a:ext uri="{FF2B5EF4-FFF2-40B4-BE49-F238E27FC236}">
                <a16:creationId xmlns:a16="http://schemas.microsoft.com/office/drawing/2014/main" id="{91AD5251-93C2-1CFE-7965-D25D2A1C6BFF}"/>
              </a:ext>
            </a:extLst>
          </p:cNvPr>
          <p:cNvSpPr/>
          <p:nvPr/>
        </p:nvSpPr>
        <p:spPr>
          <a:xfrm>
            <a:off x="374073" y="1371600"/>
            <a:ext cx="2161364" cy="1965650"/>
          </a:xfrm>
          <a:custGeom>
            <a:avLst/>
            <a:gdLst>
              <a:gd name="connsiteX0" fmla="*/ 1330036 w 2161364"/>
              <a:gd name="connsiteY0" fmla="*/ 124691 h 2097118"/>
              <a:gd name="connsiteX1" fmla="*/ 1215736 w 2161364"/>
              <a:gd name="connsiteY1" fmla="*/ 83127 h 2097118"/>
              <a:gd name="connsiteX2" fmla="*/ 1070263 w 2161364"/>
              <a:gd name="connsiteY2" fmla="*/ 62345 h 2097118"/>
              <a:gd name="connsiteX3" fmla="*/ 1018309 w 2161364"/>
              <a:gd name="connsiteY3" fmla="*/ 51955 h 2097118"/>
              <a:gd name="connsiteX4" fmla="*/ 758536 w 2161364"/>
              <a:gd name="connsiteY4" fmla="*/ 62345 h 2097118"/>
              <a:gd name="connsiteX5" fmla="*/ 623454 w 2161364"/>
              <a:gd name="connsiteY5" fmla="*/ 83127 h 2097118"/>
              <a:gd name="connsiteX6" fmla="*/ 592282 w 2161364"/>
              <a:gd name="connsiteY6" fmla="*/ 103909 h 2097118"/>
              <a:gd name="connsiteX7" fmla="*/ 498763 w 2161364"/>
              <a:gd name="connsiteY7" fmla="*/ 145473 h 2097118"/>
              <a:gd name="connsiteX8" fmla="*/ 436418 w 2161364"/>
              <a:gd name="connsiteY8" fmla="*/ 166255 h 2097118"/>
              <a:gd name="connsiteX9" fmla="*/ 405245 w 2161364"/>
              <a:gd name="connsiteY9" fmla="*/ 197427 h 2097118"/>
              <a:gd name="connsiteX10" fmla="*/ 342900 w 2161364"/>
              <a:gd name="connsiteY10" fmla="*/ 238991 h 2097118"/>
              <a:gd name="connsiteX11" fmla="*/ 270163 w 2161364"/>
              <a:gd name="connsiteY11" fmla="*/ 301336 h 2097118"/>
              <a:gd name="connsiteX12" fmla="*/ 197427 w 2161364"/>
              <a:gd name="connsiteY12" fmla="*/ 405245 h 2097118"/>
              <a:gd name="connsiteX13" fmla="*/ 166254 w 2161364"/>
              <a:gd name="connsiteY13" fmla="*/ 467591 h 2097118"/>
              <a:gd name="connsiteX14" fmla="*/ 72736 w 2161364"/>
              <a:gd name="connsiteY14" fmla="*/ 571500 h 2097118"/>
              <a:gd name="connsiteX15" fmla="*/ 41563 w 2161364"/>
              <a:gd name="connsiteY15" fmla="*/ 716973 h 2097118"/>
              <a:gd name="connsiteX16" fmla="*/ 20782 w 2161364"/>
              <a:gd name="connsiteY16" fmla="*/ 758536 h 2097118"/>
              <a:gd name="connsiteX17" fmla="*/ 0 w 2161364"/>
              <a:gd name="connsiteY17" fmla="*/ 1007918 h 2097118"/>
              <a:gd name="connsiteX18" fmla="*/ 10391 w 2161364"/>
              <a:gd name="connsiteY18" fmla="*/ 1381991 h 2097118"/>
              <a:gd name="connsiteX19" fmla="*/ 41563 w 2161364"/>
              <a:gd name="connsiteY19" fmla="*/ 1496291 h 2097118"/>
              <a:gd name="connsiteX20" fmla="*/ 62345 w 2161364"/>
              <a:gd name="connsiteY20" fmla="*/ 1600200 h 2097118"/>
              <a:gd name="connsiteX21" fmla="*/ 103909 w 2161364"/>
              <a:gd name="connsiteY21" fmla="*/ 1662545 h 2097118"/>
              <a:gd name="connsiteX22" fmla="*/ 145472 w 2161364"/>
              <a:gd name="connsiteY22" fmla="*/ 1766455 h 2097118"/>
              <a:gd name="connsiteX23" fmla="*/ 166254 w 2161364"/>
              <a:gd name="connsiteY23" fmla="*/ 1818409 h 2097118"/>
              <a:gd name="connsiteX24" fmla="*/ 207818 w 2161364"/>
              <a:gd name="connsiteY24" fmla="*/ 1859973 h 2097118"/>
              <a:gd name="connsiteX25" fmla="*/ 238991 w 2161364"/>
              <a:gd name="connsiteY25" fmla="*/ 1901536 h 2097118"/>
              <a:gd name="connsiteX26" fmla="*/ 290945 w 2161364"/>
              <a:gd name="connsiteY26" fmla="*/ 1922318 h 2097118"/>
              <a:gd name="connsiteX27" fmla="*/ 322118 w 2161364"/>
              <a:gd name="connsiteY27" fmla="*/ 1953491 h 2097118"/>
              <a:gd name="connsiteX28" fmla="*/ 363682 w 2161364"/>
              <a:gd name="connsiteY28" fmla="*/ 1963882 h 2097118"/>
              <a:gd name="connsiteX29" fmla="*/ 426027 w 2161364"/>
              <a:gd name="connsiteY29" fmla="*/ 1984664 h 2097118"/>
              <a:gd name="connsiteX30" fmla="*/ 529936 w 2161364"/>
              <a:gd name="connsiteY30" fmla="*/ 2005445 h 2097118"/>
              <a:gd name="connsiteX31" fmla="*/ 623454 w 2161364"/>
              <a:gd name="connsiteY31" fmla="*/ 2026227 h 2097118"/>
              <a:gd name="connsiteX32" fmla="*/ 727363 w 2161364"/>
              <a:gd name="connsiteY32" fmla="*/ 2036618 h 2097118"/>
              <a:gd name="connsiteX33" fmla="*/ 1163782 w 2161364"/>
              <a:gd name="connsiteY33" fmla="*/ 2067791 h 2097118"/>
              <a:gd name="connsiteX34" fmla="*/ 1309254 w 2161364"/>
              <a:gd name="connsiteY34" fmla="*/ 2078182 h 2097118"/>
              <a:gd name="connsiteX35" fmla="*/ 1652154 w 2161364"/>
              <a:gd name="connsiteY35" fmla="*/ 2078182 h 2097118"/>
              <a:gd name="connsiteX36" fmla="*/ 1693718 w 2161364"/>
              <a:gd name="connsiteY36" fmla="*/ 2057400 h 2097118"/>
              <a:gd name="connsiteX37" fmla="*/ 1901536 w 2161364"/>
              <a:gd name="connsiteY37" fmla="*/ 1859973 h 2097118"/>
              <a:gd name="connsiteX38" fmla="*/ 1943100 w 2161364"/>
              <a:gd name="connsiteY38" fmla="*/ 1797627 h 2097118"/>
              <a:gd name="connsiteX39" fmla="*/ 2015836 w 2161364"/>
              <a:gd name="connsiteY39" fmla="*/ 1724891 h 2097118"/>
              <a:gd name="connsiteX40" fmla="*/ 2088572 w 2161364"/>
              <a:gd name="connsiteY40" fmla="*/ 1496291 h 2097118"/>
              <a:gd name="connsiteX41" fmla="*/ 2130136 w 2161364"/>
              <a:gd name="connsiteY41" fmla="*/ 1381991 h 2097118"/>
              <a:gd name="connsiteX42" fmla="*/ 2161309 w 2161364"/>
              <a:gd name="connsiteY42" fmla="*/ 1049482 h 2097118"/>
              <a:gd name="connsiteX43" fmla="*/ 2140527 w 2161364"/>
              <a:gd name="connsiteY43" fmla="*/ 758536 h 2097118"/>
              <a:gd name="connsiteX44" fmla="*/ 2109354 w 2161364"/>
              <a:gd name="connsiteY44" fmla="*/ 685800 h 2097118"/>
              <a:gd name="connsiteX45" fmla="*/ 2088572 w 2161364"/>
              <a:gd name="connsiteY45" fmla="*/ 602673 h 2097118"/>
              <a:gd name="connsiteX46" fmla="*/ 2067791 w 2161364"/>
              <a:gd name="connsiteY46" fmla="*/ 488373 h 2097118"/>
              <a:gd name="connsiteX47" fmla="*/ 1953491 w 2161364"/>
              <a:gd name="connsiteY47" fmla="*/ 301336 h 2097118"/>
              <a:gd name="connsiteX48" fmla="*/ 1911927 w 2161364"/>
              <a:gd name="connsiteY48" fmla="*/ 259773 h 2097118"/>
              <a:gd name="connsiteX49" fmla="*/ 1891145 w 2161364"/>
              <a:gd name="connsiteY49" fmla="*/ 207818 h 2097118"/>
              <a:gd name="connsiteX50" fmla="*/ 1797627 w 2161364"/>
              <a:gd name="connsiteY50" fmla="*/ 135082 h 2097118"/>
              <a:gd name="connsiteX51" fmla="*/ 1766454 w 2161364"/>
              <a:gd name="connsiteY51" fmla="*/ 124691 h 2097118"/>
              <a:gd name="connsiteX52" fmla="*/ 1714500 w 2161364"/>
              <a:gd name="connsiteY52" fmla="*/ 103909 h 2097118"/>
              <a:gd name="connsiteX53" fmla="*/ 1662545 w 2161364"/>
              <a:gd name="connsiteY53" fmla="*/ 72736 h 2097118"/>
              <a:gd name="connsiteX54" fmla="*/ 1579418 w 2161364"/>
              <a:gd name="connsiteY54" fmla="*/ 41564 h 2097118"/>
              <a:gd name="connsiteX55" fmla="*/ 1537854 w 2161364"/>
              <a:gd name="connsiteY55" fmla="*/ 20782 h 2097118"/>
              <a:gd name="connsiteX56" fmla="*/ 1444336 w 2161364"/>
              <a:gd name="connsiteY56" fmla="*/ 10391 h 2097118"/>
              <a:gd name="connsiteX57" fmla="*/ 1381991 w 2161364"/>
              <a:gd name="connsiteY57" fmla="*/ 0 h 2097118"/>
              <a:gd name="connsiteX58" fmla="*/ 1215736 w 2161364"/>
              <a:gd name="connsiteY58" fmla="*/ 10391 h 2097118"/>
              <a:gd name="connsiteX59" fmla="*/ 1174172 w 2161364"/>
              <a:gd name="connsiteY59" fmla="*/ 41564 h 2097118"/>
              <a:gd name="connsiteX60" fmla="*/ 1143000 w 2161364"/>
              <a:gd name="connsiteY60" fmla="*/ 62345 h 2097118"/>
              <a:gd name="connsiteX61" fmla="*/ 1101436 w 2161364"/>
              <a:gd name="connsiteY61" fmla="*/ 93518 h 20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61364" h="2097118">
                <a:moveTo>
                  <a:pt x="1330036" y="124691"/>
                </a:moveTo>
                <a:cubicBezTo>
                  <a:pt x="1303175" y="113946"/>
                  <a:pt x="1242418" y="88464"/>
                  <a:pt x="1215736" y="83127"/>
                </a:cubicBezTo>
                <a:cubicBezTo>
                  <a:pt x="1167704" y="73521"/>
                  <a:pt x="1118295" y="71951"/>
                  <a:pt x="1070263" y="62345"/>
                </a:cubicBezTo>
                <a:lnTo>
                  <a:pt x="1018309" y="51955"/>
                </a:lnTo>
                <a:cubicBezTo>
                  <a:pt x="931718" y="55418"/>
                  <a:pt x="845027" y="56939"/>
                  <a:pt x="758536" y="62345"/>
                </a:cubicBezTo>
                <a:cubicBezTo>
                  <a:pt x="737146" y="63682"/>
                  <a:pt x="647846" y="79062"/>
                  <a:pt x="623454" y="83127"/>
                </a:cubicBezTo>
                <a:cubicBezTo>
                  <a:pt x="613063" y="90054"/>
                  <a:pt x="603125" y="97713"/>
                  <a:pt x="592282" y="103909"/>
                </a:cubicBezTo>
                <a:cubicBezTo>
                  <a:pt x="563699" y="120243"/>
                  <a:pt x="529380" y="134339"/>
                  <a:pt x="498763" y="145473"/>
                </a:cubicBezTo>
                <a:cubicBezTo>
                  <a:pt x="478176" y="152959"/>
                  <a:pt x="457200" y="159328"/>
                  <a:pt x="436418" y="166255"/>
                </a:cubicBezTo>
                <a:cubicBezTo>
                  <a:pt x="426027" y="176646"/>
                  <a:pt x="416844" y="188405"/>
                  <a:pt x="405245" y="197427"/>
                </a:cubicBezTo>
                <a:cubicBezTo>
                  <a:pt x="385530" y="212761"/>
                  <a:pt x="360561" y="221330"/>
                  <a:pt x="342900" y="238991"/>
                </a:cubicBezTo>
                <a:cubicBezTo>
                  <a:pt x="292505" y="289386"/>
                  <a:pt x="317639" y="269687"/>
                  <a:pt x="270163" y="301336"/>
                </a:cubicBezTo>
                <a:cubicBezTo>
                  <a:pt x="245918" y="335972"/>
                  <a:pt x="216335" y="367430"/>
                  <a:pt x="197427" y="405245"/>
                </a:cubicBezTo>
                <a:cubicBezTo>
                  <a:pt x="187036" y="426027"/>
                  <a:pt x="179142" y="448258"/>
                  <a:pt x="166254" y="467591"/>
                </a:cubicBezTo>
                <a:cubicBezTo>
                  <a:pt x="140455" y="506290"/>
                  <a:pt x="105399" y="538837"/>
                  <a:pt x="72736" y="571500"/>
                </a:cubicBezTo>
                <a:cubicBezTo>
                  <a:pt x="65805" y="606153"/>
                  <a:pt x="48596" y="694115"/>
                  <a:pt x="41563" y="716973"/>
                </a:cubicBezTo>
                <a:cubicBezTo>
                  <a:pt x="37008" y="731778"/>
                  <a:pt x="27709" y="744682"/>
                  <a:pt x="20782" y="758536"/>
                </a:cubicBezTo>
                <a:cubicBezTo>
                  <a:pt x="501" y="859943"/>
                  <a:pt x="0" y="849450"/>
                  <a:pt x="0" y="1007918"/>
                </a:cubicBezTo>
                <a:cubicBezTo>
                  <a:pt x="0" y="1132657"/>
                  <a:pt x="1906" y="1257541"/>
                  <a:pt x="10391" y="1381991"/>
                </a:cubicBezTo>
                <a:cubicBezTo>
                  <a:pt x="12400" y="1411459"/>
                  <a:pt x="30357" y="1462674"/>
                  <a:pt x="41563" y="1496291"/>
                </a:cubicBezTo>
                <a:cubicBezTo>
                  <a:pt x="44144" y="1514361"/>
                  <a:pt x="48394" y="1575089"/>
                  <a:pt x="62345" y="1600200"/>
                </a:cubicBezTo>
                <a:cubicBezTo>
                  <a:pt x="74475" y="1622033"/>
                  <a:pt x="94633" y="1639355"/>
                  <a:pt x="103909" y="1662545"/>
                </a:cubicBezTo>
                <a:lnTo>
                  <a:pt x="145472" y="1766455"/>
                </a:lnTo>
                <a:cubicBezTo>
                  <a:pt x="152399" y="1783773"/>
                  <a:pt x="153065" y="1805220"/>
                  <a:pt x="166254" y="1818409"/>
                </a:cubicBezTo>
                <a:cubicBezTo>
                  <a:pt x="180109" y="1832264"/>
                  <a:pt x="194916" y="1845227"/>
                  <a:pt x="207818" y="1859973"/>
                </a:cubicBezTo>
                <a:cubicBezTo>
                  <a:pt x="219222" y="1873006"/>
                  <a:pt x="225137" y="1891145"/>
                  <a:pt x="238991" y="1901536"/>
                </a:cubicBezTo>
                <a:cubicBezTo>
                  <a:pt x="253913" y="1912727"/>
                  <a:pt x="273627" y="1915391"/>
                  <a:pt x="290945" y="1922318"/>
                </a:cubicBezTo>
                <a:cubicBezTo>
                  <a:pt x="301336" y="1932709"/>
                  <a:pt x="309359" y="1946200"/>
                  <a:pt x="322118" y="1953491"/>
                </a:cubicBezTo>
                <a:cubicBezTo>
                  <a:pt x="334517" y="1960576"/>
                  <a:pt x="350003" y="1959778"/>
                  <a:pt x="363682" y="1963882"/>
                </a:cubicBezTo>
                <a:cubicBezTo>
                  <a:pt x="384664" y="1970177"/>
                  <a:pt x="404775" y="1979351"/>
                  <a:pt x="426027" y="1984664"/>
                </a:cubicBezTo>
                <a:cubicBezTo>
                  <a:pt x="460295" y="1993231"/>
                  <a:pt x="495668" y="1996878"/>
                  <a:pt x="529936" y="2005445"/>
                </a:cubicBezTo>
                <a:cubicBezTo>
                  <a:pt x="558155" y="2012500"/>
                  <a:pt x="595188" y="2022458"/>
                  <a:pt x="623454" y="2026227"/>
                </a:cubicBezTo>
                <a:cubicBezTo>
                  <a:pt x="657958" y="2030828"/>
                  <a:pt x="692727" y="2033154"/>
                  <a:pt x="727363" y="2036618"/>
                </a:cubicBezTo>
                <a:cubicBezTo>
                  <a:pt x="887503" y="2089998"/>
                  <a:pt x="739594" y="2043780"/>
                  <a:pt x="1163782" y="2067791"/>
                </a:cubicBezTo>
                <a:cubicBezTo>
                  <a:pt x="1212319" y="2070538"/>
                  <a:pt x="1260763" y="2074718"/>
                  <a:pt x="1309254" y="2078182"/>
                </a:cubicBezTo>
                <a:cubicBezTo>
                  <a:pt x="1445272" y="2105386"/>
                  <a:pt x="1404528" y="2101397"/>
                  <a:pt x="1652154" y="2078182"/>
                </a:cubicBezTo>
                <a:cubicBezTo>
                  <a:pt x="1667576" y="2076736"/>
                  <a:pt x="1681560" y="2066998"/>
                  <a:pt x="1693718" y="2057400"/>
                </a:cubicBezTo>
                <a:cubicBezTo>
                  <a:pt x="1785206" y="1985172"/>
                  <a:pt x="1838942" y="1943432"/>
                  <a:pt x="1901536" y="1859973"/>
                </a:cubicBezTo>
                <a:cubicBezTo>
                  <a:pt x="1916522" y="1839991"/>
                  <a:pt x="1926966" y="1816694"/>
                  <a:pt x="1943100" y="1797627"/>
                </a:cubicBezTo>
                <a:cubicBezTo>
                  <a:pt x="1965248" y="1771452"/>
                  <a:pt x="1991591" y="1749136"/>
                  <a:pt x="2015836" y="1724891"/>
                </a:cubicBezTo>
                <a:cubicBezTo>
                  <a:pt x="2040081" y="1648691"/>
                  <a:pt x="2063285" y="1572152"/>
                  <a:pt x="2088572" y="1496291"/>
                </a:cubicBezTo>
                <a:cubicBezTo>
                  <a:pt x="2101392" y="1457831"/>
                  <a:pt x="2130136" y="1381991"/>
                  <a:pt x="2130136" y="1381991"/>
                </a:cubicBezTo>
                <a:cubicBezTo>
                  <a:pt x="2135232" y="1336127"/>
                  <a:pt x="2162766" y="1110671"/>
                  <a:pt x="2161309" y="1049482"/>
                </a:cubicBezTo>
                <a:cubicBezTo>
                  <a:pt x="2158995" y="952280"/>
                  <a:pt x="2154277" y="854788"/>
                  <a:pt x="2140527" y="758536"/>
                </a:cubicBezTo>
                <a:cubicBezTo>
                  <a:pt x="2136797" y="732423"/>
                  <a:pt x="2117696" y="710825"/>
                  <a:pt x="2109354" y="685800"/>
                </a:cubicBezTo>
                <a:cubicBezTo>
                  <a:pt x="2100322" y="658704"/>
                  <a:pt x="2094456" y="630622"/>
                  <a:pt x="2088572" y="602673"/>
                </a:cubicBezTo>
                <a:cubicBezTo>
                  <a:pt x="2080594" y="564779"/>
                  <a:pt x="2080513" y="524948"/>
                  <a:pt x="2067791" y="488373"/>
                </a:cubicBezTo>
                <a:cubicBezTo>
                  <a:pt x="2037351" y="400858"/>
                  <a:pt x="2009577" y="363654"/>
                  <a:pt x="1953491" y="301336"/>
                </a:cubicBezTo>
                <a:cubicBezTo>
                  <a:pt x="1940384" y="286772"/>
                  <a:pt x="1925782" y="273627"/>
                  <a:pt x="1911927" y="259773"/>
                </a:cubicBezTo>
                <a:cubicBezTo>
                  <a:pt x="1905000" y="242455"/>
                  <a:pt x="1902797" y="222383"/>
                  <a:pt x="1891145" y="207818"/>
                </a:cubicBezTo>
                <a:cubicBezTo>
                  <a:pt x="1885013" y="200153"/>
                  <a:pt x="1820929" y="146733"/>
                  <a:pt x="1797627" y="135082"/>
                </a:cubicBezTo>
                <a:cubicBezTo>
                  <a:pt x="1787830" y="130184"/>
                  <a:pt x="1776710" y="128537"/>
                  <a:pt x="1766454" y="124691"/>
                </a:cubicBezTo>
                <a:cubicBezTo>
                  <a:pt x="1748990" y="118142"/>
                  <a:pt x="1731183" y="112251"/>
                  <a:pt x="1714500" y="103909"/>
                </a:cubicBezTo>
                <a:cubicBezTo>
                  <a:pt x="1696436" y="94877"/>
                  <a:pt x="1680609" y="81768"/>
                  <a:pt x="1662545" y="72736"/>
                </a:cubicBezTo>
                <a:cubicBezTo>
                  <a:pt x="1576443" y="29685"/>
                  <a:pt x="1642367" y="68542"/>
                  <a:pt x="1579418" y="41564"/>
                </a:cubicBezTo>
                <a:cubicBezTo>
                  <a:pt x="1565180" y="35462"/>
                  <a:pt x="1552947" y="24265"/>
                  <a:pt x="1537854" y="20782"/>
                </a:cubicBezTo>
                <a:cubicBezTo>
                  <a:pt x="1507293" y="13729"/>
                  <a:pt x="1475425" y="14536"/>
                  <a:pt x="1444336" y="10391"/>
                </a:cubicBezTo>
                <a:cubicBezTo>
                  <a:pt x="1423452" y="7606"/>
                  <a:pt x="1402773" y="3464"/>
                  <a:pt x="1381991" y="0"/>
                </a:cubicBezTo>
                <a:cubicBezTo>
                  <a:pt x="1326573" y="3464"/>
                  <a:pt x="1270184" y="-499"/>
                  <a:pt x="1215736" y="10391"/>
                </a:cubicBezTo>
                <a:cubicBezTo>
                  <a:pt x="1198754" y="13787"/>
                  <a:pt x="1188265" y="31498"/>
                  <a:pt x="1174172" y="41564"/>
                </a:cubicBezTo>
                <a:cubicBezTo>
                  <a:pt x="1164010" y="48822"/>
                  <a:pt x="1153391" y="55418"/>
                  <a:pt x="1143000" y="62345"/>
                </a:cubicBezTo>
                <a:cubicBezTo>
                  <a:pt x="1118375" y="99282"/>
                  <a:pt x="1134706" y="93518"/>
                  <a:pt x="1101436" y="935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8749E0E0-BEE8-B505-DFB2-6D5CA2C0881B}"/>
              </a:ext>
            </a:extLst>
          </p:cNvPr>
          <p:cNvSpPr txBox="1"/>
          <p:nvPr/>
        </p:nvSpPr>
        <p:spPr>
          <a:xfrm>
            <a:off x="3437030" y="193675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300 kg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C2E2F7E3-5ADA-D384-E717-6F2395BE0E96}"/>
              </a:ext>
            </a:extLst>
          </p:cNvPr>
          <p:cNvSpPr txBox="1"/>
          <p:nvPr/>
        </p:nvSpPr>
        <p:spPr>
          <a:xfrm>
            <a:off x="6381120" y="4945507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120 – 80 kg = 40 kg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922204C5-BF37-36D0-2D43-810F6676DEE5}"/>
              </a:ext>
            </a:extLst>
          </p:cNvPr>
          <p:cNvSpPr txBox="1"/>
          <p:nvPr/>
        </p:nvSpPr>
        <p:spPr>
          <a:xfrm>
            <a:off x="4988277" y="5681511"/>
            <a:ext cx="393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Ostalo mu je 40 kg jabolk.</a:t>
            </a:r>
          </a:p>
        </p:txBody>
      </p: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24BDFAB9-F509-0438-7748-6155516461B0}"/>
              </a:ext>
            </a:extLst>
          </p:cNvPr>
          <p:cNvCxnSpPr>
            <a:cxnSpLocks/>
          </p:cNvCxnSpPr>
          <p:nvPr/>
        </p:nvCxnSpPr>
        <p:spPr>
          <a:xfrm>
            <a:off x="526189" y="1516548"/>
            <a:ext cx="1822080" cy="16611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E775D973-7D44-62F6-FF8B-5D787FBB54B0}"/>
              </a:ext>
            </a:extLst>
          </p:cNvPr>
          <p:cNvCxnSpPr>
            <a:cxnSpLocks/>
            <a:endCxn id="27" idx="45"/>
          </p:cNvCxnSpPr>
          <p:nvPr/>
        </p:nvCxnSpPr>
        <p:spPr>
          <a:xfrm flipV="1">
            <a:off x="437194" y="1936492"/>
            <a:ext cx="2025451" cy="13202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ovezovalnik 39">
            <a:extLst>
              <a:ext uri="{FF2B5EF4-FFF2-40B4-BE49-F238E27FC236}">
                <a16:creationId xmlns:a16="http://schemas.microsoft.com/office/drawing/2014/main" id="{6104674A-1CE8-5B43-CC18-CD7874FEB13F}"/>
              </a:ext>
            </a:extLst>
          </p:cNvPr>
          <p:cNvCxnSpPr/>
          <p:nvPr/>
        </p:nvCxnSpPr>
        <p:spPr>
          <a:xfrm>
            <a:off x="602673" y="3656081"/>
            <a:ext cx="1511931" cy="1093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BAFA0429-D75C-81A3-6008-23E72AC4FDB7}"/>
              </a:ext>
            </a:extLst>
          </p:cNvPr>
          <p:cNvCxnSpPr>
            <a:cxnSpLocks/>
          </p:cNvCxnSpPr>
          <p:nvPr/>
        </p:nvCxnSpPr>
        <p:spPr>
          <a:xfrm flipV="1">
            <a:off x="480311" y="3440512"/>
            <a:ext cx="1537854" cy="5001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ovezovalnik 43">
            <a:extLst>
              <a:ext uri="{FF2B5EF4-FFF2-40B4-BE49-F238E27FC236}">
                <a16:creationId xmlns:a16="http://schemas.microsoft.com/office/drawing/2014/main" id="{476A8D16-C222-FCC8-C48E-49095808D770}"/>
              </a:ext>
            </a:extLst>
          </p:cNvPr>
          <p:cNvCxnSpPr>
            <a:cxnSpLocks/>
          </p:cNvCxnSpPr>
          <p:nvPr/>
        </p:nvCxnSpPr>
        <p:spPr>
          <a:xfrm>
            <a:off x="619946" y="3978327"/>
            <a:ext cx="325627" cy="5280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>
            <a:extLst>
              <a:ext uri="{FF2B5EF4-FFF2-40B4-BE49-F238E27FC236}">
                <a16:creationId xmlns:a16="http://schemas.microsoft.com/office/drawing/2014/main" id="{579C9A8D-FCF0-E16C-6246-2EA8D4838306}"/>
              </a:ext>
            </a:extLst>
          </p:cNvPr>
          <p:cNvCxnSpPr>
            <a:cxnSpLocks/>
          </p:cNvCxnSpPr>
          <p:nvPr/>
        </p:nvCxnSpPr>
        <p:spPr>
          <a:xfrm flipV="1">
            <a:off x="518822" y="3934130"/>
            <a:ext cx="541051" cy="5822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9157C56-D625-CA23-ACF7-CB3EFA640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7" t="49302" r="27067" b="43442"/>
          <a:stretch/>
        </p:blipFill>
        <p:spPr>
          <a:xfrm>
            <a:off x="268116" y="2533143"/>
            <a:ext cx="8611752" cy="9027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EE21164-853E-3951-C2F5-EF675F8AD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47" t="27062" r="29686" b="69622"/>
          <a:stretch/>
        </p:blipFill>
        <p:spPr>
          <a:xfrm>
            <a:off x="364787" y="472950"/>
            <a:ext cx="9756843" cy="497634"/>
          </a:xfrm>
          <a:prstGeom prst="rect">
            <a:avLst/>
          </a:prstGeom>
        </p:spPr>
      </p:pic>
      <p:pic>
        <p:nvPicPr>
          <p:cNvPr id="1026" name="Picture 2" descr="Ploščina kvadrata">
            <a:extLst>
              <a:ext uri="{FF2B5EF4-FFF2-40B4-BE49-F238E27FC236}">
                <a16:creationId xmlns:a16="http://schemas.microsoft.com/office/drawing/2014/main" id="{ECAA2723-CD7B-4A99-A08D-BCE371AC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88" y="1028950"/>
            <a:ext cx="1634753" cy="14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FFCC271-4454-6B31-096A-11AB1A7F4749}"/>
              </a:ext>
            </a:extLst>
          </p:cNvPr>
          <p:cNvSpPr txBox="1"/>
          <p:nvPr/>
        </p:nvSpPr>
        <p:spPr>
          <a:xfrm>
            <a:off x="4947929" y="1028984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 = a · 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5104182-F2A7-EB60-33C0-30B75FC157C8}"/>
              </a:ext>
            </a:extLst>
          </p:cNvPr>
          <p:cNvSpPr txBox="1"/>
          <p:nvPr/>
        </p:nvSpPr>
        <p:spPr>
          <a:xfrm>
            <a:off x="2616741" y="970584"/>
            <a:ext cx="139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 = 13 cm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BA08E84E-9A6F-2BDA-FBB8-F2EA14B901CC}"/>
              </a:ext>
            </a:extLst>
          </p:cNvPr>
          <p:cNvCxnSpPr/>
          <p:nvPr/>
        </p:nvCxnSpPr>
        <p:spPr>
          <a:xfrm>
            <a:off x="2475114" y="1427020"/>
            <a:ext cx="1692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EFCA660-2391-15EC-A662-1334081DB77A}"/>
              </a:ext>
            </a:extLst>
          </p:cNvPr>
          <p:cNvSpPr txBox="1"/>
          <p:nvPr/>
        </p:nvSpPr>
        <p:spPr>
          <a:xfrm>
            <a:off x="2604557" y="1424813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p =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F79CA75-927D-C35B-5E7E-19A7D12E75E2}"/>
              </a:ext>
            </a:extLst>
          </p:cNvPr>
          <p:cNvSpPr txBox="1"/>
          <p:nvPr/>
        </p:nvSpPr>
        <p:spPr>
          <a:xfrm>
            <a:off x="2641665" y="1940455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o =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FD57CD54-E399-CBA5-0511-6FA724776BDE}"/>
              </a:ext>
            </a:extLst>
          </p:cNvPr>
          <p:cNvCxnSpPr/>
          <p:nvPr/>
        </p:nvCxnSpPr>
        <p:spPr>
          <a:xfrm>
            <a:off x="1167065" y="1128409"/>
            <a:ext cx="10505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AD83E71F-9E91-9748-E903-C315399F899C}"/>
              </a:ext>
            </a:extLst>
          </p:cNvPr>
          <p:cNvCxnSpPr>
            <a:cxnSpLocks/>
          </p:cNvCxnSpPr>
          <p:nvPr/>
        </p:nvCxnSpPr>
        <p:spPr>
          <a:xfrm flipH="1">
            <a:off x="2209412" y="1128409"/>
            <a:ext cx="8241" cy="10553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7747A0F9-AC44-1064-A55A-D18F002B185B}"/>
              </a:ext>
            </a:extLst>
          </p:cNvPr>
          <p:cNvCxnSpPr>
            <a:cxnSpLocks/>
          </p:cNvCxnSpPr>
          <p:nvPr/>
        </p:nvCxnSpPr>
        <p:spPr>
          <a:xfrm>
            <a:off x="1144366" y="1128409"/>
            <a:ext cx="0" cy="1073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B68B1A65-2819-4C1F-20B7-0FB21142E391}"/>
              </a:ext>
            </a:extLst>
          </p:cNvPr>
          <p:cNvCxnSpPr/>
          <p:nvPr/>
        </p:nvCxnSpPr>
        <p:spPr>
          <a:xfrm>
            <a:off x="1167065" y="2202065"/>
            <a:ext cx="10505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59C6AEF5-9B24-2234-6AB1-7995333106EF}"/>
              </a:ext>
            </a:extLst>
          </p:cNvPr>
          <p:cNvSpPr txBox="1"/>
          <p:nvPr/>
        </p:nvSpPr>
        <p:spPr>
          <a:xfrm>
            <a:off x="7731797" y="963148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o = 4 · a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3DE41BC8-484C-16FE-D079-DA48F51B8ADD}"/>
              </a:ext>
            </a:extLst>
          </p:cNvPr>
          <p:cNvSpPr txBox="1"/>
          <p:nvPr/>
        </p:nvSpPr>
        <p:spPr>
          <a:xfrm>
            <a:off x="4931128" y="1318216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 =13· 13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35BDC279-FB05-99F3-C30A-7CC3AC20199D}"/>
              </a:ext>
            </a:extLst>
          </p:cNvPr>
          <p:cNvSpPr txBox="1"/>
          <p:nvPr/>
        </p:nvSpPr>
        <p:spPr>
          <a:xfrm>
            <a:off x="4931128" y="1685516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 = 169 cm²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3081D01-2DD3-15C2-0FAB-9F5E3DD642FE}"/>
              </a:ext>
            </a:extLst>
          </p:cNvPr>
          <p:cNvSpPr txBox="1"/>
          <p:nvPr/>
        </p:nvSpPr>
        <p:spPr>
          <a:xfrm>
            <a:off x="3144890" y="1485170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169 cm²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DCC5BA39-1468-230E-64E8-696901582C0B}"/>
              </a:ext>
            </a:extLst>
          </p:cNvPr>
          <p:cNvSpPr txBox="1"/>
          <p:nvPr/>
        </p:nvSpPr>
        <p:spPr>
          <a:xfrm>
            <a:off x="7727036" y="1395349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o = 4 · 13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6325A47D-FD57-0123-3ECF-D312C9C742A6}"/>
              </a:ext>
            </a:extLst>
          </p:cNvPr>
          <p:cNvSpPr txBox="1"/>
          <p:nvPr/>
        </p:nvSpPr>
        <p:spPr>
          <a:xfrm>
            <a:off x="7727036" y="1791958"/>
            <a:ext cx="138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o = 52 cm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242DC2DA-B5C1-C686-C4E5-3F9DADAFFCE5}"/>
              </a:ext>
            </a:extLst>
          </p:cNvPr>
          <p:cNvSpPr txBox="1"/>
          <p:nvPr/>
        </p:nvSpPr>
        <p:spPr>
          <a:xfrm>
            <a:off x="3117139" y="1996220"/>
            <a:ext cx="105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 52 cm</a:t>
            </a:r>
          </a:p>
        </p:txBody>
      </p: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35610563-43C9-C444-666A-636F66644326}"/>
              </a:ext>
            </a:extLst>
          </p:cNvPr>
          <p:cNvCxnSpPr/>
          <p:nvPr/>
        </p:nvCxnSpPr>
        <p:spPr>
          <a:xfrm flipV="1">
            <a:off x="364787" y="2392829"/>
            <a:ext cx="11483502" cy="879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Ploščina pravokotnika">
            <a:extLst>
              <a:ext uri="{FF2B5EF4-FFF2-40B4-BE49-F238E27FC236}">
                <a16:creationId xmlns:a16="http://schemas.microsoft.com/office/drawing/2014/main" id="{ED054482-B169-1175-C64D-23A6BD34C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3" y="3466849"/>
            <a:ext cx="2009691" cy="128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4B88013A-8F22-8C6A-77D5-496B89BF8EA4}"/>
              </a:ext>
            </a:extLst>
          </p:cNvPr>
          <p:cNvSpPr txBox="1"/>
          <p:nvPr/>
        </p:nvSpPr>
        <p:spPr>
          <a:xfrm>
            <a:off x="2487752" y="3559061"/>
            <a:ext cx="1472569" cy="461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 = </a:t>
            </a:r>
            <a:r>
              <a:rPr lang="sl-SI" sz="2400" dirty="0">
                <a:solidFill>
                  <a:srgbClr val="0070C0"/>
                </a:solidFill>
              </a:rPr>
              <a:t>17 </a:t>
            </a:r>
            <a:r>
              <a:rPr lang="sl-SI" sz="2400" dirty="0"/>
              <a:t>cm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555D6FDB-4ED1-80B9-DAF2-79726F93366A}"/>
              </a:ext>
            </a:extLst>
          </p:cNvPr>
          <p:cNvSpPr txBox="1"/>
          <p:nvPr/>
        </p:nvSpPr>
        <p:spPr>
          <a:xfrm>
            <a:off x="2500392" y="3913050"/>
            <a:ext cx="139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b = </a:t>
            </a:r>
            <a:r>
              <a:rPr lang="sl-SI" sz="2400" dirty="0">
                <a:solidFill>
                  <a:srgbClr val="C00000"/>
                </a:solidFill>
              </a:rPr>
              <a:t>40</a:t>
            </a:r>
            <a:r>
              <a:rPr lang="sl-SI" sz="2400" dirty="0"/>
              <a:t> cm</a:t>
            </a:r>
          </a:p>
        </p:txBody>
      </p: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06B744E3-5DA9-B188-7F92-119FF98D1E00}"/>
              </a:ext>
            </a:extLst>
          </p:cNvPr>
          <p:cNvCxnSpPr/>
          <p:nvPr/>
        </p:nvCxnSpPr>
        <p:spPr>
          <a:xfrm>
            <a:off x="2319549" y="4374715"/>
            <a:ext cx="1692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295C8F02-E750-6752-4926-961EF3308EC8}"/>
              </a:ext>
            </a:extLst>
          </p:cNvPr>
          <p:cNvSpPr txBox="1"/>
          <p:nvPr/>
        </p:nvSpPr>
        <p:spPr>
          <a:xfrm>
            <a:off x="2475114" y="4411576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p = 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5B3B248C-BFA6-2D91-9C82-BD76127617CC}"/>
              </a:ext>
            </a:extLst>
          </p:cNvPr>
          <p:cNvSpPr txBox="1"/>
          <p:nvPr/>
        </p:nvSpPr>
        <p:spPr>
          <a:xfrm>
            <a:off x="2431239" y="485186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o =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D0E5991E-79F8-875E-6F05-8B597EF890E5}"/>
              </a:ext>
            </a:extLst>
          </p:cNvPr>
          <p:cNvSpPr txBox="1"/>
          <p:nvPr/>
        </p:nvSpPr>
        <p:spPr>
          <a:xfrm>
            <a:off x="4669172" y="3450182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 = a · b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A130CDA4-3DAD-45DD-308E-EF7A9AC19A32}"/>
              </a:ext>
            </a:extLst>
          </p:cNvPr>
          <p:cNvSpPr txBox="1"/>
          <p:nvPr/>
        </p:nvSpPr>
        <p:spPr>
          <a:xfrm>
            <a:off x="4648988" y="3879849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 = 17 · 40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3590873D-77EC-82D6-F733-ED3FE2BC8149}"/>
              </a:ext>
            </a:extLst>
          </p:cNvPr>
          <p:cNvSpPr txBox="1"/>
          <p:nvPr/>
        </p:nvSpPr>
        <p:spPr>
          <a:xfrm>
            <a:off x="4718217" y="4292850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 = 680 cm ²</a:t>
            </a:r>
          </a:p>
        </p:txBody>
      </p:sp>
      <p:cxnSp>
        <p:nvCxnSpPr>
          <p:cNvPr id="39" name="Raven povezovalnik 38">
            <a:extLst>
              <a:ext uri="{FF2B5EF4-FFF2-40B4-BE49-F238E27FC236}">
                <a16:creationId xmlns:a16="http://schemas.microsoft.com/office/drawing/2014/main" id="{9FAFFFBE-970A-D7CF-F380-BE2FF8136C39}"/>
              </a:ext>
            </a:extLst>
          </p:cNvPr>
          <p:cNvCxnSpPr>
            <a:cxnSpLocks/>
          </p:cNvCxnSpPr>
          <p:nvPr/>
        </p:nvCxnSpPr>
        <p:spPr>
          <a:xfrm>
            <a:off x="583085" y="4442719"/>
            <a:ext cx="16263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956606E3-8FD5-FD05-4709-3FA942A5F33F}"/>
              </a:ext>
            </a:extLst>
          </p:cNvPr>
          <p:cNvCxnSpPr>
            <a:cxnSpLocks/>
          </p:cNvCxnSpPr>
          <p:nvPr/>
        </p:nvCxnSpPr>
        <p:spPr>
          <a:xfrm>
            <a:off x="591326" y="3681014"/>
            <a:ext cx="16263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EC229379-D0FD-EAC2-0ED8-20E47B0FD8EB}"/>
              </a:ext>
            </a:extLst>
          </p:cNvPr>
          <p:cNvSpPr txBox="1"/>
          <p:nvPr/>
        </p:nvSpPr>
        <p:spPr>
          <a:xfrm>
            <a:off x="7550761" y="3287209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o = </a:t>
            </a:r>
            <a:r>
              <a:rPr lang="sl-SI" sz="2400" dirty="0"/>
              <a:t>2 ·</a:t>
            </a:r>
            <a:r>
              <a:rPr lang="sl-SI" sz="2400" dirty="0">
                <a:solidFill>
                  <a:srgbClr val="0070C0"/>
                </a:solidFill>
              </a:rPr>
              <a:t> a + </a:t>
            </a:r>
          </a:p>
        </p:txBody>
      </p:sp>
      <p:cxnSp>
        <p:nvCxnSpPr>
          <p:cNvPr id="44" name="Raven povezovalnik 43">
            <a:extLst>
              <a:ext uri="{FF2B5EF4-FFF2-40B4-BE49-F238E27FC236}">
                <a16:creationId xmlns:a16="http://schemas.microsoft.com/office/drawing/2014/main" id="{777A8327-6041-FDA6-95BF-94815462DD08}"/>
              </a:ext>
            </a:extLst>
          </p:cNvPr>
          <p:cNvCxnSpPr/>
          <p:nvPr/>
        </p:nvCxnSpPr>
        <p:spPr>
          <a:xfrm>
            <a:off x="611389" y="3713266"/>
            <a:ext cx="0" cy="72945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ovezovalnik 44">
            <a:extLst>
              <a:ext uri="{FF2B5EF4-FFF2-40B4-BE49-F238E27FC236}">
                <a16:creationId xmlns:a16="http://schemas.microsoft.com/office/drawing/2014/main" id="{433323D4-6796-857E-ECD9-6D8B3F688804}"/>
              </a:ext>
            </a:extLst>
          </p:cNvPr>
          <p:cNvCxnSpPr/>
          <p:nvPr/>
        </p:nvCxnSpPr>
        <p:spPr>
          <a:xfrm>
            <a:off x="2208091" y="3682123"/>
            <a:ext cx="0" cy="729453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17BEA1B3-E499-6216-374B-BBEC621C9F68}"/>
              </a:ext>
            </a:extLst>
          </p:cNvPr>
          <p:cNvSpPr txBox="1"/>
          <p:nvPr/>
        </p:nvSpPr>
        <p:spPr>
          <a:xfrm>
            <a:off x="8793670" y="3283562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2 · </a:t>
            </a:r>
            <a:r>
              <a:rPr lang="sl-SI" sz="2400" dirty="0">
                <a:solidFill>
                  <a:srgbClr val="C00000"/>
                </a:solidFill>
              </a:rPr>
              <a:t>b</a:t>
            </a:r>
            <a:r>
              <a:rPr lang="sl-SI" sz="24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346B8EFE-C75D-2A9E-8F53-3B53B2EFF8FC}"/>
              </a:ext>
            </a:extLst>
          </p:cNvPr>
          <p:cNvSpPr txBox="1"/>
          <p:nvPr/>
        </p:nvSpPr>
        <p:spPr>
          <a:xfrm>
            <a:off x="7550761" y="3682217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o = </a:t>
            </a:r>
            <a:r>
              <a:rPr lang="sl-SI" sz="2400" dirty="0"/>
              <a:t>2 · </a:t>
            </a:r>
            <a:r>
              <a:rPr lang="sl-SI" sz="2400" dirty="0">
                <a:solidFill>
                  <a:srgbClr val="0070C0"/>
                </a:solidFill>
              </a:rPr>
              <a:t>17 + </a:t>
            </a:r>
            <a:r>
              <a:rPr lang="sl-SI" sz="2400" dirty="0"/>
              <a:t>2 · </a:t>
            </a:r>
            <a:r>
              <a:rPr lang="sl-SI" sz="2400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F25FB9B1-C2D5-417A-12BB-8A347FBF7EAA}"/>
              </a:ext>
            </a:extLst>
          </p:cNvPr>
          <p:cNvSpPr txBox="1"/>
          <p:nvPr/>
        </p:nvSpPr>
        <p:spPr>
          <a:xfrm>
            <a:off x="7536654" y="4110682"/>
            <a:ext cx="172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o =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0070C0"/>
                </a:solidFill>
              </a:rPr>
              <a:t>34 +  </a:t>
            </a:r>
            <a:r>
              <a:rPr lang="sl-SI" sz="2400" dirty="0">
                <a:solidFill>
                  <a:srgbClr val="C00000"/>
                </a:solidFill>
              </a:rPr>
              <a:t>80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C6C81AFB-4671-6F56-57D3-F388D4BE67D0}"/>
              </a:ext>
            </a:extLst>
          </p:cNvPr>
          <p:cNvSpPr txBox="1"/>
          <p:nvPr/>
        </p:nvSpPr>
        <p:spPr>
          <a:xfrm>
            <a:off x="7560848" y="4523682"/>
            <a:ext cx="172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o </a:t>
            </a:r>
            <a:r>
              <a:rPr lang="sl-SI" sz="2400" dirty="0"/>
              <a:t>= 114 cm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DE896EFB-2FF3-E497-AF2D-21E41944B0E3}"/>
              </a:ext>
            </a:extLst>
          </p:cNvPr>
          <p:cNvSpPr txBox="1"/>
          <p:nvPr/>
        </p:nvSpPr>
        <p:spPr>
          <a:xfrm>
            <a:off x="3008285" y="4471359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680 cm ²</a:t>
            </a: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46AFA555-49EB-F7ED-20B0-E265ABE3E2C4}"/>
              </a:ext>
            </a:extLst>
          </p:cNvPr>
          <p:cNvSpPr txBox="1"/>
          <p:nvPr/>
        </p:nvSpPr>
        <p:spPr>
          <a:xfrm>
            <a:off x="2963672" y="4882638"/>
            <a:ext cx="112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114 cm</a:t>
            </a:r>
          </a:p>
        </p:txBody>
      </p:sp>
    </p:spTree>
    <p:extLst>
      <p:ext uri="{BB962C8B-B14F-4D97-AF65-F5344CB8AC3E}">
        <p14:creationId xmlns:p14="http://schemas.microsoft.com/office/powerpoint/2010/main" val="30630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2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0190EF5-6D6F-1E97-88B5-AB60F616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30" t="76169" r="25246" b="17014"/>
          <a:stretch/>
        </p:blipFill>
        <p:spPr>
          <a:xfrm>
            <a:off x="521407" y="385051"/>
            <a:ext cx="8771883" cy="827929"/>
          </a:xfrm>
          <a:prstGeom prst="rect">
            <a:avLst/>
          </a:prstGeom>
        </p:spPr>
      </p:pic>
      <p:pic>
        <p:nvPicPr>
          <p:cNvPr id="3" name="Picture 4" descr="Ploščina pravokotnika">
            <a:extLst>
              <a:ext uri="{FF2B5EF4-FFF2-40B4-BE49-F238E27FC236}">
                <a16:creationId xmlns:a16="http://schemas.microsoft.com/office/drawing/2014/main" id="{D0EDCA4A-DD37-6578-E579-B3AA9AD9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7" y="1143526"/>
            <a:ext cx="2009691" cy="128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A9797A1-4B50-9AC8-9783-38FD2D8FBA10}"/>
              </a:ext>
            </a:extLst>
          </p:cNvPr>
          <p:cNvSpPr txBox="1"/>
          <p:nvPr/>
        </p:nvSpPr>
        <p:spPr>
          <a:xfrm>
            <a:off x="2848338" y="1212980"/>
            <a:ext cx="1462405" cy="46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 = </a:t>
            </a:r>
            <a:r>
              <a:rPr lang="sl-SI" sz="2400" dirty="0">
                <a:solidFill>
                  <a:srgbClr val="0070C0"/>
                </a:solidFill>
              </a:rPr>
              <a:t>14 </a:t>
            </a:r>
            <a:r>
              <a:rPr lang="sl-SI" sz="2400" dirty="0"/>
              <a:t>m</a:t>
            </a: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91784DBA-760F-1CEE-4D71-38C46A3B4D2C}"/>
              </a:ext>
            </a:extLst>
          </p:cNvPr>
          <p:cNvCxnSpPr>
            <a:cxnSpLocks/>
          </p:cNvCxnSpPr>
          <p:nvPr/>
        </p:nvCxnSpPr>
        <p:spPr>
          <a:xfrm>
            <a:off x="803784" y="2084825"/>
            <a:ext cx="16128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3BC0822-E914-E787-DE73-81DB8D25D836}"/>
              </a:ext>
            </a:extLst>
          </p:cNvPr>
          <p:cNvSpPr txBox="1"/>
          <p:nvPr/>
        </p:nvSpPr>
        <p:spPr>
          <a:xfrm>
            <a:off x="2848337" y="1588821"/>
            <a:ext cx="1462405" cy="46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o</a:t>
            </a:r>
            <a:r>
              <a:rPr lang="sl-SI" sz="2400" dirty="0"/>
              <a:t> = </a:t>
            </a:r>
            <a:r>
              <a:rPr lang="sl-SI" sz="2400" dirty="0">
                <a:solidFill>
                  <a:srgbClr val="C00000"/>
                </a:solidFill>
              </a:rPr>
              <a:t>58</a:t>
            </a:r>
            <a:r>
              <a:rPr lang="sl-SI" sz="2400" dirty="0">
                <a:solidFill>
                  <a:srgbClr val="0070C0"/>
                </a:solidFill>
              </a:rPr>
              <a:t> </a:t>
            </a:r>
            <a:r>
              <a:rPr lang="sl-SI" sz="2400" dirty="0"/>
              <a:t>m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8566093-E813-4650-6341-16E912CF3BC7}"/>
              </a:ext>
            </a:extLst>
          </p:cNvPr>
          <p:cNvSpPr/>
          <p:nvPr/>
        </p:nvSpPr>
        <p:spPr>
          <a:xfrm>
            <a:off x="759294" y="1328310"/>
            <a:ext cx="1638970" cy="827929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B9BBFC87-EA17-CFBD-F3C3-09DF11EB53CF}"/>
              </a:ext>
            </a:extLst>
          </p:cNvPr>
          <p:cNvCxnSpPr/>
          <p:nvPr/>
        </p:nvCxnSpPr>
        <p:spPr>
          <a:xfrm>
            <a:off x="2689718" y="1987420"/>
            <a:ext cx="14344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5A02CB1-F7FF-840C-DC70-175135184F1B}"/>
              </a:ext>
            </a:extLst>
          </p:cNvPr>
          <p:cNvSpPr txBox="1"/>
          <p:nvPr/>
        </p:nvSpPr>
        <p:spPr>
          <a:xfrm>
            <a:off x="2813475" y="1922974"/>
            <a:ext cx="629521" cy="46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b =</a:t>
            </a:r>
            <a:r>
              <a:rPr lang="sl-SI" sz="2400" dirty="0"/>
              <a:t> 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107B0772-18DB-AB33-CD3A-5C98505AD20D}"/>
              </a:ext>
            </a:extLst>
          </p:cNvPr>
          <p:cNvSpPr txBox="1"/>
          <p:nvPr/>
        </p:nvSpPr>
        <p:spPr>
          <a:xfrm>
            <a:off x="2813476" y="2344287"/>
            <a:ext cx="1021406" cy="46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p = </a:t>
            </a:r>
            <a:r>
              <a:rPr lang="sl-SI" sz="2400" dirty="0">
                <a:solidFill>
                  <a:srgbClr val="0070C0"/>
                </a:solidFill>
              </a:rPr>
              <a:t> </a:t>
            </a:r>
            <a:endParaRPr lang="sl-SI" sz="2400" dirty="0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39AB5622-0F25-DE68-5954-91E95CBB791F}"/>
              </a:ext>
            </a:extLst>
          </p:cNvPr>
          <p:cNvSpPr/>
          <p:nvPr/>
        </p:nvSpPr>
        <p:spPr>
          <a:xfrm>
            <a:off x="2847702" y="1653511"/>
            <a:ext cx="1145799" cy="359909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6F353530-66D6-CFCF-F72C-44EAD1135D8B}"/>
              </a:ext>
            </a:extLst>
          </p:cNvPr>
          <p:cNvSpPr txBox="1"/>
          <p:nvPr/>
        </p:nvSpPr>
        <p:spPr>
          <a:xfrm>
            <a:off x="4665306" y="1198757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o = </a:t>
            </a:r>
            <a:r>
              <a:rPr lang="sl-SI" sz="2400" dirty="0"/>
              <a:t>2 ·</a:t>
            </a:r>
            <a:r>
              <a:rPr lang="sl-SI" sz="2400" dirty="0">
                <a:solidFill>
                  <a:srgbClr val="C00000"/>
                </a:solidFill>
              </a:rPr>
              <a:t> </a:t>
            </a:r>
            <a:r>
              <a:rPr lang="sl-SI" sz="2400" dirty="0">
                <a:solidFill>
                  <a:srgbClr val="0070C0"/>
                </a:solidFill>
              </a:rPr>
              <a:t>a</a:t>
            </a:r>
            <a:r>
              <a:rPr lang="sl-SI" sz="2400" dirty="0">
                <a:solidFill>
                  <a:srgbClr val="C00000"/>
                </a:solidFill>
              </a:rPr>
              <a:t> + </a:t>
            </a:r>
            <a:r>
              <a:rPr lang="sl-SI" sz="2400" dirty="0"/>
              <a:t>2</a:t>
            </a:r>
            <a:r>
              <a:rPr lang="sl-SI" sz="2400" dirty="0">
                <a:solidFill>
                  <a:srgbClr val="00B050"/>
                </a:solidFill>
              </a:rPr>
              <a:t> · b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17C36777-8895-8969-45E3-984F6DF42C1B}"/>
              </a:ext>
            </a:extLst>
          </p:cNvPr>
          <p:cNvSpPr txBox="1"/>
          <p:nvPr/>
        </p:nvSpPr>
        <p:spPr>
          <a:xfrm>
            <a:off x="4665306" y="1623160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58 = </a:t>
            </a:r>
            <a:r>
              <a:rPr lang="sl-SI" sz="2400" dirty="0"/>
              <a:t>2 · </a:t>
            </a:r>
            <a:r>
              <a:rPr lang="sl-SI" sz="2400" dirty="0">
                <a:solidFill>
                  <a:srgbClr val="0070C0"/>
                </a:solidFill>
              </a:rPr>
              <a:t>14 </a:t>
            </a:r>
            <a:r>
              <a:rPr lang="sl-SI" sz="2400" dirty="0">
                <a:solidFill>
                  <a:srgbClr val="C00000"/>
                </a:solidFill>
              </a:rPr>
              <a:t>+ </a:t>
            </a:r>
            <a:r>
              <a:rPr lang="sl-SI" sz="2400" dirty="0"/>
              <a:t>2</a:t>
            </a:r>
            <a:r>
              <a:rPr lang="sl-SI" sz="2400" dirty="0">
                <a:solidFill>
                  <a:srgbClr val="00B050"/>
                </a:solidFill>
              </a:rPr>
              <a:t> · b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0F071ABA-8070-3134-04DE-DB3CBAD56284}"/>
              </a:ext>
            </a:extLst>
          </p:cNvPr>
          <p:cNvSpPr txBox="1"/>
          <p:nvPr/>
        </p:nvSpPr>
        <p:spPr>
          <a:xfrm>
            <a:off x="4665305" y="2055351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58 = </a:t>
            </a:r>
            <a:r>
              <a:rPr lang="sl-SI" sz="2400" dirty="0">
                <a:solidFill>
                  <a:srgbClr val="0070C0"/>
                </a:solidFill>
              </a:rPr>
              <a:t>28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C00000"/>
                </a:solidFill>
              </a:rPr>
              <a:t>+ </a:t>
            </a:r>
            <a:r>
              <a:rPr lang="sl-SI" sz="2400" dirty="0"/>
              <a:t>2</a:t>
            </a:r>
            <a:r>
              <a:rPr lang="sl-SI" sz="2400" dirty="0">
                <a:solidFill>
                  <a:srgbClr val="00B050"/>
                </a:solidFill>
              </a:rPr>
              <a:t> · b</a:t>
            </a:r>
          </a:p>
        </p:txBody>
      </p: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2B0A3700-6145-3749-3603-26C6D45D2833}"/>
              </a:ext>
            </a:extLst>
          </p:cNvPr>
          <p:cNvCxnSpPr>
            <a:cxnSpLocks/>
          </p:cNvCxnSpPr>
          <p:nvPr/>
        </p:nvCxnSpPr>
        <p:spPr>
          <a:xfrm>
            <a:off x="803783" y="1371483"/>
            <a:ext cx="16128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2EB5AF18-0101-2932-CFBB-44939F29C4AD}"/>
              </a:ext>
            </a:extLst>
          </p:cNvPr>
          <p:cNvSpPr txBox="1"/>
          <p:nvPr/>
        </p:nvSpPr>
        <p:spPr>
          <a:xfrm>
            <a:off x="4665304" y="2428159"/>
            <a:ext cx="190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</a:t>
            </a:r>
            <a:r>
              <a:rPr lang="sl-SI" sz="2400" dirty="0">
                <a:solidFill>
                  <a:srgbClr val="00B050"/>
                </a:solidFill>
              </a:rPr>
              <a:t> · b </a:t>
            </a:r>
            <a:r>
              <a:rPr lang="sl-SI" sz="2400" dirty="0"/>
              <a:t>=</a:t>
            </a:r>
            <a:r>
              <a:rPr lang="sl-SI" sz="2400" dirty="0">
                <a:solidFill>
                  <a:srgbClr val="C00000"/>
                </a:solidFill>
              </a:rPr>
              <a:t> 58 – </a:t>
            </a:r>
            <a:r>
              <a:rPr lang="sl-SI" sz="2400" dirty="0">
                <a:solidFill>
                  <a:srgbClr val="0070C0"/>
                </a:solidFill>
              </a:rPr>
              <a:t>28</a:t>
            </a:r>
            <a:endParaRPr lang="sl-SI" sz="2400" dirty="0"/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1C478C63-7327-2825-A735-E4398B75E310}"/>
              </a:ext>
            </a:extLst>
          </p:cNvPr>
          <p:cNvSpPr txBox="1"/>
          <p:nvPr/>
        </p:nvSpPr>
        <p:spPr>
          <a:xfrm>
            <a:off x="4652648" y="2807784"/>
            <a:ext cx="190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</a:t>
            </a:r>
            <a:r>
              <a:rPr lang="sl-SI" sz="2400" dirty="0">
                <a:solidFill>
                  <a:srgbClr val="00B050"/>
                </a:solidFill>
              </a:rPr>
              <a:t> · b </a:t>
            </a:r>
            <a:r>
              <a:rPr lang="sl-SI" sz="2400" dirty="0"/>
              <a:t>=</a:t>
            </a:r>
            <a:r>
              <a:rPr lang="sl-SI" sz="2400" dirty="0">
                <a:solidFill>
                  <a:srgbClr val="C00000"/>
                </a:solidFill>
              </a:rPr>
              <a:t> </a:t>
            </a:r>
            <a:r>
              <a:rPr lang="sl-SI" sz="2400" dirty="0">
                <a:solidFill>
                  <a:srgbClr val="00B050"/>
                </a:solidFill>
              </a:rPr>
              <a:t>30</a:t>
            </a:r>
          </a:p>
        </p:txBody>
      </p: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000B80F6-6B8F-6FF9-C65B-7AD79F529F5F}"/>
              </a:ext>
            </a:extLst>
          </p:cNvPr>
          <p:cNvCxnSpPr>
            <a:cxnSpLocks/>
          </p:cNvCxnSpPr>
          <p:nvPr/>
        </p:nvCxnSpPr>
        <p:spPr>
          <a:xfrm flipV="1">
            <a:off x="803783" y="1311882"/>
            <a:ext cx="0" cy="77294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8D96C8E0-02A4-BADD-5A31-3CA3FC85867C}"/>
              </a:ext>
            </a:extLst>
          </p:cNvPr>
          <p:cNvCxnSpPr>
            <a:cxnSpLocks/>
          </p:cNvCxnSpPr>
          <p:nvPr/>
        </p:nvCxnSpPr>
        <p:spPr>
          <a:xfrm flipV="1">
            <a:off x="2398264" y="1355802"/>
            <a:ext cx="0" cy="77294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F8A3B121-CB90-7613-A020-84CE9565ABCD}"/>
              </a:ext>
            </a:extLst>
          </p:cNvPr>
          <p:cNvSpPr txBox="1"/>
          <p:nvPr/>
        </p:nvSpPr>
        <p:spPr>
          <a:xfrm>
            <a:off x="5048255" y="3180592"/>
            <a:ext cx="15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 b </a:t>
            </a:r>
            <a:r>
              <a:rPr lang="sl-SI" sz="2400" dirty="0"/>
              <a:t>= </a:t>
            </a:r>
            <a:r>
              <a:rPr lang="sl-SI" sz="2400" dirty="0">
                <a:solidFill>
                  <a:srgbClr val="00B050"/>
                </a:solidFill>
              </a:rPr>
              <a:t>15 </a:t>
            </a:r>
            <a:r>
              <a:rPr lang="sl-SI" sz="2400" dirty="0"/>
              <a:t>cm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B947ABFF-563D-50F3-BC5D-1DB7280CF358}"/>
              </a:ext>
            </a:extLst>
          </p:cNvPr>
          <p:cNvSpPr txBox="1"/>
          <p:nvPr/>
        </p:nvSpPr>
        <p:spPr>
          <a:xfrm>
            <a:off x="3247050" y="2002952"/>
            <a:ext cx="107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15 </a:t>
            </a:r>
            <a:r>
              <a:rPr lang="sl-SI" sz="2400" dirty="0"/>
              <a:t>cm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382613CE-01CC-F240-2CDF-2CE482D56533}"/>
              </a:ext>
            </a:extLst>
          </p:cNvPr>
          <p:cNvSpPr txBox="1"/>
          <p:nvPr/>
        </p:nvSpPr>
        <p:spPr>
          <a:xfrm>
            <a:off x="7726824" y="1236688"/>
            <a:ext cx="12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 = a · b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C23094A5-AD2B-0073-F920-A5B3032FBD9F}"/>
              </a:ext>
            </a:extLst>
          </p:cNvPr>
          <p:cNvSpPr txBox="1"/>
          <p:nvPr/>
        </p:nvSpPr>
        <p:spPr>
          <a:xfrm>
            <a:off x="7726824" y="1635782"/>
            <a:ext cx="192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 = 14  · 15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20736F91-9727-C0E9-F081-FEC0594CA673}"/>
              </a:ext>
            </a:extLst>
          </p:cNvPr>
          <p:cNvSpPr txBox="1"/>
          <p:nvPr/>
        </p:nvSpPr>
        <p:spPr>
          <a:xfrm>
            <a:off x="7714168" y="2055350"/>
            <a:ext cx="192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 = 210 cm²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7EF92875-844D-1AAF-C7AA-7108C92E72CE}"/>
              </a:ext>
            </a:extLst>
          </p:cNvPr>
          <p:cNvSpPr txBox="1"/>
          <p:nvPr/>
        </p:nvSpPr>
        <p:spPr>
          <a:xfrm>
            <a:off x="3199275" y="2369328"/>
            <a:ext cx="130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210 cm²</a:t>
            </a:r>
          </a:p>
        </p:txBody>
      </p:sp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6BB2BBF5-9A07-60EF-A0FD-43B5C7390327}"/>
              </a:ext>
            </a:extLst>
          </p:cNvPr>
          <p:cNvCxnSpPr/>
          <p:nvPr/>
        </p:nvCxnSpPr>
        <p:spPr>
          <a:xfrm>
            <a:off x="233265" y="3642257"/>
            <a:ext cx="11775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Slika 37">
            <a:extLst>
              <a:ext uri="{FF2B5EF4-FFF2-40B4-BE49-F238E27FC236}">
                <a16:creationId xmlns:a16="http://schemas.microsoft.com/office/drawing/2014/main" id="{B358472C-C382-23C6-9E6B-94A192A6B0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25" t="50698" r="25735" b="43232"/>
          <a:stretch/>
        </p:blipFill>
        <p:spPr>
          <a:xfrm>
            <a:off x="476535" y="3686177"/>
            <a:ext cx="6973747" cy="708990"/>
          </a:xfrm>
          <a:prstGeom prst="rect">
            <a:avLst/>
          </a:prstGeom>
        </p:spPr>
      </p:pic>
      <p:pic>
        <p:nvPicPr>
          <p:cNvPr id="2052" name="Picture 4" descr="Dalle dissezioni geometriche al Teorema di Pitagora">
            <a:extLst>
              <a:ext uri="{FF2B5EF4-FFF2-40B4-BE49-F238E27FC236}">
                <a16:creationId xmlns:a16="http://schemas.microsoft.com/office/drawing/2014/main" id="{316F762E-9862-D593-0A00-B95FAE927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22107" r="1" b="3644"/>
          <a:stretch/>
        </p:blipFill>
        <p:spPr bwMode="auto">
          <a:xfrm>
            <a:off x="803784" y="4439086"/>
            <a:ext cx="1324858" cy="4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Dalle dissezioni geometriche al Teorema di Pitagora">
            <a:extLst>
              <a:ext uri="{FF2B5EF4-FFF2-40B4-BE49-F238E27FC236}">
                <a16:creationId xmlns:a16="http://schemas.microsoft.com/office/drawing/2014/main" id="{E31EABF0-72A4-13EC-B5E5-F93B022C1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22107" r="1" b="3644"/>
          <a:stretch/>
        </p:blipFill>
        <p:spPr bwMode="auto">
          <a:xfrm>
            <a:off x="2118138" y="4453522"/>
            <a:ext cx="1324858" cy="4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Dalle dissezioni geometriche al Teorema di Pitagora">
            <a:extLst>
              <a:ext uri="{FF2B5EF4-FFF2-40B4-BE49-F238E27FC236}">
                <a16:creationId xmlns:a16="http://schemas.microsoft.com/office/drawing/2014/main" id="{2BB00C10-39D2-E617-87CE-A2A9292D6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22107" r="1" b="3644"/>
          <a:stretch/>
        </p:blipFill>
        <p:spPr bwMode="auto">
          <a:xfrm>
            <a:off x="3420601" y="4465209"/>
            <a:ext cx="1324858" cy="4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B8A034CC-F146-E4C3-7ABD-1C6FB73D952B}"/>
              </a:ext>
            </a:extLst>
          </p:cNvPr>
          <p:cNvSpPr txBox="1"/>
          <p:nvPr/>
        </p:nvSpPr>
        <p:spPr>
          <a:xfrm>
            <a:off x="691163" y="5088268"/>
            <a:ext cx="424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Ploščina lika meri 27 · 3 = 81 cm²</a:t>
            </a:r>
          </a:p>
        </p:txBody>
      </p:sp>
      <p:sp>
        <p:nvSpPr>
          <p:cNvPr id="43" name="Pravokotnik 42">
            <a:extLst>
              <a:ext uri="{FF2B5EF4-FFF2-40B4-BE49-F238E27FC236}">
                <a16:creationId xmlns:a16="http://schemas.microsoft.com/office/drawing/2014/main" id="{3FAF24A7-A90D-20CD-2A4A-82AE7435A5DD}"/>
              </a:ext>
            </a:extLst>
          </p:cNvPr>
          <p:cNvSpPr/>
          <p:nvPr/>
        </p:nvSpPr>
        <p:spPr>
          <a:xfrm>
            <a:off x="821967" y="4405056"/>
            <a:ext cx="3896763" cy="535515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13B8FEFC-6A13-CB50-3D88-55835E4F3AFD}"/>
              </a:ext>
            </a:extLst>
          </p:cNvPr>
          <p:cNvSpPr txBox="1"/>
          <p:nvPr/>
        </p:nvSpPr>
        <p:spPr>
          <a:xfrm>
            <a:off x="7625851" y="364225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Kvadrat ima ploščino 81 cm²</a:t>
            </a:r>
            <a:r>
              <a:rPr lang="sl-SI" sz="24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054" name="Picture 6" descr="Diapozitiv 1">
            <a:extLst>
              <a:ext uri="{FF2B5EF4-FFF2-40B4-BE49-F238E27FC236}">
                <a16:creationId xmlns:a16="http://schemas.microsoft.com/office/drawing/2014/main" id="{08D35EBB-A1FA-D4C9-20C7-D9F06A5C4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9453" r="16426" b="17546"/>
          <a:stretch/>
        </p:blipFill>
        <p:spPr bwMode="auto">
          <a:xfrm>
            <a:off x="9293290" y="4103923"/>
            <a:ext cx="1607530" cy="16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Pravokotnik 44">
            <a:extLst>
              <a:ext uri="{FF2B5EF4-FFF2-40B4-BE49-F238E27FC236}">
                <a16:creationId xmlns:a16="http://schemas.microsoft.com/office/drawing/2014/main" id="{4E949D15-5A10-B625-6C7D-FBDD2C2FA333}"/>
              </a:ext>
            </a:extLst>
          </p:cNvPr>
          <p:cNvSpPr/>
          <p:nvPr/>
        </p:nvSpPr>
        <p:spPr>
          <a:xfrm>
            <a:off x="9289569" y="4074447"/>
            <a:ext cx="1607530" cy="1734686"/>
          </a:xfrm>
          <a:prstGeom prst="rect">
            <a:avLst/>
          </a:prstGeom>
          <a:solidFill>
            <a:schemeClr val="accent1">
              <a:alpha val="2400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03C71697-785F-38A2-8EB1-AE2172CF74EE}"/>
              </a:ext>
            </a:extLst>
          </p:cNvPr>
          <p:cNvSpPr txBox="1"/>
          <p:nvPr/>
        </p:nvSpPr>
        <p:spPr>
          <a:xfrm>
            <a:off x="6874110" y="4346561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p = a · a</a:t>
            </a: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4E5647C6-2834-140C-D455-ED9F68D0A2D9}"/>
              </a:ext>
            </a:extLst>
          </p:cNvPr>
          <p:cNvSpPr txBox="1"/>
          <p:nvPr/>
        </p:nvSpPr>
        <p:spPr>
          <a:xfrm>
            <a:off x="6874110" y="477317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81 = a · a</a:t>
            </a: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C406E63C-53FE-3429-6109-8114B827E869}"/>
              </a:ext>
            </a:extLst>
          </p:cNvPr>
          <p:cNvSpPr txBox="1"/>
          <p:nvPr/>
        </p:nvSpPr>
        <p:spPr>
          <a:xfrm>
            <a:off x="6874110" y="5185348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a = 9 cm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11EFCE3A-80F2-4155-E91D-BFE8852DD1C7}"/>
              </a:ext>
            </a:extLst>
          </p:cNvPr>
          <p:cNvSpPr txBox="1"/>
          <p:nvPr/>
        </p:nvSpPr>
        <p:spPr>
          <a:xfrm>
            <a:off x="5279974" y="4505888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o = 4 · a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52955D7B-D88D-1D01-A826-8F6C34CCBF97}"/>
              </a:ext>
            </a:extLst>
          </p:cNvPr>
          <p:cNvSpPr txBox="1"/>
          <p:nvPr/>
        </p:nvSpPr>
        <p:spPr>
          <a:xfrm>
            <a:off x="5262762" y="4973230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o = 4 · 9</a:t>
            </a: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791B62D5-ADA0-FA50-79AD-C56DC2E79EED}"/>
              </a:ext>
            </a:extLst>
          </p:cNvPr>
          <p:cNvSpPr txBox="1"/>
          <p:nvPr/>
        </p:nvSpPr>
        <p:spPr>
          <a:xfrm>
            <a:off x="5175471" y="5436372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o = 36 cm</a:t>
            </a:r>
          </a:p>
        </p:txBody>
      </p: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91A2FD9B-4993-138B-3FBB-36A79FE74037}"/>
              </a:ext>
            </a:extLst>
          </p:cNvPr>
          <p:cNvSpPr txBox="1"/>
          <p:nvPr/>
        </p:nvSpPr>
        <p:spPr>
          <a:xfrm>
            <a:off x="5363087" y="6008349"/>
            <a:ext cx="4245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Obseg kvadrata meri 36 cm.</a:t>
            </a:r>
          </a:p>
        </p:txBody>
      </p:sp>
    </p:spTree>
    <p:extLst>
      <p:ext uri="{BB962C8B-B14F-4D97-AF65-F5344CB8AC3E}">
        <p14:creationId xmlns:p14="http://schemas.microsoft.com/office/powerpoint/2010/main" val="18580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  <p:bldP spid="10" grpId="1" animBg="1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42" grpId="0"/>
      <p:bldP spid="43" grpId="0" animBg="1"/>
      <p:bldP spid="44" grpId="0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DF64863-6E51-A54F-BA2A-4F175537D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13" t="22857" r="32577" b="67211"/>
          <a:stretch/>
        </p:blipFill>
        <p:spPr>
          <a:xfrm>
            <a:off x="592144" y="518194"/>
            <a:ext cx="9133266" cy="143691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FBB3B77-78C0-F1B4-8D93-834E555A5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12" t="41822" r="37888" b="40589"/>
          <a:stretch/>
        </p:blipFill>
        <p:spPr>
          <a:xfrm>
            <a:off x="564618" y="3714516"/>
            <a:ext cx="7298463" cy="2667136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BED7881-4BD7-46CF-2EE6-2DBC64BE648E}"/>
              </a:ext>
            </a:extLst>
          </p:cNvPr>
          <p:cNvSpPr txBox="1"/>
          <p:nvPr/>
        </p:nvSpPr>
        <p:spPr>
          <a:xfrm>
            <a:off x="3749528" y="1161559"/>
            <a:ext cx="1184987" cy="4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61 : 9 =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0353286-1550-C8F1-285D-15FE0B38785D}"/>
              </a:ext>
            </a:extLst>
          </p:cNvPr>
          <p:cNvSpPr txBox="1"/>
          <p:nvPr/>
        </p:nvSpPr>
        <p:spPr>
          <a:xfrm>
            <a:off x="4744557" y="1167631"/>
            <a:ext cx="348644" cy="4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546296E-0980-7663-80CA-A9FE6A867F96}"/>
              </a:ext>
            </a:extLst>
          </p:cNvPr>
          <p:cNvSpPr txBox="1"/>
          <p:nvPr/>
        </p:nvSpPr>
        <p:spPr>
          <a:xfrm flipH="1">
            <a:off x="3859827" y="1539326"/>
            <a:ext cx="112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7</a:t>
            </a:r>
            <a:r>
              <a:rPr lang="sl-SI" sz="2400" dirty="0">
                <a:solidFill>
                  <a:srgbClr val="0070C0"/>
                </a:solidFill>
              </a:rPr>
              <a:t> ost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E799584-1B09-C401-2BF4-151EED3F787C}"/>
              </a:ext>
            </a:extLst>
          </p:cNvPr>
          <p:cNvSpPr txBox="1"/>
          <p:nvPr/>
        </p:nvSpPr>
        <p:spPr>
          <a:xfrm>
            <a:off x="2556587" y="117823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6BDF16DF-0206-8CFD-DA8F-AD46EF64FAC6}"/>
                  </a:ext>
                </a:extLst>
              </p:cNvPr>
              <p:cNvSpPr txBox="1"/>
              <p:nvPr/>
            </p:nvSpPr>
            <p:spPr>
              <a:xfrm>
                <a:off x="2856110" y="1140911"/>
                <a:ext cx="423514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6BDF16DF-0206-8CFD-DA8F-AD46EF64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10" y="1140911"/>
                <a:ext cx="423514" cy="7837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C71D4D6-2AC8-30EA-71D5-4D98540EBAC6}"/>
              </a:ext>
            </a:extLst>
          </p:cNvPr>
          <p:cNvSpPr txBox="1"/>
          <p:nvPr/>
        </p:nvSpPr>
        <p:spPr>
          <a:xfrm>
            <a:off x="9085420" y="581913"/>
            <a:ext cx="140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454 : 13 =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DD13296-8FB7-9155-74CE-3EF5F3DAD358}"/>
              </a:ext>
            </a:extLst>
          </p:cNvPr>
          <p:cNvSpPr txBox="1"/>
          <p:nvPr/>
        </p:nvSpPr>
        <p:spPr>
          <a:xfrm>
            <a:off x="10365400" y="581913"/>
            <a:ext cx="34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4793C40-1A78-EEE1-2983-FC3F4C44A735}"/>
              </a:ext>
            </a:extLst>
          </p:cNvPr>
          <p:cNvSpPr txBox="1"/>
          <p:nvPr/>
        </p:nvSpPr>
        <p:spPr>
          <a:xfrm>
            <a:off x="9228320" y="8501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6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8CF3D86-F7B9-DFDC-3F7F-448558CE863B}"/>
              </a:ext>
            </a:extLst>
          </p:cNvPr>
          <p:cNvSpPr txBox="1"/>
          <p:nvPr/>
        </p:nvSpPr>
        <p:spPr>
          <a:xfrm>
            <a:off x="9410822" y="868844"/>
            <a:ext cx="358606" cy="472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4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9B9FE97-879B-4FD9-900E-E040236A0657}"/>
              </a:ext>
            </a:extLst>
          </p:cNvPr>
          <p:cNvSpPr txBox="1"/>
          <p:nvPr/>
        </p:nvSpPr>
        <p:spPr>
          <a:xfrm>
            <a:off x="10539722" y="5819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CF935272-7E61-354C-600A-3018B8EF4B8B}"/>
              </a:ext>
            </a:extLst>
          </p:cNvPr>
          <p:cNvSpPr txBox="1"/>
          <p:nvPr/>
        </p:nvSpPr>
        <p:spPr>
          <a:xfrm>
            <a:off x="9228320" y="1148029"/>
            <a:ext cx="115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12</a:t>
            </a:r>
            <a:r>
              <a:rPr lang="sl-SI" sz="2400" dirty="0"/>
              <a:t>ost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DD5DB117-DA76-09D9-BA41-02150AC4B3F0}"/>
              </a:ext>
            </a:extLst>
          </p:cNvPr>
          <p:cNvSpPr txBox="1"/>
          <p:nvPr/>
        </p:nvSpPr>
        <p:spPr>
          <a:xfrm>
            <a:off x="7849979" y="109579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34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10CC829-DF86-A879-8227-50B814FDB5EC}"/>
              </a:ext>
            </a:extLst>
          </p:cNvPr>
          <p:cNvSpPr txBox="1"/>
          <p:nvPr/>
        </p:nvSpPr>
        <p:spPr>
          <a:xfrm>
            <a:off x="5640355" y="344299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3BC5768C-A1CB-48CF-7C27-CD38273814DC}"/>
                  </a:ext>
                </a:extLst>
              </p:cNvPr>
              <p:cNvSpPr txBox="1"/>
              <p:nvPr/>
            </p:nvSpPr>
            <p:spPr>
              <a:xfrm>
                <a:off x="8339005" y="1043578"/>
                <a:ext cx="527709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3BC5768C-A1CB-48CF-7C27-CD382738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05" y="1043578"/>
                <a:ext cx="527709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Slika 19">
            <a:extLst>
              <a:ext uri="{FF2B5EF4-FFF2-40B4-BE49-F238E27FC236}">
                <a16:creationId xmlns:a16="http://schemas.microsoft.com/office/drawing/2014/main" id="{A6321C1F-0871-AF90-CC31-3CEC1F5EF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3" t="33654" r="28674" b="56268"/>
          <a:stretch/>
        </p:blipFill>
        <p:spPr>
          <a:xfrm>
            <a:off x="650007" y="2233087"/>
            <a:ext cx="9133266" cy="1326108"/>
          </a:xfrm>
          <a:prstGeom prst="rect">
            <a:avLst/>
          </a:prstGeom>
        </p:spPr>
      </p:pic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ECC74708-0208-3170-4A9E-74302C28EDDA}"/>
              </a:ext>
            </a:extLst>
          </p:cNvPr>
          <p:cNvCxnSpPr/>
          <p:nvPr/>
        </p:nvCxnSpPr>
        <p:spPr>
          <a:xfrm flipV="1">
            <a:off x="657113" y="2038498"/>
            <a:ext cx="11186809" cy="58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220FB343-4952-14CB-05DC-3353F2C46F4A}"/>
              </a:ext>
            </a:extLst>
          </p:cNvPr>
          <p:cNvCxnSpPr/>
          <p:nvPr/>
        </p:nvCxnSpPr>
        <p:spPr>
          <a:xfrm>
            <a:off x="6096000" y="1131797"/>
            <a:ext cx="0" cy="915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0E40A424-A6A3-555A-24EE-20ABA68ABE0A}"/>
              </a:ext>
            </a:extLst>
          </p:cNvPr>
          <p:cNvCxnSpPr/>
          <p:nvPr/>
        </p:nvCxnSpPr>
        <p:spPr>
          <a:xfrm>
            <a:off x="2514449" y="3012610"/>
            <a:ext cx="4118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6BF6C7E3-E8A7-9334-FFBD-4DBF88FF3803}"/>
              </a:ext>
            </a:extLst>
          </p:cNvPr>
          <p:cNvSpPr txBox="1"/>
          <p:nvPr/>
        </p:nvSpPr>
        <p:spPr>
          <a:xfrm>
            <a:off x="2506251" y="3012610"/>
            <a:ext cx="41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803B15A1-9D16-EB73-8039-4696A19AB1EE}"/>
              </a:ext>
            </a:extLst>
          </p:cNvPr>
          <p:cNvSpPr txBox="1"/>
          <p:nvPr/>
        </p:nvSpPr>
        <p:spPr>
          <a:xfrm>
            <a:off x="3330145" y="2665045"/>
            <a:ext cx="165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8 · 6 + 5 = 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A1499110-2DD7-F336-983D-187C7C6AF5E8}"/>
              </a:ext>
            </a:extLst>
          </p:cNvPr>
          <p:cNvSpPr txBox="1"/>
          <p:nvPr/>
        </p:nvSpPr>
        <p:spPr>
          <a:xfrm>
            <a:off x="2468910" y="260021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53</a:t>
            </a:r>
          </a:p>
        </p:txBody>
      </p: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B2AA84EC-2CA2-2525-3562-68FB6014C949}"/>
              </a:ext>
            </a:extLst>
          </p:cNvPr>
          <p:cNvCxnSpPr/>
          <p:nvPr/>
        </p:nvCxnSpPr>
        <p:spPr>
          <a:xfrm>
            <a:off x="5713379" y="2607199"/>
            <a:ext cx="0" cy="915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88388112-E43E-0BEE-2A11-97D68D99006C}"/>
              </a:ext>
            </a:extLst>
          </p:cNvPr>
          <p:cNvSpPr txBox="1"/>
          <p:nvPr/>
        </p:nvSpPr>
        <p:spPr>
          <a:xfrm flipH="1">
            <a:off x="8867225" y="2283466"/>
            <a:ext cx="227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32 · 7  + 3 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E0E3C2A7-29F0-F254-4D66-61E7ED4D1B32}"/>
              </a:ext>
            </a:extLst>
          </p:cNvPr>
          <p:cNvSpPr txBox="1"/>
          <p:nvPr/>
        </p:nvSpPr>
        <p:spPr>
          <a:xfrm flipH="1">
            <a:off x="9179909" y="3064737"/>
            <a:ext cx="2123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224  + 3 = 227</a:t>
            </a:r>
          </a:p>
        </p:txBody>
      </p: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54934E2C-959C-9A3F-0D56-4FBA404A6B25}"/>
              </a:ext>
            </a:extLst>
          </p:cNvPr>
          <p:cNvCxnSpPr/>
          <p:nvPr/>
        </p:nvCxnSpPr>
        <p:spPr>
          <a:xfrm>
            <a:off x="7421962" y="3012610"/>
            <a:ext cx="4280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172E8014-306A-3378-D053-0C1F592F18BA}"/>
              </a:ext>
            </a:extLst>
          </p:cNvPr>
          <p:cNvSpPr txBox="1"/>
          <p:nvPr/>
        </p:nvSpPr>
        <p:spPr>
          <a:xfrm>
            <a:off x="7489631" y="301154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7C44B7E9-15C3-8D11-A725-1D9E37BAFDD9}"/>
              </a:ext>
            </a:extLst>
          </p:cNvPr>
          <p:cNvSpPr txBox="1"/>
          <p:nvPr/>
        </p:nvSpPr>
        <p:spPr>
          <a:xfrm flipH="1">
            <a:off x="7324335" y="2569220"/>
            <a:ext cx="67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227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3C8C97B0-A531-B853-6B9A-120774D1EFBC}"/>
              </a:ext>
            </a:extLst>
          </p:cNvPr>
          <p:cNvSpPr txBox="1"/>
          <p:nvPr/>
        </p:nvSpPr>
        <p:spPr>
          <a:xfrm>
            <a:off x="7783487" y="4620113"/>
            <a:ext cx="3519985" cy="6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7030A0"/>
                </a:solidFill>
              </a:rPr>
              <a:t>Ulomki so manjši od števila 1, če je </a:t>
            </a:r>
          </a:p>
          <a:p>
            <a:r>
              <a:rPr lang="sl-SI" dirty="0">
                <a:solidFill>
                  <a:srgbClr val="7030A0"/>
                </a:solidFill>
              </a:rPr>
              <a:t>Števec MANJŠI od imenovalca.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0D936BD3-AED5-73E9-30F9-4A7D5BAE1AEB}"/>
                  </a:ext>
                </a:extLst>
              </p:cNvPr>
              <p:cNvSpPr txBox="1"/>
              <p:nvPr/>
            </p:nvSpPr>
            <p:spPr>
              <a:xfrm>
                <a:off x="5472099" y="4648251"/>
                <a:ext cx="1805869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sl-SI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sl-SI" sz="2400" b="1" dirty="0">
                    <a:solidFill>
                      <a:srgbClr val="7030A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sl-SI" sz="2400" b="1" dirty="0">
                    <a:solidFill>
                      <a:srgbClr val="7030A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l-SI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sl-SI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0D936BD3-AED5-73E9-30F9-4A7D5BAE1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99" y="4648251"/>
                <a:ext cx="1805869" cy="631263"/>
              </a:xfrm>
              <a:prstGeom prst="rect">
                <a:avLst/>
              </a:prstGeom>
              <a:blipFill>
                <a:blip r:embed="rId5"/>
                <a:stretch>
                  <a:fillRect b="-970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F192D37A-6AF4-EB3E-2A14-1A45773A3EF3}"/>
              </a:ext>
            </a:extLst>
          </p:cNvPr>
          <p:cNvSpPr txBox="1"/>
          <p:nvPr/>
        </p:nvSpPr>
        <p:spPr>
          <a:xfrm>
            <a:off x="8192875" y="5248306"/>
            <a:ext cx="2953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Ulomki predstavljajo naravna števila, če se števec deli z imenovalcem brez ostanka</a:t>
            </a:r>
            <a:r>
              <a:rPr lang="sl-SI" dirty="0">
                <a:solidFill>
                  <a:srgbClr val="7030A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418AB38D-7099-0324-7522-B4787CCCE9E7}"/>
                  </a:ext>
                </a:extLst>
              </p:cNvPr>
              <p:cNvSpPr txBox="1"/>
              <p:nvPr/>
            </p:nvSpPr>
            <p:spPr>
              <a:xfrm>
                <a:off x="7079064" y="5336641"/>
                <a:ext cx="1113811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sl-SI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sl-SI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sl-SI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sl-SI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sl-SI" sz="2400" b="1" dirty="0">
                    <a:solidFill>
                      <a:srgbClr val="C00000"/>
                    </a:solidFill>
                  </a:rPr>
                  <a:t> </a:t>
                </a:r>
                <a:endParaRPr lang="sl-SI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418AB38D-7099-0324-7522-B4787CCCE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064" y="5336641"/>
                <a:ext cx="1113811" cy="631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85716E0-9BC2-4018-0015-F70DC74B25C3}"/>
              </a:ext>
            </a:extLst>
          </p:cNvPr>
          <p:cNvSpPr txBox="1"/>
          <p:nvPr/>
        </p:nvSpPr>
        <p:spPr>
          <a:xfrm flipH="1">
            <a:off x="9283538" y="2771726"/>
            <a:ext cx="183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32 · 7 = 224 </a:t>
            </a:r>
          </a:p>
        </p:txBody>
      </p:sp>
    </p:spTree>
    <p:extLst>
      <p:ext uri="{BB962C8B-B14F-4D97-AF65-F5344CB8AC3E}">
        <p14:creationId xmlns:p14="http://schemas.microsoft.com/office/powerpoint/2010/main" val="3864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7" grpId="0"/>
      <p:bldP spid="28" grpId="0"/>
      <p:bldP spid="29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E36EE72-170D-F8B3-FC4C-1011B88AB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5" t="59203" r="30553" b="26145"/>
          <a:stretch/>
        </p:blipFill>
        <p:spPr>
          <a:xfrm>
            <a:off x="214604" y="212752"/>
            <a:ext cx="8537510" cy="196089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ECDB099-8916-43C4-165D-6024777F3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55" t="73412" r="34520" b="13881"/>
          <a:stretch/>
        </p:blipFill>
        <p:spPr>
          <a:xfrm>
            <a:off x="823086" y="3292076"/>
            <a:ext cx="9046697" cy="170371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19B68C6-6069-E5B0-A7B9-6FFFCFC50211}"/>
              </a:ext>
            </a:extLst>
          </p:cNvPr>
          <p:cNvSpPr txBox="1"/>
          <p:nvPr/>
        </p:nvSpPr>
        <p:spPr>
          <a:xfrm>
            <a:off x="8229601" y="248222"/>
            <a:ext cx="25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V kvadratkih so ulomki.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708F109-2D6B-CCAD-97AE-95470310D65F}"/>
              </a:ext>
            </a:extLst>
          </p:cNvPr>
          <p:cNvSpPr txBox="1"/>
          <p:nvPr/>
        </p:nvSpPr>
        <p:spPr>
          <a:xfrm>
            <a:off x="8229601" y="597558"/>
            <a:ext cx="374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</a:t>
            </a:r>
            <a:r>
              <a:rPr lang="sl-SI" dirty="0">
                <a:solidFill>
                  <a:srgbClr val="0070C0"/>
                </a:solidFill>
              </a:rPr>
              <a:t>. Poiščemo imenovalec. Preštejemo na koliko delov je razdeljena enota od 0 do 1, ali od 1 do 2, ali od 5 do 6, …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C2801AC-B1A8-196E-4F24-98ED67A6D15D}"/>
              </a:ext>
            </a:extLst>
          </p:cNvPr>
          <p:cNvSpPr txBox="1"/>
          <p:nvPr/>
        </p:nvSpPr>
        <p:spPr>
          <a:xfrm>
            <a:off x="3676242" y="1518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F0F6B82-FBEE-2A0E-46FC-90176217BA97}"/>
              </a:ext>
            </a:extLst>
          </p:cNvPr>
          <p:cNvSpPr txBox="1"/>
          <p:nvPr/>
        </p:nvSpPr>
        <p:spPr>
          <a:xfrm>
            <a:off x="3265732" y="1518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3DFBA73-F519-E832-7975-FB209BD0F23B}"/>
              </a:ext>
            </a:extLst>
          </p:cNvPr>
          <p:cNvSpPr txBox="1"/>
          <p:nvPr/>
        </p:nvSpPr>
        <p:spPr>
          <a:xfrm>
            <a:off x="2802292" y="15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85D1B3B-7460-B0A9-BCD5-BBA436A5EA6E}"/>
              </a:ext>
            </a:extLst>
          </p:cNvPr>
          <p:cNvSpPr txBox="1"/>
          <p:nvPr/>
        </p:nvSpPr>
        <p:spPr>
          <a:xfrm>
            <a:off x="2376196" y="15217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7BD0BDE-9A82-4528-61D2-49286F0F84C1}"/>
              </a:ext>
            </a:extLst>
          </p:cNvPr>
          <p:cNvSpPr txBox="1"/>
          <p:nvPr/>
        </p:nvSpPr>
        <p:spPr>
          <a:xfrm>
            <a:off x="1922102" y="15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181555DB-98BC-176C-4998-69AE2EF4BAC8}"/>
              </a:ext>
            </a:extLst>
          </p:cNvPr>
          <p:cNvSpPr txBox="1"/>
          <p:nvPr/>
        </p:nvSpPr>
        <p:spPr>
          <a:xfrm flipH="1">
            <a:off x="1452449" y="1520888"/>
            <a:ext cx="30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F4B25D98-9327-2E58-66D7-72170522F690}"/>
              </a:ext>
            </a:extLst>
          </p:cNvPr>
          <p:cNvSpPr txBox="1"/>
          <p:nvPr/>
        </p:nvSpPr>
        <p:spPr>
          <a:xfrm>
            <a:off x="1013930" y="15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8D03230-AA37-067B-B120-4BBFDADA50EE}"/>
              </a:ext>
            </a:extLst>
          </p:cNvPr>
          <p:cNvSpPr txBox="1"/>
          <p:nvPr/>
        </p:nvSpPr>
        <p:spPr>
          <a:xfrm>
            <a:off x="1760363" y="2293798"/>
            <a:ext cx="1880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Imenovalec je 7.</a:t>
            </a:r>
          </a:p>
        </p:txBody>
      </p: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BFB8D19D-CAD5-22FE-620F-4F076F269D24}"/>
              </a:ext>
            </a:extLst>
          </p:cNvPr>
          <p:cNvCxnSpPr/>
          <p:nvPr/>
        </p:nvCxnSpPr>
        <p:spPr>
          <a:xfrm>
            <a:off x="2072945" y="1193198"/>
            <a:ext cx="3623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452856E-B5B9-97A1-87CD-F3C705E0E7FB}"/>
              </a:ext>
            </a:extLst>
          </p:cNvPr>
          <p:cNvSpPr txBox="1"/>
          <p:nvPr/>
        </p:nvSpPr>
        <p:spPr>
          <a:xfrm flipH="1">
            <a:off x="2099414" y="1131719"/>
            <a:ext cx="30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29512B81-C85F-1203-FCC8-F062F7AEBA96}"/>
              </a:ext>
            </a:extLst>
          </p:cNvPr>
          <p:cNvSpPr txBox="1"/>
          <p:nvPr/>
        </p:nvSpPr>
        <p:spPr>
          <a:xfrm>
            <a:off x="2145833" y="1759631"/>
            <a:ext cx="30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83485711-F575-20C5-BA6F-F87B6E955137}"/>
              </a:ext>
            </a:extLst>
          </p:cNvPr>
          <p:cNvSpPr txBox="1"/>
          <p:nvPr/>
        </p:nvSpPr>
        <p:spPr>
          <a:xfrm>
            <a:off x="1719901" y="17520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641006C5-FD21-AF03-D8E6-D36DD2812A92}"/>
              </a:ext>
            </a:extLst>
          </p:cNvPr>
          <p:cNvSpPr txBox="1"/>
          <p:nvPr/>
        </p:nvSpPr>
        <p:spPr>
          <a:xfrm flipH="1">
            <a:off x="1289510" y="1721348"/>
            <a:ext cx="27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E257EDC0-914E-8666-5407-2B942659D4A7}"/>
              </a:ext>
            </a:extLst>
          </p:cNvPr>
          <p:cNvSpPr txBox="1"/>
          <p:nvPr/>
        </p:nvSpPr>
        <p:spPr>
          <a:xfrm>
            <a:off x="2112801" y="846068"/>
            <a:ext cx="30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BAB6AC74-8979-3BA9-711E-323A60022AEF}"/>
              </a:ext>
            </a:extLst>
          </p:cNvPr>
          <p:cNvSpPr/>
          <p:nvPr/>
        </p:nvSpPr>
        <p:spPr>
          <a:xfrm>
            <a:off x="3827084" y="1804312"/>
            <a:ext cx="327933" cy="369332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A06B1775-2BDD-CD1B-BF2C-0A2FC765197F}"/>
              </a:ext>
            </a:extLst>
          </p:cNvPr>
          <p:cNvSpPr txBox="1"/>
          <p:nvPr/>
        </p:nvSpPr>
        <p:spPr>
          <a:xfrm>
            <a:off x="5446854" y="800570"/>
            <a:ext cx="447220" cy="58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7D52D13E-51EA-24AF-8990-CE76BE838C06}"/>
              </a:ext>
            </a:extLst>
          </p:cNvPr>
          <p:cNvSpPr txBox="1"/>
          <p:nvPr/>
        </p:nvSpPr>
        <p:spPr>
          <a:xfrm flipH="1">
            <a:off x="4762670" y="1748067"/>
            <a:ext cx="27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EBC1311E-660B-AB1F-C17F-16CB110ACAD4}"/>
              </a:ext>
            </a:extLst>
          </p:cNvPr>
          <p:cNvSpPr txBox="1"/>
          <p:nvPr/>
        </p:nvSpPr>
        <p:spPr>
          <a:xfrm flipH="1">
            <a:off x="4253189" y="1759631"/>
            <a:ext cx="30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CB3F1A23-E77B-48EB-6D9F-5BB7A6C69AFE}"/>
              </a:ext>
            </a:extLst>
          </p:cNvPr>
          <p:cNvSpPr txBox="1"/>
          <p:nvPr/>
        </p:nvSpPr>
        <p:spPr>
          <a:xfrm flipH="1">
            <a:off x="5207526" y="1780847"/>
            <a:ext cx="27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DBEA6EBF-D925-8DBB-EFA7-955BECF6907E}"/>
              </a:ext>
            </a:extLst>
          </p:cNvPr>
          <p:cNvSpPr txBox="1"/>
          <p:nvPr/>
        </p:nvSpPr>
        <p:spPr>
          <a:xfrm flipH="1">
            <a:off x="5614202" y="1759631"/>
            <a:ext cx="31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A7244307-7AED-2E89-249D-8A9A6734898E}"/>
                  </a:ext>
                </a:extLst>
              </p:cNvPr>
              <p:cNvSpPr txBox="1"/>
              <p:nvPr/>
            </p:nvSpPr>
            <p:spPr>
              <a:xfrm>
                <a:off x="5698831" y="735394"/>
                <a:ext cx="447220" cy="78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sl-SI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sl-SI" sz="2400" b="1" dirty="0"/>
              </a:p>
            </p:txBody>
          </p:sp>
        </mc:Choice>
        <mc:Fallback xmlns="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A7244307-7AED-2E89-249D-8A9A67348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831" y="735394"/>
                <a:ext cx="447220" cy="782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ravokotnik 29">
            <a:extLst>
              <a:ext uri="{FF2B5EF4-FFF2-40B4-BE49-F238E27FC236}">
                <a16:creationId xmlns:a16="http://schemas.microsoft.com/office/drawing/2014/main" id="{B36C384D-6FAE-07CD-BA28-E3D0AA5CC576}"/>
              </a:ext>
            </a:extLst>
          </p:cNvPr>
          <p:cNvSpPr/>
          <p:nvPr/>
        </p:nvSpPr>
        <p:spPr>
          <a:xfrm>
            <a:off x="6926153" y="1804312"/>
            <a:ext cx="327933" cy="369332"/>
          </a:xfrm>
          <a:prstGeom prst="rect">
            <a:avLst/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533E8362-1BF7-71C6-F7CC-D9A348DDCD48}"/>
              </a:ext>
            </a:extLst>
          </p:cNvPr>
          <p:cNvSpPr txBox="1"/>
          <p:nvPr/>
        </p:nvSpPr>
        <p:spPr>
          <a:xfrm>
            <a:off x="7145484" y="773344"/>
            <a:ext cx="490836" cy="59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AC85C4D2-4C13-F5DC-2015-EBC860851B1C}"/>
                  </a:ext>
                </a:extLst>
              </p:cNvPr>
              <p:cNvSpPr txBox="1"/>
              <p:nvPr/>
            </p:nvSpPr>
            <p:spPr>
              <a:xfrm>
                <a:off x="7392574" y="674277"/>
                <a:ext cx="447220" cy="78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l-SI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sl-SI" sz="2400" b="1" dirty="0"/>
              </a:p>
            </p:txBody>
          </p:sp>
        </mc:Choice>
        <mc:Fallback xmlns="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AC85C4D2-4C13-F5DC-2015-EBC860851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74" y="674277"/>
                <a:ext cx="447220" cy="782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oljeZBesedilom 35">
                <a:extLst>
                  <a:ext uri="{FF2B5EF4-FFF2-40B4-BE49-F238E27FC236}">
                    <a16:creationId xmlns:a16="http://schemas.microsoft.com/office/drawing/2014/main" id="{D605916E-3860-57D6-3977-8A2CF509A3BF}"/>
                  </a:ext>
                </a:extLst>
              </p:cNvPr>
              <p:cNvSpPr txBox="1"/>
              <p:nvPr/>
            </p:nvSpPr>
            <p:spPr>
              <a:xfrm>
                <a:off x="5428125" y="1965513"/>
                <a:ext cx="841897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000" dirty="0"/>
                  <a:t>ali</a:t>
                </a:r>
                <a:r>
                  <a:rPr lang="sl-SI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sl-SI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36" name="PoljeZBesedilom 35">
                <a:extLst>
                  <a:ext uri="{FF2B5EF4-FFF2-40B4-BE49-F238E27FC236}">
                    <a16:creationId xmlns:a16="http://schemas.microsoft.com/office/drawing/2014/main" id="{D605916E-3860-57D6-3977-8A2CF509A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125" y="1965513"/>
                <a:ext cx="841897" cy="787716"/>
              </a:xfrm>
              <a:prstGeom prst="rect">
                <a:avLst/>
              </a:prstGeom>
              <a:blipFill>
                <a:blip r:embed="rId5"/>
                <a:stretch>
                  <a:fillRect l="-719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9F075428-096C-A0B3-3048-1CC6C442A242}"/>
                  </a:ext>
                </a:extLst>
              </p:cNvPr>
              <p:cNvSpPr txBox="1"/>
              <p:nvPr/>
            </p:nvSpPr>
            <p:spPr>
              <a:xfrm>
                <a:off x="7215372" y="1965513"/>
                <a:ext cx="841897" cy="79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000" dirty="0"/>
                  <a:t>ali</a:t>
                </a:r>
                <a:r>
                  <a:rPr lang="sl-SI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sl-SI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9F075428-096C-A0B3-3048-1CC6C442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72" y="1965513"/>
                <a:ext cx="841897" cy="796500"/>
              </a:xfrm>
              <a:prstGeom prst="rect">
                <a:avLst/>
              </a:prstGeom>
              <a:blipFill>
                <a:blip r:embed="rId6"/>
                <a:stretch>
                  <a:fillRect l="-797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Raven puščični povezovalnik 38">
            <a:extLst>
              <a:ext uri="{FF2B5EF4-FFF2-40B4-BE49-F238E27FC236}">
                <a16:creationId xmlns:a16="http://schemas.microsoft.com/office/drawing/2014/main" id="{5D44A103-8CBD-9A0D-372C-E0960B652DC9}"/>
              </a:ext>
            </a:extLst>
          </p:cNvPr>
          <p:cNvCxnSpPr>
            <a:cxnSpLocks/>
          </p:cNvCxnSpPr>
          <p:nvPr/>
        </p:nvCxnSpPr>
        <p:spPr>
          <a:xfrm>
            <a:off x="5773406" y="1631138"/>
            <a:ext cx="12647" cy="391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puščični povezovalnik 41">
            <a:extLst>
              <a:ext uri="{FF2B5EF4-FFF2-40B4-BE49-F238E27FC236}">
                <a16:creationId xmlns:a16="http://schemas.microsoft.com/office/drawing/2014/main" id="{273401AE-4F31-6A99-29C3-CE8ADEE320B7}"/>
              </a:ext>
            </a:extLst>
          </p:cNvPr>
          <p:cNvCxnSpPr>
            <a:cxnSpLocks/>
          </p:cNvCxnSpPr>
          <p:nvPr/>
        </p:nvCxnSpPr>
        <p:spPr>
          <a:xfrm flipH="1">
            <a:off x="7530522" y="1671550"/>
            <a:ext cx="25216" cy="426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ravokotnik 43">
            <a:extLst>
              <a:ext uri="{FF2B5EF4-FFF2-40B4-BE49-F238E27FC236}">
                <a16:creationId xmlns:a16="http://schemas.microsoft.com/office/drawing/2014/main" id="{4E0389FE-1D94-27E8-16D4-DE47BD1DD675}"/>
              </a:ext>
            </a:extLst>
          </p:cNvPr>
          <p:cNvSpPr/>
          <p:nvPr/>
        </p:nvSpPr>
        <p:spPr>
          <a:xfrm>
            <a:off x="1768005" y="4457610"/>
            <a:ext cx="327933" cy="369332"/>
          </a:xfrm>
          <a:prstGeom prst="rect">
            <a:avLst/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7E55631D-DF2A-CD86-3877-6B5086F98F98}"/>
              </a:ext>
            </a:extLst>
          </p:cNvPr>
          <p:cNvSpPr txBox="1"/>
          <p:nvPr/>
        </p:nvSpPr>
        <p:spPr>
          <a:xfrm>
            <a:off x="2223788" y="3481780"/>
            <a:ext cx="490836" cy="59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ECD28A49-3E66-8EAC-B5D8-530070CE7EF9}"/>
              </a:ext>
            </a:extLst>
          </p:cNvPr>
          <p:cNvSpPr txBox="1"/>
          <p:nvPr/>
        </p:nvSpPr>
        <p:spPr>
          <a:xfrm>
            <a:off x="4203017" y="41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3B74AF64-26F1-44E9-B7A3-1864E9423C84}"/>
              </a:ext>
            </a:extLst>
          </p:cNvPr>
          <p:cNvSpPr txBox="1"/>
          <p:nvPr/>
        </p:nvSpPr>
        <p:spPr>
          <a:xfrm>
            <a:off x="3879754" y="41505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87509B75-153F-7800-1905-39D3BC82273C}"/>
              </a:ext>
            </a:extLst>
          </p:cNvPr>
          <p:cNvSpPr txBox="1"/>
          <p:nvPr/>
        </p:nvSpPr>
        <p:spPr>
          <a:xfrm>
            <a:off x="3543446" y="4141229"/>
            <a:ext cx="336307" cy="378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FC3934C7-2606-6BEE-B650-9591EFC7DF03}"/>
              </a:ext>
            </a:extLst>
          </p:cNvPr>
          <p:cNvSpPr txBox="1"/>
          <p:nvPr/>
        </p:nvSpPr>
        <p:spPr>
          <a:xfrm>
            <a:off x="3231720" y="4170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84FB564-5399-1C15-4EA2-48B9F4614648}"/>
              </a:ext>
            </a:extLst>
          </p:cNvPr>
          <p:cNvSpPr txBox="1"/>
          <p:nvPr/>
        </p:nvSpPr>
        <p:spPr>
          <a:xfrm>
            <a:off x="2929775" y="4185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AC4C0EA1-2683-0B0D-ABC4-D7AB7267CB5B}"/>
              </a:ext>
            </a:extLst>
          </p:cNvPr>
          <p:cNvSpPr txBox="1"/>
          <p:nvPr/>
        </p:nvSpPr>
        <p:spPr>
          <a:xfrm>
            <a:off x="2608957" y="4170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1D6B8848-1A94-F598-03EA-6ED351F062DE}"/>
              </a:ext>
            </a:extLst>
          </p:cNvPr>
          <p:cNvSpPr txBox="1"/>
          <p:nvPr/>
        </p:nvSpPr>
        <p:spPr>
          <a:xfrm>
            <a:off x="2270464" y="41505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5CE13BE0-1B9C-1FC0-1FEE-6DCA2361A2E6}"/>
              </a:ext>
            </a:extLst>
          </p:cNvPr>
          <p:cNvSpPr txBox="1"/>
          <p:nvPr/>
        </p:nvSpPr>
        <p:spPr>
          <a:xfrm>
            <a:off x="1931971" y="415057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50981A2B-EC8B-B198-4D28-530800CE6744}"/>
              </a:ext>
            </a:extLst>
          </p:cNvPr>
          <p:cNvCxnSpPr>
            <a:cxnSpLocks/>
          </p:cNvCxnSpPr>
          <p:nvPr/>
        </p:nvCxnSpPr>
        <p:spPr>
          <a:xfrm flipV="1">
            <a:off x="2527039" y="3777579"/>
            <a:ext cx="232761" cy="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EBD922C0-F8A1-BEB9-44FC-25B3C95AEDB4}"/>
              </a:ext>
            </a:extLst>
          </p:cNvPr>
          <p:cNvSpPr txBox="1"/>
          <p:nvPr/>
        </p:nvSpPr>
        <p:spPr>
          <a:xfrm>
            <a:off x="2478656" y="37083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0793B107-A375-5DA3-3D58-D41819251D9E}"/>
              </a:ext>
            </a:extLst>
          </p:cNvPr>
          <p:cNvSpPr txBox="1"/>
          <p:nvPr/>
        </p:nvSpPr>
        <p:spPr>
          <a:xfrm>
            <a:off x="2469206" y="3358510"/>
            <a:ext cx="35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2" name="Pravokotnik 61">
            <a:extLst>
              <a:ext uri="{FF2B5EF4-FFF2-40B4-BE49-F238E27FC236}">
                <a16:creationId xmlns:a16="http://schemas.microsoft.com/office/drawing/2014/main" id="{7CD6751C-D31C-AFFE-A3AC-1A6AAC71C7F3}"/>
              </a:ext>
            </a:extLst>
          </p:cNvPr>
          <p:cNvSpPr/>
          <p:nvPr/>
        </p:nvSpPr>
        <p:spPr>
          <a:xfrm>
            <a:off x="4340736" y="4436526"/>
            <a:ext cx="327933" cy="369332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Pravokotnik 62">
            <a:extLst>
              <a:ext uri="{FF2B5EF4-FFF2-40B4-BE49-F238E27FC236}">
                <a16:creationId xmlns:a16="http://schemas.microsoft.com/office/drawing/2014/main" id="{5B9BE421-B1ED-04B3-3914-055213D2FAE9}"/>
              </a:ext>
            </a:extLst>
          </p:cNvPr>
          <p:cNvSpPr/>
          <p:nvPr/>
        </p:nvSpPr>
        <p:spPr>
          <a:xfrm>
            <a:off x="6887439" y="4393646"/>
            <a:ext cx="327933" cy="369332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PoljeZBesedilom 63">
            <a:extLst>
              <a:ext uri="{FF2B5EF4-FFF2-40B4-BE49-F238E27FC236}">
                <a16:creationId xmlns:a16="http://schemas.microsoft.com/office/drawing/2014/main" id="{EF83D17F-6BF5-94C8-3E5E-7415EEAB923D}"/>
              </a:ext>
            </a:extLst>
          </p:cNvPr>
          <p:cNvSpPr txBox="1"/>
          <p:nvPr/>
        </p:nvSpPr>
        <p:spPr>
          <a:xfrm>
            <a:off x="5677023" y="3429000"/>
            <a:ext cx="490836" cy="59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963A973F-7652-8468-C11F-715A4B22D34E}"/>
              </a:ext>
            </a:extLst>
          </p:cNvPr>
          <p:cNvSpPr txBox="1"/>
          <p:nvPr/>
        </p:nvSpPr>
        <p:spPr>
          <a:xfrm>
            <a:off x="7621928" y="3466989"/>
            <a:ext cx="490836" cy="59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PoljeZBesedilom 73">
                <a:extLst>
                  <a:ext uri="{FF2B5EF4-FFF2-40B4-BE49-F238E27FC236}">
                    <a16:creationId xmlns:a16="http://schemas.microsoft.com/office/drawing/2014/main" id="{4618B53B-B8E2-4331-E4B7-E47E3D39F503}"/>
                  </a:ext>
                </a:extLst>
              </p:cNvPr>
              <p:cNvSpPr txBox="1"/>
              <p:nvPr/>
            </p:nvSpPr>
            <p:spPr>
              <a:xfrm>
                <a:off x="6005945" y="3394137"/>
                <a:ext cx="447220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sl-SI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sl-SI" sz="2400" b="1" dirty="0"/>
              </a:p>
            </p:txBody>
          </p:sp>
        </mc:Choice>
        <mc:Fallback xmlns="">
          <p:sp>
            <p:nvSpPr>
              <p:cNvPr id="74" name="PoljeZBesedilom 73">
                <a:extLst>
                  <a:ext uri="{FF2B5EF4-FFF2-40B4-BE49-F238E27FC236}">
                    <a16:creationId xmlns:a16="http://schemas.microsoft.com/office/drawing/2014/main" id="{4618B53B-B8E2-4331-E4B7-E47E3D39F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45" y="3394137"/>
                <a:ext cx="447220" cy="7917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PoljeZBesedilom 75">
                <a:extLst>
                  <a:ext uri="{FF2B5EF4-FFF2-40B4-BE49-F238E27FC236}">
                    <a16:creationId xmlns:a16="http://schemas.microsoft.com/office/drawing/2014/main" id="{24297884-BAB5-AD0B-518A-6766A044803D}"/>
                  </a:ext>
                </a:extLst>
              </p:cNvPr>
              <p:cNvSpPr txBox="1"/>
              <p:nvPr/>
            </p:nvSpPr>
            <p:spPr>
              <a:xfrm>
                <a:off x="7889154" y="3317961"/>
                <a:ext cx="447220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sl-SI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sl-SI" sz="2400" b="1" dirty="0"/>
              </a:p>
            </p:txBody>
          </p:sp>
        </mc:Choice>
        <mc:Fallback xmlns="">
          <p:sp>
            <p:nvSpPr>
              <p:cNvPr id="76" name="PoljeZBesedilom 75">
                <a:extLst>
                  <a:ext uri="{FF2B5EF4-FFF2-40B4-BE49-F238E27FC236}">
                    <a16:creationId xmlns:a16="http://schemas.microsoft.com/office/drawing/2014/main" id="{24297884-BAB5-AD0B-518A-6766A0448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154" y="3317961"/>
                <a:ext cx="447220" cy="7917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PoljeZBesedilom 76">
            <a:extLst>
              <a:ext uri="{FF2B5EF4-FFF2-40B4-BE49-F238E27FC236}">
                <a16:creationId xmlns:a16="http://schemas.microsoft.com/office/drawing/2014/main" id="{A53ACFBE-C73C-48B9-B1D9-4EB4B2DBFA67}"/>
              </a:ext>
            </a:extLst>
          </p:cNvPr>
          <p:cNvSpPr txBox="1"/>
          <p:nvPr/>
        </p:nvSpPr>
        <p:spPr>
          <a:xfrm>
            <a:off x="2026889" y="4806123"/>
            <a:ext cx="1880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Imenovalec je 8.</a:t>
            </a:r>
          </a:p>
        </p:txBody>
      </p:sp>
    </p:spTree>
    <p:extLst>
      <p:ext uri="{BB962C8B-B14F-4D97-AF65-F5344CB8AC3E}">
        <p14:creationId xmlns:p14="http://schemas.microsoft.com/office/powerpoint/2010/main" val="42751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 animBg="1"/>
      <p:bldP spid="22" grpId="1" animBg="1"/>
      <p:bldP spid="23" grpId="0"/>
      <p:bldP spid="24" grpId="0"/>
      <p:bldP spid="24" grpId="1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8" grpId="0"/>
      <p:bldP spid="30" grpId="0" animBg="1"/>
      <p:bldP spid="31" grpId="0"/>
      <p:bldP spid="32" grpId="0"/>
      <p:bldP spid="36" grpId="0"/>
      <p:bldP spid="37" grpId="0"/>
      <p:bldP spid="44" grpId="0" animBg="1"/>
      <p:bldP spid="45" grpId="0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8" grpId="0"/>
      <p:bldP spid="61" grpId="0"/>
      <p:bldP spid="62" grpId="0" animBg="1"/>
      <p:bldP spid="63" grpId="0" animBg="1"/>
      <p:bldP spid="64" grpId="0"/>
      <p:bldP spid="65" grpId="0"/>
      <p:bldP spid="77" grpId="0"/>
      <p:bldP spid="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3430F67-8A49-4486-2F09-92AD9254B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55" t="34966" r="26531" b="47075"/>
          <a:stretch/>
        </p:blipFill>
        <p:spPr>
          <a:xfrm>
            <a:off x="381998" y="338871"/>
            <a:ext cx="10339726" cy="2565498"/>
          </a:xfrm>
          <a:prstGeom prst="rect">
            <a:avLst/>
          </a:prstGeom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CE3C448B-3B42-DE63-E7F3-56D25C92CF40}"/>
              </a:ext>
            </a:extLst>
          </p:cNvPr>
          <p:cNvCxnSpPr>
            <a:cxnSpLocks/>
          </p:cNvCxnSpPr>
          <p:nvPr/>
        </p:nvCxnSpPr>
        <p:spPr>
          <a:xfrm>
            <a:off x="3769643" y="1657036"/>
            <a:ext cx="8627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5D3F3F84-8085-129A-2B91-2D6431645027}"/>
              </a:ext>
            </a:extLst>
          </p:cNvPr>
          <p:cNvCxnSpPr/>
          <p:nvPr/>
        </p:nvCxnSpPr>
        <p:spPr>
          <a:xfrm>
            <a:off x="8983369" y="1713946"/>
            <a:ext cx="429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22F41499-F7F7-8941-86DA-AA84D385EF97}"/>
              </a:ext>
            </a:extLst>
          </p:cNvPr>
          <p:cNvCxnSpPr/>
          <p:nvPr/>
        </p:nvCxnSpPr>
        <p:spPr>
          <a:xfrm>
            <a:off x="6337090" y="1713946"/>
            <a:ext cx="429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5FB41A49-D6EA-43F2-431B-656E32BD4A19}"/>
              </a:ext>
            </a:extLst>
          </p:cNvPr>
          <p:cNvCxnSpPr/>
          <p:nvPr/>
        </p:nvCxnSpPr>
        <p:spPr>
          <a:xfrm>
            <a:off x="1129004" y="1839544"/>
            <a:ext cx="429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2BA0969F-AA4A-69E2-05D8-6D29FF424D75}"/>
                  </a:ext>
                </a:extLst>
              </p:cNvPr>
              <p:cNvSpPr txBox="1"/>
              <p:nvPr/>
            </p:nvSpPr>
            <p:spPr>
              <a:xfrm>
                <a:off x="9115862" y="1894791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sl-SI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2BA0969F-AA4A-69E2-05D8-6D29FF424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862" y="1894791"/>
                <a:ext cx="593431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E706B5CA-B58B-8D2D-F8D1-34B9839C2176}"/>
                  </a:ext>
                </a:extLst>
              </p:cNvPr>
              <p:cNvSpPr txBox="1"/>
              <p:nvPr/>
            </p:nvSpPr>
            <p:spPr>
              <a:xfrm>
                <a:off x="6546834" y="1839544"/>
                <a:ext cx="519694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E706B5CA-B58B-8D2D-F8D1-34B9839C2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834" y="1839544"/>
                <a:ext cx="519694" cy="704295"/>
              </a:xfrm>
              <a:prstGeom prst="rect">
                <a:avLst/>
              </a:prstGeom>
              <a:blipFill>
                <a:blip r:embed="rId4"/>
                <a:stretch>
                  <a:fillRect l="-24706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ECE1196A-D22A-A46A-2268-00A980F2D006}"/>
                  </a:ext>
                </a:extLst>
              </p:cNvPr>
              <p:cNvSpPr txBox="1"/>
              <p:nvPr/>
            </p:nvSpPr>
            <p:spPr>
              <a:xfrm>
                <a:off x="1834737" y="1869926"/>
                <a:ext cx="42351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sl-SI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ECE1196A-D22A-A46A-2268-00A980F2D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737" y="1869926"/>
                <a:ext cx="423513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E0F8F5DF-1B35-F0B2-DA0F-6F919C52E036}"/>
                  </a:ext>
                </a:extLst>
              </p:cNvPr>
              <p:cNvSpPr txBox="1"/>
              <p:nvPr/>
            </p:nvSpPr>
            <p:spPr>
              <a:xfrm>
                <a:off x="10043575" y="1950108"/>
                <a:ext cx="1035861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sl-SI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sl-SI" sz="2400" b="1" dirty="0">
                    <a:solidFill>
                      <a:srgbClr val="C00000"/>
                    </a:solidFill>
                  </a:rPr>
                  <a:t> 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l-SI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sl-SI" sz="2400" b="1" dirty="0"/>
              </a:p>
            </p:txBody>
          </p:sp>
        </mc:Choice>
        <mc:Fallback xmlns="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E0F8F5DF-1B35-F0B2-DA0F-6F919C52E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575" y="1950108"/>
                <a:ext cx="1035861" cy="625812"/>
              </a:xfrm>
              <a:prstGeom prst="rect">
                <a:avLst/>
              </a:prstGeom>
              <a:blipFill>
                <a:blip r:embed="rId6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Raven puščični povezovalnik 23">
            <a:extLst>
              <a:ext uri="{FF2B5EF4-FFF2-40B4-BE49-F238E27FC236}">
                <a16:creationId xmlns:a16="http://schemas.microsoft.com/office/drawing/2014/main" id="{4F9071F6-395E-A48B-51E7-56857BDE8FC0}"/>
              </a:ext>
            </a:extLst>
          </p:cNvPr>
          <p:cNvCxnSpPr>
            <a:cxnSpLocks/>
          </p:cNvCxnSpPr>
          <p:nvPr/>
        </p:nvCxnSpPr>
        <p:spPr>
          <a:xfrm>
            <a:off x="6806681" y="1254475"/>
            <a:ext cx="0" cy="42949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>
            <a:extLst>
              <a:ext uri="{FF2B5EF4-FFF2-40B4-BE49-F238E27FC236}">
                <a16:creationId xmlns:a16="http://schemas.microsoft.com/office/drawing/2014/main" id="{47F351BB-FBAA-693F-BB64-7FAAB6188229}"/>
              </a:ext>
            </a:extLst>
          </p:cNvPr>
          <p:cNvCxnSpPr>
            <a:cxnSpLocks/>
          </p:cNvCxnSpPr>
          <p:nvPr/>
        </p:nvCxnSpPr>
        <p:spPr>
          <a:xfrm>
            <a:off x="9412577" y="1254474"/>
            <a:ext cx="0" cy="42949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>
            <a:extLst>
              <a:ext uri="{FF2B5EF4-FFF2-40B4-BE49-F238E27FC236}">
                <a16:creationId xmlns:a16="http://schemas.microsoft.com/office/drawing/2014/main" id="{EA5670A2-B445-CA95-A652-7905FC26D8B2}"/>
              </a:ext>
            </a:extLst>
          </p:cNvPr>
          <p:cNvCxnSpPr>
            <a:cxnSpLocks/>
          </p:cNvCxnSpPr>
          <p:nvPr/>
        </p:nvCxnSpPr>
        <p:spPr>
          <a:xfrm>
            <a:off x="2022883" y="1254473"/>
            <a:ext cx="0" cy="42949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>
            <a:extLst>
              <a:ext uri="{FF2B5EF4-FFF2-40B4-BE49-F238E27FC236}">
                <a16:creationId xmlns:a16="http://schemas.microsoft.com/office/drawing/2014/main" id="{0BCD2F7E-F9EC-64F5-A927-8864FD9C1588}"/>
              </a:ext>
            </a:extLst>
          </p:cNvPr>
          <p:cNvCxnSpPr>
            <a:cxnSpLocks/>
          </p:cNvCxnSpPr>
          <p:nvPr/>
        </p:nvCxnSpPr>
        <p:spPr>
          <a:xfrm>
            <a:off x="2894327" y="1192129"/>
            <a:ext cx="0" cy="429491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1B06D4AC-E3C1-4977-87E4-C3CCDC2D462A}"/>
              </a:ext>
            </a:extLst>
          </p:cNvPr>
          <p:cNvCxnSpPr/>
          <p:nvPr/>
        </p:nvCxnSpPr>
        <p:spPr>
          <a:xfrm>
            <a:off x="1149382" y="2807276"/>
            <a:ext cx="429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C3E67383-979E-FDF6-81BC-5201FEC5D6A2}"/>
                  </a:ext>
                </a:extLst>
              </p:cNvPr>
              <p:cNvSpPr txBox="1"/>
              <p:nvPr/>
            </p:nvSpPr>
            <p:spPr>
              <a:xfrm>
                <a:off x="1620061" y="2552142"/>
                <a:ext cx="1160472" cy="510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sl-SI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sl-SI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dirty="0">
                    <a:solidFill>
                      <a:srgbClr val="C00000"/>
                    </a:solidFill>
                  </a:rPr>
                  <a:t>šestine</a:t>
                </a:r>
              </a:p>
            </p:txBody>
          </p:sp>
        </mc:Choice>
        <mc:Fallback xmlns="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C3E67383-979E-FDF6-81BC-5201FEC5D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61" y="2552142"/>
                <a:ext cx="1160472" cy="510268"/>
              </a:xfrm>
              <a:prstGeom prst="rect">
                <a:avLst/>
              </a:prstGeom>
              <a:blipFill>
                <a:blip r:embed="rId7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14B05DC9-4605-9C96-7ED9-55D5F0C1645F}"/>
                  </a:ext>
                </a:extLst>
              </p:cNvPr>
              <p:cNvSpPr txBox="1"/>
              <p:nvPr/>
            </p:nvSpPr>
            <p:spPr>
              <a:xfrm>
                <a:off x="4201032" y="2596541"/>
                <a:ext cx="1340596" cy="5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sl-SI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l-SI" b="1" dirty="0"/>
                  <a:t>  </a:t>
                </a:r>
                <a:r>
                  <a:rPr lang="sl-SI" dirty="0">
                    <a:solidFill>
                      <a:srgbClr val="0070C0"/>
                    </a:solidFill>
                  </a:rPr>
                  <a:t>tretjine</a:t>
                </a:r>
              </a:p>
            </p:txBody>
          </p:sp>
        </mc:Choice>
        <mc:Fallback xmlns="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14B05DC9-4605-9C96-7ED9-55D5F0C16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32" y="2596541"/>
                <a:ext cx="1340596" cy="509883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B14558FB-E2E6-5403-919B-DB3F8A48749C}"/>
              </a:ext>
            </a:extLst>
          </p:cNvPr>
          <p:cNvCxnSpPr>
            <a:cxnSpLocks/>
          </p:cNvCxnSpPr>
          <p:nvPr/>
        </p:nvCxnSpPr>
        <p:spPr>
          <a:xfrm>
            <a:off x="1177494" y="1683964"/>
            <a:ext cx="8627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CB38D99C-9E81-30A9-BEAC-BD9BBCB4B84C}"/>
              </a:ext>
            </a:extLst>
          </p:cNvPr>
          <p:cNvCxnSpPr>
            <a:cxnSpLocks/>
          </p:cNvCxnSpPr>
          <p:nvPr/>
        </p:nvCxnSpPr>
        <p:spPr>
          <a:xfrm>
            <a:off x="2096841" y="1683964"/>
            <a:ext cx="8627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id="{6B724F99-4406-818E-ABD5-834AE190CA5A}"/>
              </a:ext>
            </a:extLst>
          </p:cNvPr>
          <p:cNvCxnSpPr>
            <a:cxnSpLocks/>
          </p:cNvCxnSpPr>
          <p:nvPr/>
        </p:nvCxnSpPr>
        <p:spPr>
          <a:xfrm>
            <a:off x="2895235" y="1683964"/>
            <a:ext cx="8627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BBAAFD19-C43F-2639-099A-7885C3536E85}"/>
              </a:ext>
            </a:extLst>
          </p:cNvPr>
          <p:cNvCxnSpPr>
            <a:cxnSpLocks/>
          </p:cNvCxnSpPr>
          <p:nvPr/>
        </p:nvCxnSpPr>
        <p:spPr>
          <a:xfrm>
            <a:off x="1129004" y="1700510"/>
            <a:ext cx="13405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3141522A-A8C6-002F-F759-62325C572C68}"/>
                  </a:ext>
                </a:extLst>
              </p:cNvPr>
              <p:cNvSpPr txBox="1"/>
              <p:nvPr/>
            </p:nvSpPr>
            <p:spPr>
              <a:xfrm>
                <a:off x="2615962" y="1801303"/>
                <a:ext cx="43794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sl-SI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sl-SI" sz="2400" b="1" dirty="0"/>
              </a:p>
            </p:txBody>
          </p:sp>
        </mc:Choice>
        <mc:Fallback xmlns="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3141522A-A8C6-002F-F759-62325C572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62" y="1801303"/>
                <a:ext cx="437940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9A3BD778-9D80-D773-9750-EEFD9378BB9A}"/>
                  </a:ext>
                </a:extLst>
              </p:cNvPr>
              <p:cNvSpPr txBox="1"/>
              <p:nvPr/>
            </p:nvSpPr>
            <p:spPr>
              <a:xfrm>
                <a:off x="4188494" y="1798602"/>
                <a:ext cx="67358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sl-SI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l-SI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sl-SI" sz="2400" b="1" dirty="0"/>
              </a:p>
            </p:txBody>
          </p:sp>
        </mc:Choice>
        <mc:Fallback xmlns="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9A3BD778-9D80-D773-9750-EEFD9378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94" y="1798602"/>
                <a:ext cx="673582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oljeZBesedilom 40">
                <a:extLst>
                  <a:ext uri="{FF2B5EF4-FFF2-40B4-BE49-F238E27FC236}">
                    <a16:creationId xmlns:a16="http://schemas.microsoft.com/office/drawing/2014/main" id="{C238A20E-8162-B27B-34F7-AF17222C1F82}"/>
                  </a:ext>
                </a:extLst>
              </p:cNvPr>
              <p:cNvSpPr txBox="1"/>
              <p:nvPr/>
            </p:nvSpPr>
            <p:spPr>
              <a:xfrm>
                <a:off x="4836764" y="1788258"/>
                <a:ext cx="43794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sl-SI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l-SI" sz="2400" b="1" dirty="0"/>
              </a:p>
            </p:txBody>
          </p:sp>
        </mc:Choice>
        <mc:Fallback xmlns="">
          <p:sp>
            <p:nvSpPr>
              <p:cNvPr id="41" name="PoljeZBesedilom 40">
                <a:extLst>
                  <a:ext uri="{FF2B5EF4-FFF2-40B4-BE49-F238E27FC236}">
                    <a16:creationId xmlns:a16="http://schemas.microsoft.com/office/drawing/2014/main" id="{C238A20E-8162-B27B-34F7-AF17222C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764" y="1788258"/>
                <a:ext cx="437940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jeZBesedilom 41">
                <a:extLst>
                  <a:ext uri="{FF2B5EF4-FFF2-40B4-BE49-F238E27FC236}">
                    <a16:creationId xmlns:a16="http://schemas.microsoft.com/office/drawing/2014/main" id="{6F7336D3-1029-4C79-B1A1-18D9AF4F549F}"/>
                  </a:ext>
                </a:extLst>
              </p:cNvPr>
              <p:cNvSpPr txBox="1"/>
              <p:nvPr/>
            </p:nvSpPr>
            <p:spPr>
              <a:xfrm>
                <a:off x="5437905" y="2336302"/>
                <a:ext cx="970137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sl-SI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l-SI" sz="2400" b="1" dirty="0">
                    <a:solidFill>
                      <a:srgbClr val="00B050"/>
                    </a:solidFill>
                  </a:rPr>
                  <a:t> = 1</a:t>
                </a:r>
                <a:r>
                  <a:rPr lang="sl-SI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l-SI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sl-SI" sz="2400" b="1" dirty="0"/>
              </a:p>
            </p:txBody>
          </p:sp>
        </mc:Choice>
        <mc:Fallback xmlns="">
          <p:sp>
            <p:nvSpPr>
              <p:cNvPr id="42" name="PoljeZBesedilom 41">
                <a:extLst>
                  <a:ext uri="{FF2B5EF4-FFF2-40B4-BE49-F238E27FC236}">
                    <a16:creationId xmlns:a16="http://schemas.microsoft.com/office/drawing/2014/main" id="{6F7336D3-1029-4C79-B1A1-18D9AF4F5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905" y="2336302"/>
                <a:ext cx="970137" cy="624082"/>
              </a:xfrm>
              <a:prstGeom prst="rect">
                <a:avLst/>
              </a:prstGeom>
              <a:blipFill>
                <a:blip r:embed="rId12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Raven povezovalnik 44">
            <a:extLst>
              <a:ext uri="{FF2B5EF4-FFF2-40B4-BE49-F238E27FC236}">
                <a16:creationId xmlns:a16="http://schemas.microsoft.com/office/drawing/2014/main" id="{1125B34B-674D-7BCC-21D9-AAF8652EBF83}"/>
              </a:ext>
            </a:extLst>
          </p:cNvPr>
          <p:cNvCxnSpPr>
            <a:cxnSpLocks/>
          </p:cNvCxnSpPr>
          <p:nvPr/>
        </p:nvCxnSpPr>
        <p:spPr>
          <a:xfrm>
            <a:off x="2469600" y="1683964"/>
            <a:ext cx="13405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en povezovalnik 45">
            <a:extLst>
              <a:ext uri="{FF2B5EF4-FFF2-40B4-BE49-F238E27FC236}">
                <a16:creationId xmlns:a16="http://schemas.microsoft.com/office/drawing/2014/main" id="{411D3D96-68DE-B2AC-3F24-705646361CFA}"/>
              </a:ext>
            </a:extLst>
          </p:cNvPr>
          <p:cNvCxnSpPr>
            <a:cxnSpLocks/>
          </p:cNvCxnSpPr>
          <p:nvPr/>
        </p:nvCxnSpPr>
        <p:spPr>
          <a:xfrm>
            <a:off x="3787277" y="1713946"/>
            <a:ext cx="13405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>
            <a:extLst>
              <a:ext uri="{FF2B5EF4-FFF2-40B4-BE49-F238E27FC236}">
                <a16:creationId xmlns:a16="http://schemas.microsoft.com/office/drawing/2014/main" id="{ED0BFDF1-8777-CAED-A852-3DF40ACCBC79}"/>
              </a:ext>
            </a:extLst>
          </p:cNvPr>
          <p:cNvCxnSpPr>
            <a:cxnSpLocks/>
          </p:cNvCxnSpPr>
          <p:nvPr/>
        </p:nvCxnSpPr>
        <p:spPr>
          <a:xfrm>
            <a:off x="3325716" y="2831781"/>
            <a:ext cx="8627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puščični povezovalnik 48">
            <a:extLst>
              <a:ext uri="{FF2B5EF4-FFF2-40B4-BE49-F238E27FC236}">
                <a16:creationId xmlns:a16="http://schemas.microsoft.com/office/drawing/2014/main" id="{D36E2776-2696-8CF4-6D0A-BEAB053B14A5}"/>
              </a:ext>
            </a:extLst>
          </p:cNvPr>
          <p:cNvCxnSpPr>
            <a:cxnSpLocks/>
          </p:cNvCxnSpPr>
          <p:nvPr/>
        </p:nvCxnSpPr>
        <p:spPr>
          <a:xfrm>
            <a:off x="5055734" y="1078112"/>
            <a:ext cx="0" cy="429491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ovezovalnik 49">
            <a:extLst>
              <a:ext uri="{FF2B5EF4-FFF2-40B4-BE49-F238E27FC236}">
                <a16:creationId xmlns:a16="http://schemas.microsoft.com/office/drawing/2014/main" id="{D391BF12-CF2C-884A-2B0E-3EAFD3BA31DE}"/>
              </a:ext>
            </a:extLst>
          </p:cNvPr>
          <p:cNvCxnSpPr>
            <a:cxnSpLocks/>
          </p:cNvCxnSpPr>
          <p:nvPr/>
        </p:nvCxnSpPr>
        <p:spPr>
          <a:xfrm>
            <a:off x="1275366" y="1125707"/>
            <a:ext cx="13405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31144823-D431-0384-A6B8-24FFF3C064FB}"/>
              </a:ext>
            </a:extLst>
          </p:cNvPr>
          <p:cNvSpPr txBox="1"/>
          <p:nvPr/>
        </p:nvSpPr>
        <p:spPr>
          <a:xfrm>
            <a:off x="2675376" y="948001"/>
            <a:ext cx="116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polovica</a:t>
            </a:r>
          </a:p>
        </p:txBody>
      </p:sp>
      <p:cxnSp>
        <p:nvCxnSpPr>
          <p:cNvPr id="53" name="Raven povezovalnik 52">
            <a:extLst>
              <a:ext uri="{FF2B5EF4-FFF2-40B4-BE49-F238E27FC236}">
                <a16:creationId xmlns:a16="http://schemas.microsoft.com/office/drawing/2014/main" id="{2DEC5E04-291E-0255-A76D-A4EF31C6C7F5}"/>
              </a:ext>
            </a:extLst>
          </p:cNvPr>
          <p:cNvCxnSpPr/>
          <p:nvPr/>
        </p:nvCxnSpPr>
        <p:spPr>
          <a:xfrm flipV="1">
            <a:off x="559837" y="3106424"/>
            <a:ext cx="11243387" cy="149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Slika 54">
            <a:extLst>
              <a:ext uri="{FF2B5EF4-FFF2-40B4-BE49-F238E27FC236}">
                <a16:creationId xmlns:a16="http://schemas.microsoft.com/office/drawing/2014/main" id="{551FB37C-DA2C-0EF8-25AE-745AAA0A568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4189" t="35668" r="48163" b="45663"/>
          <a:stretch/>
        </p:blipFill>
        <p:spPr>
          <a:xfrm>
            <a:off x="497777" y="3507734"/>
            <a:ext cx="4808210" cy="2861144"/>
          </a:xfrm>
          <a:prstGeom prst="rect">
            <a:avLst/>
          </a:prstGeom>
        </p:spPr>
      </p:pic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9EA3A591-77A3-C102-A380-EC5151EE022B}"/>
              </a:ext>
            </a:extLst>
          </p:cNvPr>
          <p:cNvSpPr txBox="1"/>
          <p:nvPr/>
        </p:nvSpPr>
        <p:spPr>
          <a:xfrm>
            <a:off x="5238662" y="4006651"/>
            <a:ext cx="1827866" cy="460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0070C0"/>
                </a:solidFill>
              </a:rPr>
              <a:t>480 : 8 = 60</a:t>
            </a:r>
          </a:p>
        </p:txBody>
      </p:sp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1BAC6544-BA7D-31ED-BD18-5F09D0E6E9CC}"/>
              </a:ext>
            </a:extLst>
          </p:cNvPr>
          <p:cNvSpPr txBox="1"/>
          <p:nvPr/>
        </p:nvSpPr>
        <p:spPr>
          <a:xfrm>
            <a:off x="7066528" y="4019733"/>
            <a:ext cx="183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0070C0"/>
                </a:solidFill>
              </a:rPr>
              <a:t>60 · 3 = 180</a:t>
            </a: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3E1249F9-54EF-46BA-4790-7A215DA2AC0F}"/>
              </a:ext>
            </a:extLst>
          </p:cNvPr>
          <p:cNvSpPr txBox="1"/>
          <p:nvPr/>
        </p:nvSpPr>
        <p:spPr>
          <a:xfrm>
            <a:off x="3698728" y="4062470"/>
            <a:ext cx="116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180 km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923E7E66-67D9-D88A-F7C8-4A4C2E3F8D90}"/>
              </a:ext>
            </a:extLst>
          </p:cNvPr>
          <p:cNvSpPr txBox="1"/>
          <p:nvPr/>
        </p:nvSpPr>
        <p:spPr>
          <a:xfrm>
            <a:off x="5274704" y="4938306"/>
            <a:ext cx="1491594" cy="460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C00000"/>
                </a:solidFill>
              </a:rPr>
              <a:t>36 : 4 = 9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086EF0EA-F8FD-6178-DCCC-B35086638300}"/>
              </a:ext>
            </a:extLst>
          </p:cNvPr>
          <p:cNvSpPr txBox="1"/>
          <p:nvPr/>
        </p:nvSpPr>
        <p:spPr>
          <a:xfrm>
            <a:off x="6920757" y="4906798"/>
            <a:ext cx="184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C00000"/>
                </a:solidFill>
              </a:rPr>
              <a:t>9 · 9 = 81</a:t>
            </a: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326F989B-46AA-CB07-D5DB-3D2810358CED}"/>
              </a:ext>
            </a:extLst>
          </p:cNvPr>
          <p:cNvSpPr txBox="1"/>
          <p:nvPr/>
        </p:nvSpPr>
        <p:spPr>
          <a:xfrm>
            <a:off x="2418455" y="4804818"/>
            <a:ext cx="108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81 dm</a:t>
            </a: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AFE65163-B89D-BD01-08C4-BD09B7A7DE48}"/>
              </a:ext>
            </a:extLst>
          </p:cNvPr>
          <p:cNvSpPr txBox="1"/>
          <p:nvPr/>
        </p:nvSpPr>
        <p:spPr>
          <a:xfrm>
            <a:off x="7568654" y="5426975"/>
            <a:ext cx="3702486" cy="4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5 h = 5 · 60 min = 300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PoljeZBesedilom 63">
                <a:extLst>
                  <a:ext uri="{FF2B5EF4-FFF2-40B4-BE49-F238E27FC236}">
                    <a16:creationId xmlns:a16="http://schemas.microsoft.com/office/drawing/2014/main" id="{4CAA5A21-F5FB-17F2-F085-17AE0D0E371B}"/>
                  </a:ext>
                </a:extLst>
              </p:cNvPr>
              <p:cNvSpPr txBox="1"/>
              <p:nvPr/>
            </p:nvSpPr>
            <p:spPr>
              <a:xfrm>
                <a:off x="3131305" y="5563069"/>
                <a:ext cx="2279791" cy="612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B050"/>
                    </a:solidFill>
                  </a:rPr>
                  <a:t> od 300 min =  </a:t>
                </a:r>
                <a:endParaRPr lang="sl-SI" sz="2400" dirty="0"/>
              </a:p>
            </p:txBody>
          </p:sp>
        </mc:Choice>
        <mc:Fallback xmlns="">
          <p:sp>
            <p:nvSpPr>
              <p:cNvPr id="64" name="PoljeZBesedilom 63">
                <a:extLst>
                  <a:ext uri="{FF2B5EF4-FFF2-40B4-BE49-F238E27FC236}">
                    <a16:creationId xmlns:a16="http://schemas.microsoft.com/office/drawing/2014/main" id="{4CAA5A21-F5FB-17F2-F085-17AE0D0E3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305" y="5563069"/>
                <a:ext cx="2279791" cy="612540"/>
              </a:xfrm>
              <a:prstGeom prst="rect">
                <a:avLst/>
              </a:prstGeom>
              <a:blipFill>
                <a:blip r:embed="rId14"/>
                <a:stretch>
                  <a:fillRect r="-2941" b="-1000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F74E6238-E7DD-F1B0-DF3A-1222B7EDE768}"/>
              </a:ext>
            </a:extLst>
          </p:cNvPr>
          <p:cNvSpPr txBox="1"/>
          <p:nvPr/>
        </p:nvSpPr>
        <p:spPr>
          <a:xfrm>
            <a:off x="7561334" y="5997593"/>
            <a:ext cx="1998840" cy="4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300 : 12 = 25</a:t>
            </a:r>
          </a:p>
        </p:txBody>
      </p:sp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A703B42C-2585-D726-B46B-56E1AA4629C9}"/>
              </a:ext>
            </a:extLst>
          </p:cNvPr>
          <p:cNvSpPr txBox="1"/>
          <p:nvPr/>
        </p:nvSpPr>
        <p:spPr>
          <a:xfrm>
            <a:off x="9722304" y="6012169"/>
            <a:ext cx="1998840" cy="4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25 · 7 = 135</a:t>
            </a: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46863D85-98FF-C3A8-F8B7-8F751A8449DE}"/>
              </a:ext>
            </a:extLst>
          </p:cNvPr>
          <p:cNvSpPr txBox="1"/>
          <p:nvPr/>
        </p:nvSpPr>
        <p:spPr>
          <a:xfrm>
            <a:off x="5198622" y="5614863"/>
            <a:ext cx="1314529" cy="4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135 min</a:t>
            </a:r>
          </a:p>
        </p:txBody>
      </p:sp>
      <p:cxnSp>
        <p:nvCxnSpPr>
          <p:cNvPr id="68" name="Raven povezovalnik 67">
            <a:extLst>
              <a:ext uri="{FF2B5EF4-FFF2-40B4-BE49-F238E27FC236}">
                <a16:creationId xmlns:a16="http://schemas.microsoft.com/office/drawing/2014/main" id="{13CC83F5-74F0-41EB-E19F-A83833AC2D58}"/>
              </a:ext>
            </a:extLst>
          </p:cNvPr>
          <p:cNvCxnSpPr/>
          <p:nvPr/>
        </p:nvCxnSpPr>
        <p:spPr>
          <a:xfrm flipV="1">
            <a:off x="450836" y="4640114"/>
            <a:ext cx="11243387" cy="149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en povezovalnik 68">
            <a:extLst>
              <a:ext uri="{FF2B5EF4-FFF2-40B4-BE49-F238E27FC236}">
                <a16:creationId xmlns:a16="http://schemas.microsoft.com/office/drawing/2014/main" id="{A271AB6A-3532-D54A-6ECA-2E196FD37EDE}"/>
              </a:ext>
            </a:extLst>
          </p:cNvPr>
          <p:cNvCxnSpPr/>
          <p:nvPr/>
        </p:nvCxnSpPr>
        <p:spPr>
          <a:xfrm flipV="1">
            <a:off x="491679" y="5442853"/>
            <a:ext cx="11243387" cy="149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3" grpId="0"/>
      <p:bldP spid="34" grpId="0"/>
      <p:bldP spid="39" grpId="0"/>
      <p:bldP spid="40" grpId="0"/>
      <p:bldP spid="41" grpId="0"/>
      <p:bldP spid="42" grpId="0"/>
      <p:bldP spid="51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45FEC91-826E-EFDD-28AA-0F8515378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5" t="52912" r="27198" b="26946"/>
          <a:stretch/>
        </p:blipFill>
        <p:spPr>
          <a:xfrm>
            <a:off x="522643" y="350964"/>
            <a:ext cx="11500004" cy="3346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D12B7707-713F-C887-96A4-387582368E37}"/>
                  </a:ext>
                </a:extLst>
              </p:cNvPr>
              <p:cNvSpPr txBox="1"/>
              <p:nvPr/>
            </p:nvSpPr>
            <p:spPr>
              <a:xfrm>
                <a:off x="484795" y="5687249"/>
                <a:ext cx="55061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i="1" dirty="0">
                    <a:solidFill>
                      <a:srgbClr val="FFC000"/>
                    </a:solidFill>
                  </a:rPr>
                  <a:t>Zapis množice je obvezen  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sl-SI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={…. </m:t>
                    </m:r>
                  </m:oMath>
                </a14:m>
                <a:endParaRPr lang="sl-SI" sz="2800" i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D12B7707-713F-C887-96A4-387582368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5" y="5687249"/>
                <a:ext cx="5506123" cy="523220"/>
              </a:xfrm>
              <a:prstGeom prst="rect">
                <a:avLst/>
              </a:prstGeom>
              <a:blipFill>
                <a:blip r:embed="rId3"/>
                <a:stretch>
                  <a:fillRect l="-2326"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okotnik 3">
            <a:extLst>
              <a:ext uri="{FF2B5EF4-FFF2-40B4-BE49-F238E27FC236}">
                <a16:creationId xmlns:a16="http://schemas.microsoft.com/office/drawing/2014/main" id="{E6DAB1A4-1638-306E-0943-12B75AAC1D14}"/>
              </a:ext>
            </a:extLst>
          </p:cNvPr>
          <p:cNvSpPr/>
          <p:nvPr/>
        </p:nvSpPr>
        <p:spPr>
          <a:xfrm>
            <a:off x="943583" y="496111"/>
            <a:ext cx="3453319" cy="49611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35FF340-7473-502F-7637-D4E152CD4FCC}"/>
              </a:ext>
            </a:extLst>
          </p:cNvPr>
          <p:cNvSpPr txBox="1"/>
          <p:nvPr/>
        </p:nvSpPr>
        <p:spPr>
          <a:xfrm>
            <a:off x="2462645" y="1984442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X = 53 – 44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ECC7D7D-031D-9E51-5B7D-B4A7184EACAF}"/>
              </a:ext>
            </a:extLst>
          </p:cNvPr>
          <p:cNvSpPr txBox="1"/>
          <p:nvPr/>
        </p:nvSpPr>
        <p:spPr>
          <a:xfrm>
            <a:off x="2462645" y="24001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X =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C9435074-EC2A-3714-38B6-BEB64F80CB48}"/>
                  </a:ext>
                </a:extLst>
              </p:cNvPr>
              <p:cNvSpPr txBox="1"/>
              <p:nvPr/>
            </p:nvSpPr>
            <p:spPr>
              <a:xfrm>
                <a:off x="651379" y="2138490"/>
                <a:ext cx="16443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={9 } </m:t>
                      </m:r>
                    </m:oMath>
                  </m:oMathPara>
                </a14:m>
                <a:endParaRPr lang="sl-SI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C9435074-EC2A-3714-38B6-BEB64F80C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79" y="2138490"/>
                <a:ext cx="164436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235A40E-B207-AAA1-1704-DAA5B1DCBA22}"/>
              </a:ext>
            </a:extLst>
          </p:cNvPr>
          <p:cNvSpPr txBox="1"/>
          <p:nvPr/>
        </p:nvSpPr>
        <p:spPr>
          <a:xfrm>
            <a:off x="5851649" y="1964291"/>
            <a:ext cx="1286906" cy="47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x = 96 : 8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4692B47-CC39-775C-4A36-53E99EDAC833}"/>
              </a:ext>
            </a:extLst>
          </p:cNvPr>
          <p:cNvSpPr txBox="1"/>
          <p:nvPr/>
        </p:nvSpPr>
        <p:spPr>
          <a:xfrm>
            <a:off x="9892149" y="1972244"/>
            <a:ext cx="153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x = 0 : 47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7153564-4302-7986-B0CC-B1E555D0A59B}"/>
              </a:ext>
            </a:extLst>
          </p:cNvPr>
          <p:cNvSpPr txBox="1"/>
          <p:nvPr/>
        </p:nvSpPr>
        <p:spPr>
          <a:xfrm>
            <a:off x="2073484" y="3426767"/>
            <a:ext cx="15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x = 34 – 68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59F0E3C-D78D-807A-3196-3939E08916D6}"/>
              </a:ext>
            </a:extLst>
          </p:cNvPr>
          <p:cNvSpPr txBox="1"/>
          <p:nvPr/>
        </p:nvSpPr>
        <p:spPr>
          <a:xfrm>
            <a:off x="5851649" y="3458246"/>
            <a:ext cx="145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4">
                    <a:lumMod val="75000"/>
                  </a:schemeClr>
                </a:solidFill>
              </a:rPr>
              <a:t>x = 24 · 12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0AF6D7D-B6C9-5867-A864-16554949AF69}"/>
              </a:ext>
            </a:extLst>
          </p:cNvPr>
          <p:cNvSpPr txBox="1"/>
          <p:nvPr/>
        </p:nvSpPr>
        <p:spPr>
          <a:xfrm>
            <a:off x="9757064" y="3557922"/>
            <a:ext cx="226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4 · x = 370 – 110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B635263-9852-6B81-DF4E-A6386BC6F0AD}"/>
              </a:ext>
            </a:extLst>
          </p:cNvPr>
          <p:cNvSpPr txBox="1"/>
          <p:nvPr/>
        </p:nvSpPr>
        <p:spPr>
          <a:xfrm>
            <a:off x="9757064" y="4019587"/>
            <a:ext cx="226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4 · x = 260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0D83D681-F060-7EF8-272F-7B227A7193B5}"/>
              </a:ext>
            </a:extLst>
          </p:cNvPr>
          <p:cNvSpPr txBox="1"/>
          <p:nvPr/>
        </p:nvSpPr>
        <p:spPr>
          <a:xfrm>
            <a:off x="9836729" y="4481252"/>
            <a:ext cx="159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x = 260 : 4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780CA23-E729-2FF2-A6D1-461BF588D306}"/>
              </a:ext>
            </a:extLst>
          </p:cNvPr>
          <p:cNvSpPr txBox="1"/>
          <p:nvPr/>
        </p:nvSpPr>
        <p:spPr>
          <a:xfrm>
            <a:off x="6910374" y="5755812"/>
            <a:ext cx="202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260 : 4 = 65 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C9E12A88-F981-DCDC-83B3-78DAF5282399}"/>
              </a:ext>
            </a:extLst>
          </p:cNvPr>
          <p:cNvSpPr txBox="1"/>
          <p:nvPr/>
        </p:nvSpPr>
        <p:spPr>
          <a:xfrm>
            <a:off x="9836729" y="5000072"/>
            <a:ext cx="110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x = 65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772B4811-7C9C-EDB4-89CD-056D4546ED6B}"/>
                  </a:ext>
                </a:extLst>
              </p:cNvPr>
              <p:cNvSpPr txBox="1"/>
              <p:nvPr/>
            </p:nvSpPr>
            <p:spPr>
              <a:xfrm>
                <a:off x="9586868" y="5687249"/>
                <a:ext cx="1843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={65 } </m:t>
                      </m:r>
                    </m:oMath>
                  </m:oMathPara>
                </a14:m>
                <a:endParaRPr lang="sl-SI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772B4811-7C9C-EDB4-89CD-056D4546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868" y="5687249"/>
                <a:ext cx="184313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619E807-13DB-8617-6C29-E876B8980E57}"/>
              </a:ext>
            </a:extLst>
          </p:cNvPr>
          <p:cNvSpPr txBox="1"/>
          <p:nvPr/>
        </p:nvSpPr>
        <p:spPr>
          <a:xfrm>
            <a:off x="5851649" y="2439259"/>
            <a:ext cx="15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96 : 8 =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AF3D0700-DAC2-DE34-ECB1-B74531329125}"/>
                  </a:ext>
                </a:extLst>
              </p:cNvPr>
              <p:cNvSpPr txBox="1"/>
              <p:nvPr/>
            </p:nvSpPr>
            <p:spPr>
              <a:xfrm>
                <a:off x="4296468" y="2217790"/>
                <a:ext cx="17645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={12} </m:t>
                      </m:r>
                    </m:oMath>
                  </m:oMathPara>
                </a14:m>
                <a:endParaRPr lang="sl-SI" sz="28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AF3D0700-DAC2-DE34-ECB1-B74531329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468" y="2217790"/>
                <a:ext cx="17645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72A4F901-77CC-594B-7693-2A8BCAAB40AF}"/>
              </a:ext>
            </a:extLst>
          </p:cNvPr>
          <p:cNvCxnSpPr>
            <a:cxnSpLocks/>
          </p:cNvCxnSpPr>
          <p:nvPr/>
        </p:nvCxnSpPr>
        <p:spPr>
          <a:xfrm>
            <a:off x="4134320" y="992221"/>
            <a:ext cx="58750" cy="3808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E542F682-B1AC-01F7-7A0A-C7E73ECF7418}"/>
              </a:ext>
            </a:extLst>
          </p:cNvPr>
          <p:cNvCxnSpPr>
            <a:cxnSpLocks/>
          </p:cNvCxnSpPr>
          <p:nvPr/>
        </p:nvCxnSpPr>
        <p:spPr>
          <a:xfrm>
            <a:off x="7902756" y="1236607"/>
            <a:ext cx="0" cy="384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33D47913-E340-55B8-6AEA-FF81A232475C}"/>
              </a:ext>
            </a:extLst>
          </p:cNvPr>
          <p:cNvCxnSpPr>
            <a:cxnSpLocks/>
          </p:cNvCxnSpPr>
          <p:nvPr/>
        </p:nvCxnSpPr>
        <p:spPr>
          <a:xfrm flipV="1">
            <a:off x="522644" y="2982191"/>
            <a:ext cx="11500003" cy="78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DC274DD7-7EB4-BBBD-E622-7596CB974B7A}"/>
              </a:ext>
            </a:extLst>
          </p:cNvPr>
          <p:cNvSpPr txBox="1"/>
          <p:nvPr/>
        </p:nvSpPr>
        <p:spPr>
          <a:xfrm>
            <a:off x="9892149" y="2364231"/>
            <a:ext cx="153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x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553AB96A-D7A8-EF35-48A3-FE79C0ADF196}"/>
                  </a:ext>
                </a:extLst>
              </p:cNvPr>
              <p:cNvSpPr txBox="1"/>
              <p:nvPr/>
            </p:nvSpPr>
            <p:spPr>
              <a:xfrm>
                <a:off x="8112127" y="2152231"/>
                <a:ext cx="1565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={0} </m:t>
                      </m:r>
                    </m:oMath>
                  </m:oMathPara>
                </a14:m>
                <a:endParaRPr lang="sl-SI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553AB96A-D7A8-EF35-48A3-FE79C0ADF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127" y="2152231"/>
                <a:ext cx="156581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8D1122C6-68BD-6F62-1C86-F411718BC5D6}"/>
              </a:ext>
            </a:extLst>
          </p:cNvPr>
          <p:cNvSpPr txBox="1"/>
          <p:nvPr/>
        </p:nvSpPr>
        <p:spPr>
          <a:xfrm>
            <a:off x="2101415" y="3846413"/>
            <a:ext cx="15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x = 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jeZBesedilom 29">
                <a:extLst>
                  <a:ext uri="{FF2B5EF4-FFF2-40B4-BE49-F238E27FC236}">
                    <a16:creationId xmlns:a16="http://schemas.microsoft.com/office/drawing/2014/main" id="{2DECC1BB-D0EC-D6F6-72B2-F232EC8087AB}"/>
                  </a:ext>
                </a:extLst>
              </p:cNvPr>
              <p:cNvSpPr txBox="1"/>
              <p:nvPr/>
            </p:nvSpPr>
            <p:spPr>
              <a:xfrm>
                <a:off x="551569" y="3501470"/>
                <a:ext cx="1445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 } </m:t>
                      </m:r>
                    </m:oMath>
                  </m:oMathPara>
                </a14:m>
                <a:endParaRPr lang="sl-SI" sz="28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PoljeZBesedilom 29">
                <a:extLst>
                  <a:ext uri="{FF2B5EF4-FFF2-40B4-BE49-F238E27FC236}">
                    <a16:creationId xmlns:a16="http://schemas.microsoft.com/office/drawing/2014/main" id="{2DECC1BB-D0EC-D6F6-72B2-F232EC808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69" y="3501470"/>
                <a:ext cx="144558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5DF6CD4E-52D1-D6C6-5D3F-B0A9710A1173}"/>
              </a:ext>
            </a:extLst>
          </p:cNvPr>
          <p:cNvSpPr txBox="1"/>
          <p:nvPr/>
        </p:nvSpPr>
        <p:spPr>
          <a:xfrm>
            <a:off x="5879580" y="3868645"/>
            <a:ext cx="145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4">
                    <a:lumMod val="75000"/>
                  </a:schemeClr>
                </a:solidFill>
              </a:rPr>
              <a:t>x = 288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BD961F43-4C57-C660-808E-82B68B27A285}"/>
                  </a:ext>
                </a:extLst>
              </p:cNvPr>
              <p:cNvSpPr txBox="1"/>
              <p:nvPr/>
            </p:nvSpPr>
            <p:spPr>
              <a:xfrm>
                <a:off x="4193070" y="3611943"/>
                <a:ext cx="1963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={288}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l-SI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BD961F43-4C57-C660-808E-82B68B27A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070" y="3611943"/>
                <a:ext cx="196335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6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207A63B-A674-4D46-52D0-7B02DE83A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1" t="26616" r="26158" b="59697"/>
          <a:stretch/>
        </p:blipFill>
        <p:spPr>
          <a:xfrm>
            <a:off x="278709" y="251927"/>
            <a:ext cx="11076646" cy="1718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333E19E4-FD8E-43A7-57D7-FC8ABBE05C6A}"/>
                  </a:ext>
                </a:extLst>
              </p:cNvPr>
              <p:cNvSpPr txBox="1"/>
              <p:nvPr/>
            </p:nvSpPr>
            <p:spPr>
              <a:xfrm>
                <a:off x="563462" y="1447660"/>
                <a:ext cx="34230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={17, 18, 19, ….}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l-SI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333E19E4-FD8E-43A7-57D7-FC8ABBE05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2" y="1447660"/>
                <a:ext cx="342305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ACF70522-CF83-12CA-F96B-0A5584FF4252}"/>
              </a:ext>
            </a:extLst>
          </p:cNvPr>
          <p:cNvCxnSpPr/>
          <p:nvPr/>
        </p:nvCxnSpPr>
        <p:spPr>
          <a:xfrm>
            <a:off x="4450702" y="1111403"/>
            <a:ext cx="0" cy="859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34276098-B1D2-2342-03A6-A09A66EAEDD2}"/>
              </a:ext>
            </a:extLst>
          </p:cNvPr>
          <p:cNvCxnSpPr/>
          <p:nvPr/>
        </p:nvCxnSpPr>
        <p:spPr>
          <a:xfrm>
            <a:off x="7355633" y="1017921"/>
            <a:ext cx="0" cy="859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08ED1092-9975-538A-4425-E6D7245154F6}"/>
                  </a:ext>
                </a:extLst>
              </p:cNvPr>
              <p:cNvSpPr txBox="1"/>
              <p:nvPr/>
            </p:nvSpPr>
            <p:spPr>
              <a:xfrm>
                <a:off x="4450702" y="1447660"/>
                <a:ext cx="21108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={1,2,3} </m:t>
                      </m:r>
                    </m:oMath>
                  </m:oMathPara>
                </a14:m>
                <a:endParaRPr lang="sl-SI" sz="28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08ED1092-9975-538A-4425-E6D724515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702" y="1447660"/>
                <a:ext cx="211083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otnik 8">
            <a:extLst>
              <a:ext uri="{FF2B5EF4-FFF2-40B4-BE49-F238E27FC236}">
                <a16:creationId xmlns:a16="http://schemas.microsoft.com/office/drawing/2014/main" id="{52DD021E-A1B2-E024-9A55-CC232C9207EE}"/>
              </a:ext>
            </a:extLst>
          </p:cNvPr>
          <p:cNvSpPr/>
          <p:nvPr/>
        </p:nvSpPr>
        <p:spPr>
          <a:xfrm>
            <a:off x="9116008" y="671804"/>
            <a:ext cx="1380926" cy="439599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640E724C-8F12-62FD-456E-F03175B16798}"/>
                  </a:ext>
                </a:extLst>
              </p:cNvPr>
              <p:cNvSpPr txBox="1"/>
              <p:nvPr/>
            </p:nvSpPr>
            <p:spPr>
              <a:xfrm>
                <a:off x="8386100" y="1493251"/>
                <a:ext cx="2230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sl-SI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sl-SI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640E724C-8F12-62FD-456E-F03175B16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100" y="1493251"/>
                <a:ext cx="22304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7F43F86-8905-2827-29D8-089DA7D443E3}"/>
              </a:ext>
            </a:extLst>
          </p:cNvPr>
          <p:cNvSpPr txBox="1"/>
          <p:nvPr/>
        </p:nvSpPr>
        <p:spPr>
          <a:xfrm>
            <a:off x="8736516" y="2121894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5 · </a:t>
            </a:r>
            <a:r>
              <a:rPr lang="sl-SI" sz="2400" dirty="0">
                <a:solidFill>
                  <a:srgbClr val="C00000"/>
                </a:solidFill>
              </a:rPr>
              <a:t>4</a:t>
            </a:r>
            <a:r>
              <a:rPr lang="sl-SI" sz="2400" dirty="0">
                <a:solidFill>
                  <a:srgbClr val="0070C0"/>
                </a:solidFill>
              </a:rPr>
              <a:t> + 4 = 24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11CE995-DFAD-5DC9-F7C3-DC4D258381F8}"/>
              </a:ext>
            </a:extLst>
          </p:cNvPr>
          <p:cNvSpPr txBox="1"/>
          <p:nvPr/>
        </p:nvSpPr>
        <p:spPr>
          <a:xfrm>
            <a:off x="8736516" y="2518950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5 · </a:t>
            </a:r>
            <a:r>
              <a:rPr lang="sl-SI" sz="2400" dirty="0">
                <a:solidFill>
                  <a:srgbClr val="00B050"/>
                </a:solidFill>
              </a:rPr>
              <a:t>5 </a:t>
            </a:r>
            <a:r>
              <a:rPr lang="sl-SI" sz="2400" dirty="0">
                <a:solidFill>
                  <a:srgbClr val="0070C0"/>
                </a:solidFill>
              </a:rPr>
              <a:t>+ 4 = 29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5157475-270C-08A4-0932-D247C31A202F}"/>
              </a:ext>
            </a:extLst>
          </p:cNvPr>
          <p:cNvSpPr txBox="1"/>
          <p:nvPr/>
        </p:nvSpPr>
        <p:spPr>
          <a:xfrm>
            <a:off x="8736516" y="2967335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5 · </a:t>
            </a:r>
            <a:r>
              <a:rPr lang="sl-SI" sz="2400" dirty="0">
                <a:solidFill>
                  <a:srgbClr val="C00000"/>
                </a:solidFill>
              </a:rPr>
              <a:t>6</a:t>
            </a:r>
            <a:r>
              <a:rPr lang="sl-SI" sz="2400" dirty="0">
                <a:solidFill>
                  <a:srgbClr val="0070C0"/>
                </a:solidFill>
              </a:rPr>
              <a:t> + 4 = 34</a:t>
            </a:r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C1FFFCF7-5810-C512-4EB9-8317DE41111C}"/>
              </a:ext>
            </a:extLst>
          </p:cNvPr>
          <p:cNvCxnSpPr/>
          <p:nvPr/>
        </p:nvCxnSpPr>
        <p:spPr>
          <a:xfrm>
            <a:off x="563462" y="3296424"/>
            <a:ext cx="11526982" cy="10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>
            <a:extLst>
              <a:ext uri="{FF2B5EF4-FFF2-40B4-BE49-F238E27FC236}">
                <a16:creationId xmlns:a16="http://schemas.microsoft.com/office/drawing/2014/main" id="{507195A8-160A-B27E-7D8A-1F2A6E704E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64" t="31158" r="31624" b="51051"/>
          <a:stretch/>
        </p:blipFill>
        <p:spPr>
          <a:xfrm>
            <a:off x="374073" y="3377671"/>
            <a:ext cx="11443854" cy="3160417"/>
          </a:xfrm>
          <a:prstGeom prst="rect">
            <a:avLst/>
          </a:prstGeom>
        </p:spPr>
      </p:pic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F9A852D1-546C-FA0A-0808-E05F4875EB8C}"/>
              </a:ext>
            </a:extLst>
          </p:cNvPr>
          <p:cNvSpPr txBox="1"/>
          <p:nvPr/>
        </p:nvSpPr>
        <p:spPr>
          <a:xfrm>
            <a:off x="2313088" y="4060991"/>
            <a:ext cx="1500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2· 2· 2 = 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875D65F0-ED8E-1681-7E78-D6973E9FCAFC}"/>
              </a:ext>
            </a:extLst>
          </p:cNvPr>
          <p:cNvSpPr txBox="1"/>
          <p:nvPr/>
        </p:nvSpPr>
        <p:spPr>
          <a:xfrm>
            <a:off x="2313088" y="4887120"/>
            <a:ext cx="194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3· 3· 3· 3 = 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7815E470-60AA-ED9C-C94C-2E720EFBB5D3}"/>
              </a:ext>
            </a:extLst>
          </p:cNvPr>
          <p:cNvSpPr txBox="1"/>
          <p:nvPr/>
        </p:nvSpPr>
        <p:spPr>
          <a:xfrm>
            <a:off x="2588757" y="5637811"/>
            <a:ext cx="139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16 ·16 = 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43DCD142-04EE-FFB4-3FDA-F404B2229F2F}"/>
              </a:ext>
            </a:extLst>
          </p:cNvPr>
          <p:cNvSpPr txBox="1"/>
          <p:nvPr/>
        </p:nvSpPr>
        <p:spPr>
          <a:xfrm>
            <a:off x="8270687" y="3551166"/>
            <a:ext cx="3451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100·100·100 ·100 = 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81A59092-54F7-1A99-6929-2EFBB4D8DC17}"/>
              </a:ext>
            </a:extLst>
          </p:cNvPr>
          <p:cNvSpPr txBox="1"/>
          <p:nvPr/>
        </p:nvSpPr>
        <p:spPr>
          <a:xfrm>
            <a:off x="3551386" y="40609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55DA0C91-2CDA-CBBB-3EE9-56A25D489A2D}"/>
              </a:ext>
            </a:extLst>
          </p:cNvPr>
          <p:cNvSpPr txBox="1"/>
          <p:nvPr/>
        </p:nvSpPr>
        <p:spPr>
          <a:xfrm>
            <a:off x="3915260" y="485915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81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FAC2C318-11C5-CCEA-42B5-D08BC4D916C5}"/>
              </a:ext>
            </a:extLst>
          </p:cNvPr>
          <p:cNvSpPr txBox="1"/>
          <p:nvPr/>
        </p:nvSpPr>
        <p:spPr>
          <a:xfrm>
            <a:off x="3892270" y="5637811"/>
            <a:ext cx="83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256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D3D3D802-F780-AB3F-5278-8DA8B530960A}"/>
              </a:ext>
            </a:extLst>
          </p:cNvPr>
          <p:cNvSpPr txBox="1"/>
          <p:nvPr/>
        </p:nvSpPr>
        <p:spPr>
          <a:xfrm>
            <a:off x="9616725" y="4095411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100 000 000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128E4B26-A09C-DC55-6B5A-4A3A8B0D672F}"/>
              </a:ext>
            </a:extLst>
          </p:cNvPr>
          <p:cNvSpPr txBox="1"/>
          <p:nvPr/>
        </p:nvSpPr>
        <p:spPr>
          <a:xfrm>
            <a:off x="9317637" y="48871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DA58BA37-16E4-57CB-91E5-0723E87751B4}"/>
              </a:ext>
            </a:extLst>
          </p:cNvPr>
          <p:cNvSpPr txBox="1"/>
          <p:nvPr/>
        </p:nvSpPr>
        <p:spPr>
          <a:xfrm>
            <a:off x="9317637" y="5729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2541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0" grpId="0"/>
      <p:bldP spid="11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88D8CCE-15AA-D34B-78C9-634986F3A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5" t="48148" r="33615" b="41553"/>
          <a:stretch/>
        </p:blipFill>
        <p:spPr>
          <a:xfrm>
            <a:off x="880188" y="597159"/>
            <a:ext cx="8847471" cy="148534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DBACCE9-EDEC-EFA3-7876-D72B1BCDD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39" t="57503" r="29005" b="29403"/>
          <a:stretch/>
        </p:blipFill>
        <p:spPr>
          <a:xfrm>
            <a:off x="508270" y="4015699"/>
            <a:ext cx="11094396" cy="215291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99F40BC-C2E1-698F-5867-9421C5296FD6}"/>
              </a:ext>
            </a:extLst>
          </p:cNvPr>
          <p:cNvSpPr txBox="1"/>
          <p:nvPr/>
        </p:nvSpPr>
        <p:spPr>
          <a:xfrm flipH="1">
            <a:off x="1213038" y="2208179"/>
            <a:ext cx="301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a) Kateri isti faktor trikrat množimo in dobimo 125?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ECDEB5D-50E0-841D-8F8E-629DA2D81D92}"/>
              </a:ext>
            </a:extLst>
          </p:cNvPr>
          <p:cNvSpPr txBox="1"/>
          <p:nvPr/>
        </p:nvSpPr>
        <p:spPr>
          <a:xfrm>
            <a:off x="1213038" y="2957973"/>
            <a:ext cx="173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4·4·4 = 64</a:t>
            </a:r>
          </a:p>
        </p:txBody>
      </p: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4407733-C4C3-3319-4B12-9EDFE50E3C2D}"/>
              </a:ext>
            </a:extLst>
          </p:cNvPr>
          <p:cNvCxnSpPr>
            <a:cxnSpLocks/>
          </p:cNvCxnSpPr>
          <p:nvPr/>
        </p:nvCxnSpPr>
        <p:spPr>
          <a:xfrm>
            <a:off x="948042" y="3146101"/>
            <a:ext cx="20038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602359E-9E39-C321-C396-E459977441D3}"/>
              </a:ext>
            </a:extLst>
          </p:cNvPr>
          <p:cNvSpPr txBox="1"/>
          <p:nvPr/>
        </p:nvSpPr>
        <p:spPr>
          <a:xfrm>
            <a:off x="880188" y="3429000"/>
            <a:ext cx="173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5·5·5 = 125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4C73F07-4318-BE34-BD5A-9780005A2272}"/>
              </a:ext>
            </a:extLst>
          </p:cNvPr>
          <p:cNvSpPr txBox="1"/>
          <p:nvPr/>
        </p:nvSpPr>
        <p:spPr>
          <a:xfrm>
            <a:off x="2846962" y="2983776"/>
            <a:ext cx="1386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Število 4 ni.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B4CF223-091B-422F-4886-E09DF7CC4C05}"/>
              </a:ext>
            </a:extLst>
          </p:cNvPr>
          <p:cNvSpPr txBox="1"/>
          <p:nvPr/>
        </p:nvSpPr>
        <p:spPr>
          <a:xfrm>
            <a:off x="2554685" y="3443624"/>
            <a:ext cx="2088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Iskano število je 5.</a:t>
            </a:r>
          </a:p>
        </p:txBody>
      </p: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141392E1-61C7-277C-F648-D472019CFC3B}"/>
              </a:ext>
            </a:extLst>
          </p:cNvPr>
          <p:cNvCxnSpPr>
            <a:cxnSpLocks/>
          </p:cNvCxnSpPr>
          <p:nvPr/>
        </p:nvCxnSpPr>
        <p:spPr>
          <a:xfrm>
            <a:off x="4931923" y="1113873"/>
            <a:ext cx="0" cy="27980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6C2B0F1-6884-8E7C-09E4-46B12763FFEB}"/>
              </a:ext>
            </a:extLst>
          </p:cNvPr>
          <p:cNvSpPr txBox="1"/>
          <p:nvPr/>
        </p:nvSpPr>
        <p:spPr>
          <a:xfrm flipH="1">
            <a:off x="4975821" y="1946690"/>
            <a:ext cx="301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b) Kateri isti faktor dvakrat množimo in dobimo 36?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3DA903A-789F-3A9D-137A-12B371A69244}"/>
              </a:ext>
            </a:extLst>
          </p:cNvPr>
          <p:cNvSpPr txBox="1"/>
          <p:nvPr/>
        </p:nvSpPr>
        <p:spPr>
          <a:xfrm>
            <a:off x="2370981" y="12976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7207F68-2883-55EA-B35C-394CD591A4E7}"/>
              </a:ext>
            </a:extLst>
          </p:cNvPr>
          <p:cNvSpPr txBox="1"/>
          <p:nvPr/>
        </p:nvSpPr>
        <p:spPr>
          <a:xfrm>
            <a:off x="5120153" y="2745991"/>
            <a:ext cx="301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5·5 = 25  ; število 5 ni.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634BCC35-2FD1-B186-D897-06FB4D301B25}"/>
              </a:ext>
            </a:extLst>
          </p:cNvPr>
          <p:cNvSpPr txBox="1"/>
          <p:nvPr/>
        </p:nvSpPr>
        <p:spPr>
          <a:xfrm>
            <a:off x="5018258" y="3206126"/>
            <a:ext cx="301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6·6 = 36  ; To je število 6.</a:t>
            </a:r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C60CDA65-BDF5-2495-A86A-EB9ACA43FF87}"/>
              </a:ext>
            </a:extLst>
          </p:cNvPr>
          <p:cNvCxnSpPr>
            <a:cxnSpLocks/>
          </p:cNvCxnSpPr>
          <p:nvPr/>
        </p:nvCxnSpPr>
        <p:spPr>
          <a:xfrm>
            <a:off x="8115948" y="1031029"/>
            <a:ext cx="0" cy="27980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9DDB5984-0E65-C028-988E-6A91CBFE818B}"/>
              </a:ext>
            </a:extLst>
          </p:cNvPr>
          <p:cNvSpPr txBox="1"/>
          <p:nvPr/>
        </p:nvSpPr>
        <p:spPr>
          <a:xfrm>
            <a:off x="9649480" y="129767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400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991B61F9-526F-766D-007C-28757CA00493}"/>
              </a:ext>
            </a:extLst>
          </p:cNvPr>
          <p:cNvSpPr txBox="1"/>
          <p:nvPr/>
        </p:nvSpPr>
        <p:spPr>
          <a:xfrm>
            <a:off x="5555095" y="135333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79D1A256-1E99-CD01-241D-9D2102D84111}"/>
              </a:ext>
            </a:extLst>
          </p:cNvPr>
          <p:cNvSpPr txBox="1"/>
          <p:nvPr/>
        </p:nvSpPr>
        <p:spPr>
          <a:xfrm>
            <a:off x="8283267" y="2133028"/>
            <a:ext cx="3273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20 · 20  = 400  ; </a:t>
            </a:r>
          </a:p>
          <a:p>
            <a:r>
              <a:rPr lang="sl-SI" sz="2000" dirty="0">
                <a:solidFill>
                  <a:srgbClr val="0070C0"/>
                </a:solidFill>
              </a:rPr>
              <a:t>Iskano število je 20.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F74B3E53-C881-02F9-A647-F1CECBC195B3}"/>
              </a:ext>
            </a:extLst>
          </p:cNvPr>
          <p:cNvSpPr txBox="1"/>
          <p:nvPr/>
        </p:nvSpPr>
        <p:spPr>
          <a:xfrm>
            <a:off x="8646733" y="1328012"/>
            <a:ext cx="64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20</a:t>
            </a:r>
          </a:p>
        </p:txBody>
      </p: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7C3F7204-3B54-7ECE-0611-414BA05C7ECB}"/>
              </a:ext>
            </a:extLst>
          </p:cNvPr>
          <p:cNvCxnSpPr/>
          <p:nvPr/>
        </p:nvCxnSpPr>
        <p:spPr>
          <a:xfrm>
            <a:off x="369651" y="4037632"/>
            <a:ext cx="11371634" cy="9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D011DD0-E049-07DC-3FDA-B9E83D8D98BF}"/>
              </a:ext>
            </a:extLst>
          </p:cNvPr>
          <p:cNvSpPr txBox="1"/>
          <p:nvPr/>
        </p:nvSpPr>
        <p:spPr>
          <a:xfrm>
            <a:off x="1625162" y="5602396"/>
            <a:ext cx="1682242" cy="73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7·7 = 49  </a:t>
            </a:r>
          </a:p>
          <a:p>
            <a:r>
              <a:rPr lang="sl-SI" sz="2000" dirty="0">
                <a:solidFill>
                  <a:srgbClr val="C00000"/>
                </a:solidFill>
              </a:rPr>
              <a:t>2 faktorja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D2D06F7B-D916-0E4D-F4A1-8FCB5BDB9082}"/>
              </a:ext>
            </a:extLst>
          </p:cNvPr>
          <p:cNvSpPr txBox="1"/>
          <p:nvPr/>
        </p:nvSpPr>
        <p:spPr>
          <a:xfrm>
            <a:off x="2046235" y="4685674"/>
            <a:ext cx="36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F40554E9-EC23-547C-A4CA-172459ECBBB3}"/>
              </a:ext>
            </a:extLst>
          </p:cNvPr>
          <p:cNvSpPr txBox="1"/>
          <p:nvPr/>
        </p:nvSpPr>
        <p:spPr>
          <a:xfrm>
            <a:off x="5081381" y="5407380"/>
            <a:ext cx="2652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7030A0"/>
                </a:solidFill>
              </a:rPr>
              <a:t>4 · 4 = 16    16 · 4 = 64 </a:t>
            </a:r>
          </a:p>
          <a:p>
            <a:r>
              <a:rPr lang="sl-SI" sz="2000" dirty="0">
                <a:solidFill>
                  <a:srgbClr val="7030A0"/>
                </a:solidFill>
              </a:rPr>
              <a:t> </a:t>
            </a:r>
          </a:p>
          <a:p>
            <a:r>
              <a:rPr lang="sl-SI" sz="2000" dirty="0">
                <a:solidFill>
                  <a:srgbClr val="7030A0"/>
                </a:solidFill>
              </a:rPr>
              <a:t>     4· 4· 4 = 64</a:t>
            </a:r>
          </a:p>
          <a:p>
            <a:r>
              <a:rPr lang="sl-SI" sz="2000" dirty="0">
                <a:solidFill>
                  <a:srgbClr val="7030A0"/>
                </a:solidFill>
              </a:rPr>
              <a:t>        3 faktorji</a:t>
            </a:r>
          </a:p>
        </p:txBody>
      </p: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F7163256-288E-581F-F65D-63C2E44C0D57}"/>
              </a:ext>
            </a:extLst>
          </p:cNvPr>
          <p:cNvCxnSpPr>
            <a:cxnSpLocks/>
          </p:cNvCxnSpPr>
          <p:nvPr/>
        </p:nvCxnSpPr>
        <p:spPr>
          <a:xfrm>
            <a:off x="4121284" y="4822385"/>
            <a:ext cx="0" cy="15869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2A4AE615-2573-6D9D-6493-AFB547C0050A}"/>
              </a:ext>
            </a:extLst>
          </p:cNvPr>
          <p:cNvCxnSpPr>
            <a:cxnSpLocks/>
          </p:cNvCxnSpPr>
          <p:nvPr/>
        </p:nvCxnSpPr>
        <p:spPr>
          <a:xfrm>
            <a:off x="8283267" y="4723255"/>
            <a:ext cx="0" cy="18388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FA1C0A32-9EB7-1EFC-7B0E-928FB1C433F2}"/>
              </a:ext>
            </a:extLst>
          </p:cNvPr>
          <p:cNvSpPr txBox="1"/>
          <p:nvPr/>
        </p:nvSpPr>
        <p:spPr>
          <a:xfrm>
            <a:off x="5707575" y="4707022"/>
            <a:ext cx="36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85398C08-899F-AD27-1A74-128D52CF6421}"/>
              </a:ext>
            </a:extLst>
          </p:cNvPr>
          <p:cNvSpPr txBox="1"/>
          <p:nvPr/>
        </p:nvSpPr>
        <p:spPr>
          <a:xfrm>
            <a:off x="8584173" y="5580464"/>
            <a:ext cx="301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100 ·100 = 10000</a:t>
            </a:r>
          </a:p>
          <a:p>
            <a:r>
              <a:rPr lang="sl-SI" sz="2000" dirty="0">
                <a:solidFill>
                  <a:srgbClr val="C00000"/>
                </a:solidFill>
              </a:rPr>
              <a:t>    2 faktorja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A1497E49-A9A1-54B0-CE6F-F330224F6FC8}"/>
              </a:ext>
            </a:extLst>
          </p:cNvPr>
          <p:cNvSpPr txBox="1"/>
          <p:nvPr/>
        </p:nvSpPr>
        <p:spPr>
          <a:xfrm>
            <a:off x="9711809" y="4743762"/>
            <a:ext cx="36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892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3" grpId="0"/>
      <p:bldP spid="14" grpId="0"/>
      <p:bldP spid="16" grpId="0"/>
      <p:bldP spid="17" grpId="0"/>
      <p:bldP spid="20" grpId="0"/>
      <p:bldP spid="21" grpId="0"/>
      <p:bldP spid="22" grpId="0"/>
      <p:bldP spid="25" grpId="0"/>
      <p:bldP spid="26" grpId="0"/>
      <p:bldP spid="27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D14FB64-AF14-8992-205D-52AC72120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19" t="17959" r="27317" b="68559"/>
          <a:stretch/>
        </p:blipFill>
        <p:spPr>
          <a:xfrm>
            <a:off x="374780" y="353958"/>
            <a:ext cx="10114383" cy="189561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B69B0E2-707C-63B6-521A-69083971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63" t="31435" r="44448" b="56747"/>
          <a:stretch/>
        </p:blipFill>
        <p:spPr>
          <a:xfrm>
            <a:off x="690466" y="3109470"/>
            <a:ext cx="7160188" cy="202653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8127B55-A57D-C523-58DB-6D20F13D7F4F}"/>
              </a:ext>
            </a:extLst>
          </p:cNvPr>
          <p:cNvSpPr txBox="1"/>
          <p:nvPr/>
        </p:nvSpPr>
        <p:spPr>
          <a:xfrm>
            <a:off x="1156158" y="2247695"/>
            <a:ext cx="1483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1 m = 10 dm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C4F6701-B337-01F9-9E67-8FBBD738E54B}"/>
              </a:ext>
            </a:extLst>
          </p:cNvPr>
          <p:cNvSpPr txBox="1"/>
          <p:nvPr/>
        </p:nvSpPr>
        <p:spPr>
          <a:xfrm>
            <a:off x="2817286" y="2222385"/>
            <a:ext cx="239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1 m = 1000 mm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86A3FCD-6300-550E-1FFC-07A5814E1CB4}"/>
              </a:ext>
            </a:extLst>
          </p:cNvPr>
          <p:cNvSpPr txBox="1"/>
          <p:nvPr/>
        </p:nvSpPr>
        <p:spPr>
          <a:xfrm>
            <a:off x="3281822" y="85815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46CA2E3-D1EC-2B9E-92CA-A1DB121BBCC1}"/>
              </a:ext>
            </a:extLst>
          </p:cNvPr>
          <p:cNvSpPr txBox="1"/>
          <p:nvPr/>
        </p:nvSpPr>
        <p:spPr>
          <a:xfrm>
            <a:off x="1594696" y="723922"/>
            <a:ext cx="60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·10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7912809-2BAA-55BB-ABC5-772AD25FFBED}"/>
              </a:ext>
            </a:extLst>
          </p:cNvPr>
          <p:cNvSpPr txBox="1"/>
          <p:nvPr/>
        </p:nvSpPr>
        <p:spPr>
          <a:xfrm>
            <a:off x="3281822" y="1485770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360000000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D5DFA0D-2BF8-E3E1-71C3-427CE0DB776F}"/>
              </a:ext>
            </a:extLst>
          </p:cNvPr>
          <p:cNvSpPr txBox="1"/>
          <p:nvPr/>
        </p:nvSpPr>
        <p:spPr>
          <a:xfrm>
            <a:off x="6220067" y="2351173"/>
            <a:ext cx="1937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7030A0"/>
                </a:solidFill>
              </a:rPr>
              <a:t>1 km² = 100 00 a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F91F13E-7B8C-990A-8CB7-8B0D5DB30B1E}"/>
              </a:ext>
            </a:extLst>
          </p:cNvPr>
          <p:cNvSpPr txBox="1"/>
          <p:nvPr/>
        </p:nvSpPr>
        <p:spPr>
          <a:xfrm>
            <a:off x="5973145" y="147478"/>
            <a:ext cx="405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1 km²,  ha,  a,  m²  , dm² ,  cm² ,  mm²</a:t>
            </a:r>
          </a:p>
          <a:p>
            <a:r>
              <a:rPr lang="sl-SI" sz="2000" b="1" dirty="0">
                <a:solidFill>
                  <a:srgbClr val="FF0000"/>
                </a:solidFill>
              </a:rPr>
              <a:t>           pretvornik 100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C68F225-992B-292E-4428-62C7F1B173AD}"/>
              </a:ext>
            </a:extLst>
          </p:cNvPr>
          <p:cNvSpPr txBox="1"/>
          <p:nvPr/>
        </p:nvSpPr>
        <p:spPr>
          <a:xfrm>
            <a:off x="1798554" y="1895567"/>
            <a:ext cx="92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·</a:t>
            </a:r>
            <a:r>
              <a:rPr lang="sl-SI" dirty="0">
                <a:solidFill>
                  <a:srgbClr val="C00000"/>
                </a:solidFill>
              </a:rPr>
              <a:t>1000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14B48B4F-6B99-A64B-DAAD-01B3A3943064}"/>
              </a:ext>
            </a:extLst>
          </p:cNvPr>
          <p:cNvSpPr txBox="1"/>
          <p:nvPr/>
        </p:nvSpPr>
        <p:spPr>
          <a:xfrm>
            <a:off x="6748802" y="723922"/>
            <a:ext cx="92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7030A0"/>
                </a:solidFill>
              </a:rPr>
              <a:t>·10000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3AECBB5F-238F-9291-F6D9-753752B31D0D}"/>
              </a:ext>
            </a:extLst>
          </p:cNvPr>
          <p:cNvSpPr txBox="1"/>
          <p:nvPr/>
        </p:nvSpPr>
        <p:spPr>
          <a:xfrm>
            <a:off x="8122465" y="941572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80000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79A0A10-359D-83D5-9B5A-28DC79A6AAE6}"/>
              </a:ext>
            </a:extLst>
          </p:cNvPr>
          <p:cNvSpPr txBox="1"/>
          <p:nvPr/>
        </p:nvSpPr>
        <p:spPr>
          <a:xfrm>
            <a:off x="8414859" y="2433060"/>
            <a:ext cx="323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cm² je 100 krat manjši od dm².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DCE299B8-E629-B6B9-7C8C-A8044F24EAD2}"/>
              </a:ext>
            </a:extLst>
          </p:cNvPr>
          <p:cNvSpPr txBox="1"/>
          <p:nvPr/>
        </p:nvSpPr>
        <p:spPr>
          <a:xfrm>
            <a:off x="6920701" y="1931043"/>
            <a:ext cx="92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:</a:t>
            </a:r>
            <a:r>
              <a:rPr lang="sl-SI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900F4C4C-2CB8-D1E1-E040-037DE84B276A}"/>
              </a:ext>
            </a:extLst>
          </p:cNvPr>
          <p:cNvSpPr txBox="1"/>
          <p:nvPr/>
        </p:nvSpPr>
        <p:spPr>
          <a:xfrm>
            <a:off x="8322905" y="1532378"/>
            <a:ext cx="410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F390CF96-94BF-8C10-53F1-7456F51D8E38}"/>
              </a:ext>
            </a:extLst>
          </p:cNvPr>
          <p:cNvSpPr txBox="1"/>
          <p:nvPr/>
        </p:nvSpPr>
        <p:spPr>
          <a:xfrm>
            <a:off x="830188" y="5141397"/>
            <a:ext cx="8330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a) Pri </a:t>
            </a:r>
            <a:r>
              <a:rPr lang="sl-SI" sz="2800" b="1" dirty="0">
                <a:solidFill>
                  <a:srgbClr val="0070C0"/>
                </a:solidFill>
              </a:rPr>
              <a:t>deljenju</a:t>
            </a:r>
            <a:r>
              <a:rPr lang="sl-SI" sz="2400" dirty="0">
                <a:solidFill>
                  <a:srgbClr val="0070C0"/>
                </a:solidFill>
              </a:rPr>
              <a:t> lahko isto število </a:t>
            </a:r>
            <a:r>
              <a:rPr lang="sl-SI" sz="2400" dirty="0" err="1">
                <a:solidFill>
                  <a:srgbClr val="0070C0"/>
                </a:solidFill>
              </a:rPr>
              <a:t>ničl</a:t>
            </a:r>
            <a:r>
              <a:rPr lang="sl-SI" sz="2400" dirty="0">
                <a:solidFill>
                  <a:srgbClr val="0070C0"/>
                </a:solidFill>
              </a:rPr>
              <a:t> na koncu števila prečrtamo. </a:t>
            </a:r>
          </a:p>
        </p:txBody>
      </p: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53C68F36-087E-94BD-541B-6F4DB31977C5}"/>
              </a:ext>
            </a:extLst>
          </p:cNvPr>
          <p:cNvCxnSpPr>
            <a:cxnSpLocks/>
          </p:cNvCxnSpPr>
          <p:nvPr/>
        </p:nvCxnSpPr>
        <p:spPr>
          <a:xfrm>
            <a:off x="3840264" y="3916391"/>
            <a:ext cx="3489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2793A0A2-C436-8B17-0E68-82B2EC823879}"/>
              </a:ext>
            </a:extLst>
          </p:cNvPr>
          <p:cNvCxnSpPr>
            <a:cxnSpLocks/>
          </p:cNvCxnSpPr>
          <p:nvPr/>
        </p:nvCxnSpPr>
        <p:spPr>
          <a:xfrm>
            <a:off x="3022281" y="3926366"/>
            <a:ext cx="3489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58EF94B9-B4EC-916C-693D-F0EB84B9116D}"/>
              </a:ext>
            </a:extLst>
          </p:cNvPr>
          <p:cNvSpPr txBox="1"/>
          <p:nvPr/>
        </p:nvSpPr>
        <p:spPr>
          <a:xfrm>
            <a:off x="868381" y="5603062"/>
            <a:ext cx="4212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a) Ko delimo 420 : 6 dobimo 70. 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132D62AF-E21B-CEBD-1831-3C28DA15D0F1}"/>
              </a:ext>
            </a:extLst>
          </p:cNvPr>
          <p:cNvSpPr txBox="1"/>
          <p:nvPr/>
        </p:nvSpPr>
        <p:spPr>
          <a:xfrm>
            <a:off x="4561018" y="366475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70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0D5F6A41-FBEB-D6A1-8E89-A69FD1B0997D}"/>
              </a:ext>
            </a:extLst>
          </p:cNvPr>
          <p:cNvSpPr txBox="1"/>
          <p:nvPr/>
        </p:nvSpPr>
        <p:spPr>
          <a:xfrm>
            <a:off x="830187" y="6134123"/>
            <a:ext cx="10665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b) Pri </a:t>
            </a:r>
            <a:r>
              <a:rPr lang="sl-SI" sz="2800" b="1" dirty="0">
                <a:solidFill>
                  <a:srgbClr val="C00000"/>
                </a:solidFill>
              </a:rPr>
              <a:t>množenju</a:t>
            </a:r>
            <a:r>
              <a:rPr lang="sl-SI" sz="2400" dirty="0">
                <a:solidFill>
                  <a:srgbClr val="C00000"/>
                </a:solidFill>
              </a:rPr>
              <a:t> izračunamo 36 · 2 je 72. V rezultatu </a:t>
            </a:r>
            <a:r>
              <a:rPr lang="sl-SI" sz="2800" b="1" dirty="0">
                <a:solidFill>
                  <a:srgbClr val="C00000"/>
                </a:solidFill>
              </a:rPr>
              <a:t>prepišemo</a:t>
            </a:r>
            <a:r>
              <a:rPr lang="sl-SI" sz="2400" dirty="0">
                <a:solidFill>
                  <a:srgbClr val="C00000"/>
                </a:solidFill>
              </a:rPr>
              <a:t> vse končne ničle.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B9EA0590-C898-3E05-57C5-F2BD7E424566}"/>
              </a:ext>
            </a:extLst>
          </p:cNvPr>
          <p:cNvSpPr txBox="1"/>
          <p:nvPr/>
        </p:nvSpPr>
        <p:spPr>
          <a:xfrm>
            <a:off x="3900816" y="4461211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7200</a:t>
            </a:r>
          </a:p>
        </p:txBody>
      </p:sp>
    </p:spTree>
    <p:extLst>
      <p:ext uri="{BB962C8B-B14F-4D97-AF65-F5344CB8AC3E}">
        <p14:creationId xmlns:p14="http://schemas.microsoft.com/office/powerpoint/2010/main" val="15262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1EA4F8C-0385-AE84-0519-C48ED9DF4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5" t="34391" r="33183" b="56802"/>
          <a:stretch/>
        </p:blipFill>
        <p:spPr>
          <a:xfrm>
            <a:off x="410548" y="345233"/>
            <a:ext cx="3237722" cy="134411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283E89A-DEC6-3953-088E-DFAABDCC2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01" t="45233" r="49006" b="47052"/>
          <a:stretch/>
        </p:blipFill>
        <p:spPr>
          <a:xfrm>
            <a:off x="366869" y="1838732"/>
            <a:ext cx="4923588" cy="1168101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89A1585-1A57-B4AA-1A86-B0F7918AC027}"/>
              </a:ext>
            </a:extLst>
          </p:cNvPr>
          <p:cNvSpPr/>
          <p:nvPr/>
        </p:nvSpPr>
        <p:spPr>
          <a:xfrm>
            <a:off x="1164460" y="489856"/>
            <a:ext cx="516916" cy="401217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B741F29-7034-2629-42E9-59EE09022246}"/>
              </a:ext>
            </a:extLst>
          </p:cNvPr>
          <p:cNvSpPr/>
          <p:nvPr/>
        </p:nvSpPr>
        <p:spPr>
          <a:xfrm>
            <a:off x="2390187" y="513181"/>
            <a:ext cx="283027" cy="354565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D3C9F26-68D5-D526-930E-B3059AAAE0B1}"/>
              </a:ext>
            </a:extLst>
          </p:cNvPr>
          <p:cNvSpPr txBox="1"/>
          <p:nvPr/>
        </p:nvSpPr>
        <p:spPr>
          <a:xfrm>
            <a:off x="2929016" y="428853"/>
            <a:ext cx="90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100 </a:t>
            </a:r>
            <a:r>
              <a:rPr lang="sl-SI" sz="2800" dirty="0"/>
              <a:t>·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7649653-FAF4-596F-EB22-0EB09C2894E7}"/>
              </a:ext>
            </a:extLst>
          </p:cNvPr>
          <p:cNvSpPr txBox="1"/>
          <p:nvPr/>
        </p:nvSpPr>
        <p:spPr>
          <a:xfrm>
            <a:off x="3740931" y="428853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123 </a:t>
            </a:r>
            <a:r>
              <a:rPr lang="sl-SI" sz="2800" dirty="0"/>
              <a:t>=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EFCD12F-E808-EE43-AB20-35E825728E15}"/>
              </a:ext>
            </a:extLst>
          </p:cNvPr>
          <p:cNvSpPr txBox="1"/>
          <p:nvPr/>
        </p:nvSpPr>
        <p:spPr>
          <a:xfrm>
            <a:off x="4653714" y="428853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12300</a:t>
            </a:r>
            <a:r>
              <a:rPr lang="sl-SI" sz="2800" dirty="0"/>
              <a:t> 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D55B6115-73A1-8D9F-E293-35091E4E0894}"/>
              </a:ext>
            </a:extLst>
          </p:cNvPr>
          <p:cNvSpPr/>
          <p:nvPr/>
        </p:nvSpPr>
        <p:spPr>
          <a:xfrm>
            <a:off x="1164460" y="1192763"/>
            <a:ext cx="516916" cy="401217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EED8BC1-1A6E-6F6A-A3D5-B525D3CE3803}"/>
              </a:ext>
            </a:extLst>
          </p:cNvPr>
          <p:cNvSpPr/>
          <p:nvPr/>
        </p:nvSpPr>
        <p:spPr>
          <a:xfrm>
            <a:off x="2648097" y="1209515"/>
            <a:ext cx="516916" cy="401217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5E1040F-B0B3-F631-637A-6A7DFAA8F350}"/>
              </a:ext>
            </a:extLst>
          </p:cNvPr>
          <p:cNvSpPr txBox="1"/>
          <p:nvPr/>
        </p:nvSpPr>
        <p:spPr>
          <a:xfrm>
            <a:off x="3372882" y="1089411"/>
            <a:ext cx="128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200 </a:t>
            </a:r>
            <a:r>
              <a:rPr lang="sl-SI" sz="2800" dirty="0"/>
              <a:t>+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11615F9-A622-1231-97EA-6DEB01413F6A}"/>
              </a:ext>
            </a:extLst>
          </p:cNvPr>
          <p:cNvSpPr txBox="1"/>
          <p:nvPr/>
        </p:nvSpPr>
        <p:spPr>
          <a:xfrm>
            <a:off x="4281495" y="1089411"/>
            <a:ext cx="128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55 </a:t>
            </a:r>
            <a:r>
              <a:rPr lang="sl-SI" sz="2800" dirty="0"/>
              <a:t>=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6515950-3080-BE11-E6E4-F6B8620B5FB3}"/>
              </a:ext>
            </a:extLst>
          </p:cNvPr>
          <p:cNvSpPr txBox="1"/>
          <p:nvPr/>
        </p:nvSpPr>
        <p:spPr>
          <a:xfrm>
            <a:off x="5064388" y="1089411"/>
            <a:ext cx="76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255</a:t>
            </a:r>
            <a:endParaRPr lang="sl-SI" sz="2800" dirty="0"/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0C8E4D35-E0B7-10EF-07E6-1CB920B18ED7}"/>
              </a:ext>
            </a:extLst>
          </p:cNvPr>
          <p:cNvCxnSpPr>
            <a:cxnSpLocks/>
          </p:cNvCxnSpPr>
          <p:nvPr/>
        </p:nvCxnSpPr>
        <p:spPr>
          <a:xfrm flipV="1">
            <a:off x="410548" y="1648642"/>
            <a:ext cx="11370904" cy="40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75514E8-56A2-4B89-68E9-B986E0312CD1}"/>
              </a:ext>
            </a:extLst>
          </p:cNvPr>
          <p:cNvSpPr txBox="1"/>
          <p:nvPr/>
        </p:nvSpPr>
        <p:spPr>
          <a:xfrm>
            <a:off x="5308096" y="2470240"/>
            <a:ext cx="318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Najprej izračunamo potence.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A613A408-0044-1610-B2D2-8AEC649E6B18}"/>
              </a:ext>
            </a:extLst>
          </p:cNvPr>
          <p:cNvSpPr/>
          <p:nvPr/>
        </p:nvSpPr>
        <p:spPr>
          <a:xfrm>
            <a:off x="3489603" y="2470240"/>
            <a:ext cx="317333" cy="401217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8F398B25-815D-2533-622F-83BB9217D767}"/>
              </a:ext>
            </a:extLst>
          </p:cNvPr>
          <p:cNvSpPr/>
          <p:nvPr/>
        </p:nvSpPr>
        <p:spPr>
          <a:xfrm>
            <a:off x="1433309" y="5019961"/>
            <a:ext cx="516916" cy="401217"/>
          </a:xfrm>
          <a:prstGeom prst="rect">
            <a:avLst/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D9029321-3D4A-F987-5421-76AB4DA648BE}"/>
              </a:ext>
            </a:extLst>
          </p:cNvPr>
          <p:cNvSpPr/>
          <p:nvPr/>
        </p:nvSpPr>
        <p:spPr>
          <a:xfrm>
            <a:off x="4231363" y="2476825"/>
            <a:ext cx="317333" cy="401217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F3107929-0585-8541-E767-BD0DF2D0B0AD}"/>
              </a:ext>
            </a:extLst>
          </p:cNvPr>
          <p:cNvSpPr txBox="1"/>
          <p:nvPr/>
        </p:nvSpPr>
        <p:spPr>
          <a:xfrm>
            <a:off x="1164460" y="3006833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= </a:t>
            </a:r>
            <a:r>
              <a:rPr lang="sl-SI" sz="2800" dirty="0"/>
              <a:t>46 + ( 14 · 3 – 27) – 16 = 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D8E5D4FE-6650-D970-A585-E44933ED496B}"/>
              </a:ext>
            </a:extLst>
          </p:cNvPr>
          <p:cNvSpPr/>
          <p:nvPr/>
        </p:nvSpPr>
        <p:spPr>
          <a:xfrm>
            <a:off x="3538881" y="3128781"/>
            <a:ext cx="317333" cy="401217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4A3BDAD7-826D-55E2-1D5B-DEB10C830038}"/>
              </a:ext>
            </a:extLst>
          </p:cNvPr>
          <p:cNvSpPr/>
          <p:nvPr/>
        </p:nvSpPr>
        <p:spPr>
          <a:xfrm>
            <a:off x="4333638" y="3051153"/>
            <a:ext cx="317333" cy="401217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E63F00DF-DA38-8863-EDE3-716FF0BF5B49}"/>
              </a:ext>
            </a:extLst>
          </p:cNvPr>
          <p:cNvSpPr txBox="1"/>
          <p:nvPr/>
        </p:nvSpPr>
        <p:spPr>
          <a:xfrm>
            <a:off x="5308096" y="3087513"/>
            <a:ext cx="3862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V oklepaju ima prednost množenje.</a:t>
            </a: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011671BA-A1CE-3C34-B395-3660C53EFC3A}"/>
              </a:ext>
            </a:extLst>
          </p:cNvPr>
          <p:cNvSpPr/>
          <p:nvPr/>
        </p:nvSpPr>
        <p:spPr>
          <a:xfrm>
            <a:off x="2373033" y="3068720"/>
            <a:ext cx="868931" cy="401217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D7FBE64D-F8EA-21D9-A895-D4E4D7A769BD}"/>
              </a:ext>
            </a:extLst>
          </p:cNvPr>
          <p:cNvSpPr txBox="1"/>
          <p:nvPr/>
        </p:nvSpPr>
        <p:spPr>
          <a:xfrm>
            <a:off x="1164460" y="3619954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= </a:t>
            </a:r>
            <a:r>
              <a:rPr lang="sl-SI" sz="2800" dirty="0"/>
              <a:t>46 + ( 42– 27) – 16 = 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7E0A2250-B65D-AB6E-8953-A2D373EDFCD0}"/>
              </a:ext>
            </a:extLst>
          </p:cNvPr>
          <p:cNvSpPr/>
          <p:nvPr/>
        </p:nvSpPr>
        <p:spPr>
          <a:xfrm>
            <a:off x="2314782" y="3680955"/>
            <a:ext cx="511359" cy="401217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7A9F8A67-7BBD-0380-02FE-3AAECA2FB36E}"/>
              </a:ext>
            </a:extLst>
          </p:cNvPr>
          <p:cNvSpPr txBox="1"/>
          <p:nvPr/>
        </p:nvSpPr>
        <p:spPr>
          <a:xfrm>
            <a:off x="5290457" y="3704786"/>
            <a:ext cx="2450770" cy="410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Prednost ima oklepaj.</a:t>
            </a:r>
          </a:p>
        </p:txBody>
      </p:sp>
      <p:sp>
        <p:nvSpPr>
          <p:cNvPr id="29" name="Prostoročno: oblika 28">
            <a:extLst>
              <a:ext uri="{FF2B5EF4-FFF2-40B4-BE49-F238E27FC236}">
                <a16:creationId xmlns:a16="http://schemas.microsoft.com/office/drawing/2014/main" id="{716BBB9F-C48E-316A-56B7-ADCC472039A9}"/>
              </a:ext>
            </a:extLst>
          </p:cNvPr>
          <p:cNvSpPr/>
          <p:nvPr/>
        </p:nvSpPr>
        <p:spPr>
          <a:xfrm>
            <a:off x="2213264" y="4094018"/>
            <a:ext cx="1309254" cy="41564"/>
          </a:xfrm>
          <a:custGeom>
            <a:avLst/>
            <a:gdLst>
              <a:gd name="connsiteX0" fmla="*/ 0 w 1309254"/>
              <a:gd name="connsiteY0" fmla="*/ 10391 h 41564"/>
              <a:gd name="connsiteX1" fmla="*/ 332509 w 1309254"/>
              <a:gd name="connsiteY1" fmla="*/ 0 h 41564"/>
              <a:gd name="connsiteX2" fmla="*/ 1143000 w 1309254"/>
              <a:gd name="connsiteY2" fmla="*/ 20782 h 41564"/>
              <a:gd name="connsiteX3" fmla="*/ 1309254 w 1309254"/>
              <a:gd name="connsiteY3" fmla="*/ 41564 h 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254" h="41564">
                <a:moveTo>
                  <a:pt x="0" y="10391"/>
                </a:moveTo>
                <a:cubicBezTo>
                  <a:pt x="110836" y="6927"/>
                  <a:pt x="221619" y="0"/>
                  <a:pt x="332509" y="0"/>
                </a:cubicBezTo>
                <a:cubicBezTo>
                  <a:pt x="511723" y="0"/>
                  <a:pt x="936237" y="14321"/>
                  <a:pt x="1143000" y="20782"/>
                </a:cubicBezTo>
                <a:cubicBezTo>
                  <a:pt x="1281922" y="32359"/>
                  <a:pt x="1227229" y="21057"/>
                  <a:pt x="1309254" y="4156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4123EB42-DDD1-87A2-0C61-1525AB380438}"/>
              </a:ext>
            </a:extLst>
          </p:cNvPr>
          <p:cNvSpPr txBox="1"/>
          <p:nvPr/>
        </p:nvSpPr>
        <p:spPr>
          <a:xfrm>
            <a:off x="1246235" y="4262826"/>
            <a:ext cx="2451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= </a:t>
            </a:r>
            <a:r>
              <a:rPr lang="sl-SI" sz="2800" dirty="0"/>
              <a:t>46 + 15– 16 = </a:t>
            </a:r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A3BFCD67-B58D-F31D-C13E-A059416F087B}"/>
              </a:ext>
            </a:extLst>
          </p:cNvPr>
          <p:cNvSpPr/>
          <p:nvPr/>
        </p:nvSpPr>
        <p:spPr>
          <a:xfrm>
            <a:off x="2314782" y="4350402"/>
            <a:ext cx="317333" cy="401217"/>
          </a:xfrm>
          <a:prstGeom prst="rect">
            <a:avLst/>
          </a:prstGeom>
          <a:solidFill>
            <a:srgbClr val="C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24248922-574A-77BA-ED41-4561F0EDDC60}"/>
              </a:ext>
            </a:extLst>
          </p:cNvPr>
          <p:cNvSpPr txBox="1"/>
          <p:nvPr/>
        </p:nvSpPr>
        <p:spPr>
          <a:xfrm>
            <a:off x="5064387" y="4402739"/>
            <a:ext cx="343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 </a:t>
            </a:r>
            <a:r>
              <a:rPr lang="sl-SI" sz="2000" dirty="0">
                <a:solidFill>
                  <a:srgbClr val="7030A0"/>
                </a:solidFill>
              </a:rPr>
              <a:t>Računamo od leve proti desni.</a:t>
            </a:r>
          </a:p>
        </p:txBody>
      </p:sp>
      <p:sp>
        <p:nvSpPr>
          <p:cNvPr id="33" name="Prostoročno: oblika 32">
            <a:extLst>
              <a:ext uri="{FF2B5EF4-FFF2-40B4-BE49-F238E27FC236}">
                <a16:creationId xmlns:a16="http://schemas.microsoft.com/office/drawing/2014/main" id="{B88093C4-67F8-1459-05CB-9591F5F7FC18}"/>
              </a:ext>
            </a:extLst>
          </p:cNvPr>
          <p:cNvSpPr/>
          <p:nvPr/>
        </p:nvSpPr>
        <p:spPr>
          <a:xfrm>
            <a:off x="1433309" y="4836789"/>
            <a:ext cx="1309254" cy="41564"/>
          </a:xfrm>
          <a:custGeom>
            <a:avLst/>
            <a:gdLst>
              <a:gd name="connsiteX0" fmla="*/ 0 w 1309254"/>
              <a:gd name="connsiteY0" fmla="*/ 10391 h 41564"/>
              <a:gd name="connsiteX1" fmla="*/ 332509 w 1309254"/>
              <a:gd name="connsiteY1" fmla="*/ 0 h 41564"/>
              <a:gd name="connsiteX2" fmla="*/ 1143000 w 1309254"/>
              <a:gd name="connsiteY2" fmla="*/ 20782 h 41564"/>
              <a:gd name="connsiteX3" fmla="*/ 1309254 w 1309254"/>
              <a:gd name="connsiteY3" fmla="*/ 41564 h 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254" h="41564">
                <a:moveTo>
                  <a:pt x="0" y="10391"/>
                </a:moveTo>
                <a:cubicBezTo>
                  <a:pt x="110836" y="6927"/>
                  <a:pt x="221619" y="0"/>
                  <a:pt x="332509" y="0"/>
                </a:cubicBezTo>
                <a:cubicBezTo>
                  <a:pt x="511723" y="0"/>
                  <a:pt x="936237" y="14321"/>
                  <a:pt x="1143000" y="20782"/>
                </a:cubicBezTo>
                <a:cubicBezTo>
                  <a:pt x="1281922" y="32359"/>
                  <a:pt x="1227229" y="21057"/>
                  <a:pt x="1309254" y="41564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F4F5D1DE-7B42-F64C-5842-1B4558570FCF}"/>
              </a:ext>
            </a:extLst>
          </p:cNvPr>
          <p:cNvSpPr txBox="1"/>
          <p:nvPr/>
        </p:nvSpPr>
        <p:spPr>
          <a:xfrm>
            <a:off x="1177790" y="4932562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= </a:t>
            </a:r>
            <a:r>
              <a:rPr lang="sl-SI" sz="2800" dirty="0"/>
              <a:t>61– 16 = 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DB06A4B3-E2DD-0993-0AEE-4F5B543A243C}"/>
              </a:ext>
            </a:extLst>
          </p:cNvPr>
          <p:cNvSpPr txBox="1"/>
          <p:nvPr/>
        </p:nvSpPr>
        <p:spPr>
          <a:xfrm>
            <a:off x="1148916" y="5562453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= </a:t>
            </a:r>
            <a:r>
              <a:rPr lang="sl-SI" sz="2800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1816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1084</Words>
  <Application>Microsoft Office PowerPoint</Application>
  <PresentationFormat>Širokozaslonsko</PresentationFormat>
  <Paragraphs>262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Officeova tema</vt:lpstr>
      <vt:lpstr>Preverjanje pred 3. preizkusom znanja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Kotnik</dc:creator>
  <cp:lastModifiedBy>Irena Kotnik</cp:lastModifiedBy>
  <cp:revision>10</cp:revision>
  <dcterms:created xsi:type="dcterms:W3CDTF">2023-02-26T00:46:26Z</dcterms:created>
  <dcterms:modified xsi:type="dcterms:W3CDTF">2023-02-26T22:06:56Z</dcterms:modified>
</cp:coreProperties>
</file>