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63" r:id="rId3"/>
    <p:sldId id="280" r:id="rId4"/>
    <p:sldId id="281" r:id="rId5"/>
    <p:sldId id="273" r:id="rId6"/>
    <p:sldId id="265" r:id="rId7"/>
    <p:sldId id="282" r:id="rId8"/>
    <p:sldId id="274" r:id="rId9"/>
    <p:sldId id="275" r:id="rId10"/>
    <p:sldId id="276" r:id="rId11"/>
    <p:sldId id="277" r:id="rId12"/>
    <p:sldId id="278" r:id="rId13"/>
    <p:sldId id="279" r:id="rId14"/>
    <p:sldId id="268" r:id="rId15"/>
    <p:sldId id="269" r:id="rId16"/>
    <p:sldId id="270" r:id="rId17"/>
    <p:sldId id="271" r:id="rId18"/>
    <p:sldId id="258" r:id="rId19"/>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Brez sloga, mreža tabele">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44" y="1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Označba mesta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383F7D-1B18-4CD0-98F2-05B9F4EA21E7}" type="datetimeFigureOut">
              <a:rPr lang="en-GB" smtClean="0"/>
              <a:t>31/03/2023</a:t>
            </a:fld>
            <a:endParaRPr lang="en-GB"/>
          </a:p>
        </p:txBody>
      </p:sp>
      <p:sp>
        <p:nvSpPr>
          <p:cNvPr id="4" name="Označba mesta stranske slik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Označba mesta opomb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6" name="Označba mesta no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Označba mesta številke diapoz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1F90B6-189D-4B01-8078-212CE0BA250D}" type="slidenum">
              <a:rPr lang="en-GB" smtClean="0"/>
              <a:t>‹#›</a:t>
            </a:fld>
            <a:endParaRPr lang="en-GB"/>
          </a:p>
        </p:txBody>
      </p:sp>
    </p:spTree>
    <p:extLst>
      <p:ext uri="{BB962C8B-B14F-4D97-AF65-F5344CB8AC3E}">
        <p14:creationId xmlns:p14="http://schemas.microsoft.com/office/powerpoint/2010/main" val="14914952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Označba mesta stranske slike 1"/>
          <p:cNvSpPr>
            <a:spLocks noGrp="1" noRot="1" noChangeAspect="1" noTextEdit="1"/>
          </p:cNvSpPr>
          <p:nvPr>
            <p:ph type="sldImg"/>
          </p:nvPr>
        </p:nvSpPr>
        <p:spPr>
          <a:ln/>
        </p:spPr>
      </p:sp>
      <p:sp>
        <p:nvSpPr>
          <p:cNvPr id="22531" name="Označba mesta opomb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sl-SI" smtClean="0"/>
          </a:p>
        </p:txBody>
      </p:sp>
      <p:sp>
        <p:nvSpPr>
          <p:cNvPr id="22532" name="Označba mesta številke diapozitiva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CFDF12B-7312-493C-A171-48A4D1C26DF5}" type="slidenum">
              <a:rPr lang="sl-SI" altLang="en-US" smtClean="0">
                <a:latin typeface="Tahoma" panose="020B0604030504040204" pitchFamily="34" charset="0"/>
              </a:rPr>
              <a:pPr/>
              <a:t>4</a:t>
            </a:fld>
            <a:endParaRPr lang="sl-SI" altLang="en-US" smtClean="0">
              <a:latin typeface="Tahoma" panose="020B0604030504040204" pitchFamily="34" charset="0"/>
            </a:endParaRPr>
          </a:p>
        </p:txBody>
      </p:sp>
    </p:spTree>
    <p:extLst>
      <p:ext uri="{BB962C8B-B14F-4D97-AF65-F5344CB8AC3E}">
        <p14:creationId xmlns:p14="http://schemas.microsoft.com/office/powerpoint/2010/main" val="1427989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122363"/>
            <a:ext cx="9144000" cy="2387600"/>
          </a:xfrm>
        </p:spPr>
        <p:txBody>
          <a:bodyPr anchor="b"/>
          <a:lstStyle>
            <a:lvl1pPr algn="ctr">
              <a:defRPr sz="6000"/>
            </a:lvl1pPr>
          </a:lstStyle>
          <a:p>
            <a:r>
              <a:rPr lang="sl-SI" smtClean="0"/>
              <a:t>Uredite slog naslova matrice</a:t>
            </a:r>
            <a:endParaRPr lang="en-GB"/>
          </a:p>
        </p:txBody>
      </p:sp>
      <p:sp>
        <p:nvSpPr>
          <p:cNvPr id="3" name="Podnaslov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smtClean="0"/>
              <a:t>Kliknite, da uredite slog podnaslova matrice</a:t>
            </a:r>
            <a:endParaRPr lang="en-GB"/>
          </a:p>
        </p:txBody>
      </p:sp>
      <p:sp>
        <p:nvSpPr>
          <p:cNvPr id="4" name="Označba mesta datuma 3"/>
          <p:cNvSpPr>
            <a:spLocks noGrp="1"/>
          </p:cNvSpPr>
          <p:nvPr>
            <p:ph type="dt" sz="half" idx="10"/>
          </p:nvPr>
        </p:nvSpPr>
        <p:spPr/>
        <p:txBody>
          <a:bodyPr/>
          <a:lstStyle/>
          <a:p>
            <a:fld id="{1B46A0AC-BFF5-4611-AD78-D158AB874A90}" type="datetimeFigureOut">
              <a:rPr lang="en-GB" smtClean="0"/>
              <a:t>31/03/2023</a:t>
            </a:fld>
            <a:endParaRPr lang="en-GB"/>
          </a:p>
        </p:txBody>
      </p:sp>
      <p:sp>
        <p:nvSpPr>
          <p:cNvPr id="5" name="Označba mesta noge 4"/>
          <p:cNvSpPr>
            <a:spLocks noGrp="1"/>
          </p:cNvSpPr>
          <p:nvPr>
            <p:ph type="ftr" sz="quarter" idx="11"/>
          </p:nvPr>
        </p:nvSpPr>
        <p:spPr/>
        <p:txBody>
          <a:bodyPr/>
          <a:lstStyle/>
          <a:p>
            <a:endParaRPr lang="en-GB"/>
          </a:p>
        </p:txBody>
      </p:sp>
      <p:sp>
        <p:nvSpPr>
          <p:cNvPr id="6" name="Označba mesta številke diapozitiva 5"/>
          <p:cNvSpPr>
            <a:spLocks noGrp="1"/>
          </p:cNvSpPr>
          <p:nvPr>
            <p:ph type="sldNum" sz="quarter" idx="12"/>
          </p:nvPr>
        </p:nvSpPr>
        <p:spPr/>
        <p:txBody>
          <a:bodyPr/>
          <a:lstStyle/>
          <a:p>
            <a:fld id="{68E73DC2-44E1-4223-8BEB-4F7279C2934B}" type="slidenum">
              <a:rPr lang="en-GB" smtClean="0"/>
              <a:t>‹#›</a:t>
            </a:fld>
            <a:endParaRPr lang="en-GB"/>
          </a:p>
        </p:txBody>
      </p:sp>
    </p:spTree>
    <p:extLst>
      <p:ext uri="{BB962C8B-B14F-4D97-AF65-F5344CB8AC3E}">
        <p14:creationId xmlns:p14="http://schemas.microsoft.com/office/powerpoint/2010/main" val="4269436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en-GB"/>
          </a:p>
        </p:txBody>
      </p:sp>
      <p:sp>
        <p:nvSpPr>
          <p:cNvPr id="3" name="Označba mesta navpičnega besedila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4" name="Označba mesta datuma 3"/>
          <p:cNvSpPr>
            <a:spLocks noGrp="1"/>
          </p:cNvSpPr>
          <p:nvPr>
            <p:ph type="dt" sz="half" idx="10"/>
          </p:nvPr>
        </p:nvSpPr>
        <p:spPr/>
        <p:txBody>
          <a:bodyPr/>
          <a:lstStyle/>
          <a:p>
            <a:fld id="{1B46A0AC-BFF5-4611-AD78-D158AB874A90}" type="datetimeFigureOut">
              <a:rPr lang="en-GB" smtClean="0"/>
              <a:t>31/03/2023</a:t>
            </a:fld>
            <a:endParaRPr lang="en-GB"/>
          </a:p>
        </p:txBody>
      </p:sp>
      <p:sp>
        <p:nvSpPr>
          <p:cNvPr id="5" name="Označba mesta noge 4"/>
          <p:cNvSpPr>
            <a:spLocks noGrp="1"/>
          </p:cNvSpPr>
          <p:nvPr>
            <p:ph type="ftr" sz="quarter" idx="11"/>
          </p:nvPr>
        </p:nvSpPr>
        <p:spPr/>
        <p:txBody>
          <a:bodyPr/>
          <a:lstStyle/>
          <a:p>
            <a:endParaRPr lang="en-GB"/>
          </a:p>
        </p:txBody>
      </p:sp>
      <p:sp>
        <p:nvSpPr>
          <p:cNvPr id="6" name="Označba mesta številke diapozitiva 5"/>
          <p:cNvSpPr>
            <a:spLocks noGrp="1"/>
          </p:cNvSpPr>
          <p:nvPr>
            <p:ph type="sldNum" sz="quarter" idx="12"/>
          </p:nvPr>
        </p:nvSpPr>
        <p:spPr/>
        <p:txBody>
          <a:bodyPr/>
          <a:lstStyle/>
          <a:p>
            <a:fld id="{68E73DC2-44E1-4223-8BEB-4F7279C2934B}" type="slidenum">
              <a:rPr lang="en-GB" smtClean="0"/>
              <a:t>‹#›</a:t>
            </a:fld>
            <a:endParaRPr lang="en-GB"/>
          </a:p>
        </p:txBody>
      </p:sp>
    </p:spTree>
    <p:extLst>
      <p:ext uri="{BB962C8B-B14F-4D97-AF65-F5344CB8AC3E}">
        <p14:creationId xmlns:p14="http://schemas.microsoft.com/office/powerpoint/2010/main" val="2751874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8724900" y="365125"/>
            <a:ext cx="2628900" cy="5811838"/>
          </a:xfrm>
        </p:spPr>
        <p:txBody>
          <a:bodyPr vert="eaVert"/>
          <a:lstStyle/>
          <a:p>
            <a:r>
              <a:rPr lang="sl-SI" smtClean="0"/>
              <a:t>Uredite slog naslova matrice</a:t>
            </a:r>
            <a:endParaRPr lang="en-GB"/>
          </a:p>
        </p:txBody>
      </p:sp>
      <p:sp>
        <p:nvSpPr>
          <p:cNvPr id="3" name="Označba mesta navpičnega besedila 2"/>
          <p:cNvSpPr>
            <a:spLocks noGrp="1"/>
          </p:cNvSpPr>
          <p:nvPr>
            <p:ph type="body" orient="vert" idx="1"/>
          </p:nvPr>
        </p:nvSpPr>
        <p:spPr>
          <a:xfrm>
            <a:off x="838200" y="365125"/>
            <a:ext cx="7734300" cy="5811838"/>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4" name="Označba mesta datuma 3"/>
          <p:cNvSpPr>
            <a:spLocks noGrp="1"/>
          </p:cNvSpPr>
          <p:nvPr>
            <p:ph type="dt" sz="half" idx="10"/>
          </p:nvPr>
        </p:nvSpPr>
        <p:spPr/>
        <p:txBody>
          <a:bodyPr/>
          <a:lstStyle/>
          <a:p>
            <a:fld id="{1B46A0AC-BFF5-4611-AD78-D158AB874A90}" type="datetimeFigureOut">
              <a:rPr lang="en-GB" smtClean="0"/>
              <a:t>31/03/2023</a:t>
            </a:fld>
            <a:endParaRPr lang="en-GB"/>
          </a:p>
        </p:txBody>
      </p:sp>
      <p:sp>
        <p:nvSpPr>
          <p:cNvPr id="5" name="Označba mesta noge 4"/>
          <p:cNvSpPr>
            <a:spLocks noGrp="1"/>
          </p:cNvSpPr>
          <p:nvPr>
            <p:ph type="ftr" sz="quarter" idx="11"/>
          </p:nvPr>
        </p:nvSpPr>
        <p:spPr/>
        <p:txBody>
          <a:bodyPr/>
          <a:lstStyle/>
          <a:p>
            <a:endParaRPr lang="en-GB"/>
          </a:p>
        </p:txBody>
      </p:sp>
      <p:sp>
        <p:nvSpPr>
          <p:cNvPr id="6" name="Označba mesta številke diapozitiva 5"/>
          <p:cNvSpPr>
            <a:spLocks noGrp="1"/>
          </p:cNvSpPr>
          <p:nvPr>
            <p:ph type="sldNum" sz="quarter" idx="12"/>
          </p:nvPr>
        </p:nvSpPr>
        <p:spPr/>
        <p:txBody>
          <a:bodyPr/>
          <a:lstStyle/>
          <a:p>
            <a:fld id="{68E73DC2-44E1-4223-8BEB-4F7279C2934B}" type="slidenum">
              <a:rPr lang="en-GB" smtClean="0"/>
              <a:t>‹#›</a:t>
            </a:fld>
            <a:endParaRPr lang="en-GB"/>
          </a:p>
        </p:txBody>
      </p:sp>
    </p:spTree>
    <p:extLst>
      <p:ext uri="{BB962C8B-B14F-4D97-AF65-F5344CB8AC3E}">
        <p14:creationId xmlns:p14="http://schemas.microsoft.com/office/powerpoint/2010/main" val="2491558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en-GB"/>
          </a:p>
        </p:txBody>
      </p:sp>
      <p:sp>
        <p:nvSpPr>
          <p:cNvPr id="3" name="Označba mesta vsebine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4" name="Označba mesta datuma 3"/>
          <p:cNvSpPr>
            <a:spLocks noGrp="1"/>
          </p:cNvSpPr>
          <p:nvPr>
            <p:ph type="dt" sz="half" idx="10"/>
          </p:nvPr>
        </p:nvSpPr>
        <p:spPr/>
        <p:txBody>
          <a:bodyPr/>
          <a:lstStyle/>
          <a:p>
            <a:fld id="{1B46A0AC-BFF5-4611-AD78-D158AB874A90}" type="datetimeFigureOut">
              <a:rPr lang="en-GB" smtClean="0"/>
              <a:t>31/03/2023</a:t>
            </a:fld>
            <a:endParaRPr lang="en-GB"/>
          </a:p>
        </p:txBody>
      </p:sp>
      <p:sp>
        <p:nvSpPr>
          <p:cNvPr id="5" name="Označba mesta noge 4"/>
          <p:cNvSpPr>
            <a:spLocks noGrp="1"/>
          </p:cNvSpPr>
          <p:nvPr>
            <p:ph type="ftr" sz="quarter" idx="11"/>
          </p:nvPr>
        </p:nvSpPr>
        <p:spPr/>
        <p:txBody>
          <a:bodyPr/>
          <a:lstStyle/>
          <a:p>
            <a:endParaRPr lang="en-GB"/>
          </a:p>
        </p:txBody>
      </p:sp>
      <p:sp>
        <p:nvSpPr>
          <p:cNvPr id="6" name="Označba mesta številke diapozitiva 5"/>
          <p:cNvSpPr>
            <a:spLocks noGrp="1"/>
          </p:cNvSpPr>
          <p:nvPr>
            <p:ph type="sldNum" sz="quarter" idx="12"/>
          </p:nvPr>
        </p:nvSpPr>
        <p:spPr/>
        <p:txBody>
          <a:bodyPr/>
          <a:lstStyle/>
          <a:p>
            <a:fld id="{68E73DC2-44E1-4223-8BEB-4F7279C2934B}" type="slidenum">
              <a:rPr lang="en-GB" smtClean="0"/>
              <a:t>‹#›</a:t>
            </a:fld>
            <a:endParaRPr lang="en-GB"/>
          </a:p>
        </p:txBody>
      </p:sp>
    </p:spTree>
    <p:extLst>
      <p:ext uri="{BB962C8B-B14F-4D97-AF65-F5344CB8AC3E}">
        <p14:creationId xmlns:p14="http://schemas.microsoft.com/office/powerpoint/2010/main" val="403462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831850" y="1709738"/>
            <a:ext cx="10515600" cy="2852737"/>
          </a:xfrm>
        </p:spPr>
        <p:txBody>
          <a:bodyPr anchor="b"/>
          <a:lstStyle>
            <a:lvl1pPr>
              <a:defRPr sz="6000"/>
            </a:lvl1pPr>
          </a:lstStyle>
          <a:p>
            <a:r>
              <a:rPr lang="sl-SI" smtClean="0"/>
              <a:t>Uredite slog naslova matrice</a:t>
            </a:r>
            <a:endParaRPr lang="en-GB"/>
          </a:p>
        </p:txBody>
      </p:sp>
      <p:sp>
        <p:nvSpPr>
          <p:cNvPr id="3" name="Označba mesta besedila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smtClean="0"/>
              <a:t>Uredite sloge besedila matrice</a:t>
            </a:r>
          </a:p>
        </p:txBody>
      </p:sp>
      <p:sp>
        <p:nvSpPr>
          <p:cNvPr id="4" name="Označba mesta datuma 3"/>
          <p:cNvSpPr>
            <a:spLocks noGrp="1"/>
          </p:cNvSpPr>
          <p:nvPr>
            <p:ph type="dt" sz="half" idx="10"/>
          </p:nvPr>
        </p:nvSpPr>
        <p:spPr/>
        <p:txBody>
          <a:bodyPr/>
          <a:lstStyle/>
          <a:p>
            <a:fld id="{1B46A0AC-BFF5-4611-AD78-D158AB874A90}" type="datetimeFigureOut">
              <a:rPr lang="en-GB" smtClean="0"/>
              <a:t>31/03/2023</a:t>
            </a:fld>
            <a:endParaRPr lang="en-GB"/>
          </a:p>
        </p:txBody>
      </p:sp>
      <p:sp>
        <p:nvSpPr>
          <p:cNvPr id="5" name="Označba mesta noge 4"/>
          <p:cNvSpPr>
            <a:spLocks noGrp="1"/>
          </p:cNvSpPr>
          <p:nvPr>
            <p:ph type="ftr" sz="quarter" idx="11"/>
          </p:nvPr>
        </p:nvSpPr>
        <p:spPr/>
        <p:txBody>
          <a:bodyPr/>
          <a:lstStyle/>
          <a:p>
            <a:endParaRPr lang="en-GB"/>
          </a:p>
        </p:txBody>
      </p:sp>
      <p:sp>
        <p:nvSpPr>
          <p:cNvPr id="6" name="Označba mesta številke diapozitiva 5"/>
          <p:cNvSpPr>
            <a:spLocks noGrp="1"/>
          </p:cNvSpPr>
          <p:nvPr>
            <p:ph type="sldNum" sz="quarter" idx="12"/>
          </p:nvPr>
        </p:nvSpPr>
        <p:spPr/>
        <p:txBody>
          <a:bodyPr/>
          <a:lstStyle/>
          <a:p>
            <a:fld id="{68E73DC2-44E1-4223-8BEB-4F7279C2934B}" type="slidenum">
              <a:rPr lang="en-GB" smtClean="0"/>
              <a:t>‹#›</a:t>
            </a:fld>
            <a:endParaRPr lang="en-GB"/>
          </a:p>
        </p:txBody>
      </p:sp>
    </p:spTree>
    <p:extLst>
      <p:ext uri="{BB962C8B-B14F-4D97-AF65-F5344CB8AC3E}">
        <p14:creationId xmlns:p14="http://schemas.microsoft.com/office/powerpoint/2010/main" val="3255686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en-GB"/>
          </a:p>
        </p:txBody>
      </p:sp>
      <p:sp>
        <p:nvSpPr>
          <p:cNvPr id="3" name="Označba mesta vsebine 2"/>
          <p:cNvSpPr>
            <a:spLocks noGrp="1"/>
          </p:cNvSpPr>
          <p:nvPr>
            <p:ph sz="half" idx="1"/>
          </p:nvPr>
        </p:nvSpPr>
        <p:spPr>
          <a:xfrm>
            <a:off x="838200" y="1825625"/>
            <a:ext cx="5181600" cy="435133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4" name="Označba mesta vsebine 3"/>
          <p:cNvSpPr>
            <a:spLocks noGrp="1"/>
          </p:cNvSpPr>
          <p:nvPr>
            <p:ph sz="half" idx="2"/>
          </p:nvPr>
        </p:nvSpPr>
        <p:spPr>
          <a:xfrm>
            <a:off x="6172200" y="1825625"/>
            <a:ext cx="5181600" cy="435133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5" name="Označba mesta datuma 4"/>
          <p:cNvSpPr>
            <a:spLocks noGrp="1"/>
          </p:cNvSpPr>
          <p:nvPr>
            <p:ph type="dt" sz="half" idx="10"/>
          </p:nvPr>
        </p:nvSpPr>
        <p:spPr/>
        <p:txBody>
          <a:bodyPr/>
          <a:lstStyle/>
          <a:p>
            <a:fld id="{1B46A0AC-BFF5-4611-AD78-D158AB874A90}" type="datetimeFigureOut">
              <a:rPr lang="en-GB" smtClean="0"/>
              <a:t>31/03/2023</a:t>
            </a:fld>
            <a:endParaRPr lang="en-GB"/>
          </a:p>
        </p:txBody>
      </p:sp>
      <p:sp>
        <p:nvSpPr>
          <p:cNvPr id="6" name="Označba mesta noge 5"/>
          <p:cNvSpPr>
            <a:spLocks noGrp="1"/>
          </p:cNvSpPr>
          <p:nvPr>
            <p:ph type="ftr" sz="quarter" idx="11"/>
          </p:nvPr>
        </p:nvSpPr>
        <p:spPr/>
        <p:txBody>
          <a:bodyPr/>
          <a:lstStyle/>
          <a:p>
            <a:endParaRPr lang="en-GB"/>
          </a:p>
        </p:txBody>
      </p:sp>
      <p:sp>
        <p:nvSpPr>
          <p:cNvPr id="7" name="Označba mesta številke diapozitiva 6"/>
          <p:cNvSpPr>
            <a:spLocks noGrp="1"/>
          </p:cNvSpPr>
          <p:nvPr>
            <p:ph type="sldNum" sz="quarter" idx="12"/>
          </p:nvPr>
        </p:nvSpPr>
        <p:spPr/>
        <p:txBody>
          <a:bodyPr/>
          <a:lstStyle/>
          <a:p>
            <a:fld id="{68E73DC2-44E1-4223-8BEB-4F7279C2934B}" type="slidenum">
              <a:rPr lang="en-GB" smtClean="0"/>
              <a:t>‹#›</a:t>
            </a:fld>
            <a:endParaRPr lang="en-GB"/>
          </a:p>
        </p:txBody>
      </p:sp>
    </p:spTree>
    <p:extLst>
      <p:ext uri="{BB962C8B-B14F-4D97-AF65-F5344CB8AC3E}">
        <p14:creationId xmlns:p14="http://schemas.microsoft.com/office/powerpoint/2010/main" val="3431049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839788" y="365125"/>
            <a:ext cx="10515600" cy="1325563"/>
          </a:xfrm>
        </p:spPr>
        <p:txBody>
          <a:bodyPr/>
          <a:lstStyle/>
          <a:p>
            <a:r>
              <a:rPr lang="sl-SI" smtClean="0"/>
              <a:t>Uredite slog naslova matrice</a:t>
            </a:r>
            <a:endParaRPr lang="en-GB"/>
          </a:p>
        </p:txBody>
      </p:sp>
      <p:sp>
        <p:nvSpPr>
          <p:cNvPr id="3" name="Označba mesta besedila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Označba mesta vsebine 3"/>
          <p:cNvSpPr>
            <a:spLocks noGrp="1"/>
          </p:cNvSpPr>
          <p:nvPr>
            <p:ph sz="half" idx="2"/>
          </p:nvPr>
        </p:nvSpPr>
        <p:spPr>
          <a:xfrm>
            <a:off x="839788" y="2505075"/>
            <a:ext cx="5157787" cy="36845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5" name="Označba mesta besedila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Označba mesta vsebine 5"/>
          <p:cNvSpPr>
            <a:spLocks noGrp="1"/>
          </p:cNvSpPr>
          <p:nvPr>
            <p:ph sz="quarter" idx="4"/>
          </p:nvPr>
        </p:nvSpPr>
        <p:spPr>
          <a:xfrm>
            <a:off x="6172200" y="2505075"/>
            <a:ext cx="5183188" cy="36845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7" name="Označba mesta datuma 6"/>
          <p:cNvSpPr>
            <a:spLocks noGrp="1"/>
          </p:cNvSpPr>
          <p:nvPr>
            <p:ph type="dt" sz="half" idx="10"/>
          </p:nvPr>
        </p:nvSpPr>
        <p:spPr/>
        <p:txBody>
          <a:bodyPr/>
          <a:lstStyle/>
          <a:p>
            <a:fld id="{1B46A0AC-BFF5-4611-AD78-D158AB874A90}" type="datetimeFigureOut">
              <a:rPr lang="en-GB" smtClean="0"/>
              <a:t>31/03/2023</a:t>
            </a:fld>
            <a:endParaRPr lang="en-GB"/>
          </a:p>
        </p:txBody>
      </p:sp>
      <p:sp>
        <p:nvSpPr>
          <p:cNvPr id="8" name="Označba mesta noge 7"/>
          <p:cNvSpPr>
            <a:spLocks noGrp="1"/>
          </p:cNvSpPr>
          <p:nvPr>
            <p:ph type="ftr" sz="quarter" idx="11"/>
          </p:nvPr>
        </p:nvSpPr>
        <p:spPr/>
        <p:txBody>
          <a:bodyPr/>
          <a:lstStyle/>
          <a:p>
            <a:endParaRPr lang="en-GB"/>
          </a:p>
        </p:txBody>
      </p:sp>
      <p:sp>
        <p:nvSpPr>
          <p:cNvPr id="9" name="Označba mesta številke diapozitiva 8"/>
          <p:cNvSpPr>
            <a:spLocks noGrp="1"/>
          </p:cNvSpPr>
          <p:nvPr>
            <p:ph type="sldNum" sz="quarter" idx="12"/>
          </p:nvPr>
        </p:nvSpPr>
        <p:spPr/>
        <p:txBody>
          <a:bodyPr/>
          <a:lstStyle/>
          <a:p>
            <a:fld id="{68E73DC2-44E1-4223-8BEB-4F7279C2934B}" type="slidenum">
              <a:rPr lang="en-GB" smtClean="0"/>
              <a:t>‹#›</a:t>
            </a:fld>
            <a:endParaRPr lang="en-GB"/>
          </a:p>
        </p:txBody>
      </p:sp>
    </p:spTree>
    <p:extLst>
      <p:ext uri="{BB962C8B-B14F-4D97-AF65-F5344CB8AC3E}">
        <p14:creationId xmlns:p14="http://schemas.microsoft.com/office/powerpoint/2010/main" val="3097286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en-GB"/>
          </a:p>
        </p:txBody>
      </p:sp>
      <p:sp>
        <p:nvSpPr>
          <p:cNvPr id="3" name="Označba mesta datuma 2"/>
          <p:cNvSpPr>
            <a:spLocks noGrp="1"/>
          </p:cNvSpPr>
          <p:nvPr>
            <p:ph type="dt" sz="half" idx="10"/>
          </p:nvPr>
        </p:nvSpPr>
        <p:spPr/>
        <p:txBody>
          <a:bodyPr/>
          <a:lstStyle/>
          <a:p>
            <a:fld id="{1B46A0AC-BFF5-4611-AD78-D158AB874A90}" type="datetimeFigureOut">
              <a:rPr lang="en-GB" smtClean="0"/>
              <a:t>31/03/2023</a:t>
            </a:fld>
            <a:endParaRPr lang="en-GB"/>
          </a:p>
        </p:txBody>
      </p:sp>
      <p:sp>
        <p:nvSpPr>
          <p:cNvPr id="4" name="Označba mesta noge 3"/>
          <p:cNvSpPr>
            <a:spLocks noGrp="1"/>
          </p:cNvSpPr>
          <p:nvPr>
            <p:ph type="ftr" sz="quarter" idx="11"/>
          </p:nvPr>
        </p:nvSpPr>
        <p:spPr/>
        <p:txBody>
          <a:bodyPr/>
          <a:lstStyle/>
          <a:p>
            <a:endParaRPr lang="en-GB"/>
          </a:p>
        </p:txBody>
      </p:sp>
      <p:sp>
        <p:nvSpPr>
          <p:cNvPr id="5" name="Označba mesta številke diapozitiva 4"/>
          <p:cNvSpPr>
            <a:spLocks noGrp="1"/>
          </p:cNvSpPr>
          <p:nvPr>
            <p:ph type="sldNum" sz="quarter" idx="12"/>
          </p:nvPr>
        </p:nvSpPr>
        <p:spPr/>
        <p:txBody>
          <a:bodyPr/>
          <a:lstStyle/>
          <a:p>
            <a:fld id="{68E73DC2-44E1-4223-8BEB-4F7279C2934B}" type="slidenum">
              <a:rPr lang="en-GB" smtClean="0"/>
              <a:t>‹#›</a:t>
            </a:fld>
            <a:endParaRPr lang="en-GB"/>
          </a:p>
        </p:txBody>
      </p:sp>
    </p:spTree>
    <p:extLst>
      <p:ext uri="{BB962C8B-B14F-4D97-AF65-F5344CB8AC3E}">
        <p14:creationId xmlns:p14="http://schemas.microsoft.com/office/powerpoint/2010/main" val="599624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p:cNvSpPr>
            <a:spLocks noGrp="1"/>
          </p:cNvSpPr>
          <p:nvPr>
            <p:ph type="dt" sz="half" idx="10"/>
          </p:nvPr>
        </p:nvSpPr>
        <p:spPr/>
        <p:txBody>
          <a:bodyPr/>
          <a:lstStyle/>
          <a:p>
            <a:fld id="{1B46A0AC-BFF5-4611-AD78-D158AB874A90}" type="datetimeFigureOut">
              <a:rPr lang="en-GB" smtClean="0"/>
              <a:t>31/03/2023</a:t>
            </a:fld>
            <a:endParaRPr lang="en-GB"/>
          </a:p>
        </p:txBody>
      </p:sp>
      <p:sp>
        <p:nvSpPr>
          <p:cNvPr id="3" name="Označba mesta noge 2"/>
          <p:cNvSpPr>
            <a:spLocks noGrp="1"/>
          </p:cNvSpPr>
          <p:nvPr>
            <p:ph type="ftr" sz="quarter" idx="11"/>
          </p:nvPr>
        </p:nvSpPr>
        <p:spPr/>
        <p:txBody>
          <a:bodyPr/>
          <a:lstStyle/>
          <a:p>
            <a:endParaRPr lang="en-GB"/>
          </a:p>
        </p:txBody>
      </p:sp>
      <p:sp>
        <p:nvSpPr>
          <p:cNvPr id="4" name="Označba mesta številke diapozitiva 3"/>
          <p:cNvSpPr>
            <a:spLocks noGrp="1"/>
          </p:cNvSpPr>
          <p:nvPr>
            <p:ph type="sldNum" sz="quarter" idx="12"/>
          </p:nvPr>
        </p:nvSpPr>
        <p:spPr/>
        <p:txBody>
          <a:bodyPr/>
          <a:lstStyle/>
          <a:p>
            <a:fld id="{68E73DC2-44E1-4223-8BEB-4F7279C2934B}" type="slidenum">
              <a:rPr lang="en-GB" smtClean="0"/>
              <a:t>‹#›</a:t>
            </a:fld>
            <a:endParaRPr lang="en-GB"/>
          </a:p>
        </p:txBody>
      </p:sp>
    </p:spTree>
    <p:extLst>
      <p:ext uri="{BB962C8B-B14F-4D97-AF65-F5344CB8AC3E}">
        <p14:creationId xmlns:p14="http://schemas.microsoft.com/office/powerpoint/2010/main" val="17392074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smtClean="0"/>
              <a:t>Uredite slog naslova matrice</a:t>
            </a:r>
            <a:endParaRPr lang="en-GB"/>
          </a:p>
        </p:txBody>
      </p:sp>
      <p:sp>
        <p:nvSpPr>
          <p:cNvPr id="3" name="Označba mesta vsebin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Označba mesta datuma 4"/>
          <p:cNvSpPr>
            <a:spLocks noGrp="1"/>
          </p:cNvSpPr>
          <p:nvPr>
            <p:ph type="dt" sz="half" idx="10"/>
          </p:nvPr>
        </p:nvSpPr>
        <p:spPr/>
        <p:txBody>
          <a:bodyPr/>
          <a:lstStyle/>
          <a:p>
            <a:fld id="{1B46A0AC-BFF5-4611-AD78-D158AB874A90}" type="datetimeFigureOut">
              <a:rPr lang="en-GB" smtClean="0"/>
              <a:t>31/03/2023</a:t>
            </a:fld>
            <a:endParaRPr lang="en-GB"/>
          </a:p>
        </p:txBody>
      </p:sp>
      <p:sp>
        <p:nvSpPr>
          <p:cNvPr id="6" name="Označba mesta noge 5"/>
          <p:cNvSpPr>
            <a:spLocks noGrp="1"/>
          </p:cNvSpPr>
          <p:nvPr>
            <p:ph type="ftr" sz="quarter" idx="11"/>
          </p:nvPr>
        </p:nvSpPr>
        <p:spPr/>
        <p:txBody>
          <a:bodyPr/>
          <a:lstStyle/>
          <a:p>
            <a:endParaRPr lang="en-GB"/>
          </a:p>
        </p:txBody>
      </p:sp>
      <p:sp>
        <p:nvSpPr>
          <p:cNvPr id="7" name="Označba mesta številke diapozitiva 6"/>
          <p:cNvSpPr>
            <a:spLocks noGrp="1"/>
          </p:cNvSpPr>
          <p:nvPr>
            <p:ph type="sldNum" sz="quarter" idx="12"/>
          </p:nvPr>
        </p:nvSpPr>
        <p:spPr/>
        <p:txBody>
          <a:bodyPr/>
          <a:lstStyle/>
          <a:p>
            <a:fld id="{68E73DC2-44E1-4223-8BEB-4F7279C2934B}" type="slidenum">
              <a:rPr lang="en-GB" smtClean="0"/>
              <a:t>‹#›</a:t>
            </a:fld>
            <a:endParaRPr lang="en-GB"/>
          </a:p>
        </p:txBody>
      </p:sp>
    </p:spTree>
    <p:extLst>
      <p:ext uri="{BB962C8B-B14F-4D97-AF65-F5344CB8AC3E}">
        <p14:creationId xmlns:p14="http://schemas.microsoft.com/office/powerpoint/2010/main" val="3680507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smtClean="0"/>
              <a:t>Uredite slog naslova matrice</a:t>
            </a:r>
            <a:endParaRPr lang="en-GB"/>
          </a:p>
        </p:txBody>
      </p:sp>
      <p:sp>
        <p:nvSpPr>
          <p:cNvPr id="3" name="Označba mesta slik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Označba mesta datuma 4"/>
          <p:cNvSpPr>
            <a:spLocks noGrp="1"/>
          </p:cNvSpPr>
          <p:nvPr>
            <p:ph type="dt" sz="half" idx="10"/>
          </p:nvPr>
        </p:nvSpPr>
        <p:spPr/>
        <p:txBody>
          <a:bodyPr/>
          <a:lstStyle/>
          <a:p>
            <a:fld id="{1B46A0AC-BFF5-4611-AD78-D158AB874A90}" type="datetimeFigureOut">
              <a:rPr lang="en-GB" smtClean="0"/>
              <a:t>31/03/2023</a:t>
            </a:fld>
            <a:endParaRPr lang="en-GB"/>
          </a:p>
        </p:txBody>
      </p:sp>
      <p:sp>
        <p:nvSpPr>
          <p:cNvPr id="6" name="Označba mesta noge 5"/>
          <p:cNvSpPr>
            <a:spLocks noGrp="1"/>
          </p:cNvSpPr>
          <p:nvPr>
            <p:ph type="ftr" sz="quarter" idx="11"/>
          </p:nvPr>
        </p:nvSpPr>
        <p:spPr/>
        <p:txBody>
          <a:bodyPr/>
          <a:lstStyle/>
          <a:p>
            <a:endParaRPr lang="en-GB"/>
          </a:p>
        </p:txBody>
      </p:sp>
      <p:sp>
        <p:nvSpPr>
          <p:cNvPr id="7" name="Označba mesta številke diapozitiva 6"/>
          <p:cNvSpPr>
            <a:spLocks noGrp="1"/>
          </p:cNvSpPr>
          <p:nvPr>
            <p:ph type="sldNum" sz="quarter" idx="12"/>
          </p:nvPr>
        </p:nvSpPr>
        <p:spPr/>
        <p:txBody>
          <a:bodyPr/>
          <a:lstStyle/>
          <a:p>
            <a:fld id="{68E73DC2-44E1-4223-8BEB-4F7279C2934B}" type="slidenum">
              <a:rPr lang="en-GB" smtClean="0"/>
              <a:t>‹#›</a:t>
            </a:fld>
            <a:endParaRPr lang="en-GB"/>
          </a:p>
        </p:txBody>
      </p:sp>
    </p:spTree>
    <p:extLst>
      <p:ext uri="{BB962C8B-B14F-4D97-AF65-F5344CB8AC3E}">
        <p14:creationId xmlns:p14="http://schemas.microsoft.com/office/powerpoint/2010/main" val="3823541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smtClean="0"/>
              <a:t>Uredite slog naslova matrice</a:t>
            </a:r>
            <a:endParaRPr lang="en-GB"/>
          </a:p>
        </p:txBody>
      </p:sp>
      <p:sp>
        <p:nvSpPr>
          <p:cNvPr id="3" name="Označba mesta besedil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GB"/>
          </a:p>
        </p:txBody>
      </p:sp>
      <p:sp>
        <p:nvSpPr>
          <p:cNvPr id="4" name="Označba mesta datum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46A0AC-BFF5-4611-AD78-D158AB874A90}" type="datetimeFigureOut">
              <a:rPr lang="en-GB" smtClean="0"/>
              <a:t>31/03/2023</a:t>
            </a:fld>
            <a:endParaRPr lang="en-GB"/>
          </a:p>
        </p:txBody>
      </p:sp>
      <p:sp>
        <p:nvSpPr>
          <p:cNvPr id="5" name="Označba mesta no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Označba mesta številke diapoz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E73DC2-44E1-4223-8BEB-4F7279C2934B}" type="slidenum">
              <a:rPr lang="en-GB" smtClean="0"/>
              <a:t>‹#›</a:t>
            </a:fld>
            <a:endParaRPr lang="en-GB"/>
          </a:p>
        </p:txBody>
      </p:sp>
    </p:spTree>
    <p:extLst>
      <p:ext uri="{BB962C8B-B14F-4D97-AF65-F5344CB8AC3E}">
        <p14:creationId xmlns:p14="http://schemas.microsoft.com/office/powerpoint/2010/main" val="15799936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lstStyle/>
          <a:p>
            <a:r>
              <a:rPr lang="sl-SI" dirty="0" smtClean="0"/>
              <a:t>Poučevalna vloga učitelja</a:t>
            </a:r>
            <a:endParaRPr lang="en-GB" dirty="0"/>
          </a:p>
        </p:txBody>
      </p:sp>
      <p:sp>
        <p:nvSpPr>
          <p:cNvPr id="3" name="Podnaslov 2"/>
          <p:cNvSpPr>
            <a:spLocks noGrp="1"/>
          </p:cNvSpPr>
          <p:nvPr>
            <p:ph type="subTitle" idx="1"/>
          </p:nvPr>
        </p:nvSpPr>
        <p:spPr/>
        <p:txBody>
          <a:bodyPr/>
          <a:lstStyle/>
          <a:p>
            <a:r>
              <a:rPr lang="sl-SI" dirty="0" smtClean="0"/>
              <a:t>Prof. dr. Tatjana Hodnik</a:t>
            </a:r>
            <a:endParaRPr lang="sl-SI" dirty="0"/>
          </a:p>
          <a:p>
            <a:r>
              <a:rPr lang="sl-SI" dirty="0" smtClean="0"/>
              <a:t>(izročki za predavanja pri predmetu osnove didaktike matematike, 2. l., dvopredmetni učitelj, matematika z vezavami)</a:t>
            </a:r>
            <a:endParaRPr lang="en-GB" dirty="0"/>
          </a:p>
        </p:txBody>
      </p:sp>
    </p:spTree>
    <p:extLst>
      <p:ext uri="{BB962C8B-B14F-4D97-AF65-F5344CB8AC3E}">
        <p14:creationId xmlns:p14="http://schemas.microsoft.com/office/powerpoint/2010/main" val="36241357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GB"/>
          </a:p>
        </p:txBody>
      </p:sp>
      <p:sp>
        <p:nvSpPr>
          <p:cNvPr id="3" name="Označba mesta vsebine 2"/>
          <p:cNvSpPr>
            <a:spLocks noGrp="1"/>
          </p:cNvSpPr>
          <p:nvPr>
            <p:ph idx="1"/>
          </p:nvPr>
        </p:nvSpPr>
        <p:spPr/>
        <p:txBody>
          <a:bodyPr>
            <a:normAutofit lnSpcReduction="10000"/>
          </a:bodyPr>
          <a:lstStyle/>
          <a:p>
            <a:pPr marL="0" indent="0">
              <a:buNone/>
            </a:pPr>
            <a:r>
              <a:rPr lang="sl-SI" dirty="0" smtClean="0">
                <a:latin typeface="+mj-lt"/>
              </a:rPr>
              <a:t>b. Decimalno število</a:t>
            </a:r>
          </a:p>
          <a:p>
            <a:pPr marL="0" indent="0">
              <a:buNone/>
            </a:pPr>
            <a:r>
              <a:rPr lang="sl-SI" dirty="0" smtClean="0">
                <a:latin typeface="+mj-lt"/>
              </a:rPr>
              <a:t>- Opredelitev z reprezentacijo (npr. pozicijsko računalo, tudi z modeli desetiških enot)</a:t>
            </a:r>
          </a:p>
          <a:p>
            <a:pPr marL="0" indent="0">
              <a:buNone/>
            </a:pPr>
            <a:r>
              <a:rPr lang="sl-SI" dirty="0" smtClean="0">
                <a:latin typeface="+mj-lt"/>
              </a:rPr>
              <a:t>- Opredelitev desetic, stotin, tisočin… kot desetiških enot na pozicijskem računalu (v relaciji z enicami) – navežemo se lahko na druge desetiške enote, npr. S je 10 krat manj kot T, D je 100 krat manj kot T, E je 1000 krat manj kot T. Analogno lahko izpeljemo odnos med E in d, E in s, E in t…</a:t>
            </a:r>
          </a:p>
          <a:p>
            <a:pPr marL="0" indent="0">
              <a:buNone/>
            </a:pPr>
            <a:r>
              <a:rPr lang="sl-SI" dirty="0" smtClean="0">
                <a:latin typeface="+mj-lt"/>
              </a:rPr>
              <a:t>- Zapis vrednosti desetiških enot na pozicijskem računalu in zapis desetiških enot s simboli za desetiške enote (prehajanje med simbolnimi reprezentacijami).</a:t>
            </a:r>
          </a:p>
          <a:p>
            <a:pPr marL="0" indent="0">
              <a:buNone/>
            </a:pPr>
            <a:endParaRPr lang="en-GB" dirty="0"/>
          </a:p>
        </p:txBody>
      </p:sp>
      <p:sp>
        <p:nvSpPr>
          <p:cNvPr id="4" name="PoljeZBesedilom 3"/>
          <p:cNvSpPr txBox="1"/>
          <p:nvPr/>
        </p:nvSpPr>
        <p:spPr>
          <a:xfrm>
            <a:off x="7616305" y="365125"/>
            <a:ext cx="3460819" cy="1754326"/>
          </a:xfrm>
          <a:prstGeom prst="rect">
            <a:avLst/>
          </a:prstGeom>
          <a:noFill/>
        </p:spPr>
        <p:txBody>
          <a:bodyPr wrap="none" rtlCol="0">
            <a:spAutoFit/>
          </a:bodyPr>
          <a:lstStyle/>
          <a:p>
            <a:r>
              <a:rPr lang="sl-SI" dirty="0" err="1" smtClean="0">
                <a:solidFill>
                  <a:srgbClr val="0070C0"/>
                </a:solidFill>
              </a:rPr>
              <a:t>Objektifikacija</a:t>
            </a:r>
            <a:r>
              <a:rPr lang="sl-SI" dirty="0" smtClean="0">
                <a:solidFill>
                  <a:srgbClr val="0070C0"/>
                </a:solidFill>
              </a:rPr>
              <a:t>/matematični pojmi</a:t>
            </a:r>
          </a:p>
          <a:p>
            <a:r>
              <a:rPr lang="sl-SI" dirty="0" smtClean="0">
                <a:solidFill>
                  <a:srgbClr val="0070C0"/>
                </a:solidFill>
              </a:rPr>
              <a:t>Vrste reprezentacij:</a:t>
            </a:r>
          </a:p>
          <a:p>
            <a:r>
              <a:rPr lang="sl-SI" dirty="0" smtClean="0">
                <a:solidFill>
                  <a:srgbClr val="0070C0"/>
                </a:solidFill>
              </a:rPr>
              <a:t>Konkretne, grafične simbolne</a:t>
            </a:r>
          </a:p>
          <a:p>
            <a:r>
              <a:rPr lang="sl-SI" dirty="0" smtClean="0">
                <a:solidFill>
                  <a:srgbClr val="0070C0"/>
                </a:solidFill>
              </a:rPr>
              <a:t>Prehajanje med reprezentacijami </a:t>
            </a:r>
          </a:p>
          <a:p>
            <a:r>
              <a:rPr lang="sl-SI" dirty="0" smtClean="0">
                <a:solidFill>
                  <a:srgbClr val="0070C0"/>
                </a:solidFill>
              </a:rPr>
              <a:t>– model </a:t>
            </a:r>
            <a:r>
              <a:rPr lang="sl-SI" dirty="0" err="1" smtClean="0">
                <a:solidFill>
                  <a:srgbClr val="0070C0"/>
                </a:solidFill>
              </a:rPr>
              <a:t>reprezentacijskih</a:t>
            </a:r>
            <a:r>
              <a:rPr lang="sl-SI" dirty="0" smtClean="0">
                <a:solidFill>
                  <a:srgbClr val="0070C0"/>
                </a:solidFill>
              </a:rPr>
              <a:t> preslikav</a:t>
            </a:r>
          </a:p>
          <a:p>
            <a:r>
              <a:rPr lang="sl-SI" dirty="0" smtClean="0">
                <a:solidFill>
                  <a:srgbClr val="0070C0"/>
                </a:solidFill>
              </a:rPr>
              <a:t>Matematični diskurz</a:t>
            </a:r>
            <a:endParaRPr lang="en-GB" dirty="0">
              <a:solidFill>
                <a:srgbClr val="0070C0"/>
              </a:solidFill>
            </a:endParaRPr>
          </a:p>
        </p:txBody>
      </p:sp>
    </p:spTree>
    <p:extLst>
      <p:ext uri="{BB962C8B-B14F-4D97-AF65-F5344CB8AC3E}">
        <p14:creationId xmlns:p14="http://schemas.microsoft.com/office/powerpoint/2010/main" val="6615201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GB"/>
          </a:p>
        </p:txBody>
      </p:sp>
      <mc:AlternateContent xmlns:mc="http://schemas.openxmlformats.org/markup-compatibility/2006" xmlns:a14="http://schemas.microsoft.com/office/drawing/2010/main">
        <mc:Choice Requires="a14">
          <p:sp>
            <p:nvSpPr>
              <p:cNvPr id="3" name="Označba mesta vsebine 2"/>
              <p:cNvSpPr>
                <a:spLocks noGrp="1"/>
              </p:cNvSpPr>
              <p:nvPr>
                <p:ph idx="1"/>
              </p:nvPr>
            </p:nvSpPr>
            <p:spPr/>
            <p:txBody>
              <a:bodyPr>
                <a:normAutofit/>
              </a:bodyPr>
              <a:lstStyle/>
              <a:p>
                <a:pPr marL="0" indent="0">
                  <a:buNone/>
                </a:pPr>
                <a:r>
                  <a:rPr lang="sl-SI" dirty="0" smtClean="0">
                    <a:latin typeface="+mj-lt"/>
                  </a:rPr>
                  <a:t>- Prehajanje med grafično reprezentacijo na pozicijskem računalu in simbolnim zapisom, npr. </a:t>
                </a:r>
                <a14:m>
                  <m:oMath xmlns:m="http://schemas.openxmlformats.org/officeDocument/2006/math">
                    <m:f>
                      <m:fPr>
                        <m:ctrlPr>
                          <a:rPr lang="sl-SI" i="1" smtClean="0">
                            <a:latin typeface="Cambria Math" panose="02040503050406030204" pitchFamily="18" charset="0"/>
                          </a:rPr>
                        </m:ctrlPr>
                      </m:fPr>
                      <m:num>
                        <m:r>
                          <a:rPr lang="sl-SI" smtClean="0">
                            <a:latin typeface="Cambria Math" panose="02040503050406030204" pitchFamily="18" charset="0"/>
                          </a:rPr>
                          <m:t>4</m:t>
                        </m:r>
                      </m:num>
                      <m:den>
                        <m:r>
                          <a:rPr lang="sl-SI" i="0" smtClean="0">
                            <a:latin typeface="Cambria Math" panose="02040503050406030204" pitchFamily="18" charset="0"/>
                          </a:rPr>
                          <m:t>10</m:t>
                        </m:r>
                      </m:den>
                    </m:f>
                    <m:r>
                      <a:rPr lang="sl-SI" i="0" smtClean="0">
                        <a:latin typeface="Cambria Math" panose="02040503050406030204" pitchFamily="18" charset="0"/>
                      </a:rPr>
                      <m:t>,24</m:t>
                    </m:r>
                    <m:f>
                      <m:fPr>
                        <m:ctrlPr>
                          <a:rPr lang="sl-SI" i="1" smtClean="0">
                            <a:latin typeface="Cambria Math" panose="02040503050406030204" pitchFamily="18" charset="0"/>
                          </a:rPr>
                        </m:ctrlPr>
                      </m:fPr>
                      <m:num>
                        <m:r>
                          <a:rPr lang="sl-SI" i="0" smtClean="0">
                            <a:latin typeface="Cambria Math" panose="02040503050406030204" pitchFamily="18" charset="0"/>
                          </a:rPr>
                          <m:t>3</m:t>
                        </m:r>
                      </m:num>
                      <m:den>
                        <m:r>
                          <a:rPr lang="sl-SI" i="0" smtClean="0">
                            <a:latin typeface="Cambria Math" panose="02040503050406030204" pitchFamily="18" charset="0"/>
                          </a:rPr>
                          <m:t>100</m:t>
                        </m:r>
                      </m:den>
                    </m:f>
                  </m:oMath>
                </a14:m>
                <a:endParaRPr lang="sl-SI" dirty="0">
                  <a:latin typeface="+mj-lt"/>
                </a:endParaRPr>
              </a:p>
              <a:p>
                <a:pPr marL="0" indent="0">
                  <a:buNone/>
                </a:pPr>
                <a:r>
                  <a:rPr lang="sl-SI" dirty="0" smtClean="0">
                    <a:latin typeface="+mj-lt"/>
                  </a:rPr>
                  <a:t>- Prehod na zapis z decimalnim številom: Celi del, ki je naravno število ali število 0 – v 6. razredu poznajo le ta obseg števil. Celi del ločimo od ulomljenega z vejico. Za vejico zapišemo samo števec desetiškega ulomka.</a:t>
                </a:r>
              </a:p>
              <a:p>
                <a:pPr>
                  <a:buFontTx/>
                  <a:buChar char="-"/>
                </a:pPr>
                <a:r>
                  <a:rPr lang="sl-SI" dirty="0" smtClean="0">
                    <a:latin typeface="+mj-lt"/>
                  </a:rPr>
                  <a:t>Jasno opredelitev terminologije:</a:t>
                </a:r>
              </a:p>
              <a:p>
                <a:pPr marL="0" indent="0">
                  <a:buNone/>
                </a:pPr>
                <a:r>
                  <a:rPr lang="sl-SI" dirty="0" smtClean="0">
                    <a:latin typeface="+mj-lt"/>
                  </a:rPr>
                  <a:t>34,213 (34 je celi del, 213 je ulomljeni del, 2-desetine, 1-stotine, 3 tisočine; 2, 1, 3 so decimalke) in način branja.</a:t>
                </a:r>
                <a:endParaRPr lang="en-GB" dirty="0">
                  <a:latin typeface="+mj-lt"/>
                </a:endParaRPr>
              </a:p>
            </p:txBody>
          </p:sp>
        </mc:Choice>
        <mc:Fallback xmlns="">
          <p:sp>
            <p:nvSpPr>
              <p:cNvPr id="3" name="Označba mesta vsebine 2"/>
              <p:cNvSpPr>
                <a:spLocks noGrp="1" noRot="1" noChangeAspect="1" noMove="1" noResize="1" noEditPoints="1" noAdjustHandles="1" noChangeArrowheads="1" noChangeShapeType="1" noTextEdit="1"/>
              </p:cNvSpPr>
              <p:nvPr>
                <p:ph idx="1"/>
              </p:nvPr>
            </p:nvSpPr>
            <p:spPr>
              <a:blipFill>
                <a:blip r:embed="rId2"/>
                <a:stretch>
                  <a:fillRect l="-1217" t="-2241" r="-1333"/>
                </a:stretch>
              </a:blipFill>
            </p:spPr>
            <p:txBody>
              <a:bodyPr/>
              <a:lstStyle/>
              <a:p>
                <a:r>
                  <a:rPr lang="en-GB">
                    <a:noFill/>
                  </a:rPr>
                  <a:t> </a:t>
                </a:r>
              </a:p>
            </p:txBody>
          </p:sp>
        </mc:Fallback>
      </mc:AlternateContent>
    </p:spTree>
    <p:extLst>
      <p:ext uri="{BB962C8B-B14F-4D97-AF65-F5344CB8AC3E}">
        <p14:creationId xmlns:p14="http://schemas.microsoft.com/office/powerpoint/2010/main" val="2629555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GB"/>
          </a:p>
        </p:txBody>
      </p:sp>
      <mc:AlternateContent xmlns:mc="http://schemas.openxmlformats.org/markup-compatibility/2006" xmlns:a14="http://schemas.microsoft.com/office/drawing/2010/main">
        <mc:Choice Requires="a14">
          <p:sp>
            <p:nvSpPr>
              <p:cNvPr id="3" name="Označba mesta vsebine 2"/>
              <p:cNvSpPr>
                <a:spLocks noGrp="1"/>
              </p:cNvSpPr>
              <p:nvPr>
                <p:ph idx="1"/>
              </p:nvPr>
            </p:nvSpPr>
            <p:spPr/>
            <p:txBody>
              <a:bodyPr/>
              <a:lstStyle/>
              <a:p>
                <a:pPr marL="0" indent="0">
                  <a:buNone/>
                </a:pPr>
                <a:r>
                  <a:rPr lang="sl-SI" dirty="0" smtClean="0">
                    <a:latin typeface="+mj-lt"/>
                  </a:rPr>
                  <a:t>- Preglednica desetiških enot : celi del, ulomljeni del (</a:t>
                </a:r>
                <a14:m>
                  <m:oMath xmlns:m="http://schemas.openxmlformats.org/officeDocument/2006/math">
                    <m:r>
                      <a:rPr lang="sl-SI" dirty="0" smtClean="0">
                        <a:latin typeface="Cambria Math" panose="02040503050406030204" pitchFamily="18" charset="0"/>
                      </a:rPr>
                      <m:t>30</m:t>
                    </m:r>
                    <m:f>
                      <m:fPr>
                        <m:ctrlPr>
                          <a:rPr lang="sl-SI" i="1" dirty="0" smtClean="0">
                            <a:latin typeface="Cambria Math" panose="02040503050406030204" pitchFamily="18" charset="0"/>
                          </a:rPr>
                        </m:ctrlPr>
                      </m:fPr>
                      <m:num>
                        <m:r>
                          <a:rPr lang="sl-SI" i="0" dirty="0" smtClean="0">
                            <a:latin typeface="Cambria Math" panose="02040503050406030204" pitchFamily="18" charset="0"/>
                          </a:rPr>
                          <m:t>5</m:t>
                        </m:r>
                      </m:num>
                      <m:den>
                        <m:r>
                          <a:rPr lang="sl-SI" i="0" dirty="0" smtClean="0">
                            <a:latin typeface="Cambria Math" panose="02040503050406030204" pitchFamily="18" charset="0"/>
                          </a:rPr>
                          <m:t>10</m:t>
                        </m:r>
                      </m:den>
                    </m:f>
                    <m:r>
                      <a:rPr lang="sl-SI" b="0" i="1" dirty="0" smtClean="0">
                        <a:latin typeface="Cambria Math" panose="02040503050406030204" pitchFamily="18" charset="0"/>
                      </a:rPr>
                      <m:t>, </m:t>
                    </m:r>
                    <m:r>
                      <a:rPr lang="sl-SI" dirty="0" smtClean="0">
                        <a:latin typeface="Cambria Math" panose="02040503050406030204" pitchFamily="18" charset="0"/>
                      </a:rPr>
                      <m:t>142</m:t>
                    </m:r>
                    <m:f>
                      <m:fPr>
                        <m:ctrlPr>
                          <a:rPr lang="sl-SI" i="1" dirty="0" smtClean="0">
                            <a:latin typeface="Cambria Math" panose="02040503050406030204" pitchFamily="18" charset="0"/>
                          </a:rPr>
                        </m:ctrlPr>
                      </m:fPr>
                      <m:num>
                        <m:r>
                          <a:rPr lang="sl-SI" i="0" dirty="0" smtClean="0">
                            <a:latin typeface="Cambria Math" panose="02040503050406030204" pitchFamily="18" charset="0"/>
                          </a:rPr>
                          <m:t>17</m:t>
                        </m:r>
                      </m:num>
                      <m:den>
                        <m:r>
                          <a:rPr lang="sl-SI" i="0" dirty="0" smtClean="0">
                            <a:latin typeface="Cambria Math" panose="02040503050406030204" pitchFamily="18" charset="0"/>
                          </a:rPr>
                          <m:t>1000</m:t>
                        </m:r>
                      </m:den>
                    </m:f>
                  </m:oMath>
                </a14:m>
                <a:r>
                  <a:rPr lang="sl-SI" dirty="0" smtClean="0">
                    <a:latin typeface="+mj-lt"/>
                  </a:rPr>
                  <a:t>…)</a:t>
                </a:r>
              </a:p>
              <a:p>
                <a:pPr marL="0" indent="0">
                  <a:buNone/>
                </a:pPr>
                <a:r>
                  <a:rPr lang="sl-SI" dirty="0" smtClean="0">
                    <a:latin typeface="+mj-lt"/>
                  </a:rPr>
                  <a:t>- Kateri primeri so za učenca bolj zahtevni? Zakaj? (predvidevanje učnih težav)</a:t>
                </a:r>
              </a:p>
              <a:p>
                <a:pPr marL="0" indent="0">
                  <a:buNone/>
                </a:pPr>
                <a:endParaRPr lang="sl-SI" dirty="0" smtClean="0"/>
              </a:p>
              <a:p>
                <a:pPr marL="0" indent="0">
                  <a:buNone/>
                </a:pPr>
                <a:endParaRPr lang="en-GB" dirty="0"/>
              </a:p>
            </p:txBody>
          </p:sp>
        </mc:Choice>
        <mc:Fallback xmlns="">
          <p:sp>
            <p:nvSpPr>
              <p:cNvPr id="3" name="Označba mesta vsebine 2"/>
              <p:cNvSpPr>
                <a:spLocks noGrp="1" noRot="1" noChangeAspect="1" noMove="1" noResize="1" noEditPoints="1" noAdjustHandles="1" noChangeArrowheads="1" noChangeShapeType="1" noTextEdit="1"/>
              </p:cNvSpPr>
              <p:nvPr>
                <p:ph idx="1"/>
              </p:nvPr>
            </p:nvSpPr>
            <p:spPr>
              <a:blipFill>
                <a:blip r:embed="rId2"/>
                <a:stretch>
                  <a:fillRect l="-1217"/>
                </a:stretch>
              </a:blipFill>
            </p:spPr>
            <p:txBody>
              <a:bodyPr/>
              <a:lstStyle/>
              <a:p>
                <a:r>
                  <a:rPr lang="en-GB">
                    <a:noFill/>
                  </a:rPr>
                  <a:t> </a:t>
                </a:r>
              </a:p>
            </p:txBody>
          </p:sp>
        </mc:Fallback>
      </mc:AlternateContent>
      <p:graphicFrame>
        <p:nvGraphicFramePr>
          <p:cNvPr id="4" name="Tabela 3"/>
          <p:cNvGraphicFramePr>
            <a:graphicFrameLocks noGrp="1"/>
          </p:cNvGraphicFramePr>
          <p:nvPr>
            <p:extLst>
              <p:ext uri="{D42A27DB-BD31-4B8C-83A1-F6EECF244321}">
                <p14:modId xmlns:p14="http://schemas.microsoft.com/office/powerpoint/2010/main" val="1403102897"/>
              </p:ext>
            </p:extLst>
          </p:nvPr>
        </p:nvGraphicFramePr>
        <p:xfrm>
          <a:off x="2992581" y="3495733"/>
          <a:ext cx="6206837" cy="2225040"/>
        </p:xfrm>
        <a:graphic>
          <a:graphicData uri="http://schemas.openxmlformats.org/drawingml/2006/table">
            <a:tbl>
              <a:tblPr firstRow="1" bandRow="1">
                <a:tableStyleId>{5940675A-B579-460E-94D1-54222C63F5DA}</a:tableStyleId>
              </a:tblPr>
              <a:tblGrid>
                <a:gridCol w="798945">
                  <a:extLst>
                    <a:ext uri="{9D8B030D-6E8A-4147-A177-3AD203B41FA5}">
                      <a16:colId xmlns:a16="http://schemas.microsoft.com/office/drawing/2014/main" val="3667719967"/>
                    </a:ext>
                  </a:extLst>
                </a:gridCol>
                <a:gridCol w="798945">
                  <a:extLst>
                    <a:ext uri="{9D8B030D-6E8A-4147-A177-3AD203B41FA5}">
                      <a16:colId xmlns:a16="http://schemas.microsoft.com/office/drawing/2014/main" val="2009964781"/>
                    </a:ext>
                  </a:extLst>
                </a:gridCol>
                <a:gridCol w="798945">
                  <a:extLst>
                    <a:ext uri="{9D8B030D-6E8A-4147-A177-3AD203B41FA5}">
                      <a16:colId xmlns:a16="http://schemas.microsoft.com/office/drawing/2014/main" val="3952228874"/>
                    </a:ext>
                  </a:extLst>
                </a:gridCol>
                <a:gridCol w="798945">
                  <a:extLst>
                    <a:ext uri="{9D8B030D-6E8A-4147-A177-3AD203B41FA5}">
                      <a16:colId xmlns:a16="http://schemas.microsoft.com/office/drawing/2014/main" val="2876166314"/>
                    </a:ext>
                  </a:extLst>
                </a:gridCol>
                <a:gridCol w="798945">
                  <a:extLst>
                    <a:ext uri="{9D8B030D-6E8A-4147-A177-3AD203B41FA5}">
                      <a16:colId xmlns:a16="http://schemas.microsoft.com/office/drawing/2014/main" val="2361705364"/>
                    </a:ext>
                  </a:extLst>
                </a:gridCol>
                <a:gridCol w="798945">
                  <a:extLst>
                    <a:ext uri="{9D8B030D-6E8A-4147-A177-3AD203B41FA5}">
                      <a16:colId xmlns:a16="http://schemas.microsoft.com/office/drawing/2014/main" val="1113452090"/>
                    </a:ext>
                  </a:extLst>
                </a:gridCol>
                <a:gridCol w="798945">
                  <a:extLst>
                    <a:ext uri="{9D8B030D-6E8A-4147-A177-3AD203B41FA5}">
                      <a16:colId xmlns:a16="http://schemas.microsoft.com/office/drawing/2014/main" val="1498480451"/>
                    </a:ext>
                  </a:extLst>
                </a:gridCol>
                <a:gridCol w="614222">
                  <a:extLst>
                    <a:ext uri="{9D8B030D-6E8A-4147-A177-3AD203B41FA5}">
                      <a16:colId xmlns:a16="http://schemas.microsoft.com/office/drawing/2014/main" val="117232792"/>
                    </a:ext>
                  </a:extLst>
                </a:gridCol>
              </a:tblGrid>
              <a:tr h="370840">
                <a:tc gridSpan="4">
                  <a:txBody>
                    <a:bodyPr/>
                    <a:lstStyle/>
                    <a:p>
                      <a:pPr algn="ctr"/>
                      <a:r>
                        <a:rPr lang="sl-SI" dirty="0" smtClean="0"/>
                        <a:t>Celi del</a:t>
                      </a:r>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gridSpan="4">
                  <a:txBody>
                    <a:bodyPr/>
                    <a:lstStyle/>
                    <a:p>
                      <a:pPr algn="ctr"/>
                      <a:r>
                        <a:rPr lang="sl-SI" dirty="0" smtClean="0">
                          <a:solidFill>
                            <a:srgbClr val="FF0000"/>
                          </a:solidFill>
                        </a:rPr>
                        <a:t>Ulomljeni del</a:t>
                      </a:r>
                      <a:endParaRPr lang="en-GB" dirty="0">
                        <a:solidFill>
                          <a:srgbClr val="FF0000"/>
                        </a:solidFill>
                      </a:endParaRP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938086974"/>
                  </a:ext>
                </a:extLst>
              </a:tr>
              <a:tr h="370840">
                <a:tc>
                  <a:txBody>
                    <a:bodyPr/>
                    <a:lstStyle/>
                    <a:p>
                      <a:r>
                        <a:rPr lang="sl-SI" dirty="0" smtClean="0"/>
                        <a:t>…</a:t>
                      </a:r>
                      <a:endParaRPr lang="en-GB" dirty="0"/>
                    </a:p>
                  </a:txBody>
                  <a:tcPr/>
                </a:tc>
                <a:tc>
                  <a:txBody>
                    <a:bodyPr/>
                    <a:lstStyle/>
                    <a:p>
                      <a:r>
                        <a:rPr lang="sl-SI" dirty="0" smtClean="0"/>
                        <a:t>S</a:t>
                      </a:r>
                      <a:endParaRPr lang="en-GB" dirty="0"/>
                    </a:p>
                  </a:txBody>
                  <a:tcPr/>
                </a:tc>
                <a:tc>
                  <a:txBody>
                    <a:bodyPr/>
                    <a:lstStyle/>
                    <a:p>
                      <a:r>
                        <a:rPr lang="sl-SI" dirty="0" smtClean="0"/>
                        <a:t>D</a:t>
                      </a:r>
                      <a:endParaRPr lang="en-GB" dirty="0"/>
                    </a:p>
                  </a:txBody>
                  <a:tcPr/>
                </a:tc>
                <a:tc>
                  <a:txBody>
                    <a:bodyPr/>
                    <a:lstStyle/>
                    <a:p>
                      <a:r>
                        <a:rPr lang="sl-SI" dirty="0" smtClean="0"/>
                        <a:t>E</a:t>
                      </a:r>
                      <a:endParaRPr lang="en-GB" dirty="0"/>
                    </a:p>
                  </a:txBody>
                  <a:tcPr/>
                </a:tc>
                <a:tc>
                  <a:txBody>
                    <a:bodyPr/>
                    <a:lstStyle/>
                    <a:p>
                      <a:r>
                        <a:rPr lang="sl-SI" dirty="0" smtClean="0">
                          <a:solidFill>
                            <a:srgbClr val="FF0000"/>
                          </a:solidFill>
                        </a:rPr>
                        <a:t>d</a:t>
                      </a:r>
                      <a:endParaRPr lang="en-GB" dirty="0">
                        <a:solidFill>
                          <a:srgbClr val="FF0000"/>
                        </a:solidFill>
                      </a:endParaRPr>
                    </a:p>
                  </a:txBody>
                  <a:tcPr/>
                </a:tc>
                <a:tc>
                  <a:txBody>
                    <a:bodyPr/>
                    <a:lstStyle/>
                    <a:p>
                      <a:r>
                        <a:rPr lang="sl-SI" dirty="0" smtClean="0">
                          <a:solidFill>
                            <a:srgbClr val="FF0000"/>
                          </a:solidFill>
                        </a:rPr>
                        <a:t>s</a:t>
                      </a:r>
                      <a:endParaRPr lang="en-GB" dirty="0">
                        <a:solidFill>
                          <a:srgbClr val="FF0000"/>
                        </a:solidFill>
                      </a:endParaRPr>
                    </a:p>
                  </a:txBody>
                  <a:tcPr/>
                </a:tc>
                <a:tc>
                  <a:txBody>
                    <a:bodyPr/>
                    <a:lstStyle/>
                    <a:p>
                      <a:r>
                        <a:rPr lang="sl-SI" dirty="0" smtClean="0">
                          <a:solidFill>
                            <a:srgbClr val="FF0000"/>
                          </a:solidFill>
                        </a:rPr>
                        <a:t>t</a:t>
                      </a:r>
                      <a:endParaRPr lang="en-GB" dirty="0">
                        <a:solidFill>
                          <a:srgbClr val="FF0000"/>
                        </a:solidFill>
                      </a:endParaRPr>
                    </a:p>
                  </a:txBody>
                  <a:tcPr/>
                </a:tc>
                <a:tc>
                  <a:txBody>
                    <a:bodyPr/>
                    <a:lstStyle/>
                    <a:p>
                      <a:r>
                        <a:rPr lang="sl-SI" dirty="0" smtClean="0"/>
                        <a:t>…</a:t>
                      </a:r>
                      <a:endParaRPr lang="en-GB" dirty="0"/>
                    </a:p>
                  </a:txBody>
                  <a:tcPr/>
                </a:tc>
                <a:extLst>
                  <a:ext uri="{0D108BD9-81ED-4DB2-BD59-A6C34878D82A}">
                    <a16:rowId xmlns:a16="http://schemas.microsoft.com/office/drawing/2014/main" val="961421681"/>
                  </a:ext>
                </a:extLst>
              </a:tr>
              <a:tr h="370840">
                <a:tc>
                  <a:txBody>
                    <a:bodyPr/>
                    <a:lstStyle/>
                    <a:p>
                      <a:endParaRPr lang="en-GB"/>
                    </a:p>
                  </a:txBody>
                  <a:tcPr/>
                </a:tc>
                <a:tc>
                  <a:txBody>
                    <a:bodyPr/>
                    <a:lstStyle/>
                    <a:p>
                      <a:r>
                        <a:rPr lang="sl-SI" dirty="0" smtClean="0"/>
                        <a:t>100</a:t>
                      </a:r>
                      <a:endParaRPr lang="en-GB" dirty="0"/>
                    </a:p>
                  </a:txBody>
                  <a:tcPr/>
                </a:tc>
                <a:tc>
                  <a:txBody>
                    <a:bodyPr/>
                    <a:lstStyle/>
                    <a:p>
                      <a:r>
                        <a:rPr lang="sl-SI" dirty="0" smtClean="0"/>
                        <a:t>10</a:t>
                      </a:r>
                      <a:endParaRPr lang="en-GB" dirty="0"/>
                    </a:p>
                  </a:txBody>
                  <a:tcPr/>
                </a:tc>
                <a:tc>
                  <a:txBody>
                    <a:bodyPr/>
                    <a:lstStyle/>
                    <a:p>
                      <a:r>
                        <a:rPr lang="sl-SI" dirty="0" smtClean="0"/>
                        <a:t>1</a:t>
                      </a:r>
                      <a:endParaRPr lang="en-GB" dirty="0"/>
                    </a:p>
                  </a:txBody>
                  <a:tcPr/>
                </a:tc>
                <a:tc>
                  <a:txBody>
                    <a:bodyPr/>
                    <a:lstStyle/>
                    <a:p>
                      <a:r>
                        <a:rPr lang="sl-SI" sz="1600" dirty="0" smtClean="0">
                          <a:solidFill>
                            <a:srgbClr val="FF0000"/>
                          </a:solidFill>
                        </a:rPr>
                        <a:t>1/10</a:t>
                      </a:r>
                      <a:endParaRPr lang="en-GB" sz="1600" dirty="0">
                        <a:solidFill>
                          <a:srgbClr val="FF0000"/>
                        </a:solidFill>
                      </a:endParaRPr>
                    </a:p>
                  </a:txBody>
                  <a:tcPr/>
                </a:tc>
                <a:tc>
                  <a:txBody>
                    <a:bodyPr/>
                    <a:lstStyle/>
                    <a:p>
                      <a:r>
                        <a:rPr lang="sl-SI" sz="1600" dirty="0" smtClean="0">
                          <a:solidFill>
                            <a:srgbClr val="FF0000"/>
                          </a:solidFill>
                        </a:rPr>
                        <a:t>1/100</a:t>
                      </a:r>
                      <a:endParaRPr lang="en-GB" sz="1600" dirty="0">
                        <a:solidFill>
                          <a:srgbClr val="FF0000"/>
                        </a:solidFill>
                      </a:endParaRPr>
                    </a:p>
                  </a:txBody>
                  <a:tcPr/>
                </a:tc>
                <a:tc>
                  <a:txBody>
                    <a:bodyPr/>
                    <a:lstStyle/>
                    <a:p>
                      <a:r>
                        <a:rPr lang="sl-SI" sz="1600" dirty="0" smtClean="0">
                          <a:solidFill>
                            <a:srgbClr val="FF0000"/>
                          </a:solidFill>
                        </a:rPr>
                        <a:t>1/1000</a:t>
                      </a:r>
                      <a:endParaRPr lang="en-GB" sz="1600" dirty="0">
                        <a:solidFill>
                          <a:srgbClr val="FF0000"/>
                        </a:solidFill>
                      </a:endParaRPr>
                    </a:p>
                  </a:txBody>
                  <a:tcPr/>
                </a:tc>
                <a:tc>
                  <a:txBody>
                    <a:bodyPr/>
                    <a:lstStyle/>
                    <a:p>
                      <a:endParaRPr lang="en-GB"/>
                    </a:p>
                  </a:txBody>
                  <a:tcPr/>
                </a:tc>
                <a:extLst>
                  <a:ext uri="{0D108BD9-81ED-4DB2-BD59-A6C34878D82A}">
                    <a16:rowId xmlns:a16="http://schemas.microsoft.com/office/drawing/2014/main" val="3347102589"/>
                  </a:ext>
                </a:extLst>
              </a:tr>
              <a:tr h="370840">
                <a:tc>
                  <a:txBody>
                    <a:bodyPr/>
                    <a:lstStyle/>
                    <a:p>
                      <a:endParaRPr lang="en-GB"/>
                    </a:p>
                  </a:txBody>
                  <a:tcPr/>
                </a:tc>
                <a:tc>
                  <a:txBody>
                    <a:bodyPr/>
                    <a:lstStyle/>
                    <a:p>
                      <a:endParaRPr lang="en-GB" dirty="0"/>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3704253480"/>
                  </a:ext>
                </a:extLst>
              </a:tr>
              <a:tr h="370840">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026973665"/>
                  </a:ext>
                </a:extLst>
              </a:tr>
              <a:tr h="370840">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1970133083"/>
                  </a:ext>
                </a:extLst>
              </a:tr>
            </a:tbl>
          </a:graphicData>
        </a:graphic>
      </p:graphicFrame>
    </p:spTree>
    <p:extLst>
      <p:ext uri="{BB962C8B-B14F-4D97-AF65-F5344CB8AC3E}">
        <p14:creationId xmlns:p14="http://schemas.microsoft.com/office/powerpoint/2010/main" val="13057177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GB"/>
          </a:p>
        </p:txBody>
      </p:sp>
      <p:sp>
        <p:nvSpPr>
          <p:cNvPr id="3" name="Označba mesta vsebine 2"/>
          <p:cNvSpPr>
            <a:spLocks noGrp="1"/>
          </p:cNvSpPr>
          <p:nvPr>
            <p:ph idx="1"/>
          </p:nvPr>
        </p:nvSpPr>
        <p:spPr/>
        <p:txBody>
          <a:bodyPr>
            <a:normAutofit fontScale="92500" lnSpcReduction="10000"/>
          </a:bodyPr>
          <a:lstStyle/>
          <a:p>
            <a:pPr marL="0" indent="0">
              <a:buNone/>
            </a:pPr>
            <a:r>
              <a:rPr lang="sl-SI" dirty="0" smtClean="0">
                <a:latin typeface="+mj-lt"/>
              </a:rPr>
              <a:t>Vse zapisano oblikujemo v načrtovanje poučevanja (</a:t>
            </a:r>
            <a:r>
              <a:rPr lang="sl-SI" dirty="0" smtClean="0">
                <a:solidFill>
                  <a:srgbClr val="FF0000"/>
                </a:solidFill>
                <a:latin typeface="+mj-lt"/>
              </a:rPr>
              <a:t>učno pripravo</a:t>
            </a:r>
            <a:r>
              <a:rPr lang="sl-SI" dirty="0" smtClean="0">
                <a:latin typeface="+mj-lt"/>
              </a:rPr>
              <a:t>) in vodimo pouk. </a:t>
            </a:r>
          </a:p>
          <a:p>
            <a:pPr marL="0" indent="0">
              <a:buNone/>
            </a:pPr>
            <a:r>
              <a:rPr lang="sl-SI" dirty="0" smtClean="0">
                <a:latin typeface="+mj-lt"/>
              </a:rPr>
              <a:t>Uporabljamo </a:t>
            </a:r>
            <a:r>
              <a:rPr lang="sl-SI" dirty="0" smtClean="0">
                <a:solidFill>
                  <a:srgbClr val="FF0000"/>
                </a:solidFill>
                <a:latin typeface="+mj-lt"/>
              </a:rPr>
              <a:t>različne metode in oblike dela </a:t>
            </a:r>
            <a:r>
              <a:rPr lang="sl-SI" dirty="0" smtClean="0">
                <a:latin typeface="+mj-lt"/>
              </a:rPr>
              <a:t>oz. </a:t>
            </a:r>
            <a:r>
              <a:rPr lang="sl-SI" dirty="0" smtClean="0">
                <a:solidFill>
                  <a:srgbClr val="FF0000"/>
                </a:solidFill>
                <a:latin typeface="+mj-lt"/>
              </a:rPr>
              <a:t>direktno in/ali dialoško poučevanje</a:t>
            </a:r>
            <a:r>
              <a:rPr lang="sl-SI" dirty="0" smtClean="0">
                <a:latin typeface="+mj-lt"/>
              </a:rPr>
              <a:t>. </a:t>
            </a:r>
          </a:p>
          <a:p>
            <a:pPr marL="0" indent="0">
              <a:buNone/>
            </a:pPr>
            <a:r>
              <a:rPr lang="sl-SI" dirty="0" smtClean="0">
                <a:latin typeface="+mj-lt"/>
              </a:rPr>
              <a:t>Pristop ni enoznačno določen, ampak je posledica </a:t>
            </a:r>
            <a:r>
              <a:rPr lang="sl-SI" dirty="0" smtClean="0">
                <a:solidFill>
                  <a:srgbClr val="FF0000"/>
                </a:solidFill>
                <a:latin typeface="+mj-lt"/>
              </a:rPr>
              <a:t>avtonomne odločitve učitelja</a:t>
            </a:r>
            <a:r>
              <a:rPr lang="sl-SI" dirty="0" smtClean="0">
                <a:latin typeface="+mj-lt"/>
              </a:rPr>
              <a:t>, ki ima strokovno predmetno znanje, pedagoško znanje in znanje o kurikulumu. </a:t>
            </a:r>
          </a:p>
          <a:p>
            <a:pPr marL="0" indent="0">
              <a:buNone/>
            </a:pPr>
            <a:r>
              <a:rPr lang="sl-SI" dirty="0" smtClean="0">
                <a:latin typeface="+mj-lt"/>
              </a:rPr>
              <a:t>Potrebno je tudi znanje o individualizaciji in diferenciaciji. </a:t>
            </a:r>
          </a:p>
          <a:p>
            <a:pPr marL="0" indent="0">
              <a:buNone/>
            </a:pPr>
            <a:r>
              <a:rPr lang="sl-SI" dirty="0" smtClean="0">
                <a:solidFill>
                  <a:srgbClr val="FF0000"/>
                </a:solidFill>
                <a:latin typeface="+mj-lt"/>
              </a:rPr>
              <a:t>Poučevanje je kompleksna dejavnost.</a:t>
            </a:r>
          </a:p>
          <a:p>
            <a:pPr marL="0" indent="0">
              <a:buNone/>
            </a:pPr>
            <a:r>
              <a:rPr lang="sl-SI" b="1" dirty="0" smtClean="0">
                <a:solidFill>
                  <a:srgbClr val="FF0000"/>
                </a:solidFill>
                <a:latin typeface="+mj-lt"/>
              </a:rPr>
              <a:t>Učitelj si pridobi avtoriteto s tem, da ve, ima znanje/je vir znanja in moralno deluje.</a:t>
            </a:r>
          </a:p>
        </p:txBody>
      </p:sp>
    </p:spTree>
    <p:extLst>
      <p:ext uri="{BB962C8B-B14F-4D97-AF65-F5344CB8AC3E}">
        <p14:creationId xmlns:p14="http://schemas.microsoft.com/office/powerpoint/2010/main" val="2596325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Naslov 1"/>
          <p:cNvSpPr>
            <a:spLocks noGrp="1"/>
          </p:cNvSpPr>
          <p:nvPr>
            <p:ph type="title"/>
          </p:nvPr>
        </p:nvSpPr>
        <p:spPr/>
        <p:txBody>
          <a:bodyPr/>
          <a:lstStyle/>
          <a:p>
            <a:endParaRPr lang="sl-SI" altLang="sl-SI" smtClean="0"/>
          </a:p>
        </p:txBody>
      </p:sp>
      <p:sp>
        <p:nvSpPr>
          <p:cNvPr id="3" name="Označba mesta vsebine 2"/>
          <p:cNvSpPr>
            <a:spLocks noGrp="1"/>
          </p:cNvSpPr>
          <p:nvPr>
            <p:ph idx="1"/>
          </p:nvPr>
        </p:nvSpPr>
        <p:spPr/>
        <p:txBody>
          <a:bodyPr>
            <a:normAutofit fontScale="92500" lnSpcReduction="20000"/>
          </a:bodyPr>
          <a:lstStyle/>
          <a:p>
            <a:pPr marL="0" indent="0">
              <a:buNone/>
              <a:defRPr/>
            </a:pPr>
            <a:r>
              <a:rPr lang="sl-SI" sz="3000" dirty="0" smtClean="0">
                <a:latin typeface="+mj-lt"/>
              </a:rPr>
              <a:t>Alexander (2008) opredeli naslednje splošne koncepte poučevanja (to niso pristopi) :</a:t>
            </a:r>
          </a:p>
          <a:p>
            <a:pPr>
              <a:defRPr/>
            </a:pPr>
            <a:r>
              <a:rPr lang="sl-SI" sz="3000" dirty="0">
                <a:solidFill>
                  <a:srgbClr val="FF0000"/>
                </a:solidFill>
                <a:latin typeface="+mj-lt"/>
              </a:rPr>
              <a:t>poučevanje kot prenos </a:t>
            </a:r>
            <a:r>
              <a:rPr lang="sl-SI" sz="3000" dirty="0" smtClean="0">
                <a:latin typeface="+mj-lt"/>
              </a:rPr>
              <a:t>– proces, pri katerem poučujemo učence sprejeti, ponoviti in uporabiti osnovne informacije in veščine;</a:t>
            </a:r>
          </a:p>
          <a:p>
            <a:pPr>
              <a:defRPr/>
            </a:pPr>
            <a:r>
              <a:rPr lang="sl-SI" sz="3000" dirty="0" smtClean="0">
                <a:solidFill>
                  <a:srgbClr val="FF0000"/>
                </a:solidFill>
                <a:latin typeface="+mj-lt"/>
              </a:rPr>
              <a:t>poučevanje </a:t>
            </a:r>
            <a:r>
              <a:rPr lang="sl-SI" sz="3000" dirty="0">
                <a:solidFill>
                  <a:srgbClr val="FF0000"/>
                </a:solidFill>
                <a:latin typeface="+mj-lt"/>
              </a:rPr>
              <a:t>kot </a:t>
            </a:r>
            <a:r>
              <a:rPr lang="sl-SI" sz="3000" dirty="0" smtClean="0">
                <a:solidFill>
                  <a:srgbClr val="FF0000"/>
                </a:solidFill>
                <a:latin typeface="+mj-lt"/>
              </a:rPr>
              <a:t>vpeljevanje v kanon </a:t>
            </a:r>
            <a:r>
              <a:rPr lang="sl-SI" sz="3000" dirty="0" smtClean="0">
                <a:latin typeface="+mj-lt"/>
              </a:rPr>
              <a:t>– pomeni zagotavljanje dostopa do znanja, ki je visoke kakovosti, odlikovano,  se prenaša z generacije na generacijo (umetnost, literatura, naravoslovje…);</a:t>
            </a:r>
          </a:p>
          <a:p>
            <a:pPr>
              <a:defRPr/>
            </a:pPr>
            <a:r>
              <a:rPr lang="sl-SI" sz="3000" dirty="0" smtClean="0">
                <a:solidFill>
                  <a:srgbClr val="FF0000"/>
                </a:solidFill>
                <a:latin typeface="+mj-lt"/>
              </a:rPr>
              <a:t>poučevanje </a:t>
            </a:r>
            <a:r>
              <a:rPr lang="sl-SI" sz="3000" dirty="0">
                <a:solidFill>
                  <a:srgbClr val="FF0000"/>
                </a:solidFill>
                <a:latin typeface="+mj-lt"/>
              </a:rPr>
              <a:t>kot pogajanje</a:t>
            </a:r>
            <a:r>
              <a:rPr lang="sl-SI" sz="3000" dirty="0" smtClean="0">
                <a:solidFill>
                  <a:srgbClr val="FF0000"/>
                </a:solidFill>
                <a:latin typeface="+mj-lt"/>
              </a:rPr>
              <a:t> </a:t>
            </a:r>
            <a:r>
              <a:rPr lang="sl-SI" sz="3000" dirty="0" smtClean="0">
                <a:latin typeface="+mj-lt"/>
              </a:rPr>
              <a:t>– odraža </a:t>
            </a:r>
            <a:r>
              <a:rPr lang="sl-SI" sz="3000" dirty="0" err="1" smtClean="0">
                <a:latin typeface="+mj-lt"/>
              </a:rPr>
              <a:t>Deweyevo</a:t>
            </a:r>
            <a:r>
              <a:rPr lang="sl-SI" sz="3000" dirty="0" smtClean="0">
                <a:latin typeface="+mj-lt"/>
              </a:rPr>
              <a:t> idejo, da učitelji in učenci skupaj kreirajo razumevanje, v nasprotju z idejo, da je učitelj vir znanja oz. da so učenci pasivni sprejemniki;</a:t>
            </a:r>
          </a:p>
          <a:p>
            <a:pPr marL="0" indent="0">
              <a:buNone/>
              <a:defRPr/>
            </a:pPr>
            <a:endParaRPr lang="sl-SI" dirty="0" smtClean="0">
              <a:latin typeface="+mj-lt"/>
            </a:endParaRPr>
          </a:p>
          <a:p>
            <a:pPr marL="0" indent="0">
              <a:buNone/>
              <a:defRPr/>
            </a:pPr>
            <a:r>
              <a:rPr lang="sl-SI" sz="1700" dirty="0">
                <a:latin typeface="Garamond" panose="02020404030301010803" pitchFamily="18" charset="0"/>
              </a:rPr>
              <a:t>Alexander, R. (2008). </a:t>
            </a:r>
            <a:r>
              <a:rPr lang="sl-SI" sz="1700" dirty="0" err="1">
                <a:latin typeface="Garamond" panose="02020404030301010803" pitchFamily="18" charset="0"/>
              </a:rPr>
              <a:t>Essays</a:t>
            </a:r>
            <a:r>
              <a:rPr lang="sl-SI" sz="1700" dirty="0">
                <a:latin typeface="Garamond" panose="02020404030301010803" pitchFamily="18" charset="0"/>
              </a:rPr>
              <a:t> on </a:t>
            </a:r>
            <a:r>
              <a:rPr lang="sl-SI" sz="1700" dirty="0" err="1">
                <a:latin typeface="Garamond" panose="02020404030301010803" pitchFamily="18" charset="0"/>
              </a:rPr>
              <a:t>pedagogy</a:t>
            </a:r>
            <a:r>
              <a:rPr lang="sl-SI" sz="1700" dirty="0">
                <a:latin typeface="Garamond" panose="02020404030301010803" pitchFamily="18" charset="0"/>
              </a:rPr>
              <a:t>.</a:t>
            </a:r>
          </a:p>
        </p:txBody>
      </p:sp>
      <p:sp>
        <p:nvSpPr>
          <p:cNvPr id="4" name="Označba mesta številke diapozitiva 3"/>
          <p:cNvSpPr>
            <a:spLocks noGrp="1"/>
          </p:cNvSpPr>
          <p:nvPr>
            <p:ph type="sldNum" sz="quarter" idx="12"/>
          </p:nvPr>
        </p:nvSpPr>
        <p:spPr/>
        <p:txBody>
          <a:bodyPr/>
          <a:lstStyle/>
          <a:p>
            <a:pPr>
              <a:defRPr/>
            </a:pPr>
            <a:fld id="{DEB456D6-5059-4521-8D60-2C6EE16C512B}" type="slidenum">
              <a:rPr lang="sl-SI" altLang="sl-SI"/>
              <a:pPr>
                <a:defRPr/>
              </a:pPr>
              <a:t>14</a:t>
            </a:fld>
            <a:endParaRPr lang="sl-SI" altLang="sl-SI"/>
          </a:p>
        </p:txBody>
      </p:sp>
    </p:spTree>
    <p:extLst>
      <p:ext uri="{BB962C8B-B14F-4D97-AF65-F5344CB8AC3E}">
        <p14:creationId xmlns:p14="http://schemas.microsoft.com/office/powerpoint/2010/main" val="18733434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Naslov 1"/>
          <p:cNvSpPr>
            <a:spLocks noGrp="1"/>
          </p:cNvSpPr>
          <p:nvPr>
            <p:ph type="title"/>
          </p:nvPr>
        </p:nvSpPr>
        <p:spPr/>
        <p:txBody>
          <a:bodyPr/>
          <a:lstStyle/>
          <a:p>
            <a:endParaRPr lang="sl-SI" altLang="sl-SI" smtClean="0"/>
          </a:p>
        </p:txBody>
      </p:sp>
      <p:sp>
        <p:nvSpPr>
          <p:cNvPr id="3" name="Označba mesta vsebine 2"/>
          <p:cNvSpPr>
            <a:spLocks noGrp="1"/>
          </p:cNvSpPr>
          <p:nvPr>
            <p:ph idx="1"/>
          </p:nvPr>
        </p:nvSpPr>
        <p:spPr/>
        <p:txBody>
          <a:bodyPr/>
          <a:lstStyle/>
          <a:p>
            <a:pPr>
              <a:defRPr/>
            </a:pPr>
            <a:r>
              <a:rPr lang="sl-SI" dirty="0" smtClean="0">
                <a:solidFill>
                  <a:srgbClr val="FF0000"/>
                </a:solidFill>
                <a:latin typeface="+mj-lt"/>
              </a:rPr>
              <a:t>poučevanje kot spodbujanje </a:t>
            </a:r>
            <a:r>
              <a:rPr lang="sl-SI" dirty="0" smtClean="0">
                <a:latin typeface="+mj-lt"/>
              </a:rPr>
              <a:t>– vodi učitelja, da sledi razvoju učencev; učitelj se odziva na razlike med učenci; počaka, da so učenci pripravljeni za učenje določenih vsebin;</a:t>
            </a:r>
          </a:p>
          <a:p>
            <a:pPr>
              <a:defRPr/>
            </a:pPr>
            <a:r>
              <a:rPr lang="sl-SI" dirty="0" smtClean="0">
                <a:solidFill>
                  <a:srgbClr val="FF0000"/>
                </a:solidFill>
                <a:latin typeface="+mj-lt"/>
              </a:rPr>
              <a:t>poučevanje kot pospeševanje </a:t>
            </a:r>
            <a:r>
              <a:rPr lang="sl-SI" dirty="0" smtClean="0">
                <a:latin typeface="+mj-lt"/>
              </a:rPr>
              <a:t>– v nasprotju s prejšnjim reflektira princip </a:t>
            </a:r>
            <a:r>
              <a:rPr lang="sl-SI" dirty="0" err="1" smtClean="0">
                <a:latin typeface="+mj-lt"/>
              </a:rPr>
              <a:t>Vygotskega</a:t>
            </a:r>
            <a:r>
              <a:rPr lang="sl-SI" dirty="0" smtClean="0">
                <a:latin typeface="+mj-lt"/>
              </a:rPr>
              <a:t> ; učitelj spodbuja razvoj učenca, skuša preseči njegov ‚naraven‘ razvoj, ga ne čaka; </a:t>
            </a:r>
          </a:p>
          <a:p>
            <a:pPr>
              <a:defRPr/>
            </a:pPr>
            <a:r>
              <a:rPr lang="sl-SI" dirty="0" smtClean="0">
                <a:solidFill>
                  <a:srgbClr val="FF0000"/>
                </a:solidFill>
                <a:latin typeface="+mj-lt"/>
              </a:rPr>
              <a:t>poučevanje kot tehnika </a:t>
            </a:r>
            <a:r>
              <a:rPr lang="sl-SI" dirty="0" smtClean="0">
                <a:latin typeface="+mj-lt"/>
              </a:rPr>
              <a:t>– ključno pri tem poučevanju je struktura, ekonomična raba časa, sprotno spremljanje znanja, premišljene naloge, jasna povratna informacija.</a:t>
            </a:r>
          </a:p>
          <a:p>
            <a:pPr marL="0" indent="0">
              <a:buNone/>
              <a:defRPr/>
            </a:pPr>
            <a:endParaRPr lang="sl-SI" dirty="0">
              <a:latin typeface="+mj-lt"/>
            </a:endParaRPr>
          </a:p>
        </p:txBody>
      </p:sp>
      <p:sp>
        <p:nvSpPr>
          <p:cNvPr id="4" name="Označba mesta številke diapozitiva 3"/>
          <p:cNvSpPr>
            <a:spLocks noGrp="1"/>
          </p:cNvSpPr>
          <p:nvPr>
            <p:ph type="sldNum" sz="quarter" idx="12"/>
          </p:nvPr>
        </p:nvSpPr>
        <p:spPr/>
        <p:txBody>
          <a:bodyPr/>
          <a:lstStyle/>
          <a:p>
            <a:pPr>
              <a:defRPr/>
            </a:pPr>
            <a:fld id="{0758F93E-646E-4CCE-A709-8667EEB32E37}" type="slidenum">
              <a:rPr lang="sl-SI" altLang="sl-SI"/>
              <a:pPr>
                <a:defRPr/>
              </a:pPr>
              <a:t>15</a:t>
            </a:fld>
            <a:endParaRPr lang="sl-SI" altLang="sl-SI"/>
          </a:p>
        </p:txBody>
      </p:sp>
    </p:spTree>
    <p:extLst>
      <p:ext uri="{BB962C8B-B14F-4D97-AF65-F5344CB8AC3E}">
        <p14:creationId xmlns:p14="http://schemas.microsoft.com/office/powerpoint/2010/main" val="9472145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Naslov 1"/>
          <p:cNvSpPr>
            <a:spLocks noGrp="1"/>
          </p:cNvSpPr>
          <p:nvPr>
            <p:ph type="title"/>
          </p:nvPr>
        </p:nvSpPr>
        <p:spPr/>
        <p:txBody>
          <a:bodyPr/>
          <a:lstStyle/>
          <a:p>
            <a:endParaRPr lang="sl-SI" altLang="sl-SI" smtClean="0"/>
          </a:p>
        </p:txBody>
      </p:sp>
      <p:sp>
        <p:nvSpPr>
          <p:cNvPr id="3" name="Označba mesta vsebine 2"/>
          <p:cNvSpPr>
            <a:spLocks noGrp="1"/>
          </p:cNvSpPr>
          <p:nvPr>
            <p:ph idx="1"/>
          </p:nvPr>
        </p:nvSpPr>
        <p:spPr/>
        <p:txBody>
          <a:bodyPr>
            <a:normAutofit fontScale="92500" lnSpcReduction="20000"/>
          </a:bodyPr>
          <a:lstStyle/>
          <a:p>
            <a:pPr marL="0" indent="0">
              <a:buNone/>
              <a:defRPr/>
            </a:pPr>
            <a:r>
              <a:rPr lang="sl-SI" dirty="0" smtClean="0">
                <a:latin typeface="+mj-lt"/>
              </a:rPr>
              <a:t>Posebej pri poučevanju izpostavimo:</a:t>
            </a:r>
          </a:p>
          <a:p>
            <a:pPr>
              <a:defRPr/>
            </a:pPr>
            <a:r>
              <a:rPr lang="sl-SI" dirty="0" smtClean="0">
                <a:solidFill>
                  <a:srgbClr val="FF0000"/>
                </a:solidFill>
                <a:latin typeface="+mj-lt"/>
              </a:rPr>
              <a:t>Učne oblike</a:t>
            </a:r>
            <a:r>
              <a:rPr lang="sl-SI" dirty="0" smtClean="0">
                <a:latin typeface="+mj-lt"/>
              </a:rPr>
              <a:t>: v katerem primeru in zakaj katera (ne gre za nasprotje skupinsko – frontalno, ampak gre za iskanje optimalnih oblik glede na več dejavnikov, ki jih učitelj dobro premisli)</a:t>
            </a:r>
          </a:p>
          <a:p>
            <a:pPr>
              <a:defRPr/>
            </a:pPr>
            <a:r>
              <a:rPr lang="sl-SI" dirty="0" smtClean="0">
                <a:solidFill>
                  <a:srgbClr val="FF0000"/>
                </a:solidFill>
                <a:latin typeface="+mj-lt"/>
              </a:rPr>
              <a:t>Učne metode</a:t>
            </a:r>
          </a:p>
          <a:p>
            <a:pPr>
              <a:defRPr/>
            </a:pPr>
            <a:r>
              <a:rPr lang="sl-SI" dirty="0" smtClean="0">
                <a:solidFill>
                  <a:srgbClr val="FF0000"/>
                </a:solidFill>
                <a:latin typeface="+mj-lt"/>
              </a:rPr>
              <a:t>Kaj/kako govori učitelj:</a:t>
            </a:r>
            <a:r>
              <a:rPr lang="sl-SI" dirty="0" smtClean="0">
                <a:latin typeface="+mj-lt"/>
              </a:rPr>
              <a:t> vodi razgovor, pogovor (izmenjava idej, informacij) ali vodi </a:t>
            </a:r>
            <a:r>
              <a:rPr lang="sl-SI" dirty="0" smtClean="0">
                <a:solidFill>
                  <a:srgbClr val="FF0000"/>
                </a:solidFill>
                <a:latin typeface="+mj-lt"/>
              </a:rPr>
              <a:t>dialog</a:t>
            </a:r>
            <a:r>
              <a:rPr lang="sl-SI" dirty="0" smtClean="0">
                <a:latin typeface="+mj-lt"/>
              </a:rPr>
              <a:t> (doseganja skupnega razumevanja s strukturiranim, premišljenim, usmerjenim spraševanjem, katerega cilj je izgrajevanje določenega znanja, npr. opisovanje, utemeljevanje, razširjanje situacije, reprezentiranje idej)</a:t>
            </a:r>
            <a:endParaRPr lang="sl-SI" dirty="0">
              <a:latin typeface="+mj-lt"/>
            </a:endParaRPr>
          </a:p>
          <a:p>
            <a:pPr>
              <a:defRPr/>
            </a:pPr>
            <a:r>
              <a:rPr lang="sl-SI" dirty="0" smtClean="0">
                <a:solidFill>
                  <a:srgbClr val="FF0000"/>
                </a:solidFill>
                <a:latin typeface="+mj-lt"/>
              </a:rPr>
              <a:t>Kaj/kako govori učenec</a:t>
            </a:r>
            <a:r>
              <a:rPr lang="sl-SI" dirty="0" smtClean="0">
                <a:latin typeface="+mj-lt"/>
              </a:rPr>
              <a:t>: premalo raziskano, raziskave so v glavnem osredinjene na učiteljevo postavljanje vprašanj; v dialogu učenec napreduje v ubesedovanju idej, argumentov, stališč…</a:t>
            </a:r>
          </a:p>
          <a:p>
            <a:pPr>
              <a:defRPr/>
            </a:pPr>
            <a:endParaRPr lang="sl-SI" dirty="0"/>
          </a:p>
        </p:txBody>
      </p:sp>
      <p:sp>
        <p:nvSpPr>
          <p:cNvPr id="4" name="Označba mesta številke diapozitiva 3"/>
          <p:cNvSpPr>
            <a:spLocks noGrp="1"/>
          </p:cNvSpPr>
          <p:nvPr>
            <p:ph type="sldNum" sz="quarter" idx="12"/>
          </p:nvPr>
        </p:nvSpPr>
        <p:spPr/>
        <p:txBody>
          <a:bodyPr/>
          <a:lstStyle/>
          <a:p>
            <a:pPr>
              <a:defRPr/>
            </a:pPr>
            <a:fld id="{DE801AB4-76ED-43AE-8B9D-379B7009E675}" type="slidenum">
              <a:rPr lang="sl-SI" altLang="sl-SI"/>
              <a:pPr>
                <a:defRPr/>
              </a:pPr>
              <a:t>16</a:t>
            </a:fld>
            <a:endParaRPr lang="sl-SI" altLang="sl-SI"/>
          </a:p>
        </p:txBody>
      </p:sp>
    </p:spTree>
    <p:extLst>
      <p:ext uri="{BB962C8B-B14F-4D97-AF65-F5344CB8AC3E}">
        <p14:creationId xmlns:p14="http://schemas.microsoft.com/office/powerpoint/2010/main" val="16159367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Naslov 1"/>
          <p:cNvSpPr>
            <a:spLocks noGrp="1"/>
          </p:cNvSpPr>
          <p:nvPr>
            <p:ph type="title"/>
          </p:nvPr>
        </p:nvSpPr>
        <p:spPr/>
        <p:txBody>
          <a:bodyPr/>
          <a:lstStyle/>
          <a:p>
            <a:endParaRPr lang="sl-SI" altLang="sl-SI" smtClean="0"/>
          </a:p>
        </p:txBody>
      </p:sp>
      <p:sp>
        <p:nvSpPr>
          <p:cNvPr id="3" name="Označba mesta vsebine 2"/>
          <p:cNvSpPr>
            <a:spLocks noGrp="1"/>
          </p:cNvSpPr>
          <p:nvPr>
            <p:ph idx="1"/>
          </p:nvPr>
        </p:nvSpPr>
        <p:spPr/>
        <p:txBody>
          <a:bodyPr>
            <a:normAutofit fontScale="92500"/>
          </a:bodyPr>
          <a:lstStyle/>
          <a:p>
            <a:pPr marL="0" indent="0">
              <a:buNone/>
              <a:defRPr/>
            </a:pPr>
            <a:r>
              <a:rPr lang="sl-SI" dirty="0" smtClean="0">
                <a:latin typeface="+mj-lt"/>
              </a:rPr>
              <a:t>Odlike dialoga:</a:t>
            </a:r>
          </a:p>
          <a:p>
            <a:pPr>
              <a:defRPr/>
            </a:pPr>
            <a:r>
              <a:rPr lang="sl-SI" dirty="0">
                <a:solidFill>
                  <a:srgbClr val="FF0000"/>
                </a:solidFill>
                <a:latin typeface="+mj-lt"/>
              </a:rPr>
              <a:t>S</a:t>
            </a:r>
            <a:r>
              <a:rPr lang="sl-SI" dirty="0" smtClean="0">
                <a:solidFill>
                  <a:srgbClr val="FF0000"/>
                </a:solidFill>
                <a:latin typeface="+mj-lt"/>
              </a:rPr>
              <a:t>odelovalen</a:t>
            </a:r>
            <a:r>
              <a:rPr lang="sl-SI" dirty="0" smtClean="0">
                <a:latin typeface="+mj-lt"/>
              </a:rPr>
              <a:t>: učenci/otroci in učitelji/vzgojitelji so skupaj udeleženi v reševanje nalog, razmišljanje</a:t>
            </a:r>
          </a:p>
          <a:p>
            <a:pPr>
              <a:defRPr/>
            </a:pPr>
            <a:r>
              <a:rPr lang="sl-SI" dirty="0" smtClean="0">
                <a:solidFill>
                  <a:srgbClr val="FF0000"/>
                </a:solidFill>
                <a:latin typeface="+mj-lt"/>
              </a:rPr>
              <a:t>Recipročen</a:t>
            </a:r>
            <a:r>
              <a:rPr lang="sl-SI" dirty="0" smtClean="0">
                <a:latin typeface="+mj-lt"/>
              </a:rPr>
              <a:t>: vsi poslušajo drug drugega, si izmenjavajo ideje in so zmožni sprejeti drugačne poglede</a:t>
            </a:r>
          </a:p>
          <a:p>
            <a:pPr>
              <a:defRPr/>
            </a:pPr>
            <a:r>
              <a:rPr lang="sl-SI" dirty="0" smtClean="0">
                <a:solidFill>
                  <a:srgbClr val="FF0000"/>
                </a:solidFill>
                <a:latin typeface="+mj-lt"/>
              </a:rPr>
              <a:t>Podporen</a:t>
            </a:r>
            <a:r>
              <a:rPr lang="sl-SI" dirty="0" smtClean="0">
                <a:latin typeface="+mj-lt"/>
              </a:rPr>
              <a:t>: učenci so sproščeni pri izražanju misli, brez strahu, si pomagajo</a:t>
            </a:r>
          </a:p>
          <a:p>
            <a:pPr>
              <a:defRPr/>
            </a:pPr>
            <a:r>
              <a:rPr lang="sl-SI" dirty="0" smtClean="0">
                <a:solidFill>
                  <a:srgbClr val="FF0000"/>
                </a:solidFill>
                <a:latin typeface="+mj-lt"/>
              </a:rPr>
              <a:t>Kumulativen</a:t>
            </a:r>
            <a:r>
              <a:rPr lang="sl-SI" dirty="0" smtClean="0">
                <a:latin typeface="+mj-lt"/>
              </a:rPr>
              <a:t>: učenci/otroci in učitelji/vzgojitelji skupaj dograjujejo ideje, jih verižijo, napredujejo in izgrajujejo koherentno mišljenje</a:t>
            </a:r>
          </a:p>
          <a:p>
            <a:pPr>
              <a:defRPr/>
            </a:pPr>
            <a:r>
              <a:rPr lang="sl-SI" dirty="0" smtClean="0">
                <a:solidFill>
                  <a:srgbClr val="FF0000"/>
                </a:solidFill>
                <a:latin typeface="+mj-lt"/>
              </a:rPr>
              <a:t>Namenski</a:t>
            </a:r>
            <a:r>
              <a:rPr lang="sl-SI" dirty="0" smtClean="0">
                <a:latin typeface="+mj-lt"/>
              </a:rPr>
              <a:t>: dialog ima jasne cilje, je načrtovan, zasnovan na osnovi jasnih ciljev</a:t>
            </a:r>
            <a:endParaRPr lang="sl-SI" dirty="0">
              <a:latin typeface="+mj-lt"/>
            </a:endParaRPr>
          </a:p>
        </p:txBody>
      </p:sp>
      <p:sp>
        <p:nvSpPr>
          <p:cNvPr id="4" name="Označba mesta številke diapozitiva 3"/>
          <p:cNvSpPr>
            <a:spLocks noGrp="1"/>
          </p:cNvSpPr>
          <p:nvPr>
            <p:ph type="sldNum" sz="quarter" idx="12"/>
          </p:nvPr>
        </p:nvSpPr>
        <p:spPr/>
        <p:txBody>
          <a:bodyPr/>
          <a:lstStyle/>
          <a:p>
            <a:pPr>
              <a:defRPr/>
            </a:pPr>
            <a:fld id="{29C2C43E-F4E5-40F0-BBAF-C4B78292B8FB}" type="slidenum">
              <a:rPr lang="sl-SI" altLang="sl-SI"/>
              <a:pPr>
                <a:defRPr/>
              </a:pPr>
              <a:t>17</a:t>
            </a:fld>
            <a:endParaRPr lang="sl-SI" altLang="sl-SI"/>
          </a:p>
        </p:txBody>
      </p:sp>
    </p:spTree>
    <p:extLst>
      <p:ext uri="{BB962C8B-B14F-4D97-AF65-F5344CB8AC3E}">
        <p14:creationId xmlns:p14="http://schemas.microsoft.com/office/powerpoint/2010/main" val="3593425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2800" b="1" dirty="0" smtClean="0">
                <a:latin typeface="Garamond" panose="02020404030301010803" pitchFamily="18" charset="0"/>
              </a:rPr>
              <a:t>Primer učne priprave z vidika strokovnega znanje, pedagoškega, znanja o kurikulumu</a:t>
            </a:r>
            <a:endParaRPr lang="en-GB" sz="2800" b="1" dirty="0">
              <a:latin typeface="Garamond" panose="02020404030301010803" pitchFamily="18" charset="0"/>
            </a:endParaRPr>
          </a:p>
        </p:txBody>
      </p:sp>
      <p:sp>
        <p:nvSpPr>
          <p:cNvPr id="3" name="Označba mesta vsebine 2"/>
          <p:cNvSpPr>
            <a:spLocks noGrp="1"/>
          </p:cNvSpPr>
          <p:nvPr>
            <p:ph idx="1"/>
          </p:nvPr>
        </p:nvSpPr>
        <p:spPr/>
        <p:txBody>
          <a:bodyPr/>
          <a:lstStyle/>
          <a:p>
            <a:pPr marL="0" indent="0">
              <a:buNone/>
            </a:pPr>
            <a:r>
              <a:rPr lang="sl-SI" dirty="0" smtClean="0">
                <a:latin typeface="+mj-lt"/>
              </a:rPr>
              <a:t>Kvadrat dvočlenika, 9. razred</a:t>
            </a:r>
          </a:p>
          <a:p>
            <a:pPr marL="0" indent="0">
              <a:buNone/>
            </a:pPr>
            <a:r>
              <a:rPr lang="sl-SI" dirty="0" smtClean="0">
                <a:latin typeface="+mj-lt"/>
              </a:rPr>
              <a:t>Glej dokumente v spletni učilnici (priprava in </a:t>
            </a:r>
            <a:r>
              <a:rPr lang="sl-SI" dirty="0" err="1" smtClean="0">
                <a:latin typeface="+mj-lt"/>
              </a:rPr>
              <a:t>ppt</a:t>
            </a:r>
            <a:r>
              <a:rPr lang="sl-SI" dirty="0" smtClean="0">
                <a:latin typeface="+mj-lt"/>
              </a:rPr>
              <a:t>)</a:t>
            </a:r>
            <a:endParaRPr lang="en-GB" dirty="0">
              <a:latin typeface="+mj-lt"/>
            </a:endParaRPr>
          </a:p>
        </p:txBody>
      </p:sp>
    </p:spTree>
    <p:extLst>
      <p:ext uri="{BB962C8B-B14F-4D97-AF65-F5344CB8AC3E}">
        <p14:creationId xmlns:p14="http://schemas.microsoft.com/office/powerpoint/2010/main" val="31548015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Naslov 1"/>
          <p:cNvSpPr>
            <a:spLocks noGrp="1"/>
          </p:cNvSpPr>
          <p:nvPr>
            <p:ph type="title"/>
          </p:nvPr>
        </p:nvSpPr>
        <p:spPr/>
        <p:txBody>
          <a:bodyPr/>
          <a:lstStyle/>
          <a:p>
            <a:r>
              <a:rPr lang="sl-SI" altLang="sl-SI" sz="2800" b="1" dirty="0">
                <a:latin typeface="Garamond" panose="02020404030301010803" pitchFamily="18" charset="0"/>
              </a:rPr>
              <a:t>Poučevalna vloga učitelja in razvijanje pojmov</a:t>
            </a:r>
          </a:p>
        </p:txBody>
      </p:sp>
      <p:sp>
        <p:nvSpPr>
          <p:cNvPr id="17411" name="Označba mesta vsebine 2"/>
          <p:cNvSpPr>
            <a:spLocks noGrp="1"/>
          </p:cNvSpPr>
          <p:nvPr>
            <p:ph idx="1"/>
          </p:nvPr>
        </p:nvSpPr>
        <p:spPr bwMode="auto"/>
        <p:txBody>
          <a:bodyPr wrap="square" numCol="1" anchor="t" anchorCtr="0" compatLnSpc="1">
            <a:prstTxWarp prst="textNoShape">
              <a:avLst/>
            </a:prstTxWarp>
          </a:bodyPr>
          <a:lstStyle/>
          <a:p>
            <a:endParaRPr lang="sl-SI" altLang="sl-SI" dirty="0" smtClean="0"/>
          </a:p>
          <a:p>
            <a:r>
              <a:rPr lang="sl-SI" altLang="sl-SI" dirty="0">
                <a:latin typeface="+mj-lt"/>
              </a:rPr>
              <a:t>Poučevanje je proces, ki v najožjem pomenu pomeni uporabo pristopa x, da se učenec/otrok nauči y.</a:t>
            </a:r>
          </a:p>
          <a:p>
            <a:r>
              <a:rPr lang="sl-SI" altLang="sl-SI" dirty="0">
                <a:latin typeface="+mj-lt"/>
              </a:rPr>
              <a:t>Poučevanje ima strukturo in obliko; postavljeno/urejeno je v času, prostoru, z učenci, je premišljeno, ima jasen cilj.  </a:t>
            </a:r>
          </a:p>
          <a:p>
            <a:r>
              <a:rPr lang="sl-SI" altLang="sl-SI" dirty="0">
                <a:latin typeface="+mj-lt"/>
              </a:rPr>
              <a:t>Poučevanje poteka na različne načine; </a:t>
            </a:r>
            <a:r>
              <a:rPr lang="sl-SI" altLang="sl-SI" dirty="0" smtClean="0">
                <a:solidFill>
                  <a:srgbClr val="FF0000"/>
                </a:solidFill>
                <a:latin typeface="+mj-lt"/>
              </a:rPr>
              <a:t>ne </a:t>
            </a:r>
            <a:r>
              <a:rPr lang="sl-SI" altLang="sl-SI" dirty="0">
                <a:solidFill>
                  <a:srgbClr val="FF0000"/>
                </a:solidFill>
                <a:latin typeface="+mj-lt"/>
              </a:rPr>
              <a:t>polariziramo </a:t>
            </a:r>
            <a:r>
              <a:rPr lang="sl-SI" altLang="sl-SI" dirty="0">
                <a:latin typeface="+mj-lt"/>
              </a:rPr>
              <a:t>‚konstruktivistično‘ </a:t>
            </a:r>
            <a:r>
              <a:rPr lang="sl-SI" altLang="sl-SI" dirty="0" err="1">
                <a:latin typeface="+mj-lt"/>
              </a:rPr>
              <a:t>vs</a:t>
            </a:r>
            <a:r>
              <a:rPr lang="sl-SI" altLang="sl-SI" dirty="0">
                <a:latin typeface="+mj-lt"/>
              </a:rPr>
              <a:t>. ‚tradicionalno‘</a:t>
            </a:r>
          </a:p>
        </p:txBody>
      </p:sp>
      <p:sp>
        <p:nvSpPr>
          <p:cNvPr id="4" name="Označba mesta številke diapozitiva 3"/>
          <p:cNvSpPr>
            <a:spLocks noGrp="1"/>
          </p:cNvSpPr>
          <p:nvPr>
            <p:ph type="sldNum" sz="quarter" idx="12"/>
          </p:nvPr>
        </p:nvSpPr>
        <p:spPr/>
        <p:txBody>
          <a:bodyPr/>
          <a:lstStyle/>
          <a:p>
            <a:pPr>
              <a:defRPr/>
            </a:pPr>
            <a:fld id="{FB44FAB6-20E2-413C-A03E-449043AF181A}" type="slidenum">
              <a:rPr lang="sl-SI" altLang="sl-SI"/>
              <a:pPr>
                <a:defRPr/>
              </a:pPr>
              <a:t>2</a:t>
            </a:fld>
            <a:endParaRPr lang="sl-SI" altLang="sl-SI"/>
          </a:p>
        </p:txBody>
      </p:sp>
    </p:spTree>
    <p:extLst>
      <p:ext uri="{BB962C8B-B14F-4D97-AF65-F5344CB8AC3E}">
        <p14:creationId xmlns:p14="http://schemas.microsoft.com/office/powerpoint/2010/main" val="34517739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Naslov 1"/>
          <p:cNvSpPr>
            <a:spLocks noGrp="1"/>
          </p:cNvSpPr>
          <p:nvPr>
            <p:ph type="title"/>
          </p:nvPr>
        </p:nvSpPr>
        <p:spPr/>
        <p:txBody>
          <a:bodyPr>
            <a:normAutofit/>
          </a:bodyPr>
          <a:lstStyle/>
          <a:p>
            <a:r>
              <a:rPr lang="sl-SI" altLang="sl-SI" sz="2800" b="1" dirty="0" smtClean="0">
                <a:latin typeface="Garamond" panose="02020404030301010803" pitchFamily="18" charset="0"/>
              </a:rPr>
              <a:t>… nekateri poudarki konstruktivizma</a:t>
            </a:r>
            <a:endParaRPr lang="en-GB" altLang="sl-SI" sz="2800" b="1" dirty="0" smtClean="0">
              <a:latin typeface="Garamond" panose="02020404030301010803" pitchFamily="18" charset="0"/>
            </a:endParaRPr>
          </a:p>
        </p:txBody>
      </p:sp>
      <p:sp>
        <p:nvSpPr>
          <p:cNvPr id="3" name="Označba mesta vsebine 2"/>
          <p:cNvSpPr>
            <a:spLocks noGrp="1"/>
          </p:cNvSpPr>
          <p:nvPr>
            <p:ph idx="1"/>
          </p:nvPr>
        </p:nvSpPr>
        <p:spPr/>
        <p:txBody>
          <a:bodyPr/>
          <a:lstStyle/>
          <a:p>
            <a:pPr marL="0" indent="0">
              <a:buNone/>
              <a:defRPr/>
            </a:pPr>
            <a:r>
              <a:rPr lang="sl-SI" dirty="0">
                <a:latin typeface="+mj-lt"/>
              </a:rPr>
              <a:t>Kljub konceptualnim razlikam v dojemanju konstruktivizma se zagovorniki teorije konstruktivizma v splošnem strinjajo, da </a:t>
            </a:r>
            <a:endParaRPr lang="sl-SI" dirty="0" smtClean="0">
              <a:latin typeface="+mj-lt"/>
            </a:endParaRPr>
          </a:p>
          <a:p>
            <a:pPr marL="0" indent="0">
              <a:buNone/>
              <a:defRPr/>
            </a:pPr>
            <a:r>
              <a:rPr lang="sl-SI" dirty="0" smtClean="0">
                <a:latin typeface="+mj-lt"/>
              </a:rPr>
              <a:t>(</a:t>
            </a:r>
            <a:r>
              <a:rPr lang="sl-SI" dirty="0">
                <a:latin typeface="+mj-lt"/>
              </a:rPr>
              <a:t>1) je vse znanje </a:t>
            </a:r>
            <a:r>
              <a:rPr lang="sl-SI" dirty="0">
                <a:solidFill>
                  <a:srgbClr val="FF0000"/>
                </a:solidFill>
                <a:latin typeface="+mj-lt"/>
              </a:rPr>
              <a:t>konstruirano</a:t>
            </a:r>
            <a:r>
              <a:rPr lang="sl-SI" dirty="0">
                <a:latin typeface="+mj-lt"/>
              </a:rPr>
              <a:t>, </a:t>
            </a:r>
            <a:endParaRPr lang="sl-SI" dirty="0" smtClean="0">
              <a:latin typeface="+mj-lt"/>
            </a:endParaRPr>
          </a:p>
          <a:p>
            <a:pPr marL="0" indent="0">
              <a:buNone/>
              <a:defRPr/>
            </a:pPr>
            <a:r>
              <a:rPr lang="sl-SI" dirty="0" smtClean="0">
                <a:latin typeface="+mj-lt"/>
              </a:rPr>
              <a:t>(</a:t>
            </a:r>
            <a:r>
              <a:rPr lang="sl-SI" dirty="0">
                <a:latin typeface="+mj-lt"/>
              </a:rPr>
              <a:t>2) obstajajo </a:t>
            </a:r>
            <a:r>
              <a:rPr lang="sl-SI" dirty="0">
                <a:solidFill>
                  <a:srgbClr val="FF0000"/>
                </a:solidFill>
                <a:latin typeface="+mj-lt"/>
              </a:rPr>
              <a:t>kognitivne strukture</a:t>
            </a:r>
            <a:r>
              <a:rPr lang="sl-SI" dirty="0">
                <a:latin typeface="+mj-lt"/>
              </a:rPr>
              <a:t>, ki se </a:t>
            </a:r>
            <a:r>
              <a:rPr lang="sl-SI" dirty="0">
                <a:solidFill>
                  <a:srgbClr val="FF0000"/>
                </a:solidFill>
                <a:latin typeface="+mj-lt"/>
              </a:rPr>
              <a:t>aktivirajo</a:t>
            </a:r>
            <a:r>
              <a:rPr lang="sl-SI" dirty="0">
                <a:latin typeface="+mj-lt"/>
              </a:rPr>
              <a:t> v procesih konstruiranja, </a:t>
            </a:r>
            <a:endParaRPr lang="sl-SI" dirty="0" smtClean="0">
              <a:latin typeface="+mj-lt"/>
            </a:endParaRPr>
          </a:p>
          <a:p>
            <a:pPr marL="0" indent="0">
              <a:buNone/>
              <a:defRPr/>
            </a:pPr>
            <a:r>
              <a:rPr lang="sl-SI" dirty="0" smtClean="0">
                <a:latin typeface="+mj-lt"/>
              </a:rPr>
              <a:t>(</a:t>
            </a:r>
            <a:r>
              <a:rPr lang="sl-SI" dirty="0">
                <a:latin typeface="+mj-lt"/>
              </a:rPr>
              <a:t>3) </a:t>
            </a:r>
            <a:r>
              <a:rPr lang="sl-SI" dirty="0">
                <a:solidFill>
                  <a:srgbClr val="FF0000"/>
                </a:solidFill>
                <a:latin typeface="+mj-lt"/>
              </a:rPr>
              <a:t>kognitivne strukture se nenehno razvijajo </a:t>
            </a:r>
            <a:r>
              <a:rPr lang="sl-SI" dirty="0">
                <a:latin typeface="+mj-lt"/>
              </a:rPr>
              <a:t>(namenska dejavnost povzroča preoblikovanje obstoječih struktur), </a:t>
            </a:r>
            <a:endParaRPr lang="sl-SI" dirty="0" smtClean="0">
              <a:latin typeface="+mj-lt"/>
            </a:endParaRPr>
          </a:p>
          <a:p>
            <a:pPr marL="0" indent="0">
              <a:buNone/>
              <a:defRPr/>
            </a:pPr>
            <a:r>
              <a:rPr lang="sl-SI" dirty="0" smtClean="0">
                <a:latin typeface="+mj-lt"/>
              </a:rPr>
              <a:t>(</a:t>
            </a:r>
            <a:r>
              <a:rPr lang="sl-SI" dirty="0">
                <a:latin typeface="+mj-lt"/>
              </a:rPr>
              <a:t>4) sprejemanje konstruktivizma kot spoznavne teorije vodi v sprejemanje </a:t>
            </a:r>
            <a:r>
              <a:rPr lang="sl-SI" dirty="0">
                <a:solidFill>
                  <a:srgbClr val="FF0000"/>
                </a:solidFill>
                <a:latin typeface="+mj-lt"/>
              </a:rPr>
              <a:t>didaktičnega konstruktivizma </a:t>
            </a:r>
            <a:r>
              <a:rPr lang="sl-SI" dirty="0">
                <a:latin typeface="+mj-lt"/>
              </a:rPr>
              <a:t>(</a:t>
            </a:r>
            <a:r>
              <a:rPr lang="sl-SI" dirty="0" err="1">
                <a:latin typeface="+mj-lt"/>
              </a:rPr>
              <a:t>Noddings</a:t>
            </a:r>
            <a:r>
              <a:rPr lang="sl-SI" dirty="0">
                <a:latin typeface="+mj-lt"/>
              </a:rPr>
              <a:t> 1990). </a:t>
            </a:r>
            <a:endParaRPr lang="sl-SI" dirty="0" smtClean="0">
              <a:latin typeface="+mj-lt"/>
            </a:endParaRPr>
          </a:p>
          <a:p>
            <a:pPr>
              <a:defRPr/>
            </a:pPr>
            <a:endParaRPr lang="en-GB" dirty="0">
              <a:latin typeface="+mj-lt"/>
            </a:endParaRPr>
          </a:p>
        </p:txBody>
      </p:sp>
      <p:sp>
        <p:nvSpPr>
          <p:cNvPr id="4" name="Označba mesta številke diapozitiva 3"/>
          <p:cNvSpPr>
            <a:spLocks noGrp="1"/>
          </p:cNvSpPr>
          <p:nvPr>
            <p:ph type="sldNum" sz="quarter" idx="12"/>
          </p:nvPr>
        </p:nvSpPr>
        <p:spPr/>
        <p:txBody>
          <a:bodyPr/>
          <a:lstStyle/>
          <a:p>
            <a:pPr>
              <a:defRPr/>
            </a:pPr>
            <a:fld id="{0A203358-71BA-49D3-BB41-7A2BE3974F9B}" type="slidenum">
              <a:rPr lang="sl-SI" altLang="en-US"/>
              <a:pPr>
                <a:defRPr/>
              </a:pPr>
              <a:t>3</a:t>
            </a:fld>
            <a:endParaRPr lang="sl-SI" altLang="en-US"/>
          </a:p>
        </p:txBody>
      </p:sp>
    </p:spTree>
    <p:extLst>
      <p:ext uri="{BB962C8B-B14F-4D97-AF65-F5344CB8AC3E}">
        <p14:creationId xmlns:p14="http://schemas.microsoft.com/office/powerpoint/2010/main" val="42725451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Naslov 1"/>
          <p:cNvSpPr>
            <a:spLocks noGrp="1"/>
          </p:cNvSpPr>
          <p:nvPr>
            <p:ph type="title"/>
          </p:nvPr>
        </p:nvSpPr>
        <p:spPr/>
        <p:txBody>
          <a:bodyPr/>
          <a:lstStyle/>
          <a:p>
            <a:endParaRPr lang="en-GB" altLang="sl-SI" smtClean="0"/>
          </a:p>
        </p:txBody>
      </p:sp>
      <p:sp>
        <p:nvSpPr>
          <p:cNvPr id="21507" name="Označba mesta vsebine 2"/>
          <p:cNvSpPr>
            <a:spLocks noGrp="1"/>
          </p:cNvSpPr>
          <p:nvPr>
            <p:ph idx="1"/>
          </p:nvPr>
        </p:nvSpPr>
        <p:spPr bwMode="auto"/>
        <p:txBody>
          <a:bodyPr wrap="square" numCol="1" anchor="t" anchorCtr="0" compatLnSpc="1">
            <a:prstTxWarp prst="textNoShape">
              <a:avLst/>
            </a:prstTxWarp>
            <a:normAutofit lnSpcReduction="10000"/>
          </a:bodyPr>
          <a:lstStyle/>
          <a:p>
            <a:pPr marL="0" indent="0">
              <a:buNone/>
            </a:pPr>
            <a:r>
              <a:rPr lang="sl-SI" altLang="sl-SI" dirty="0" smtClean="0">
                <a:latin typeface="+mj-lt"/>
              </a:rPr>
              <a:t>Teorija konstruktivizma je v osnovi </a:t>
            </a:r>
            <a:r>
              <a:rPr lang="sl-SI" altLang="sl-SI" dirty="0" smtClean="0">
                <a:solidFill>
                  <a:srgbClr val="FF0000"/>
                </a:solidFill>
                <a:latin typeface="+mj-lt"/>
              </a:rPr>
              <a:t>epistemološka </a:t>
            </a:r>
            <a:r>
              <a:rPr lang="sl-SI" altLang="sl-SI" dirty="0" smtClean="0">
                <a:latin typeface="+mj-lt"/>
              </a:rPr>
              <a:t>(</a:t>
            </a:r>
            <a:r>
              <a:rPr lang="sl-SI" altLang="sl-SI" dirty="0" err="1" smtClean="0">
                <a:latin typeface="+mj-lt"/>
              </a:rPr>
              <a:t>Glasersfeld</a:t>
            </a:r>
            <a:r>
              <a:rPr lang="sl-SI" altLang="sl-SI" dirty="0" smtClean="0">
                <a:latin typeface="+mj-lt"/>
              </a:rPr>
              <a:t> 1984), je teorija o tem, kako spoznavamo, in temelji na dveh ključnih postavkah: </a:t>
            </a:r>
          </a:p>
          <a:p>
            <a:pPr marL="0" indent="0">
              <a:buNone/>
            </a:pPr>
            <a:r>
              <a:rPr lang="sl-SI" altLang="sl-SI" dirty="0" smtClean="0">
                <a:latin typeface="+mj-lt"/>
              </a:rPr>
              <a:t>(1) kognitivna dejavnost posameznika ima za cilj ugotoviti zakonitosti v izkustvenem svetu in </a:t>
            </a:r>
          </a:p>
          <a:p>
            <a:pPr marL="0" indent="0">
              <a:buNone/>
            </a:pPr>
            <a:r>
              <a:rPr lang="sl-SI" altLang="sl-SI" dirty="0" smtClean="0">
                <a:latin typeface="+mj-lt"/>
              </a:rPr>
              <a:t>(2) ugotavljanje zakonitosti predpostavlja izkušnje, ki jih posameznik nenehno presoja z vidika </a:t>
            </a:r>
            <a:r>
              <a:rPr lang="sl-SI" altLang="sl-SI" dirty="0" smtClean="0">
                <a:solidFill>
                  <a:srgbClr val="FF0000"/>
                </a:solidFill>
                <a:latin typeface="+mj-lt"/>
              </a:rPr>
              <a:t>enakosti in istosti.</a:t>
            </a:r>
          </a:p>
          <a:p>
            <a:pPr marL="0" indent="0">
              <a:buNone/>
            </a:pPr>
            <a:endParaRPr lang="sl-SI" altLang="sl-SI" dirty="0" smtClean="0">
              <a:latin typeface="+mj-lt"/>
            </a:endParaRPr>
          </a:p>
          <a:p>
            <a:pPr marL="0" indent="0">
              <a:buNone/>
            </a:pPr>
            <a:r>
              <a:rPr lang="sl-SI" altLang="sl-SI" dirty="0" smtClean="0">
                <a:latin typeface="+mj-lt"/>
              </a:rPr>
              <a:t>To konceptualno izhodišče je izjemno splošno in ne predpisuje (ni »navodilo za prakso«). Ti dve ključni postavki ne ponujata nikakršnih enoznačnih izpeljav za poučevanje učitelja. </a:t>
            </a:r>
          </a:p>
        </p:txBody>
      </p:sp>
      <p:sp>
        <p:nvSpPr>
          <p:cNvPr id="4" name="Označba mesta številke diapozitiva 3"/>
          <p:cNvSpPr>
            <a:spLocks noGrp="1"/>
          </p:cNvSpPr>
          <p:nvPr>
            <p:ph type="sldNum" sz="quarter" idx="12"/>
          </p:nvPr>
        </p:nvSpPr>
        <p:spPr/>
        <p:txBody>
          <a:bodyPr/>
          <a:lstStyle/>
          <a:p>
            <a:pPr>
              <a:defRPr/>
            </a:pPr>
            <a:fld id="{89BE3D90-9125-4998-8BAA-5089891DBBF4}" type="slidenum">
              <a:rPr lang="sl-SI" altLang="en-US"/>
              <a:pPr>
                <a:defRPr/>
              </a:pPr>
              <a:t>4</a:t>
            </a:fld>
            <a:endParaRPr lang="sl-SI" altLang="en-US"/>
          </a:p>
        </p:txBody>
      </p:sp>
    </p:spTree>
    <p:extLst>
      <p:ext uri="{BB962C8B-B14F-4D97-AF65-F5344CB8AC3E}">
        <p14:creationId xmlns:p14="http://schemas.microsoft.com/office/powerpoint/2010/main" val="14889783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GB"/>
          </a:p>
        </p:txBody>
      </p:sp>
      <p:sp>
        <p:nvSpPr>
          <p:cNvPr id="3" name="Označba mesta vsebine 2"/>
          <p:cNvSpPr>
            <a:spLocks noGrp="1"/>
          </p:cNvSpPr>
          <p:nvPr>
            <p:ph idx="1"/>
          </p:nvPr>
        </p:nvSpPr>
        <p:spPr/>
        <p:txBody>
          <a:bodyPr>
            <a:normAutofit fontScale="92500"/>
          </a:bodyPr>
          <a:lstStyle/>
          <a:p>
            <a:pPr marL="0" indent="0">
              <a:buNone/>
            </a:pPr>
            <a:r>
              <a:rPr lang="sl-SI" dirty="0">
                <a:latin typeface="+mj-lt"/>
              </a:rPr>
              <a:t>Razmislimo, kaj zapisano narekuje učitelju:</a:t>
            </a:r>
          </a:p>
          <a:p>
            <a:pPr marL="0" indent="0">
              <a:buNone/>
            </a:pPr>
            <a:r>
              <a:rPr lang="sl-SI" dirty="0" smtClean="0">
                <a:latin typeface="Garamond" panose="02020404030301010803" pitchFamily="18" charset="0"/>
              </a:rPr>
              <a:t>»</a:t>
            </a:r>
            <a:r>
              <a:rPr lang="sl-SI" dirty="0">
                <a:latin typeface="Garamond" panose="02020404030301010803" pitchFamily="18" charset="0"/>
              </a:rPr>
              <a:t>Učitelj mora učno vsebino in učence pripeljati v čim bolj neposreden učni kontakt. To pomeni, da se učenci čim več sami učijo, učitelj pa se kot člen med učno vsebino in učenci umakne. Njegova naloga je, da učenčevo učno ukvarjanje z učno vsebino čim posredneje spremlja in uravnava. Na tak način se slabi učiteljeva poučevalna vloga, ki se ohranja samo v težjih učnih situacijah, ko brez razlage ne gre, krepi pa se učiteljeva organizacijska, režiserska, svetovalna in mentorska individualizirana učna pomoč, kolikor jo in kakršno učenci potrebujejo. Pri tem modelu pouka se spreminja tudi učni položaj učenca, saj postaja enakopravnejši subjekt učnega dela.« (Kozel idr. 2019, str. 53) </a:t>
            </a:r>
            <a:endParaRPr lang="sl-SI" dirty="0" smtClean="0">
              <a:latin typeface="Garamond" panose="02020404030301010803" pitchFamily="18" charset="0"/>
            </a:endParaRPr>
          </a:p>
          <a:p>
            <a:pPr marL="0" indent="0">
              <a:buNone/>
            </a:pPr>
            <a:r>
              <a:rPr lang="sl-SI" sz="3000" dirty="0" smtClean="0">
                <a:latin typeface="+mj-lt"/>
              </a:rPr>
              <a:t>Kaj bi zapisano pomenilo za poučevanje decimalnih števil?</a:t>
            </a:r>
            <a:endParaRPr lang="sl-SI" sz="3000" dirty="0">
              <a:latin typeface="+mj-lt"/>
            </a:endParaRPr>
          </a:p>
          <a:p>
            <a:pPr marL="0" indent="0">
              <a:buNone/>
            </a:pPr>
            <a:endParaRPr lang="en-GB" dirty="0"/>
          </a:p>
        </p:txBody>
      </p:sp>
    </p:spTree>
    <p:extLst>
      <p:ext uri="{BB962C8B-B14F-4D97-AF65-F5344CB8AC3E}">
        <p14:creationId xmlns:p14="http://schemas.microsoft.com/office/powerpoint/2010/main" val="10444196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Naslov 1"/>
          <p:cNvSpPr>
            <a:spLocks noGrp="1"/>
          </p:cNvSpPr>
          <p:nvPr>
            <p:ph type="title"/>
          </p:nvPr>
        </p:nvSpPr>
        <p:spPr/>
        <p:txBody>
          <a:bodyPr/>
          <a:lstStyle/>
          <a:p>
            <a:endParaRPr lang="en-GB" altLang="sl-SI" smtClean="0"/>
          </a:p>
        </p:txBody>
      </p:sp>
      <p:sp>
        <p:nvSpPr>
          <p:cNvPr id="3" name="Označba mesta vsebine 2"/>
          <p:cNvSpPr>
            <a:spLocks noGrp="1"/>
          </p:cNvSpPr>
          <p:nvPr>
            <p:ph idx="1"/>
          </p:nvPr>
        </p:nvSpPr>
        <p:spPr/>
        <p:txBody>
          <a:bodyPr/>
          <a:lstStyle/>
          <a:p>
            <a:pPr marL="0" indent="0">
              <a:buNone/>
              <a:defRPr/>
            </a:pPr>
            <a:r>
              <a:rPr lang="sl-SI" dirty="0">
                <a:latin typeface="Garamond" panose="02020404030301010803" pitchFamily="18" charset="0"/>
              </a:rPr>
              <a:t>Strmčnik (2001) zapiše, da “ob teh učnih funkcijah </a:t>
            </a:r>
            <a:r>
              <a:rPr lang="sl-SI" dirty="0">
                <a:solidFill>
                  <a:srgbClr val="FF0000"/>
                </a:solidFill>
                <a:latin typeface="Garamond" panose="02020404030301010803" pitchFamily="18" charset="0"/>
              </a:rPr>
              <a:t>nikakor ne sme biti omalovaževana poučevalna vloga učitelja</a:t>
            </a:r>
            <a:r>
              <a:rPr lang="sl-SI" dirty="0">
                <a:latin typeface="Garamond" panose="02020404030301010803" pitchFamily="18" charset="0"/>
              </a:rPr>
              <a:t>” in nadaljuje, da je bilo doslej več </a:t>
            </a:r>
            <a:r>
              <a:rPr lang="sl-SI" dirty="0">
                <a:solidFill>
                  <a:srgbClr val="FF0000"/>
                </a:solidFill>
                <a:latin typeface="Garamond" panose="02020404030301010803" pitchFamily="18" charset="0"/>
              </a:rPr>
              <a:t>poskusov izriniti učitelja iz te vloge</a:t>
            </a:r>
            <a:r>
              <a:rPr lang="sl-SI" dirty="0">
                <a:latin typeface="Garamond" panose="02020404030301010803" pitchFamily="18" charset="0"/>
              </a:rPr>
              <a:t>. Na kar Strmčnik opozarja, ni preprosto to, da se učiteljevo vlogo preoblikuje v le nekoliko drugačno, ampak da se učitelja </a:t>
            </a:r>
            <a:r>
              <a:rPr lang="sl-SI" dirty="0" err="1">
                <a:latin typeface="Garamond" panose="02020404030301010803" pitchFamily="18" charset="0"/>
              </a:rPr>
              <a:t>izrinja</a:t>
            </a:r>
            <a:r>
              <a:rPr lang="sl-SI" dirty="0">
                <a:latin typeface="Garamond" panose="02020404030301010803" pitchFamily="18" charset="0"/>
              </a:rPr>
              <a:t> in v posledici ukinja kot posrednika med znanjem in učencem. </a:t>
            </a:r>
          </a:p>
          <a:p>
            <a:pPr>
              <a:defRPr/>
            </a:pPr>
            <a:endParaRPr lang="en-GB" dirty="0"/>
          </a:p>
        </p:txBody>
      </p:sp>
      <p:sp>
        <p:nvSpPr>
          <p:cNvPr id="4" name="Označba mesta številke diapozitiva 3"/>
          <p:cNvSpPr>
            <a:spLocks noGrp="1"/>
          </p:cNvSpPr>
          <p:nvPr>
            <p:ph type="sldNum" sz="quarter" idx="12"/>
          </p:nvPr>
        </p:nvSpPr>
        <p:spPr/>
        <p:txBody>
          <a:bodyPr/>
          <a:lstStyle/>
          <a:p>
            <a:pPr>
              <a:defRPr/>
            </a:pPr>
            <a:fld id="{E412325A-6F59-4613-B557-13A00E6F2E81}" type="slidenum">
              <a:rPr lang="sl-SI" altLang="en-US"/>
              <a:pPr>
                <a:defRPr/>
              </a:pPr>
              <a:t>6</a:t>
            </a:fld>
            <a:endParaRPr lang="sl-SI" altLang="en-US"/>
          </a:p>
        </p:txBody>
      </p:sp>
    </p:spTree>
    <p:extLst>
      <p:ext uri="{BB962C8B-B14F-4D97-AF65-F5344CB8AC3E}">
        <p14:creationId xmlns:p14="http://schemas.microsoft.com/office/powerpoint/2010/main" val="2761708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2800" b="1" dirty="0">
                <a:latin typeface="Garamond" panose="02020404030301010803" pitchFamily="18" charset="0"/>
              </a:rPr>
              <a:t>Razmislimo o poučevanju decimalnih števil in vlogi učitelja</a:t>
            </a:r>
            <a:endParaRPr lang="en-GB" sz="2800" dirty="0"/>
          </a:p>
        </p:txBody>
      </p:sp>
      <mc:AlternateContent xmlns:mc="http://schemas.openxmlformats.org/markup-compatibility/2006" xmlns:a14="http://schemas.microsoft.com/office/drawing/2010/main">
        <mc:Choice Requires="a14">
          <p:sp>
            <p:nvSpPr>
              <p:cNvPr id="3" name="Označba mesta vsebine 2"/>
              <p:cNvSpPr>
                <a:spLocks noGrp="1"/>
              </p:cNvSpPr>
              <p:nvPr>
                <p:ph idx="1"/>
              </p:nvPr>
            </p:nvSpPr>
            <p:spPr/>
            <p:txBody>
              <a:bodyPr>
                <a:normAutofit fontScale="92500" lnSpcReduction="20000"/>
              </a:bodyPr>
              <a:lstStyle/>
              <a:p>
                <a:pPr marL="514350" indent="-514350">
                  <a:buAutoNum type="arabicPeriod"/>
                </a:pPr>
                <a:r>
                  <a:rPr lang="sl-SI" dirty="0" smtClean="0">
                    <a:solidFill>
                      <a:srgbClr val="FF0000"/>
                    </a:solidFill>
                    <a:latin typeface="+mj-lt"/>
                  </a:rPr>
                  <a:t>Znanje o kurikulumu</a:t>
                </a:r>
              </a:p>
              <a:p>
                <a:pPr marL="0" indent="0">
                  <a:buNone/>
                </a:pPr>
                <a:r>
                  <a:rPr lang="sl-SI" dirty="0" smtClean="0">
                    <a:latin typeface="+mj-lt"/>
                  </a:rPr>
                  <a:t>Operativni cilji, 6. razred</a:t>
                </a:r>
              </a:p>
              <a:p>
                <a:pPr marL="0" indent="0">
                  <a:buNone/>
                </a:pPr>
                <a:r>
                  <a:rPr lang="sl-SI" dirty="0" smtClean="0">
                    <a:latin typeface="+mj-lt"/>
                  </a:rPr>
                  <a:t>Učenci:</a:t>
                </a:r>
              </a:p>
              <a:p>
                <a:pPr marL="0" indent="0">
                  <a:buNone/>
                </a:pPr>
                <a:r>
                  <a:rPr lang="sl-SI" dirty="0" smtClean="0">
                    <a:latin typeface="+mj-lt"/>
                  </a:rPr>
                  <a:t>- usvojijo pojem desetiških ulomkov </a:t>
                </a:r>
                <a14:m>
                  <m:oMath xmlns:m="http://schemas.openxmlformats.org/officeDocument/2006/math">
                    <m:f>
                      <m:fPr>
                        <m:ctrlPr>
                          <a:rPr lang="sl-SI" i="1" smtClean="0">
                            <a:latin typeface="Cambria Math" panose="02040503050406030204" pitchFamily="18" charset="0"/>
                          </a:rPr>
                        </m:ctrlPr>
                      </m:fPr>
                      <m:num>
                        <m:r>
                          <a:rPr lang="sl-SI" i="1" smtClean="0">
                            <a:latin typeface="Cambria Math" panose="02040503050406030204" pitchFamily="18" charset="0"/>
                          </a:rPr>
                          <m:t>𝑎</m:t>
                        </m:r>
                      </m:num>
                      <m:den>
                        <m:sSup>
                          <m:sSupPr>
                            <m:ctrlPr>
                              <a:rPr lang="sl-SI" i="1" smtClean="0">
                                <a:latin typeface="Cambria Math" panose="02040503050406030204" pitchFamily="18" charset="0"/>
                              </a:rPr>
                            </m:ctrlPr>
                          </m:sSupPr>
                          <m:e>
                            <m:r>
                              <a:rPr lang="sl-SI" i="0" smtClean="0">
                                <a:latin typeface="Cambria Math" panose="02040503050406030204" pitchFamily="18" charset="0"/>
                              </a:rPr>
                              <m:t>10</m:t>
                            </m:r>
                          </m:e>
                          <m:sup>
                            <m:r>
                              <a:rPr lang="sl-SI" i="1" smtClean="0">
                                <a:latin typeface="Cambria Math" panose="02040503050406030204" pitchFamily="18" charset="0"/>
                              </a:rPr>
                              <m:t>𝑛</m:t>
                            </m:r>
                          </m:sup>
                        </m:sSup>
                      </m:den>
                    </m:f>
                  </m:oMath>
                </a14:m>
                <a:r>
                  <a:rPr lang="sl-SI" dirty="0" smtClean="0">
                    <a:latin typeface="+mj-lt"/>
                  </a:rPr>
                  <a:t>,</a:t>
                </a:r>
              </a:p>
              <a:p>
                <a:pPr marL="0" indent="0">
                  <a:buNone/>
                </a:pPr>
                <a:r>
                  <a:rPr lang="sl-SI" dirty="0" smtClean="0">
                    <a:latin typeface="+mj-lt"/>
                  </a:rPr>
                  <a:t>- desetiški ulomek zapišejo z decimalno številko in obratno, </a:t>
                </a:r>
              </a:p>
              <a:p>
                <a:pPr marL="0" indent="0">
                  <a:buNone/>
                </a:pPr>
                <a:r>
                  <a:rPr lang="sl-SI" dirty="0" smtClean="0">
                    <a:latin typeface="+mj-lt"/>
                  </a:rPr>
                  <a:t>- razložijo pomen decimalne vejice,</a:t>
                </a:r>
              </a:p>
              <a:p>
                <a:pPr>
                  <a:buFontTx/>
                  <a:buChar char="-"/>
                </a:pPr>
                <a:r>
                  <a:rPr lang="sl-SI" dirty="0" smtClean="0">
                    <a:latin typeface="+mj-lt"/>
                  </a:rPr>
                  <a:t>uporabljajo simbole d, s, t</a:t>
                </a:r>
              </a:p>
              <a:p>
                <a:pPr marL="0" indent="0">
                  <a:buNone/>
                </a:pPr>
                <a:r>
                  <a:rPr lang="sl-SI" dirty="0" smtClean="0">
                    <a:latin typeface="+mj-lt"/>
                  </a:rPr>
                  <a:t>Minimalni standard</a:t>
                </a:r>
              </a:p>
              <a:p>
                <a:pPr>
                  <a:buFontTx/>
                  <a:buChar char="-"/>
                </a:pPr>
                <a:r>
                  <a:rPr lang="pl-PL" dirty="0" smtClean="0">
                    <a:latin typeface="+mj-lt"/>
                  </a:rPr>
                  <a:t>desetiški ulomek zapiše z decimalno številko in obratno </a:t>
                </a:r>
              </a:p>
              <a:p>
                <a:pPr marL="0" indent="0">
                  <a:buNone/>
                </a:pPr>
                <a:r>
                  <a:rPr lang="pl-PL" b="1" dirty="0" smtClean="0">
                    <a:latin typeface="+mj-lt"/>
                  </a:rPr>
                  <a:t>Vertikalno, horizontalno povezovanje znotraj predmeta in med predmeti</a:t>
                </a:r>
                <a:endParaRPr lang="en-GB" b="1" dirty="0">
                  <a:latin typeface="+mj-lt"/>
                </a:endParaRPr>
              </a:p>
            </p:txBody>
          </p:sp>
        </mc:Choice>
        <mc:Fallback xmlns="">
          <p:sp>
            <p:nvSpPr>
              <p:cNvPr id="3" name="Označba mesta vsebine 2"/>
              <p:cNvSpPr>
                <a:spLocks noGrp="1" noRot="1" noChangeAspect="1" noMove="1" noResize="1" noEditPoints="1" noAdjustHandles="1" noChangeArrowheads="1" noChangeShapeType="1" noTextEdit="1"/>
              </p:cNvSpPr>
              <p:nvPr>
                <p:ph idx="1"/>
              </p:nvPr>
            </p:nvSpPr>
            <p:spPr>
              <a:blipFill>
                <a:blip r:embed="rId2"/>
                <a:stretch>
                  <a:fillRect l="-1101" t="-3641"/>
                </a:stretch>
              </a:blipFill>
            </p:spPr>
            <p:txBody>
              <a:bodyPr/>
              <a:lstStyle/>
              <a:p>
                <a:r>
                  <a:rPr lang="en-GB">
                    <a:noFill/>
                  </a:rPr>
                  <a:t> </a:t>
                </a:r>
              </a:p>
            </p:txBody>
          </p:sp>
        </mc:Fallback>
      </mc:AlternateContent>
    </p:spTree>
    <p:extLst>
      <p:ext uri="{BB962C8B-B14F-4D97-AF65-F5344CB8AC3E}">
        <p14:creationId xmlns:p14="http://schemas.microsoft.com/office/powerpoint/2010/main" val="3387947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GB" sz="2800" b="1" dirty="0">
              <a:latin typeface="Garamond" panose="02020404030301010803" pitchFamily="18" charset="0"/>
            </a:endParaRPr>
          </a:p>
        </p:txBody>
      </p:sp>
      <p:sp>
        <p:nvSpPr>
          <p:cNvPr id="3" name="Označba mesta vsebine 2"/>
          <p:cNvSpPr>
            <a:spLocks noGrp="1"/>
          </p:cNvSpPr>
          <p:nvPr>
            <p:ph idx="1"/>
          </p:nvPr>
        </p:nvSpPr>
        <p:spPr/>
        <p:txBody>
          <a:bodyPr/>
          <a:lstStyle/>
          <a:p>
            <a:pPr marL="0" indent="0">
              <a:buNone/>
            </a:pPr>
            <a:r>
              <a:rPr lang="sl-SI" dirty="0">
                <a:latin typeface="+mj-lt"/>
              </a:rPr>
              <a:t>2</a:t>
            </a:r>
            <a:r>
              <a:rPr lang="sl-SI" dirty="0" smtClean="0">
                <a:latin typeface="+mj-lt"/>
              </a:rPr>
              <a:t>. </a:t>
            </a:r>
            <a:r>
              <a:rPr lang="sl-SI" dirty="0" smtClean="0">
                <a:solidFill>
                  <a:srgbClr val="FF0000"/>
                </a:solidFill>
                <a:latin typeface="+mj-lt"/>
              </a:rPr>
              <a:t>Strokovno predmetno znanje</a:t>
            </a:r>
            <a:endParaRPr lang="sl-SI" dirty="0">
              <a:solidFill>
                <a:srgbClr val="FF0000"/>
              </a:solidFill>
              <a:latin typeface="+mj-lt"/>
            </a:endParaRPr>
          </a:p>
          <a:p>
            <a:pPr marL="0" indent="0">
              <a:buNone/>
            </a:pPr>
            <a:r>
              <a:rPr lang="sl-SI" dirty="0" smtClean="0">
                <a:latin typeface="+mj-lt"/>
              </a:rPr>
              <a:t>Kaj je decimalno število? Kaj so </a:t>
            </a:r>
            <a:r>
              <a:rPr lang="sl-SI" dirty="0" smtClean="0">
                <a:latin typeface="+mj-lt"/>
              </a:rPr>
              <a:t>desetiški </a:t>
            </a:r>
            <a:r>
              <a:rPr lang="sl-SI" dirty="0" smtClean="0">
                <a:latin typeface="+mj-lt"/>
              </a:rPr>
              <a:t>ulomki?</a:t>
            </a:r>
          </a:p>
          <a:p>
            <a:pPr marL="0" indent="0">
              <a:buNone/>
            </a:pPr>
            <a:r>
              <a:rPr lang="sl-SI" dirty="0" smtClean="0">
                <a:latin typeface="+mj-lt"/>
              </a:rPr>
              <a:t>Kako ga preberemo, zapišemo, predstavimo z desetiškimi enotami?</a:t>
            </a:r>
          </a:p>
          <a:p>
            <a:pPr marL="0" indent="0">
              <a:buNone/>
            </a:pPr>
            <a:r>
              <a:rPr lang="sl-SI" dirty="0" smtClean="0">
                <a:latin typeface="+mj-lt"/>
              </a:rPr>
              <a:t>Besedišče: celi del, decimalna vejica/pika, decimalke za vejico (desetine, stotine, tisočine…)</a:t>
            </a:r>
          </a:p>
          <a:p>
            <a:pPr marL="0" indent="0">
              <a:buNone/>
            </a:pPr>
            <a:r>
              <a:rPr lang="sl-SI" dirty="0" smtClean="0">
                <a:latin typeface="+mj-lt"/>
              </a:rPr>
              <a:t>Število ničel v imenovalcu desetiškega ulomka je enako številu decimalk danega decimalnega števila.</a:t>
            </a:r>
          </a:p>
          <a:p>
            <a:pPr marL="0" indent="0">
              <a:buNone/>
            </a:pPr>
            <a:endParaRPr lang="sl-SI" dirty="0" smtClean="0"/>
          </a:p>
          <a:p>
            <a:pPr marL="0" indent="0">
              <a:buNone/>
            </a:pPr>
            <a:endParaRPr lang="en-GB" dirty="0"/>
          </a:p>
        </p:txBody>
      </p:sp>
    </p:spTree>
    <p:extLst>
      <p:ext uri="{BB962C8B-B14F-4D97-AF65-F5344CB8AC3E}">
        <p14:creationId xmlns:p14="http://schemas.microsoft.com/office/powerpoint/2010/main" val="34701963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en-GB"/>
          </a:p>
        </p:txBody>
      </p:sp>
      <p:sp>
        <p:nvSpPr>
          <p:cNvPr id="3" name="Označba mesta vsebine 2"/>
          <p:cNvSpPr>
            <a:spLocks noGrp="1"/>
          </p:cNvSpPr>
          <p:nvPr>
            <p:ph idx="1"/>
          </p:nvPr>
        </p:nvSpPr>
        <p:spPr/>
        <p:txBody>
          <a:bodyPr>
            <a:normAutofit fontScale="92500" lnSpcReduction="10000"/>
          </a:bodyPr>
          <a:lstStyle/>
          <a:p>
            <a:pPr marL="0" indent="0">
              <a:buNone/>
            </a:pPr>
            <a:r>
              <a:rPr lang="sl-SI" dirty="0">
                <a:solidFill>
                  <a:srgbClr val="FF0000"/>
                </a:solidFill>
                <a:latin typeface="+mj-lt"/>
              </a:rPr>
              <a:t>3</a:t>
            </a:r>
            <a:r>
              <a:rPr lang="sl-SI" dirty="0" smtClean="0">
                <a:solidFill>
                  <a:srgbClr val="FF0000"/>
                </a:solidFill>
                <a:latin typeface="+mj-lt"/>
              </a:rPr>
              <a:t>. Pedagoško strokovno znanje</a:t>
            </a:r>
          </a:p>
          <a:p>
            <a:pPr marL="0" indent="0">
              <a:buNone/>
            </a:pPr>
            <a:r>
              <a:rPr lang="sl-SI" dirty="0" smtClean="0">
                <a:latin typeface="+mj-lt"/>
              </a:rPr>
              <a:t>a. </a:t>
            </a:r>
            <a:r>
              <a:rPr lang="sl-SI" dirty="0" smtClean="0">
                <a:latin typeface="+mj-lt"/>
              </a:rPr>
              <a:t>Desetiški </a:t>
            </a:r>
            <a:r>
              <a:rPr lang="sl-SI" dirty="0" smtClean="0">
                <a:latin typeface="+mj-lt"/>
              </a:rPr>
              <a:t>ulomek</a:t>
            </a:r>
          </a:p>
          <a:p>
            <a:pPr marL="0" indent="0">
              <a:buNone/>
            </a:pPr>
            <a:r>
              <a:rPr lang="sl-SI" dirty="0" smtClean="0">
                <a:latin typeface="+mj-lt"/>
              </a:rPr>
              <a:t>Reprezentiranje pojma, prehajanje med reprezentacijami</a:t>
            </a:r>
          </a:p>
          <a:p>
            <a:pPr>
              <a:buFontTx/>
              <a:buChar char="-"/>
            </a:pPr>
            <a:r>
              <a:rPr lang="sl-SI" dirty="0" smtClean="0">
                <a:latin typeface="+mj-lt"/>
              </a:rPr>
              <a:t>Desetiški </a:t>
            </a:r>
            <a:r>
              <a:rPr lang="sl-SI" dirty="0" smtClean="0">
                <a:latin typeface="+mj-lt"/>
              </a:rPr>
              <a:t>ulomek (reprezentacija decimalnega ulomka: konkretno, grafično simbolno; strukturirano ali nestrukturirano?) (vertikalno povezovanje z ulomki iz 5. razreda)</a:t>
            </a:r>
          </a:p>
          <a:p>
            <a:pPr>
              <a:buFontTx/>
              <a:buChar char="-"/>
            </a:pPr>
            <a:r>
              <a:rPr lang="sl-SI" dirty="0" smtClean="0">
                <a:latin typeface="+mj-lt"/>
              </a:rPr>
              <a:t>Povezovanje </a:t>
            </a:r>
            <a:r>
              <a:rPr lang="sl-SI" dirty="0" smtClean="0">
                <a:latin typeface="+mj-lt"/>
              </a:rPr>
              <a:t>desetiškega </a:t>
            </a:r>
            <a:r>
              <a:rPr lang="sl-SI" dirty="0" smtClean="0">
                <a:latin typeface="+mj-lt"/>
              </a:rPr>
              <a:t>ulomka s količinami, npr. 2 dm = 2/10 m; 27/1000 km = 27 m (prehajanje med simbolnimi reprezentacijami). Zakaj je smiselno povezovanje desetiških ulomkov in količin? Zapišite nekaj primerov nalog povezovanja desetiških ulomkov in količin. (primer horizontalnega povezovanja)</a:t>
            </a:r>
            <a:endParaRPr lang="en-GB" dirty="0">
              <a:latin typeface="+mj-lt"/>
            </a:endParaRPr>
          </a:p>
        </p:txBody>
      </p:sp>
      <p:sp>
        <p:nvSpPr>
          <p:cNvPr id="4" name="PoljeZBesedilom 3"/>
          <p:cNvSpPr txBox="1"/>
          <p:nvPr/>
        </p:nvSpPr>
        <p:spPr>
          <a:xfrm>
            <a:off x="7887855" y="581891"/>
            <a:ext cx="3204019" cy="1754326"/>
          </a:xfrm>
          <a:prstGeom prst="rect">
            <a:avLst/>
          </a:prstGeom>
          <a:noFill/>
        </p:spPr>
        <p:txBody>
          <a:bodyPr wrap="none" rtlCol="0">
            <a:spAutoFit/>
          </a:bodyPr>
          <a:lstStyle/>
          <a:p>
            <a:r>
              <a:rPr lang="sl-SI" dirty="0" smtClean="0">
                <a:solidFill>
                  <a:srgbClr val="0070C0"/>
                </a:solidFill>
              </a:rPr>
              <a:t>Pedagoško znanje: </a:t>
            </a:r>
          </a:p>
          <a:p>
            <a:r>
              <a:rPr lang="sl-SI" dirty="0" smtClean="0">
                <a:solidFill>
                  <a:srgbClr val="0070C0"/>
                </a:solidFill>
              </a:rPr>
              <a:t>Odnos do poučevanja</a:t>
            </a:r>
          </a:p>
          <a:p>
            <a:r>
              <a:rPr lang="sl-SI" dirty="0" smtClean="0">
                <a:solidFill>
                  <a:srgbClr val="0070C0"/>
                </a:solidFill>
              </a:rPr>
              <a:t>Poznavanje učnega načrta</a:t>
            </a:r>
          </a:p>
          <a:p>
            <a:r>
              <a:rPr lang="sl-SI" dirty="0" smtClean="0">
                <a:solidFill>
                  <a:srgbClr val="0070C0"/>
                </a:solidFill>
              </a:rPr>
              <a:t>Poznavanja procesa učenja</a:t>
            </a:r>
          </a:p>
          <a:p>
            <a:r>
              <a:rPr lang="sl-SI" dirty="0" smtClean="0">
                <a:solidFill>
                  <a:srgbClr val="0070C0"/>
                </a:solidFill>
              </a:rPr>
              <a:t>Poznavanje procesa ocenjevanja</a:t>
            </a:r>
          </a:p>
          <a:p>
            <a:r>
              <a:rPr lang="sl-SI" dirty="0" smtClean="0">
                <a:solidFill>
                  <a:srgbClr val="0070C0"/>
                </a:solidFill>
              </a:rPr>
              <a:t>Poznavanje učnih pristopov</a:t>
            </a:r>
          </a:p>
        </p:txBody>
      </p:sp>
    </p:spTree>
    <p:extLst>
      <p:ext uri="{BB962C8B-B14F-4D97-AF65-F5344CB8AC3E}">
        <p14:creationId xmlns:p14="http://schemas.microsoft.com/office/powerpoint/2010/main" val="35144099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158</TotalTime>
  <Words>1356</Words>
  <Application>Microsoft Office PowerPoint</Application>
  <PresentationFormat>Širokozaslonsko</PresentationFormat>
  <Paragraphs>120</Paragraphs>
  <Slides>18</Slides>
  <Notes>1</Notes>
  <HiddenSlides>0</HiddenSlides>
  <MMClips>0</MMClips>
  <ScaleCrop>false</ScaleCrop>
  <HeadingPairs>
    <vt:vector size="6" baseType="variant">
      <vt:variant>
        <vt:lpstr>Uporabljene pisave</vt:lpstr>
      </vt:variant>
      <vt:variant>
        <vt:i4>6</vt:i4>
      </vt:variant>
      <vt:variant>
        <vt:lpstr>Tema</vt:lpstr>
      </vt:variant>
      <vt:variant>
        <vt:i4>1</vt:i4>
      </vt:variant>
      <vt:variant>
        <vt:lpstr>Naslovi diapozitivov</vt:lpstr>
      </vt:variant>
      <vt:variant>
        <vt:i4>18</vt:i4>
      </vt:variant>
    </vt:vector>
  </HeadingPairs>
  <TitlesOfParts>
    <vt:vector size="25" baseType="lpstr">
      <vt:lpstr>Arial</vt:lpstr>
      <vt:lpstr>Calibri</vt:lpstr>
      <vt:lpstr>Calibri Light</vt:lpstr>
      <vt:lpstr>Cambria Math</vt:lpstr>
      <vt:lpstr>Garamond</vt:lpstr>
      <vt:lpstr>Tahoma</vt:lpstr>
      <vt:lpstr>Officeova tema</vt:lpstr>
      <vt:lpstr>Poučevalna vloga učitelja</vt:lpstr>
      <vt:lpstr>Poučevalna vloga učitelja in razvijanje pojmov</vt:lpstr>
      <vt:lpstr>… nekateri poudarki konstruktivizma</vt:lpstr>
      <vt:lpstr>PowerPointova predstavitev</vt:lpstr>
      <vt:lpstr>PowerPointova predstavitev</vt:lpstr>
      <vt:lpstr>PowerPointova predstavitev</vt:lpstr>
      <vt:lpstr>Razmislimo o poučevanju decimalnih števil in vlogi učitelja</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PowerPointova predstavitev</vt:lpstr>
      <vt:lpstr>Primer učne priprave z vidika strokovnega znanje, pedagoškega, znanja o kurikulumu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Poučevalna vloga učitelja</dc:title>
  <dc:creator>Tatjana</dc:creator>
  <cp:lastModifiedBy>Tatjana</cp:lastModifiedBy>
  <cp:revision>13</cp:revision>
  <dcterms:created xsi:type="dcterms:W3CDTF">2023-03-28T08:23:13Z</dcterms:created>
  <dcterms:modified xsi:type="dcterms:W3CDTF">2023-03-31T11:39:32Z</dcterms:modified>
</cp:coreProperties>
</file>