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EAE2-9A4A-4E56-8CF3-BE06929C1943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2FB7E-88FA-486D-9CB8-5680426C5F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103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EAE2-9A4A-4E56-8CF3-BE06929C1943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2FB7E-88FA-486D-9CB8-5680426C5F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733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EAE2-9A4A-4E56-8CF3-BE06929C1943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2FB7E-88FA-486D-9CB8-5680426C5F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793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EAE2-9A4A-4E56-8CF3-BE06929C1943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2FB7E-88FA-486D-9CB8-5680426C5F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922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EAE2-9A4A-4E56-8CF3-BE06929C1943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2FB7E-88FA-486D-9CB8-5680426C5F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667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EAE2-9A4A-4E56-8CF3-BE06929C1943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2FB7E-88FA-486D-9CB8-5680426C5F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058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EAE2-9A4A-4E56-8CF3-BE06929C1943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2FB7E-88FA-486D-9CB8-5680426C5F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866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EAE2-9A4A-4E56-8CF3-BE06929C1943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2FB7E-88FA-486D-9CB8-5680426C5F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549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EAE2-9A4A-4E56-8CF3-BE06929C1943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2FB7E-88FA-486D-9CB8-5680426C5F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123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EAE2-9A4A-4E56-8CF3-BE06929C1943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2FB7E-88FA-486D-9CB8-5680426C5F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229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EAE2-9A4A-4E56-8CF3-BE06929C1943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2FB7E-88FA-486D-9CB8-5680426C5F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433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9EAE2-9A4A-4E56-8CF3-BE06929C1943}" type="datetimeFigureOut">
              <a:rPr lang="en-GB" smtClean="0"/>
              <a:t>04/04/2023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2FB7E-88FA-486D-9CB8-5680426C5F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024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Poučevalna vloga učitelja (2)</a:t>
            </a:r>
            <a:endParaRPr lang="en-GB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Prof. dr. Tatjana Hodnik</a:t>
            </a:r>
            <a:endParaRPr lang="sl-SI" dirty="0"/>
          </a:p>
          <a:p>
            <a:r>
              <a:rPr lang="sl-SI" dirty="0" smtClean="0"/>
              <a:t>(izročki za predavanja pri predmetu osnove didaktike matematike, 2. l., dvopredmetni učitelj, matematika z vezavami)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7616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/>
              <a:t>Kakovostno poučevanje matematike – nekateri poudarki</a:t>
            </a:r>
            <a:endParaRPr lang="en-GB" sz="32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>
                <a:latin typeface="+mj-lt"/>
              </a:rPr>
              <a:t>- Kot smo že omenili, ni enega načina poučevanja matematike, obstajajo pa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kriteriji za zagotavljanje kakovostnega poučevanja</a:t>
            </a:r>
            <a:r>
              <a:rPr lang="sl-SI" dirty="0">
                <a:latin typeface="+mj-lt"/>
              </a:rPr>
              <a:t>. </a:t>
            </a:r>
          </a:p>
          <a:p>
            <a:pPr marL="0" indent="0">
              <a:buNone/>
            </a:pPr>
            <a:r>
              <a:rPr lang="sl-SI" dirty="0">
                <a:latin typeface="+mj-lt"/>
              </a:rPr>
              <a:t>- Pouk matematike mora biti v razredu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načrtno zasnovan </a:t>
            </a:r>
            <a:r>
              <a:rPr lang="sl-SI" dirty="0">
                <a:latin typeface="+mj-lt"/>
              </a:rPr>
              <a:t>in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skrbno organiziran</a:t>
            </a:r>
            <a:r>
              <a:rPr lang="sl-SI" dirty="0">
                <a:latin typeface="+mj-lt"/>
              </a:rPr>
              <a:t> ter mora biti vedno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osredotočen na učinek učenja (znanje) </a:t>
            </a:r>
            <a:r>
              <a:rPr lang="sl-SI" dirty="0">
                <a:latin typeface="+mj-lt"/>
              </a:rPr>
              <a:t>pri učencih.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+mj-lt"/>
              </a:rPr>
              <a:t>- Strogost</a:t>
            </a:r>
            <a:r>
              <a:rPr lang="sl-SI" dirty="0" smtClean="0">
                <a:latin typeface="+mj-lt"/>
              </a:rPr>
              <a:t> (angl. </a:t>
            </a:r>
            <a:r>
              <a:rPr lang="sl-SI" dirty="0" err="1" smtClean="0">
                <a:latin typeface="+mj-lt"/>
              </a:rPr>
              <a:t>rigor</a:t>
            </a:r>
            <a:r>
              <a:rPr lang="sl-SI" dirty="0" smtClean="0">
                <a:latin typeface="+mj-lt"/>
              </a:rPr>
              <a:t>) pri </a:t>
            </a:r>
            <a:r>
              <a:rPr lang="sl-SI" dirty="0" smtClean="0">
                <a:latin typeface="+mj-lt"/>
              </a:rPr>
              <a:t>poučevanju matematike pomeni ustvarjanje ravnovesja – zagotavljanje enake stopnje zahtevnosti/intenzivnosti med konceptualnim </a:t>
            </a:r>
            <a:r>
              <a:rPr lang="sl-SI" dirty="0" smtClean="0">
                <a:latin typeface="+mj-lt"/>
              </a:rPr>
              <a:t>znanjem</a:t>
            </a:r>
            <a:r>
              <a:rPr lang="sl-SI" dirty="0" smtClean="0">
                <a:latin typeface="+mj-lt"/>
              </a:rPr>
              <a:t>, proceduralnim znanjem tekočnosti izvajanja postopkov </a:t>
            </a:r>
            <a:r>
              <a:rPr lang="sl-SI" dirty="0" smtClean="0">
                <a:latin typeface="+mj-lt"/>
              </a:rPr>
              <a:t>ter uporabe znanja</a:t>
            </a:r>
            <a:r>
              <a:rPr lang="sl-SI" dirty="0" smtClean="0">
                <a:latin typeface="+mj-lt"/>
              </a:rPr>
              <a:t>. (primer: ploščina pravokotnika)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endParaRPr lang="sl-S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0368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Poučevanje matematike je učinkovitejše, če temelji na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ustrezno zahtevnih učnih ciljev </a:t>
            </a:r>
            <a:r>
              <a:rPr lang="sl-SI" dirty="0" smtClean="0">
                <a:latin typeface="+mj-lt"/>
              </a:rPr>
              <a:t>in so učencem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jasni kriteriji uspeha</a:t>
            </a:r>
            <a:r>
              <a:rPr lang="sl-SI" dirty="0" smtClean="0">
                <a:latin typeface="+mj-lt"/>
              </a:rPr>
              <a:t>. (primer: operativni cilj pri decimalnih številih, minimalni standard; uspeh je vezan na doseganje cilja)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Učitelji morajo jasno vedeti,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kaj učenci znajo, kako morajo znanje nadgraditi</a:t>
            </a:r>
            <a:r>
              <a:rPr lang="sl-SI" dirty="0" smtClean="0">
                <a:latin typeface="+mj-lt"/>
              </a:rPr>
              <a:t> in kako poteka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uresničitev učnih mejnikov </a:t>
            </a:r>
            <a:r>
              <a:rPr lang="sl-SI" dirty="0" smtClean="0">
                <a:latin typeface="+mj-lt"/>
              </a:rPr>
              <a:t>(v angl. </a:t>
            </a:r>
            <a:r>
              <a:rPr lang="sl-SI" dirty="0" err="1" smtClean="0">
                <a:latin typeface="+mj-lt"/>
              </a:rPr>
              <a:t>threshold</a:t>
            </a:r>
            <a:r>
              <a:rPr lang="sl-SI" dirty="0">
                <a:latin typeface="+mj-lt"/>
              </a:rPr>
              <a:t> </a:t>
            </a:r>
            <a:r>
              <a:rPr lang="sl-SI" dirty="0" smtClean="0">
                <a:latin typeface="+mj-lt"/>
              </a:rPr>
              <a:t>– prag) (primer: reševanje enačb)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Dobro poučevanje matematike je zasnovano med drugim tudi na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diskurzu in sodelovanju</a:t>
            </a:r>
            <a:r>
              <a:rPr lang="sl-SI" dirty="0" smtClean="0">
                <a:latin typeface="+mj-lt"/>
              </a:rPr>
              <a:t> - tako učenec z učiteljem kot med vrstniki - in poteka ob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ustrezno zahtevnih nalogah</a:t>
            </a:r>
            <a:r>
              <a:rPr lang="sl-SI" dirty="0" smtClean="0">
                <a:latin typeface="+mj-lt"/>
              </a:rPr>
              <a:t>. (primer: „tarčno število“)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Učenci so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odgovorni nosilci </a:t>
            </a:r>
            <a:r>
              <a:rPr lang="sl-SI" dirty="0" smtClean="0">
                <a:latin typeface="+mj-lt"/>
              </a:rPr>
              <a:t>svojega razmišljanja. (nihče se ne more naučiti namesto njih; zahteve tudi po samostojnem učenju, opravljanju domačih nalog…)</a:t>
            </a:r>
            <a:endParaRPr lang="sl-S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74054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/>
              <a:t>Kazalniki kakovostnega poučevanja matematike (</a:t>
            </a:r>
            <a:r>
              <a:rPr lang="sl-SI" sz="3200" dirty="0" err="1" smtClean="0"/>
              <a:t>Hattie</a:t>
            </a:r>
            <a:r>
              <a:rPr lang="sl-SI" sz="3200" dirty="0" smtClean="0"/>
              <a:t> et </a:t>
            </a:r>
            <a:r>
              <a:rPr lang="sl-SI" sz="3200" dirty="0" err="1" smtClean="0"/>
              <a:t>al</a:t>
            </a:r>
            <a:r>
              <a:rPr lang="sl-SI" sz="3200" dirty="0" smtClean="0"/>
              <a:t>., 2017)</a:t>
            </a:r>
            <a:endParaRPr lang="en-GB" sz="32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Jasna opredelitev ciljev. (učni načrt)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Spodbujanje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reševanja problemov</a:t>
            </a:r>
            <a:r>
              <a:rPr lang="sl-SI" dirty="0" smtClean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Uporaba in povezovanje matematičnih reprezentacij.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Razvijanje </a:t>
            </a:r>
            <a:r>
              <a:rPr lang="sl-SI" dirty="0" smtClean="0">
                <a:latin typeface="+mj-lt"/>
              </a:rPr>
              <a:t>ustreznega matematičnega diskurza.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Postavljanje smiselnih vprašanj.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Izgradnja procesne tekočnosti na podlagi konceptualnega razumevanja.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Spodbujanje prizadevanja in truda pri učenju matematike.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Pridobivanje in upoštevanje evidence o učenčevem znanju. (kaj lahko učitelj od posameznika pričakuje; ohranimo visoka pričakovanja)</a:t>
            </a:r>
            <a:endParaRPr lang="sl-S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29372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Direktno in dialoško poučevanje</a:t>
            </a:r>
            <a:endParaRPr lang="en-GB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Za uvod preberite dokument v spletni učilnici (</a:t>
            </a:r>
            <a:r>
              <a:rPr lang="sl-SI" dirty="0" err="1" smtClean="0"/>
              <a:t>Hattie</a:t>
            </a:r>
            <a:r>
              <a:rPr lang="sl-SI" dirty="0" smtClean="0"/>
              <a:t> et </a:t>
            </a:r>
            <a:r>
              <a:rPr lang="sl-SI" dirty="0" err="1" smtClean="0"/>
              <a:t>al</a:t>
            </a:r>
            <a:r>
              <a:rPr lang="sl-SI" dirty="0" smtClean="0"/>
              <a:t>., 2017, </a:t>
            </a:r>
            <a:r>
              <a:rPr lang="sl-SI" dirty="0" err="1" smtClean="0"/>
              <a:t>Visible</a:t>
            </a:r>
            <a:r>
              <a:rPr lang="sl-SI" dirty="0" smtClean="0"/>
              <a:t> </a:t>
            </a:r>
            <a:r>
              <a:rPr lang="sl-SI" dirty="0" err="1" smtClean="0"/>
              <a:t>learning</a:t>
            </a:r>
            <a:r>
              <a:rPr lang="sl-SI" dirty="0" smtClean="0"/>
              <a:t> </a:t>
            </a:r>
            <a:r>
              <a:rPr lang="sl-SI" dirty="0" err="1" smtClean="0"/>
              <a:t>for</a:t>
            </a:r>
            <a:r>
              <a:rPr lang="sl-SI" dirty="0" smtClean="0"/>
              <a:t> </a:t>
            </a:r>
            <a:r>
              <a:rPr lang="sl-SI" dirty="0" err="1" smtClean="0"/>
              <a:t>mathematics</a:t>
            </a:r>
            <a:r>
              <a:rPr lang="sl-SI" smtClean="0"/>
              <a:t>, 23-26)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230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1189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353</Words>
  <Application>Microsoft Office PowerPoint</Application>
  <PresentationFormat>Širokozaslonsko</PresentationFormat>
  <Paragraphs>22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Officeova tema</vt:lpstr>
      <vt:lpstr>Poučevalna vloga učitelja (2)</vt:lpstr>
      <vt:lpstr>Kakovostno poučevanje matematike – nekateri poudarki</vt:lpstr>
      <vt:lpstr>PowerPointova predstavitev</vt:lpstr>
      <vt:lpstr>Kazalniki kakovostnega poučevanja matematike (Hattie et al., 2017)</vt:lpstr>
      <vt:lpstr>Direktno in dialoško poučevanje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Poučevalna vloga učitelja (2)</dc:title>
  <dc:creator>Tatjana</dc:creator>
  <cp:lastModifiedBy>Tatjana</cp:lastModifiedBy>
  <cp:revision>9</cp:revision>
  <dcterms:created xsi:type="dcterms:W3CDTF">2023-04-03T18:51:20Z</dcterms:created>
  <dcterms:modified xsi:type="dcterms:W3CDTF">2023-04-04T17:53:10Z</dcterms:modified>
</cp:coreProperties>
</file>