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0B47-16B5-45B2-95CF-2A3F21CD9630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2A8A8-420A-48DD-B8A2-09EEB877E6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89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A8A8-420A-48DD-B8A2-09EEB877E60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82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A8A8-420A-48DD-B8A2-09EEB877E60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5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893CE-B4B8-B88C-75A7-819261F89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4A6510-D13E-3B34-58AE-6A6A23E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A6DD3C-C42A-9F24-3C85-4FF34A5D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60A972-E37C-68CB-2693-27FBAEC4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A633C7-5BCD-CBF4-39E0-85883672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26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04F67-96B0-3994-1E0E-C82D661D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E18F2F0-CBBB-C024-51DB-74891D21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FEF3EB-A5B8-7A0B-80B9-0CB32FB8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F8110F-5D91-3B7A-0D65-70277ED9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3A4BBD-3DED-6702-4AB3-B4F85E50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36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F508DE5-451E-E059-1343-5FE364BDF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C521AD-76B4-2223-10EA-B58A4DC7F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C53AC45-E3E0-B782-E779-DDD9D2FA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DCA45F-097C-4CF2-56CB-A3D74CFE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F95F67-7044-31F2-FEFC-48863E62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95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AC88F-7010-4C46-01EC-10CEC0F8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F12050-AD9A-1DD3-7DC4-6A7281F3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9215D2-AB13-EE87-7925-1781F14A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9BC4F2-7221-1B7B-FF3F-6E8061EB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DFC788-B9CC-5AF8-D2A2-B0DFCA1C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8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AA2B04-CCE8-0382-8CDC-1CA8047F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4CC6ED2-4FAD-B88D-E1B4-23C360B0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0E87FD-453E-7CDE-FE5D-4B38A58E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022738-F03B-A674-A66C-5F097593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CB1F9A-D00C-3F96-957C-86C9524F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934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FB4EB-43B8-A6FE-5C7D-A7525DA6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9481A0-C412-912E-BB16-9E7CB5D94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64D9432-8075-EBDC-749A-365E0258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52A8DF-6A5B-6AD2-FA45-43798AB1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B4A7A1C-2C19-B231-7CAA-4DC09139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EC2D4C0-C408-4B03-CF1A-69A7F634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04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ACDA9-1543-3376-A01B-47184062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CA72C7-6104-3957-A2BD-3CB41809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C96F87A-1CD8-3914-140A-3B2B3BBC7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0E6D438-FA45-3D3F-C818-D6BEDF29D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7EA2358-DF18-FD9B-C5CD-0192C3563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9618024-2643-3400-1C05-AB1C6929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72AA315-32CD-0E7D-AD6A-BF6945E3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9E7D189-B93B-BD38-1C7F-66AB10A0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9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FC9F9-504C-27EA-F626-5BD95AFD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54855E3-87C4-1E44-71A6-51454C04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8EA055D-C530-C28A-0891-A3C9BBB9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1EB2371-1315-0D56-48A5-1C7F2003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85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D68467A-9B1C-97FE-D7A5-1277DA9B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283A5D2-A6C2-240A-C153-DC21CFAF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643D86A-CAA2-349A-DA23-1106D237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906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04BCB-CF2F-6A88-FE21-6098816B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F2B81E-7F6D-348B-4B5E-57E491E9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A8FE086-92F1-22FB-A945-C96DFEFE5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10AE6E-C393-A550-5A61-D7D978C9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9405DD2-56B6-DC8E-F31F-784041E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9CB4CC-1339-B340-ADD3-F9B887FD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46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EF2B6-2C5A-C2B7-EB91-F9C3F1C1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7CB29DC-E90A-33E8-DA5E-61B9ECDCA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764A386-BE61-771D-04AF-9E6735D8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FC5C8BA-43E2-17EE-8D82-BD397870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0C09E2A-A5FC-3EC0-6ECD-96D68F13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74FDA3D-860C-8239-1373-B048A45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2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5CA05A7-8150-2E92-8C88-7B7FA581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C3B873A-C83C-1C11-AA9E-EEB0CE9C6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DC9F32-2595-A599-DF3B-5ABAAFD20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8A00-1CE5-4B8F-BCA3-E06C38E18409}" type="datetimeFigureOut">
              <a:rPr lang="sl-SI" smtClean="0"/>
              <a:t>13. 04. 2023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E4E785-7003-DBB6-39DB-B401D7DA8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A9C8D8-C937-4724-A2D2-570C9D931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3710-03BC-4B51-A440-8EE4776979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94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8" Type="http://schemas.openxmlformats.org/officeDocument/2006/relationships/image" Target="../media/image30.png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A1A164-5112-2AC8-BDD2-F649EB8C9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Analiza preverjanja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7B066B-80E4-51D4-84EE-5B7B87329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pred 4. preizkusom znanja</a:t>
            </a:r>
          </a:p>
          <a:p>
            <a:r>
              <a:rPr lang="sl-SI"/>
              <a:t>april </a:t>
            </a:r>
            <a:r>
              <a:rPr lang="sl-SI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758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F60D41F-84DF-DCFC-A251-A00587CE1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3" t="42609" r="30951" b="48695"/>
          <a:stretch/>
        </p:blipFill>
        <p:spPr>
          <a:xfrm>
            <a:off x="129208" y="99390"/>
            <a:ext cx="8523799" cy="954157"/>
          </a:xfrm>
          <a:prstGeom prst="rect">
            <a:avLst/>
          </a:prstGeom>
        </p:spPr>
      </p:pic>
      <p:pic>
        <p:nvPicPr>
          <p:cNvPr id="3074" name="Picture 2" descr="Delo na daljavo, 9. a (3. skupina) , sreda, 25. 3. 2020 6 9 5 2 trikotnika 3  pravokotniki 8 12 6 2 štirikotnika 4 pravokotni">
            <a:extLst>
              <a:ext uri="{FF2B5EF4-FFF2-40B4-BE49-F238E27FC236}">
                <a16:creationId xmlns:a16="http://schemas.microsoft.com/office/drawing/2014/main" id="{E91D35D3-8A80-7278-4C34-0D3EA28A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" y="1053546"/>
            <a:ext cx="2093844" cy="26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38109197-5214-B4BD-BA8A-73D684414204}"/>
                  </a:ext>
                </a:extLst>
              </p:cNvPr>
              <p:cNvSpPr txBox="1"/>
              <p:nvPr/>
            </p:nvSpPr>
            <p:spPr>
              <a:xfrm>
                <a:off x="2034443" y="1384736"/>
                <a:ext cx="1381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400" dirty="0"/>
                  <a:t> = 5 cm</a:t>
                </a:r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38109197-5214-B4BD-BA8A-73D68441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43" y="1384736"/>
                <a:ext cx="1381340" cy="461665"/>
              </a:xfrm>
              <a:prstGeom prst="rect">
                <a:avLst/>
              </a:prstGeom>
              <a:blipFill>
                <a:blip r:embed="rId5"/>
                <a:stretch>
                  <a:fillRect l="-1327" t="-10526" r="-6195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DEEA235E-0757-746D-31C9-70D6566830DE}"/>
                  </a:ext>
                </a:extLst>
              </p:cNvPr>
              <p:cNvSpPr txBox="1"/>
              <p:nvPr/>
            </p:nvSpPr>
            <p:spPr>
              <a:xfrm>
                <a:off x="2115154" y="1823360"/>
                <a:ext cx="1543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l-SI" sz="2400" dirty="0"/>
                  <a:t> = 12 cm</a:t>
                </a: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DEEA235E-0757-746D-31C9-70D656683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54" y="1823360"/>
                <a:ext cx="1543949" cy="461665"/>
              </a:xfrm>
              <a:prstGeom prst="rect">
                <a:avLst/>
              </a:prstGeom>
              <a:blipFill>
                <a:blip r:embed="rId6"/>
                <a:stretch>
                  <a:fillRect l="-1186" t="-10526" r="-5138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8900A98-D9C6-3B74-68A1-F39024FAFA31}"/>
                  </a:ext>
                </a:extLst>
              </p:cNvPr>
              <p:cNvSpPr txBox="1"/>
              <p:nvPr/>
            </p:nvSpPr>
            <p:spPr>
              <a:xfrm>
                <a:off x="2055987" y="2300273"/>
                <a:ext cx="1338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sz="2400" dirty="0"/>
                  <a:t>= 26 cm</a:t>
                </a: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8900A98-D9C6-3B74-68A1-F39024FAF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87" y="2300273"/>
                <a:ext cx="1338251" cy="461665"/>
              </a:xfrm>
              <a:prstGeom prst="rect">
                <a:avLst/>
              </a:prstGeom>
              <a:blipFill>
                <a:blip r:embed="rId7"/>
                <a:stretch>
                  <a:fillRect t="-10526" r="-6364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CF88A099-D339-35B0-4AC0-04F8F21CE152}"/>
              </a:ext>
            </a:extLst>
          </p:cNvPr>
          <p:cNvCxnSpPr/>
          <p:nvPr/>
        </p:nvCxnSpPr>
        <p:spPr>
          <a:xfrm>
            <a:off x="2039117" y="2761938"/>
            <a:ext cx="146105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F04FE93-053B-216B-12EE-FC21BB4B0698}"/>
              </a:ext>
            </a:extLst>
          </p:cNvPr>
          <p:cNvSpPr txBox="1"/>
          <p:nvPr/>
        </p:nvSpPr>
        <p:spPr>
          <a:xfrm>
            <a:off x="2055987" y="2886077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2F569F8-37BD-7592-14AF-9AE9F7839757}"/>
              </a:ext>
            </a:extLst>
          </p:cNvPr>
          <p:cNvSpPr txBox="1"/>
          <p:nvPr/>
        </p:nvSpPr>
        <p:spPr>
          <a:xfrm>
            <a:off x="1992828" y="338119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V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827ADA29-EEC0-ADE0-0923-DB7DD67AC918}"/>
                  </a:ext>
                </a:extLst>
              </p:cNvPr>
              <p:cNvSpPr txBox="1"/>
              <p:nvPr/>
            </p:nvSpPr>
            <p:spPr>
              <a:xfrm>
                <a:off x="4025462" y="1353958"/>
                <a:ext cx="1330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𝒪𝓋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827ADA29-EEC0-ADE0-0923-DB7DD67AC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62" y="1353958"/>
                <a:ext cx="1330429" cy="523220"/>
              </a:xfrm>
              <a:prstGeom prst="rect">
                <a:avLst/>
              </a:prstGeom>
              <a:blipFill>
                <a:blip r:embed="rId8"/>
                <a:stretch>
                  <a:fillRect l="-9132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51394FD-14EB-A213-261C-2E38C57F25DF}"/>
              </a:ext>
            </a:extLst>
          </p:cNvPr>
          <p:cNvSpPr txBox="1"/>
          <p:nvPr/>
        </p:nvSpPr>
        <p:spPr>
          <a:xfrm>
            <a:off x="1747600" y="5076437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205BB2C6-8919-824D-6542-1B21BA208796}"/>
                  </a:ext>
                </a:extLst>
              </p:cNvPr>
              <p:cNvSpPr txBox="1"/>
              <p:nvPr/>
            </p:nvSpPr>
            <p:spPr>
              <a:xfrm>
                <a:off x="1971263" y="3892780"/>
                <a:ext cx="9643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205BB2C6-8919-824D-6542-1B21BA2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63" y="3892780"/>
                <a:ext cx="96430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74422BD-74BA-CEBF-15D4-899163C1925B}"/>
              </a:ext>
            </a:extLst>
          </p:cNvPr>
          <p:cNvSpPr txBox="1"/>
          <p:nvPr/>
        </p:nvSpPr>
        <p:spPr>
          <a:xfrm>
            <a:off x="6755862" y="822713"/>
            <a:ext cx="5094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Osnovna ploskev je pravokotni trikotnik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8048BF5D-63FE-2217-25DD-481349BB2585}"/>
                  </a:ext>
                </a:extLst>
              </p:cNvPr>
              <p:cNvSpPr txBox="1"/>
              <p:nvPr/>
            </p:nvSpPr>
            <p:spPr>
              <a:xfrm>
                <a:off x="6779263" y="1300140"/>
                <a:ext cx="1559851" cy="71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l-SI" sz="2800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sl-SI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l-SI" sz="2800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sl-SI" sz="28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8048BF5D-63FE-2217-25DD-481349BB2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63" y="1300140"/>
                <a:ext cx="1559851" cy="7105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BBC249C7-6E33-6BF7-88BC-2D42ED31F8E5}"/>
                  </a:ext>
                </a:extLst>
              </p:cNvPr>
              <p:cNvSpPr txBox="1"/>
              <p:nvPr/>
            </p:nvSpPr>
            <p:spPr>
              <a:xfrm>
                <a:off x="6779263" y="2007701"/>
                <a:ext cx="2093844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 ·</m:t>
                        </m:r>
                        <m:r>
                          <a:rPr lang="sl-SI" sz="2800" b="0" i="1" strike="sngStrike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·6 </m:t>
                        </m:r>
                      </m:num>
                      <m:den>
                        <m:r>
                          <a:rPr lang="sl-SI" sz="2800" i="0" strike="sngStrike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l-SI" sz="2800" b="0" i="1" strike="sngStrike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BBC249C7-6E33-6BF7-88BC-2D42ED31F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63" y="2007701"/>
                <a:ext cx="2093844" cy="7077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F5996EB-F013-462D-74A8-168C248CEB9D}"/>
                  </a:ext>
                </a:extLst>
              </p:cNvPr>
              <p:cNvSpPr txBox="1"/>
              <p:nvPr/>
            </p:nvSpPr>
            <p:spPr>
              <a:xfrm>
                <a:off x="6779263" y="2761938"/>
                <a:ext cx="2093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7F5996EB-F013-462D-74A8-168C248C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63" y="2761938"/>
                <a:ext cx="20938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B2CAA3DF-28A3-F652-A872-F9905C4F9069}"/>
                  </a:ext>
                </a:extLst>
              </p:cNvPr>
              <p:cNvSpPr txBox="1"/>
              <p:nvPr/>
            </p:nvSpPr>
            <p:spPr>
              <a:xfrm>
                <a:off x="2368861" y="3892779"/>
                <a:ext cx="2093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sl-SI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sl-SI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sl-SI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B2CAA3DF-28A3-F652-A872-F9905C4F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61" y="3892779"/>
                <a:ext cx="209384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0F785661-0A00-F947-BBE7-0E6EE69CA3EE}"/>
                  </a:ext>
                </a:extLst>
              </p:cNvPr>
              <p:cNvSpPr txBox="1"/>
              <p:nvPr/>
            </p:nvSpPr>
            <p:spPr>
              <a:xfrm>
                <a:off x="4025462" y="1955760"/>
                <a:ext cx="19472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·26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0F785661-0A00-F947-BBE7-0E6EE69C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62" y="1955760"/>
                <a:ext cx="1947200" cy="523220"/>
              </a:xfrm>
              <a:prstGeom prst="rect">
                <a:avLst/>
              </a:prstGeom>
              <a:blipFill>
                <a:blip r:embed="rId14"/>
                <a:stretch>
                  <a:fillRect l="-6250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47B1DF67-8FCF-382F-848D-C021B0C7A94F}"/>
                  </a:ext>
                </a:extLst>
              </p:cNvPr>
              <p:cNvSpPr txBox="1"/>
              <p:nvPr/>
            </p:nvSpPr>
            <p:spPr>
              <a:xfrm>
                <a:off x="4132961" y="2492351"/>
                <a:ext cx="2018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780 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47B1DF67-8FCF-382F-848D-C021B0C7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961" y="2492351"/>
                <a:ext cx="2018501" cy="523220"/>
              </a:xfrm>
              <a:prstGeom prst="rect">
                <a:avLst/>
              </a:prstGeom>
              <a:blipFill>
                <a:blip r:embed="rId15"/>
                <a:stretch>
                  <a:fillRect l="-6344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F76C0980-ECC7-2E61-6612-8F4CD3269757}"/>
                  </a:ext>
                </a:extLst>
              </p:cNvPr>
              <p:cNvSpPr txBox="1"/>
              <p:nvPr/>
            </p:nvSpPr>
            <p:spPr>
              <a:xfrm>
                <a:off x="2450951" y="3395430"/>
                <a:ext cx="1553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780 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F76C0980-ECC7-2E61-6612-8F4CD3269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51" y="3395430"/>
                <a:ext cx="15536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9F2805D-67A9-FD46-71C8-89BB8185537D}"/>
                  </a:ext>
                </a:extLst>
              </p:cNvPr>
              <p:cNvSpPr txBox="1"/>
              <p:nvPr/>
            </p:nvSpPr>
            <p:spPr>
              <a:xfrm>
                <a:off x="9212361" y="1353958"/>
                <a:ext cx="2004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A9F2805D-67A9-FD46-71C8-89BB81855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361" y="1353958"/>
                <a:ext cx="2004278" cy="523220"/>
              </a:xfrm>
              <a:prstGeom prst="rect">
                <a:avLst/>
              </a:prstGeom>
              <a:blipFill>
                <a:blip r:embed="rId17"/>
                <a:stretch>
                  <a:fillRect l="-607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906B9BF4-CBFC-90AA-DB1A-DA151127C335}"/>
                  </a:ext>
                </a:extLst>
              </p:cNvPr>
              <p:cNvSpPr txBox="1"/>
              <p:nvPr/>
            </p:nvSpPr>
            <p:spPr>
              <a:xfrm>
                <a:off x="1971263" y="4447290"/>
                <a:ext cx="1032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906B9BF4-CBFC-90AA-DB1A-DA151127C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63" y="4447290"/>
                <a:ext cx="103238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EEB508D1-F07B-A3F2-C6D4-8D90BF92506D}"/>
              </a:ext>
            </a:extLst>
          </p:cNvPr>
          <p:cNvCxnSpPr/>
          <p:nvPr/>
        </p:nvCxnSpPr>
        <p:spPr>
          <a:xfrm>
            <a:off x="4999062" y="3477905"/>
            <a:ext cx="6947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52FD4710-07B5-3B64-0D09-560208FFEAF9}"/>
              </a:ext>
            </a:extLst>
          </p:cNvPr>
          <p:cNvCxnSpPr>
            <a:cxnSpLocks/>
          </p:cNvCxnSpPr>
          <p:nvPr/>
        </p:nvCxnSpPr>
        <p:spPr>
          <a:xfrm>
            <a:off x="6205944" y="1001974"/>
            <a:ext cx="35830" cy="24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8B14629F-0C91-89F0-C0EB-287199975C59}"/>
              </a:ext>
            </a:extLst>
          </p:cNvPr>
          <p:cNvCxnSpPr>
            <a:cxnSpLocks/>
          </p:cNvCxnSpPr>
          <p:nvPr/>
        </p:nvCxnSpPr>
        <p:spPr>
          <a:xfrm>
            <a:off x="8941623" y="1053545"/>
            <a:ext cx="0" cy="2469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A51D44C2-C3D9-59C2-83B4-5281CC6CFE71}"/>
                  </a:ext>
                </a:extLst>
              </p:cNvPr>
              <p:cNvSpPr txBox="1"/>
              <p:nvPr/>
            </p:nvSpPr>
            <p:spPr>
              <a:xfrm>
                <a:off x="8472948" y="3677477"/>
                <a:ext cx="18421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A51D44C2-C3D9-59C2-83B4-5281CC6CF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948" y="3677477"/>
                <a:ext cx="1842158" cy="523220"/>
              </a:xfrm>
              <a:prstGeom prst="rect">
                <a:avLst/>
              </a:prstGeom>
              <a:blipFill>
                <a:blip r:embed="rId1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DA0CDDF9-5542-573D-83D5-3CD28873CC3C}"/>
                  </a:ext>
                </a:extLst>
              </p:cNvPr>
              <p:cNvSpPr txBox="1"/>
              <p:nvPr/>
            </p:nvSpPr>
            <p:spPr>
              <a:xfrm>
                <a:off x="8102844" y="4273046"/>
                <a:ext cx="3598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sl-SI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800" b="0" i="1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2800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sl-SI" sz="280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800" b="0" i="1" dirty="0" smtClean="0">
                            <a:solidFill>
                              <a:srgbClr val="7030A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sz="28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) </a:t>
                </a:r>
                <a:r>
                  <a:rPr lang="sl-SI" sz="2800" dirty="0">
                    <a:solidFill>
                      <a:srgbClr val="7030A0"/>
                    </a:solidFill>
                  </a:rPr>
                  <a:t>v </a:t>
                </a:r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DA0CDDF9-5542-573D-83D5-3CD28873C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44" y="4273046"/>
                <a:ext cx="3598824" cy="523220"/>
              </a:xfrm>
              <a:prstGeom prst="rect">
                <a:avLst/>
              </a:prstGeom>
              <a:blipFill>
                <a:blip r:embed="rId2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C59E8CCD-D0B5-BF1F-CC6B-D4734526D9D8}"/>
                  </a:ext>
                </a:extLst>
              </p:cNvPr>
              <p:cNvSpPr txBox="1"/>
              <p:nvPr/>
            </p:nvSpPr>
            <p:spPr>
              <a:xfrm>
                <a:off x="1992828" y="5124257"/>
                <a:ext cx="1032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C59E8CCD-D0B5-BF1F-CC6B-D4734526D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28" y="5124257"/>
                <a:ext cx="103238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03404BBD-62CD-0A2B-87F0-D89473EFC1A8}"/>
                  </a:ext>
                </a:extLst>
              </p:cNvPr>
              <p:cNvSpPr txBox="1"/>
              <p:nvPr/>
            </p:nvSpPr>
            <p:spPr>
              <a:xfrm>
                <a:off x="4793351" y="3732029"/>
                <a:ext cx="2009717" cy="52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03404BBD-62CD-0A2B-87F0-D89473EFC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351" y="3732029"/>
                <a:ext cx="2009717" cy="528991"/>
              </a:xfrm>
              <a:prstGeom prst="rect">
                <a:avLst/>
              </a:prstGeom>
              <a:blipFill>
                <a:blip r:embed="rId22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71DFCF14-3389-97D4-BCF1-1A60910A3022}"/>
                  </a:ext>
                </a:extLst>
              </p:cNvPr>
              <p:cNvSpPr txBox="1"/>
              <p:nvPr/>
            </p:nvSpPr>
            <p:spPr>
              <a:xfrm>
                <a:off x="4901066" y="4499094"/>
                <a:ext cx="2130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5²</m:t>
                    </m:r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2²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71DFCF14-3389-97D4-BCF1-1A60910A3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66" y="4499094"/>
                <a:ext cx="2130904" cy="523220"/>
              </a:xfrm>
              <a:prstGeom prst="rect">
                <a:avLst/>
              </a:prstGeom>
              <a:blipFill>
                <a:blip r:embed="rId2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335BF325-EE65-AD08-CAC3-3E9CC098FACC}"/>
                  </a:ext>
                </a:extLst>
              </p:cNvPr>
              <p:cNvSpPr txBox="1"/>
              <p:nvPr/>
            </p:nvSpPr>
            <p:spPr>
              <a:xfrm>
                <a:off x="4901066" y="5115312"/>
                <a:ext cx="2236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335BF325-EE65-AD08-CAC3-3E9CC098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66" y="5115312"/>
                <a:ext cx="2236703" cy="523220"/>
              </a:xfrm>
              <a:prstGeom prst="rect">
                <a:avLst/>
              </a:prstGeom>
              <a:blipFill>
                <a:blip r:embed="rId2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4E13CE1E-9157-68EC-80E8-8186AB2F714A}"/>
                  </a:ext>
                </a:extLst>
              </p:cNvPr>
              <p:cNvSpPr txBox="1"/>
              <p:nvPr/>
            </p:nvSpPr>
            <p:spPr>
              <a:xfrm>
                <a:off x="4901065" y="5581795"/>
                <a:ext cx="1496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169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4E13CE1E-9157-68EC-80E8-8186AB2F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65" y="5581795"/>
                <a:ext cx="1496115" cy="523220"/>
              </a:xfrm>
              <a:prstGeom prst="rect">
                <a:avLst/>
              </a:prstGeom>
              <a:blipFill>
                <a:blip r:embed="rId2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3B00C225-FE4D-28C2-1F4F-06C51E57D1EA}"/>
                  </a:ext>
                </a:extLst>
              </p:cNvPr>
              <p:cNvSpPr txBox="1"/>
              <p:nvPr/>
            </p:nvSpPr>
            <p:spPr>
              <a:xfrm>
                <a:off x="4999062" y="6109837"/>
                <a:ext cx="1681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l-SI" sz="28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13 </m:t>
                    </m:r>
                    <m:r>
                      <a:rPr lang="sl-SI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3B00C225-FE4D-28C2-1F4F-06C51E57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62" y="6109837"/>
                <a:ext cx="1681358" cy="523220"/>
              </a:xfrm>
              <a:prstGeom prst="rect">
                <a:avLst/>
              </a:prstGeom>
              <a:blipFill>
                <a:blip r:embed="rId2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71AE7F7D-FF09-006E-464C-B41D97EF257D}"/>
                  </a:ext>
                </a:extLst>
              </p:cNvPr>
              <p:cNvSpPr txBox="1"/>
              <p:nvPr/>
            </p:nvSpPr>
            <p:spPr>
              <a:xfrm>
                <a:off x="2559263" y="5076437"/>
                <a:ext cx="1215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13 </m:t>
                      </m:r>
                      <m:r>
                        <a:rPr lang="sl-SI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71AE7F7D-FF09-006E-464C-B41D97EF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63" y="5076437"/>
                <a:ext cx="121514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74C181F8-340B-EA17-40A2-C90279CC9910}"/>
                  </a:ext>
                </a:extLst>
              </p:cNvPr>
              <p:cNvSpPr txBox="1"/>
              <p:nvPr/>
            </p:nvSpPr>
            <p:spPr>
              <a:xfrm>
                <a:off x="8086391" y="4935682"/>
                <a:ext cx="3860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(5+12+13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)· </a:t>
                </a:r>
                <a:r>
                  <a:rPr lang="sl-SI" sz="2800" dirty="0">
                    <a:solidFill>
                      <a:srgbClr val="7030A0"/>
                    </a:solidFill>
                  </a:rPr>
                  <a:t>26 </a:t>
                </a:r>
              </a:p>
            </p:txBody>
          </p:sp>
        </mc:Choice>
        <mc:Fallback xmlns="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74C181F8-340B-EA17-40A2-C90279CC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91" y="4935682"/>
                <a:ext cx="3860443" cy="523220"/>
              </a:xfrm>
              <a:prstGeom prst="rect">
                <a:avLst/>
              </a:prstGeom>
              <a:blipFill>
                <a:blip r:embed="rId28"/>
                <a:stretch>
                  <a:fillRect t="-11765" r="-2212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0449A08-3644-6AB0-3018-E0E4C7C26263}"/>
                  </a:ext>
                </a:extLst>
              </p:cNvPr>
              <p:cNvSpPr txBox="1"/>
              <p:nvPr/>
            </p:nvSpPr>
            <p:spPr>
              <a:xfrm>
                <a:off x="8041755" y="5661518"/>
                <a:ext cx="2364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30·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26 </a:t>
                </a:r>
              </a:p>
            </p:txBody>
          </p:sp>
        </mc:Choice>
        <mc:Fallback xmlns="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C0449A08-3644-6AB0-3018-E0E4C7C2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755" y="5661518"/>
                <a:ext cx="2364515" cy="523220"/>
              </a:xfrm>
              <a:prstGeom prst="rect">
                <a:avLst/>
              </a:prstGeom>
              <a:blipFill>
                <a:blip r:embed="rId2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E62B0D66-9A64-4AE1-31E6-638AA1A58BD0}"/>
                  </a:ext>
                </a:extLst>
              </p:cNvPr>
              <p:cNvSpPr txBox="1"/>
              <p:nvPr/>
            </p:nvSpPr>
            <p:spPr>
              <a:xfrm>
                <a:off x="8041754" y="6184738"/>
                <a:ext cx="2732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780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E62B0D66-9A64-4AE1-31E6-638AA1A5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754" y="6184738"/>
                <a:ext cx="2732263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03409F77-0921-1E5E-8D7D-EDAE3EC63704}"/>
                  </a:ext>
                </a:extLst>
              </p:cNvPr>
              <p:cNvSpPr txBox="1"/>
              <p:nvPr/>
            </p:nvSpPr>
            <p:spPr>
              <a:xfrm>
                <a:off x="9224012" y="1946758"/>
                <a:ext cx="2525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30+780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03409F77-0921-1E5E-8D7D-EDAE3EC63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012" y="1946758"/>
                <a:ext cx="2525577" cy="523220"/>
              </a:xfrm>
              <a:prstGeom prst="rect">
                <a:avLst/>
              </a:prstGeom>
              <a:blipFill>
                <a:blip r:embed="rId31"/>
                <a:stretch>
                  <a:fillRect l="-4831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F058354F-2F24-D433-AA89-C6F0E866A027}"/>
              </a:ext>
            </a:extLst>
          </p:cNvPr>
          <p:cNvSpPr txBox="1"/>
          <p:nvPr/>
        </p:nvSpPr>
        <p:spPr>
          <a:xfrm>
            <a:off x="9133874" y="2445764"/>
            <a:ext cx="200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 840 cm²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E161ED0-E294-E7CE-8536-B523AE89DB00}"/>
              </a:ext>
            </a:extLst>
          </p:cNvPr>
          <p:cNvSpPr txBox="1"/>
          <p:nvPr/>
        </p:nvSpPr>
        <p:spPr>
          <a:xfrm>
            <a:off x="2588378" y="2915685"/>
            <a:ext cx="200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840 cm²</a:t>
            </a:r>
          </a:p>
        </p:txBody>
      </p:sp>
      <p:sp>
        <p:nvSpPr>
          <p:cNvPr id="46" name="Pravokotnik 45">
            <a:extLst>
              <a:ext uri="{FF2B5EF4-FFF2-40B4-BE49-F238E27FC236}">
                <a16:creationId xmlns:a16="http://schemas.microsoft.com/office/drawing/2014/main" id="{342E1FD0-E7E2-D09A-46D2-D49E36C2FB5F}"/>
              </a:ext>
            </a:extLst>
          </p:cNvPr>
          <p:cNvSpPr/>
          <p:nvPr/>
        </p:nvSpPr>
        <p:spPr>
          <a:xfrm>
            <a:off x="2014020" y="2876550"/>
            <a:ext cx="1857745" cy="378626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>
            <a:extLst>
              <a:ext uri="{FF2B5EF4-FFF2-40B4-BE49-F238E27FC236}">
                <a16:creationId xmlns:a16="http://schemas.microsoft.com/office/drawing/2014/main" id="{6A14C4B6-C719-4BF2-FA04-7D8B8D9936A9}"/>
              </a:ext>
            </a:extLst>
          </p:cNvPr>
          <p:cNvSpPr/>
          <p:nvPr/>
        </p:nvSpPr>
        <p:spPr>
          <a:xfrm>
            <a:off x="2057760" y="3432941"/>
            <a:ext cx="1857745" cy="378626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jeZBesedilom 47">
                <a:extLst>
                  <a:ext uri="{FF2B5EF4-FFF2-40B4-BE49-F238E27FC236}">
                    <a16:creationId xmlns:a16="http://schemas.microsoft.com/office/drawing/2014/main" id="{798AAD9D-96EE-5BBE-6E43-A6AA76F2A73A}"/>
                  </a:ext>
                </a:extLst>
              </p:cNvPr>
              <p:cNvSpPr txBox="1"/>
              <p:nvPr/>
            </p:nvSpPr>
            <p:spPr>
              <a:xfrm>
                <a:off x="2646519" y="4447289"/>
                <a:ext cx="170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780 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PoljeZBesedilom 47">
                <a:extLst>
                  <a:ext uri="{FF2B5EF4-FFF2-40B4-BE49-F238E27FC236}">
                    <a16:creationId xmlns:a16="http://schemas.microsoft.com/office/drawing/2014/main" id="{798AAD9D-96EE-5BBE-6E43-A6AA76F2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19" y="4447289"/>
                <a:ext cx="1708432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AE5777-BBF4-57DF-C591-50E929941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6" t="27891" r="34241" b="46184"/>
          <a:stretch/>
        </p:blipFill>
        <p:spPr>
          <a:xfrm>
            <a:off x="473317" y="224976"/>
            <a:ext cx="10478278" cy="3018453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30C15577-AA20-11AB-622E-4D4E9D99494F}"/>
              </a:ext>
            </a:extLst>
          </p:cNvPr>
          <p:cNvSpPr/>
          <p:nvPr/>
        </p:nvSpPr>
        <p:spPr>
          <a:xfrm>
            <a:off x="1170591" y="3429000"/>
            <a:ext cx="2584579" cy="998376"/>
          </a:xfrm>
          <a:prstGeom prst="rect">
            <a:avLst/>
          </a:prstGeom>
          <a:solidFill>
            <a:schemeClr val="accent1">
              <a:alpha val="1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67B330-9E01-4A14-6CF5-F8714A5729F2}"/>
              </a:ext>
            </a:extLst>
          </p:cNvPr>
          <p:cNvSpPr txBox="1"/>
          <p:nvPr/>
        </p:nvSpPr>
        <p:spPr>
          <a:xfrm>
            <a:off x="2284785" y="436248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873F19A-2F59-BD6D-C1EA-A960C394F6F4}"/>
              </a:ext>
            </a:extLst>
          </p:cNvPr>
          <p:cNvSpPr txBox="1"/>
          <p:nvPr/>
        </p:nvSpPr>
        <p:spPr>
          <a:xfrm>
            <a:off x="3748633" y="368781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C3740D38-8F08-9FFF-62C4-92BD87F382DE}"/>
              </a:ext>
            </a:extLst>
          </p:cNvPr>
          <p:cNvCxnSpPr>
            <a:cxnSpLocks/>
          </p:cNvCxnSpPr>
          <p:nvPr/>
        </p:nvCxnSpPr>
        <p:spPr>
          <a:xfrm flipV="1">
            <a:off x="1161773" y="3429000"/>
            <a:ext cx="2602213" cy="989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208EF9B-CC12-1ABC-691F-FB010FA76992}"/>
              </a:ext>
            </a:extLst>
          </p:cNvPr>
          <p:cNvSpPr txBox="1"/>
          <p:nvPr/>
        </p:nvSpPr>
        <p:spPr>
          <a:xfrm>
            <a:off x="2220276" y="344564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d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A551206-6B31-CC70-0EA3-43720D886AC2}"/>
              </a:ext>
            </a:extLst>
          </p:cNvPr>
          <p:cNvSpPr txBox="1"/>
          <p:nvPr/>
        </p:nvSpPr>
        <p:spPr>
          <a:xfrm>
            <a:off x="4252554" y="3372448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 = 12 cm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B508520-FB82-7766-27CB-4F067569597D}"/>
              </a:ext>
            </a:extLst>
          </p:cNvPr>
          <p:cNvSpPr txBox="1"/>
          <p:nvPr/>
        </p:nvSpPr>
        <p:spPr>
          <a:xfrm>
            <a:off x="4262700" y="3968867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d = 15 cm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5C739A1-2D32-D8F2-1EFB-B65979B94779}"/>
              </a:ext>
            </a:extLst>
          </p:cNvPr>
          <p:cNvSpPr txBox="1"/>
          <p:nvPr/>
        </p:nvSpPr>
        <p:spPr>
          <a:xfrm>
            <a:off x="7555333" y="1674189"/>
            <a:ext cx="308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d : a  = 15 : 12= 5 : 4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087C63D-C8D3-D1BE-E8DD-F9F9DF78C93B}"/>
              </a:ext>
            </a:extLst>
          </p:cNvPr>
          <p:cNvSpPr txBox="1"/>
          <p:nvPr/>
        </p:nvSpPr>
        <p:spPr>
          <a:xfrm>
            <a:off x="8633080" y="2138017"/>
            <a:ext cx="308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a : b  = 12 : 9= 4 : 3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F690949-D9A0-091F-CBA7-423B9B7467C1}"/>
              </a:ext>
            </a:extLst>
          </p:cNvPr>
          <p:cNvSpPr txBox="1"/>
          <p:nvPr/>
        </p:nvSpPr>
        <p:spPr>
          <a:xfrm>
            <a:off x="6913106" y="4015132"/>
            <a:ext cx="308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b² = d² – a²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DFC4FCC-2286-CB6D-548C-F0AEAC3792F4}"/>
              </a:ext>
            </a:extLst>
          </p:cNvPr>
          <p:cNvSpPr txBox="1"/>
          <p:nvPr/>
        </p:nvSpPr>
        <p:spPr>
          <a:xfrm>
            <a:off x="6886121" y="4460527"/>
            <a:ext cx="27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b² = 15² – 12²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54516443-5E30-A958-AB43-59C154D60D5C}"/>
              </a:ext>
            </a:extLst>
          </p:cNvPr>
          <p:cNvSpPr txBox="1"/>
          <p:nvPr/>
        </p:nvSpPr>
        <p:spPr>
          <a:xfrm>
            <a:off x="6796151" y="3445647"/>
            <a:ext cx="102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 = ?</a:t>
            </a:r>
          </a:p>
        </p:txBody>
      </p:sp>
      <p:sp>
        <p:nvSpPr>
          <p:cNvPr id="19" name="Pravokotni trikotnik 18">
            <a:extLst>
              <a:ext uri="{FF2B5EF4-FFF2-40B4-BE49-F238E27FC236}">
                <a16:creationId xmlns:a16="http://schemas.microsoft.com/office/drawing/2014/main" id="{EF648FCD-F238-2C16-A43E-6E0C98B35AEA}"/>
              </a:ext>
            </a:extLst>
          </p:cNvPr>
          <p:cNvSpPr/>
          <p:nvPr/>
        </p:nvSpPr>
        <p:spPr>
          <a:xfrm flipH="1">
            <a:off x="1136945" y="3459533"/>
            <a:ext cx="2602214" cy="962992"/>
          </a:xfrm>
          <a:prstGeom prst="rtTriangle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15ABF1ED-F628-472E-3F05-18BADC413DA5}"/>
              </a:ext>
            </a:extLst>
          </p:cNvPr>
          <p:cNvSpPr/>
          <p:nvPr/>
        </p:nvSpPr>
        <p:spPr>
          <a:xfrm>
            <a:off x="3533298" y="4171807"/>
            <a:ext cx="226228" cy="2636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F2BA84C-F6FB-5C59-7351-71300EE1C7A9}"/>
              </a:ext>
            </a:extLst>
          </p:cNvPr>
          <p:cNvSpPr txBox="1"/>
          <p:nvPr/>
        </p:nvSpPr>
        <p:spPr>
          <a:xfrm>
            <a:off x="6886121" y="4983747"/>
            <a:ext cx="27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b² = 225 – 144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2197277-2D95-D42B-24F6-3B474BB7DD2C}"/>
              </a:ext>
            </a:extLst>
          </p:cNvPr>
          <p:cNvSpPr txBox="1"/>
          <p:nvPr/>
        </p:nvSpPr>
        <p:spPr>
          <a:xfrm>
            <a:off x="6886121" y="5506966"/>
            <a:ext cx="27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b² = 81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A2A916F-A8AA-48B2-EBEC-0FD323A94BD3}"/>
              </a:ext>
            </a:extLst>
          </p:cNvPr>
          <p:cNvSpPr txBox="1"/>
          <p:nvPr/>
        </p:nvSpPr>
        <p:spPr>
          <a:xfrm>
            <a:off x="6886121" y="5952362"/>
            <a:ext cx="277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 b = 9 cm</a:t>
            </a:r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0D26ED3A-9DE9-FA97-5028-EDE5F1FDE47F}"/>
              </a:ext>
            </a:extLst>
          </p:cNvPr>
          <p:cNvCxnSpPr>
            <a:cxnSpLocks/>
          </p:cNvCxnSpPr>
          <p:nvPr/>
        </p:nvCxnSpPr>
        <p:spPr>
          <a:xfrm>
            <a:off x="1112874" y="3439882"/>
            <a:ext cx="2507994" cy="8836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A4BC6F7A-6D93-B132-F57F-C2D8FAB2ACAD}"/>
              </a:ext>
            </a:extLst>
          </p:cNvPr>
          <p:cNvCxnSpPr>
            <a:cxnSpLocks/>
          </p:cNvCxnSpPr>
          <p:nvPr/>
        </p:nvCxnSpPr>
        <p:spPr>
          <a:xfrm>
            <a:off x="1170591" y="3465383"/>
            <a:ext cx="1262813" cy="45852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04CD853-047E-F74F-05D8-C731B2503329}"/>
              </a:ext>
            </a:extLst>
          </p:cNvPr>
          <p:cNvSpPr txBox="1"/>
          <p:nvPr/>
        </p:nvSpPr>
        <p:spPr>
          <a:xfrm flipH="1">
            <a:off x="1793383" y="3359427"/>
            <a:ext cx="415636" cy="52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ED5FB142-FEDC-D996-B44C-B79543196F51}"/>
                  </a:ext>
                </a:extLst>
              </p:cNvPr>
              <p:cNvSpPr txBox="1"/>
              <p:nvPr/>
            </p:nvSpPr>
            <p:spPr>
              <a:xfrm>
                <a:off x="10004645" y="3176330"/>
                <a:ext cx="1564567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ED5FB142-FEDC-D996-B44C-B79543196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645" y="3176330"/>
                <a:ext cx="1564567" cy="799001"/>
              </a:xfrm>
              <a:prstGeom prst="rect">
                <a:avLst/>
              </a:prstGeom>
              <a:blipFill>
                <a:blip r:embed="rId3"/>
                <a:stretch>
                  <a:fillRect l="-7782" b="-68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a 35">
            <a:extLst>
              <a:ext uri="{FF2B5EF4-FFF2-40B4-BE49-F238E27FC236}">
                <a16:creationId xmlns:a16="http://schemas.microsoft.com/office/drawing/2014/main" id="{E898103E-F5D4-45B3-4E36-1D7EDEAED092}"/>
              </a:ext>
            </a:extLst>
          </p:cNvPr>
          <p:cNvSpPr/>
          <p:nvPr/>
        </p:nvSpPr>
        <p:spPr>
          <a:xfrm>
            <a:off x="1051785" y="2543840"/>
            <a:ext cx="2773876" cy="2669171"/>
          </a:xfrm>
          <a:prstGeom prst="ellipse">
            <a:avLst/>
          </a:prstGeom>
          <a:solidFill>
            <a:srgbClr val="C00000">
              <a:alpha val="0"/>
            </a:srgb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41A270D1-E0A5-1F80-F63B-8B283931086C}"/>
                  </a:ext>
                </a:extLst>
              </p:cNvPr>
              <p:cNvSpPr txBox="1"/>
              <p:nvPr/>
            </p:nvSpPr>
            <p:spPr>
              <a:xfrm>
                <a:off x="9858653" y="4138851"/>
                <a:ext cx="1564567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sl-SI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41A270D1-E0A5-1F80-F63B-8B2839310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653" y="4138851"/>
                <a:ext cx="1564567" cy="799001"/>
              </a:xfrm>
              <a:prstGeom prst="rect">
                <a:avLst/>
              </a:prstGeom>
              <a:blipFill>
                <a:blip r:embed="rId4"/>
                <a:stretch>
                  <a:fillRect l="-7782" b="-68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172BDD81-66B9-3ACE-0501-F131B12E50A6}"/>
              </a:ext>
            </a:extLst>
          </p:cNvPr>
          <p:cNvSpPr txBox="1"/>
          <p:nvPr/>
        </p:nvSpPr>
        <p:spPr>
          <a:xfrm>
            <a:off x="9998709" y="5061571"/>
            <a:ext cx="206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R = 7,5 cm</a:t>
            </a:r>
            <a:endParaRPr lang="sl-SI" sz="3200" dirty="0">
              <a:solidFill>
                <a:srgbClr val="C00000"/>
              </a:solidFill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AA913AA-BCD0-3B40-2B08-A4F28F36373B}"/>
              </a:ext>
            </a:extLst>
          </p:cNvPr>
          <p:cNvSpPr txBox="1"/>
          <p:nvPr/>
        </p:nvSpPr>
        <p:spPr>
          <a:xfrm>
            <a:off x="1580856" y="5933880"/>
            <a:ext cx="243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b : R  = 9 : 7,5 =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6549F49A-515B-D2C5-420C-E01B02D22FED}"/>
              </a:ext>
            </a:extLst>
          </p:cNvPr>
          <p:cNvSpPr txBox="1"/>
          <p:nvPr/>
        </p:nvSpPr>
        <p:spPr>
          <a:xfrm>
            <a:off x="3873587" y="5933880"/>
            <a:ext cx="143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90 : 75 =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FFFB0C7A-396F-0FA6-D79A-7288F3BCF9BF}"/>
              </a:ext>
            </a:extLst>
          </p:cNvPr>
          <p:cNvSpPr txBox="1"/>
          <p:nvPr/>
        </p:nvSpPr>
        <p:spPr>
          <a:xfrm>
            <a:off x="5169085" y="5933880"/>
            <a:ext cx="143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6 : 5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EA57D951-360E-575A-7690-4DD6AF11B8D1}"/>
              </a:ext>
            </a:extLst>
          </p:cNvPr>
          <p:cNvSpPr txBox="1"/>
          <p:nvPr/>
        </p:nvSpPr>
        <p:spPr>
          <a:xfrm>
            <a:off x="3841601" y="5517582"/>
            <a:ext cx="124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Krajšaj s 15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B45D1EF-FEC0-08C8-2A17-DF0D36FB157C}"/>
              </a:ext>
            </a:extLst>
          </p:cNvPr>
          <p:cNvSpPr txBox="1"/>
          <p:nvPr/>
        </p:nvSpPr>
        <p:spPr>
          <a:xfrm>
            <a:off x="7947020" y="2553355"/>
            <a:ext cx="243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b : R  = 6 : 5 </a:t>
            </a:r>
          </a:p>
        </p:txBody>
      </p:sp>
    </p:spTree>
    <p:extLst>
      <p:ext uri="{BB962C8B-B14F-4D97-AF65-F5344CB8AC3E}">
        <p14:creationId xmlns:p14="http://schemas.microsoft.com/office/powerpoint/2010/main" val="14253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 animBg="1"/>
      <p:bldP spid="20" grpId="0" animBg="1"/>
      <p:bldP spid="21" grpId="0"/>
      <p:bldP spid="22" grpId="0"/>
      <p:bldP spid="23" grpId="0"/>
      <p:bldP spid="34" grpId="0"/>
      <p:bldP spid="35" grpId="0"/>
      <p:bldP spid="36" grpId="0" animBg="1"/>
      <p:bldP spid="37" grpId="0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12F60F6-9E99-972B-3F08-1D39BE14D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5" t="26918" r="37168" b="58775"/>
          <a:stretch/>
        </p:blipFill>
        <p:spPr>
          <a:xfrm>
            <a:off x="289249" y="376689"/>
            <a:ext cx="9638522" cy="224867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188853F-47A6-D815-6C2B-8E7CAB37A018}"/>
              </a:ext>
            </a:extLst>
          </p:cNvPr>
          <p:cNvSpPr txBox="1"/>
          <p:nvPr/>
        </p:nvSpPr>
        <p:spPr>
          <a:xfrm>
            <a:off x="4198776" y="513184"/>
            <a:ext cx="741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Produkt notranjih členov je enak produktu zunanjih členov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82291B2-2B5F-99E9-BAFE-BD3695DEE3FD}"/>
              </a:ext>
            </a:extLst>
          </p:cNvPr>
          <p:cNvSpPr txBox="1"/>
          <p:nvPr/>
        </p:nvSpPr>
        <p:spPr>
          <a:xfrm>
            <a:off x="1175658" y="175415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2x = 5 · 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A8573D-083E-0391-2C8E-AF3C820611AA}"/>
              </a:ext>
            </a:extLst>
          </p:cNvPr>
          <p:cNvSpPr txBox="1"/>
          <p:nvPr/>
        </p:nvSpPr>
        <p:spPr>
          <a:xfrm>
            <a:off x="1276556" y="2189761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2x = 30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0DB76F2D-98EF-520C-B951-46545746FAD1}"/>
              </a:ext>
            </a:extLst>
          </p:cNvPr>
          <p:cNvCxnSpPr/>
          <p:nvPr/>
        </p:nvCxnSpPr>
        <p:spPr>
          <a:xfrm flipH="1">
            <a:off x="2481943" y="2189761"/>
            <a:ext cx="279918" cy="581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012D7FE-3EFA-506E-0A54-E56597DEDFC7}"/>
              </a:ext>
            </a:extLst>
          </p:cNvPr>
          <p:cNvSpPr txBox="1"/>
          <p:nvPr/>
        </p:nvSpPr>
        <p:spPr>
          <a:xfrm>
            <a:off x="2687999" y="217505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: 2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8EBB66-1F5F-4A2F-90CD-9522DFAB64F5}"/>
              </a:ext>
            </a:extLst>
          </p:cNvPr>
          <p:cNvSpPr txBox="1"/>
          <p:nvPr/>
        </p:nvSpPr>
        <p:spPr>
          <a:xfrm>
            <a:off x="1459298" y="2650424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x = 15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9DC2278-6B19-B8AF-BB6B-6FFAB95D9CC3}"/>
              </a:ext>
            </a:extLst>
          </p:cNvPr>
          <p:cNvSpPr txBox="1"/>
          <p:nvPr/>
        </p:nvSpPr>
        <p:spPr>
          <a:xfrm>
            <a:off x="6786466" y="1853065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54(8x + 7)= 42 ·( 9 – 4x)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3477A9B-FBCC-CDBC-7130-FB57EA5CFCD3}"/>
              </a:ext>
            </a:extLst>
          </p:cNvPr>
          <p:cNvSpPr txBox="1"/>
          <p:nvPr/>
        </p:nvSpPr>
        <p:spPr>
          <a:xfrm>
            <a:off x="6786466" y="2348515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432x + 378 = 378 – 168x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68A0633-AD81-87F6-7FDA-FB571F773616}"/>
              </a:ext>
            </a:extLst>
          </p:cNvPr>
          <p:cNvSpPr txBox="1"/>
          <p:nvPr/>
        </p:nvSpPr>
        <p:spPr>
          <a:xfrm>
            <a:off x="6892213" y="2927404"/>
            <a:ext cx="37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432x + 168x = 378 – 378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972B08A-9792-800F-C52E-B3EAB9D00316}"/>
              </a:ext>
            </a:extLst>
          </p:cNvPr>
          <p:cNvSpPr txBox="1"/>
          <p:nvPr/>
        </p:nvSpPr>
        <p:spPr>
          <a:xfrm>
            <a:off x="7942231" y="3429000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600x = 0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E580C19D-B276-AB71-A18C-656765C76F49}"/>
              </a:ext>
            </a:extLst>
          </p:cNvPr>
          <p:cNvCxnSpPr/>
          <p:nvPr/>
        </p:nvCxnSpPr>
        <p:spPr>
          <a:xfrm flipH="1">
            <a:off x="9255967" y="3450624"/>
            <a:ext cx="307911" cy="5015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C521C42-2FAB-A8A3-775C-FCF5465236E2}"/>
              </a:ext>
            </a:extLst>
          </p:cNvPr>
          <p:cNvSpPr txBox="1"/>
          <p:nvPr/>
        </p:nvSpPr>
        <p:spPr>
          <a:xfrm>
            <a:off x="9438153" y="3448044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: 600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8F088B0-4F20-D02D-6F59-296771FE19F2}"/>
              </a:ext>
            </a:extLst>
          </p:cNvPr>
          <p:cNvSpPr txBox="1"/>
          <p:nvPr/>
        </p:nvSpPr>
        <p:spPr>
          <a:xfrm>
            <a:off x="8553320" y="3930596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x = 0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5D73A2FD-6D05-9CD0-D681-7CC2B94D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6" t="61769" r="33648" b="29932"/>
          <a:stretch/>
        </p:blipFill>
        <p:spPr>
          <a:xfrm>
            <a:off x="289249" y="3791162"/>
            <a:ext cx="7098918" cy="793102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CC99620-958C-998E-7A7A-3FAB9F9DA68A}"/>
              </a:ext>
            </a:extLst>
          </p:cNvPr>
          <p:cNvSpPr txBox="1"/>
          <p:nvPr/>
        </p:nvSpPr>
        <p:spPr>
          <a:xfrm>
            <a:off x="783097" y="4584264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3t + 7t + 10t = 140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D690DEA0-C1AA-AB2E-8E48-E8E4C0DC304A}"/>
              </a:ext>
            </a:extLst>
          </p:cNvPr>
          <p:cNvSpPr txBox="1"/>
          <p:nvPr/>
        </p:nvSpPr>
        <p:spPr>
          <a:xfrm>
            <a:off x="2000456" y="5129784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20t = 140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7A075C2-214A-EF19-C1F3-B265A7A641F1}"/>
              </a:ext>
            </a:extLst>
          </p:cNvPr>
          <p:cNvSpPr txBox="1"/>
          <p:nvPr/>
        </p:nvSpPr>
        <p:spPr>
          <a:xfrm>
            <a:off x="3585269" y="508101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: 20</a:t>
            </a:r>
          </a:p>
        </p:txBody>
      </p: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1944DF54-9E26-38BE-50CC-4BE12F7AFF6F}"/>
              </a:ext>
            </a:extLst>
          </p:cNvPr>
          <p:cNvCxnSpPr>
            <a:cxnSpLocks/>
          </p:cNvCxnSpPr>
          <p:nvPr/>
        </p:nvCxnSpPr>
        <p:spPr>
          <a:xfrm flipV="1">
            <a:off x="3488545" y="5081014"/>
            <a:ext cx="147114" cy="6920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F7508E8-1642-FD85-D9D2-933F04F59EB7}"/>
              </a:ext>
            </a:extLst>
          </p:cNvPr>
          <p:cNvSpPr txBox="1"/>
          <p:nvPr/>
        </p:nvSpPr>
        <p:spPr>
          <a:xfrm>
            <a:off x="2417874" y="5653004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t = 7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251C2CD3-7F75-820F-4EB1-CCC500C45F26}"/>
              </a:ext>
            </a:extLst>
          </p:cNvPr>
          <p:cNvSpPr txBox="1"/>
          <p:nvPr/>
        </p:nvSpPr>
        <p:spPr>
          <a:xfrm>
            <a:off x="5803641" y="4935894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00B050"/>
                </a:solidFill>
              </a:rPr>
              <a:t>Najkrajši del     </a:t>
            </a:r>
            <a:r>
              <a:rPr lang="sl-SI" sz="2800" dirty="0">
                <a:solidFill>
                  <a:srgbClr val="00B050"/>
                </a:solidFill>
              </a:rPr>
              <a:t>3t = 3 · 7 = 21 cm</a:t>
            </a:r>
            <a:endParaRPr lang="sl-SI" i="1" dirty="0">
              <a:solidFill>
                <a:srgbClr val="00B050"/>
              </a:solidFill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03CBC1C-6670-A5E2-A388-DA4F88598093}"/>
              </a:ext>
            </a:extLst>
          </p:cNvPr>
          <p:cNvSpPr txBox="1"/>
          <p:nvPr/>
        </p:nvSpPr>
        <p:spPr>
          <a:xfrm>
            <a:off x="4036751" y="6004420"/>
            <a:ext cx="471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ODG: Najkrajši del traku meri 21 cm.</a:t>
            </a:r>
          </a:p>
        </p:txBody>
      </p:sp>
    </p:spTree>
    <p:extLst>
      <p:ext uri="{BB962C8B-B14F-4D97-AF65-F5344CB8AC3E}">
        <p14:creationId xmlns:p14="http://schemas.microsoft.com/office/powerpoint/2010/main" val="15431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B36EF19-6E49-E30F-DBD6-ECE45D9E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6" t="20168" r="40467" b="54830"/>
          <a:stretch/>
        </p:blipFill>
        <p:spPr>
          <a:xfrm>
            <a:off x="152698" y="110421"/>
            <a:ext cx="5853404" cy="276807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1E7DEA1F-F723-E76D-82C4-36BCF72E221D}"/>
              </a:ext>
            </a:extLst>
          </p:cNvPr>
          <p:cNvSpPr/>
          <p:nvPr/>
        </p:nvSpPr>
        <p:spPr>
          <a:xfrm>
            <a:off x="312477" y="1115007"/>
            <a:ext cx="5300382" cy="335903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CB46702-8711-DCD4-B09F-BDE0A3EBD771}"/>
              </a:ext>
            </a:extLst>
          </p:cNvPr>
          <p:cNvSpPr/>
          <p:nvPr/>
        </p:nvSpPr>
        <p:spPr>
          <a:xfrm>
            <a:off x="312477" y="1495180"/>
            <a:ext cx="5783523" cy="326572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4ACDED1-B59A-8100-B934-6CA7B6CD6F4F}"/>
              </a:ext>
            </a:extLst>
          </p:cNvPr>
          <p:cNvSpPr/>
          <p:nvPr/>
        </p:nvSpPr>
        <p:spPr>
          <a:xfrm>
            <a:off x="277536" y="2128925"/>
            <a:ext cx="5853404" cy="326571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CA8E424-67AB-7F61-7D35-1B6EC378136E}"/>
              </a:ext>
            </a:extLst>
          </p:cNvPr>
          <p:cNvSpPr txBox="1"/>
          <p:nvPr/>
        </p:nvSpPr>
        <p:spPr>
          <a:xfrm>
            <a:off x="3830040" y="169462"/>
            <a:ext cx="1169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b, c, 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298B431-4199-807A-BC26-482EC5DB8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60" t="20680" r="29307" b="69307"/>
          <a:stretch/>
        </p:blipFill>
        <p:spPr>
          <a:xfrm>
            <a:off x="169196" y="2937535"/>
            <a:ext cx="9514247" cy="118734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7F671D9-5614-6D2C-5AE3-C6D836336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4" t="34362" r="60409" b="42297"/>
          <a:stretch/>
        </p:blipFill>
        <p:spPr>
          <a:xfrm>
            <a:off x="7557797" y="110421"/>
            <a:ext cx="4068147" cy="3318579"/>
          </a:xfrm>
          <a:prstGeom prst="rect">
            <a:avLst/>
          </a:prstGeom>
        </p:spPr>
      </p:pic>
      <p:sp>
        <p:nvSpPr>
          <p:cNvPr id="13" name="Pravokotni trikotnik 12">
            <a:extLst>
              <a:ext uri="{FF2B5EF4-FFF2-40B4-BE49-F238E27FC236}">
                <a16:creationId xmlns:a16="http://schemas.microsoft.com/office/drawing/2014/main" id="{8AFE80D9-DB34-EFFE-B800-DE8A22748CCB}"/>
              </a:ext>
            </a:extLst>
          </p:cNvPr>
          <p:cNvSpPr/>
          <p:nvPr/>
        </p:nvSpPr>
        <p:spPr>
          <a:xfrm>
            <a:off x="8709395" y="189275"/>
            <a:ext cx="2916549" cy="2739421"/>
          </a:xfrm>
          <a:prstGeom prst="rtTriangle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7F2E216B-9FB8-9347-910C-D4B4936678D8}"/>
              </a:ext>
            </a:extLst>
          </p:cNvPr>
          <p:cNvSpPr/>
          <p:nvPr/>
        </p:nvSpPr>
        <p:spPr>
          <a:xfrm>
            <a:off x="10521788" y="1940766"/>
            <a:ext cx="1104156" cy="966380"/>
          </a:xfrm>
          <a:prstGeom prst="rtTriangle">
            <a:avLst/>
          </a:prstGeom>
          <a:solidFill>
            <a:srgbClr val="C0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9D90FB2-080C-945E-C752-499A930BAD48}"/>
              </a:ext>
            </a:extLst>
          </p:cNvPr>
          <p:cNvSpPr txBox="1"/>
          <p:nvPr/>
        </p:nvSpPr>
        <p:spPr>
          <a:xfrm>
            <a:off x="10259241" y="468676"/>
            <a:ext cx="107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Podobna</a:t>
            </a:r>
          </a:p>
          <a:p>
            <a:r>
              <a:rPr lang="sl-SI" dirty="0">
                <a:solidFill>
                  <a:srgbClr val="00B050"/>
                </a:solidFill>
              </a:rPr>
              <a:t>trikotnika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DB191E2-FF52-4925-ECA2-8CC03D6A25D9}"/>
              </a:ext>
            </a:extLst>
          </p:cNvPr>
          <p:cNvSpPr txBox="1"/>
          <p:nvPr/>
        </p:nvSpPr>
        <p:spPr>
          <a:xfrm>
            <a:off x="746448" y="4073531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1,3 : 234 = 1,8 : x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CB442F8-C3F4-CCFA-AE7A-BD6B41FABCDF}"/>
              </a:ext>
            </a:extLst>
          </p:cNvPr>
          <p:cNvSpPr txBox="1"/>
          <p:nvPr/>
        </p:nvSpPr>
        <p:spPr>
          <a:xfrm>
            <a:off x="833533" y="4596751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1,3 x = 1,8 · 324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A45B8F5-B3A5-4154-0CDD-3382B97C8EB8}"/>
              </a:ext>
            </a:extLst>
          </p:cNvPr>
          <p:cNvSpPr txBox="1"/>
          <p:nvPr/>
        </p:nvSpPr>
        <p:spPr>
          <a:xfrm>
            <a:off x="833534" y="5119971"/>
            <a:ext cx="204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1,3 x = 421,2</a:t>
            </a:r>
          </a:p>
        </p:txBody>
      </p: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CFE6D134-C339-6BD8-468C-FE288895A7E2}"/>
              </a:ext>
            </a:extLst>
          </p:cNvPr>
          <p:cNvCxnSpPr/>
          <p:nvPr/>
        </p:nvCxnSpPr>
        <p:spPr>
          <a:xfrm flipV="1">
            <a:off x="2724539" y="5119971"/>
            <a:ext cx="391885" cy="5232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DE6700A-0A12-3AD3-93C4-15F81022CDF2}"/>
              </a:ext>
            </a:extLst>
          </p:cNvPr>
          <p:cNvSpPr txBox="1"/>
          <p:nvPr/>
        </p:nvSpPr>
        <p:spPr>
          <a:xfrm>
            <a:off x="2898714" y="511997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</a:t>
            </a:r>
            <a:r>
              <a:rPr lang="sl-SI" sz="2800" dirty="0">
                <a:solidFill>
                  <a:srgbClr val="00B050"/>
                </a:solidFill>
              </a:rPr>
              <a:t>: 1,3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D698F3E-7C01-518F-8736-63D53FBCCED2}"/>
              </a:ext>
            </a:extLst>
          </p:cNvPr>
          <p:cNvSpPr txBox="1"/>
          <p:nvPr/>
        </p:nvSpPr>
        <p:spPr>
          <a:xfrm>
            <a:off x="4926319" y="4095611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421,2 : 1,3= 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059903E-B68E-28C2-F656-B9A4EC80E015}"/>
              </a:ext>
            </a:extLst>
          </p:cNvPr>
          <p:cNvSpPr txBox="1"/>
          <p:nvPr/>
        </p:nvSpPr>
        <p:spPr>
          <a:xfrm>
            <a:off x="4999719" y="4618831"/>
            <a:ext cx="24320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4212 : 13 = 324</a:t>
            </a:r>
          </a:p>
          <a:p>
            <a:r>
              <a:rPr lang="sl-SI" sz="2800" dirty="0"/>
              <a:t>=31</a:t>
            </a:r>
          </a:p>
          <a:p>
            <a:r>
              <a:rPr lang="sl-SI" sz="2800" dirty="0"/>
              <a:t>   =52</a:t>
            </a:r>
          </a:p>
          <a:p>
            <a:r>
              <a:rPr lang="sl-SI" sz="2800" dirty="0"/>
              <a:t>      ==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444D490-83B8-7725-C3C0-22E0D223CFB0}"/>
              </a:ext>
            </a:extLst>
          </p:cNvPr>
          <p:cNvSpPr txBox="1"/>
          <p:nvPr/>
        </p:nvSpPr>
        <p:spPr>
          <a:xfrm>
            <a:off x="1408734" y="5628072"/>
            <a:ext cx="145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x = 324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C01B4E51-DED5-AED2-49BE-58FDDD295D16}"/>
              </a:ext>
            </a:extLst>
          </p:cNvPr>
          <p:cNvSpPr txBox="1"/>
          <p:nvPr/>
        </p:nvSpPr>
        <p:spPr>
          <a:xfrm>
            <a:off x="7160834" y="5503427"/>
            <a:ext cx="366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ODG:   Stolp je visok 324 m. 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156E3FF-EFBF-8F6E-260B-F17D38989365}"/>
              </a:ext>
            </a:extLst>
          </p:cNvPr>
          <p:cNvSpPr txBox="1"/>
          <p:nvPr/>
        </p:nvSpPr>
        <p:spPr>
          <a:xfrm flipH="1">
            <a:off x="8830857" y="1007566"/>
            <a:ext cx="32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x</a:t>
            </a:r>
          </a:p>
        </p:txBody>
      </p: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ECEB740E-3987-69B3-D26D-9122C5D8E98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8709395" y="219664"/>
            <a:ext cx="0" cy="2709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 animBg="1"/>
      <p:bldP spid="14" grpId="0" animBg="1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D466AA-F6D8-E49B-5B66-177812795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7" t="45714" r="29745" b="33742"/>
          <a:stretch/>
        </p:blipFill>
        <p:spPr>
          <a:xfrm>
            <a:off x="195942" y="233265"/>
            <a:ext cx="7613780" cy="1972007"/>
          </a:xfrm>
          <a:prstGeom prst="rect">
            <a:avLst/>
          </a:prstGeom>
        </p:spPr>
      </p:pic>
      <p:pic>
        <p:nvPicPr>
          <p:cNvPr id="1026" name="Picture 2" descr="Sueški prekop | Jadralni klub NEPTUN">
            <a:extLst>
              <a:ext uri="{FF2B5EF4-FFF2-40B4-BE49-F238E27FC236}">
                <a16:creationId xmlns:a16="http://schemas.microsoft.com/office/drawing/2014/main" id="{98ED64F9-4286-5358-51F2-FE149BA3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55" y="314035"/>
            <a:ext cx="2478833" cy="16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ci">
            <a:extLst>
              <a:ext uri="{FF2B5EF4-FFF2-40B4-BE49-F238E27FC236}">
                <a16:creationId xmlns:a16="http://schemas.microsoft.com/office/drawing/2014/main" id="{5EE1C8C6-2CD4-0F5C-F476-E84C0717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6" y="1806445"/>
            <a:ext cx="2228086" cy="24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0FB245-F865-324D-A697-6761D0434AB1}"/>
              </a:ext>
            </a:extLst>
          </p:cNvPr>
          <p:cNvSpPr txBox="1"/>
          <p:nvPr/>
        </p:nvSpPr>
        <p:spPr>
          <a:xfrm>
            <a:off x="2469399" y="1575612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Višina prizme je 10 km.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DCDC04BB-04DE-3249-7F41-B94A3762E724}"/>
              </a:ext>
            </a:extLst>
          </p:cNvPr>
          <p:cNvCxnSpPr>
            <a:cxnSpLocks/>
          </p:cNvCxnSpPr>
          <p:nvPr/>
        </p:nvCxnSpPr>
        <p:spPr>
          <a:xfrm>
            <a:off x="1996751" y="2374204"/>
            <a:ext cx="0" cy="1563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0F078F97-0023-8285-5A27-B680C9EC2EA8}"/>
              </a:ext>
            </a:extLst>
          </p:cNvPr>
          <p:cNvCxnSpPr>
            <a:cxnSpLocks/>
          </p:cNvCxnSpPr>
          <p:nvPr/>
        </p:nvCxnSpPr>
        <p:spPr>
          <a:xfrm>
            <a:off x="690465" y="2383534"/>
            <a:ext cx="13062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88ECAF16-2229-B502-2331-AD021C1A3596}"/>
              </a:ext>
            </a:extLst>
          </p:cNvPr>
          <p:cNvCxnSpPr>
            <a:cxnSpLocks/>
          </p:cNvCxnSpPr>
          <p:nvPr/>
        </p:nvCxnSpPr>
        <p:spPr>
          <a:xfrm>
            <a:off x="3470986" y="1235937"/>
            <a:ext cx="9890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2611DC02-C5F4-8016-27D2-18246022235B}"/>
              </a:ext>
            </a:extLst>
          </p:cNvPr>
          <p:cNvCxnSpPr>
            <a:cxnSpLocks/>
          </p:cNvCxnSpPr>
          <p:nvPr/>
        </p:nvCxnSpPr>
        <p:spPr>
          <a:xfrm>
            <a:off x="4618650" y="1235937"/>
            <a:ext cx="191277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C24A5034-1D3B-EA77-1A03-C9DE321F2FA6}"/>
              </a:ext>
            </a:extLst>
          </p:cNvPr>
          <p:cNvCxnSpPr>
            <a:cxnSpLocks/>
          </p:cNvCxnSpPr>
          <p:nvPr/>
        </p:nvCxnSpPr>
        <p:spPr>
          <a:xfrm>
            <a:off x="1278294" y="2037277"/>
            <a:ext cx="63534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A4381853-CF5D-FCAC-AEAD-5481026470F1}"/>
              </a:ext>
            </a:extLst>
          </p:cNvPr>
          <p:cNvCxnSpPr>
            <a:cxnSpLocks/>
          </p:cNvCxnSpPr>
          <p:nvPr/>
        </p:nvCxnSpPr>
        <p:spPr>
          <a:xfrm flipH="1">
            <a:off x="6293498" y="986930"/>
            <a:ext cx="15162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351B3573-ABFC-A7D0-7CA6-9B86A3A3B0CB}"/>
              </a:ext>
            </a:extLst>
          </p:cNvPr>
          <p:cNvCxnSpPr>
            <a:cxnSpLocks/>
          </p:cNvCxnSpPr>
          <p:nvPr/>
        </p:nvCxnSpPr>
        <p:spPr>
          <a:xfrm flipH="1">
            <a:off x="195942" y="1169477"/>
            <a:ext cx="594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8AA9613C-46A9-33C0-FD3F-995DF7800723}"/>
              </a:ext>
            </a:extLst>
          </p:cNvPr>
          <p:cNvCxnSpPr>
            <a:cxnSpLocks/>
          </p:cNvCxnSpPr>
          <p:nvPr/>
        </p:nvCxnSpPr>
        <p:spPr>
          <a:xfrm>
            <a:off x="1506999" y="2037277"/>
            <a:ext cx="4663" cy="3462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58A29F7C-6041-F446-8DED-0EED1E13ECBC}"/>
              </a:ext>
            </a:extLst>
          </p:cNvPr>
          <p:cNvCxnSpPr>
            <a:cxnSpLocks/>
          </p:cNvCxnSpPr>
          <p:nvPr/>
        </p:nvCxnSpPr>
        <p:spPr>
          <a:xfrm flipH="1">
            <a:off x="948612" y="1192804"/>
            <a:ext cx="89884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FB594E0D-AC84-260D-DFB5-D9FE264C9ED7}"/>
                  </a:ext>
                </a:extLst>
              </p:cNvPr>
              <p:cNvSpPr txBox="1"/>
              <p:nvPr/>
            </p:nvSpPr>
            <p:spPr>
              <a:xfrm>
                <a:off x="2345629" y="1989603"/>
                <a:ext cx="5870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7030A0"/>
                    </a:solidFill>
                  </a:rPr>
                  <a:t>Globina prekopa je višina trapeza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 = 8 m. </a:t>
                </a: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FB594E0D-AC84-260D-DFB5-D9FE264C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29" y="1989603"/>
                <a:ext cx="5870453" cy="461665"/>
              </a:xfrm>
              <a:prstGeom prst="rect">
                <a:avLst/>
              </a:prstGeom>
              <a:blipFill>
                <a:blip r:embed="rId5"/>
                <a:stretch>
                  <a:fillRect l="-1661" t="-10526" r="-415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avokotnik 33">
            <a:extLst>
              <a:ext uri="{FF2B5EF4-FFF2-40B4-BE49-F238E27FC236}">
                <a16:creationId xmlns:a16="http://schemas.microsoft.com/office/drawing/2014/main" id="{046B211B-BD02-56F6-8E2A-2E4252CD2AB7}"/>
              </a:ext>
            </a:extLst>
          </p:cNvPr>
          <p:cNvSpPr/>
          <p:nvPr/>
        </p:nvSpPr>
        <p:spPr>
          <a:xfrm>
            <a:off x="1506999" y="2214602"/>
            <a:ext cx="135189" cy="14445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806549FC-693D-9BE0-B6E5-E8C8F2EC8E6D}"/>
              </a:ext>
            </a:extLst>
          </p:cNvPr>
          <p:cNvSpPr txBox="1"/>
          <p:nvPr/>
        </p:nvSpPr>
        <p:spPr>
          <a:xfrm>
            <a:off x="2827158" y="2558782"/>
            <a:ext cx="213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4-strana prizma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110E8D28-CAFD-AC98-C5A7-10B1FE861E82}"/>
              </a:ext>
            </a:extLst>
          </p:cNvPr>
          <p:cNvSpPr txBox="1"/>
          <p:nvPr/>
        </p:nvSpPr>
        <p:spPr>
          <a:xfrm>
            <a:off x="2758602" y="3004878"/>
            <a:ext cx="293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rgbClr val="0070C0"/>
                </a:solidFill>
              </a:rPr>
              <a:t>Osnovna ploskev je trapez.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8C435C09-0BD4-61F3-117D-C7FABD11A5CA}"/>
              </a:ext>
            </a:extLst>
          </p:cNvPr>
          <p:cNvSpPr txBox="1"/>
          <p:nvPr/>
        </p:nvSpPr>
        <p:spPr>
          <a:xfrm>
            <a:off x="2681730" y="3316786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B050"/>
                </a:solidFill>
              </a:rPr>
              <a:t>a = 58 m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9DA4B55F-770F-6F97-F544-CEE2C0163DD0}"/>
              </a:ext>
            </a:extLst>
          </p:cNvPr>
          <p:cNvSpPr txBox="1"/>
          <p:nvPr/>
        </p:nvSpPr>
        <p:spPr>
          <a:xfrm>
            <a:off x="2669816" y="3674481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c = 22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91341BEC-C301-F1FC-9278-AD79D53DD46D}"/>
                  </a:ext>
                </a:extLst>
              </p:cNvPr>
              <p:cNvSpPr txBox="1"/>
              <p:nvPr/>
            </p:nvSpPr>
            <p:spPr>
              <a:xfrm>
                <a:off x="2637964" y="4063116"/>
                <a:ext cx="1327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l-SI" sz="24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l-SI" sz="24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sl-SI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= 8 m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91341BEC-C301-F1FC-9278-AD79D53D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64" y="4063116"/>
                <a:ext cx="1327543" cy="461665"/>
              </a:xfrm>
              <a:prstGeom prst="rect">
                <a:avLst/>
              </a:prstGeom>
              <a:blipFill>
                <a:blip r:embed="rId6"/>
                <a:stretch>
                  <a:fillRect t="-10667" r="-5963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571A8C77-7769-8C1C-AEE3-3D455D5C9E6E}"/>
              </a:ext>
            </a:extLst>
          </p:cNvPr>
          <p:cNvSpPr txBox="1"/>
          <p:nvPr/>
        </p:nvSpPr>
        <p:spPr>
          <a:xfrm>
            <a:off x="2669816" y="4451751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v = 100 km</a:t>
            </a:r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24C7248C-C6F1-FC78-B6ED-A5C64C2234A1}"/>
              </a:ext>
            </a:extLst>
          </p:cNvPr>
          <p:cNvCxnSpPr/>
          <p:nvPr/>
        </p:nvCxnSpPr>
        <p:spPr>
          <a:xfrm>
            <a:off x="2621042" y="4929334"/>
            <a:ext cx="2273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D06524A0-36F6-7FDE-1C93-E4C1B88AD486}"/>
              </a:ext>
            </a:extLst>
          </p:cNvPr>
          <p:cNvSpPr txBox="1"/>
          <p:nvPr/>
        </p:nvSpPr>
        <p:spPr>
          <a:xfrm>
            <a:off x="3894854" y="4467169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 = 100 000 m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A43FA8EC-01A3-B061-DC9D-71E009704939}"/>
              </a:ext>
            </a:extLst>
          </p:cNvPr>
          <p:cNvSpPr txBox="1"/>
          <p:nvPr/>
        </p:nvSpPr>
        <p:spPr>
          <a:xfrm>
            <a:off x="2739696" y="498604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V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5D4B68CA-283C-9791-7C47-AAA4290C71C5}"/>
                  </a:ext>
                </a:extLst>
              </p:cNvPr>
              <p:cNvSpPr txBox="1"/>
              <p:nvPr/>
            </p:nvSpPr>
            <p:spPr>
              <a:xfrm>
                <a:off x="5900795" y="2599147"/>
                <a:ext cx="1525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5D4B68CA-283C-9791-7C47-AAA4290C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95" y="2599147"/>
                <a:ext cx="1525097" cy="523220"/>
              </a:xfrm>
              <a:prstGeom prst="rect">
                <a:avLst/>
              </a:prstGeom>
              <a:blipFill>
                <a:blip r:embed="rId7"/>
                <a:stretch>
                  <a:fillRect l="-8400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5159FCE-CDD6-5614-D1C2-3F00CCF1F890}"/>
                  </a:ext>
                </a:extLst>
              </p:cNvPr>
              <p:cNvSpPr txBox="1"/>
              <p:nvPr/>
            </p:nvSpPr>
            <p:spPr>
              <a:xfrm>
                <a:off x="2675724" y="5565983"/>
                <a:ext cx="882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5159FCE-CDD6-5614-D1C2-3F00CCF1F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24" y="5565983"/>
                <a:ext cx="88254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036A742-454B-2190-10CB-68AF896D7912}"/>
                  </a:ext>
                </a:extLst>
              </p:cNvPr>
              <p:cNvSpPr txBox="1"/>
              <p:nvPr/>
            </p:nvSpPr>
            <p:spPr>
              <a:xfrm>
                <a:off x="9154326" y="2205272"/>
                <a:ext cx="882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036A742-454B-2190-10CB-68AF896D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326" y="2205272"/>
                <a:ext cx="8825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1992EB8F-D7B3-7536-32D7-9383D7734316}"/>
              </a:ext>
            </a:extLst>
          </p:cNvPr>
          <p:cNvSpPr txBox="1"/>
          <p:nvPr/>
        </p:nvSpPr>
        <p:spPr>
          <a:xfrm>
            <a:off x="10050123" y="2266315"/>
            <a:ext cx="84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/>
              <a:t>trapez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17A40CD5-C64B-3D1A-C18E-F7E7560A9EFE}"/>
                  </a:ext>
                </a:extLst>
              </p:cNvPr>
              <p:cNvSpPr txBox="1"/>
              <p:nvPr/>
            </p:nvSpPr>
            <p:spPr>
              <a:xfrm>
                <a:off x="8891591" y="2881768"/>
                <a:ext cx="2027350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17A40CD5-C64B-3D1A-C18E-F7E7560A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591" y="2881768"/>
                <a:ext cx="2027350" cy="687881"/>
              </a:xfrm>
              <a:prstGeom prst="rect">
                <a:avLst/>
              </a:prstGeom>
              <a:blipFill>
                <a:blip r:embed="rId10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oljeZBesedilom 49">
                <a:extLst>
                  <a:ext uri="{FF2B5EF4-FFF2-40B4-BE49-F238E27FC236}">
                    <a16:creationId xmlns:a16="http://schemas.microsoft.com/office/drawing/2014/main" id="{9C67B92A-1713-2F41-AC62-4C5F63376787}"/>
                  </a:ext>
                </a:extLst>
              </p:cNvPr>
              <p:cNvSpPr txBox="1"/>
              <p:nvPr/>
            </p:nvSpPr>
            <p:spPr>
              <a:xfrm>
                <a:off x="9019071" y="3778451"/>
                <a:ext cx="2410930" cy="70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58+22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0" name="PoljeZBesedilom 49">
                <a:extLst>
                  <a:ext uri="{FF2B5EF4-FFF2-40B4-BE49-F238E27FC236}">
                    <a16:creationId xmlns:a16="http://schemas.microsoft.com/office/drawing/2014/main" id="{9C67B92A-1713-2F41-AC62-4C5F6337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71" y="3778451"/>
                <a:ext cx="2410930" cy="701211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AB0DE869-6C13-2A02-55EE-C88DE93A2782}"/>
                  </a:ext>
                </a:extLst>
              </p:cNvPr>
              <p:cNvSpPr txBox="1"/>
              <p:nvPr/>
            </p:nvSpPr>
            <p:spPr>
              <a:xfrm>
                <a:off x="9306115" y="4524781"/>
                <a:ext cx="1705917" cy="70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AB0DE869-6C13-2A02-55EE-C88DE93A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4524781"/>
                <a:ext cx="1705917" cy="701211"/>
              </a:xfrm>
              <a:prstGeom prst="rect">
                <a:avLst/>
              </a:prstGeom>
              <a:blipFill>
                <a:blip r:embed="rId12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186E250B-E038-25B9-7561-C99D990DE340}"/>
                  </a:ext>
                </a:extLst>
              </p:cNvPr>
              <p:cNvSpPr txBox="1"/>
              <p:nvPr/>
            </p:nvSpPr>
            <p:spPr>
              <a:xfrm>
                <a:off x="9306115" y="5332536"/>
                <a:ext cx="2056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sl-SI" sz="2800" dirty="0"/>
                  <a:t>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186E250B-E038-25B9-7561-C99D990D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5332536"/>
                <a:ext cx="2056368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7458E6-505C-DF9D-1BB0-17018E90EE11}"/>
                  </a:ext>
                </a:extLst>
              </p:cNvPr>
              <p:cNvSpPr txBox="1"/>
              <p:nvPr/>
            </p:nvSpPr>
            <p:spPr>
              <a:xfrm>
                <a:off x="9306115" y="5884660"/>
                <a:ext cx="2056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20 </m:t>
                    </m:r>
                  </m:oMath>
                </a14:m>
                <a:r>
                  <a:rPr lang="sl-SI" sz="2800" dirty="0"/>
                  <a:t>m² </a:t>
                </a:r>
              </a:p>
            </p:txBody>
          </p:sp>
        </mc:Choice>
        <mc:Fallback xmlns=""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7458E6-505C-DF9D-1BB0-17018E90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5884660"/>
                <a:ext cx="2056369" cy="523220"/>
              </a:xfrm>
              <a:prstGeom prst="rect">
                <a:avLst/>
              </a:prstGeom>
              <a:blipFill>
                <a:blip r:embed="rId14"/>
                <a:stretch>
                  <a:fillRect t="-10465" r="-474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B97AA076-6400-25CE-EA1D-57921184D964}"/>
                  </a:ext>
                </a:extLst>
              </p:cNvPr>
              <p:cNvSpPr txBox="1"/>
              <p:nvPr/>
            </p:nvSpPr>
            <p:spPr>
              <a:xfrm>
                <a:off x="3484454" y="5578659"/>
                <a:ext cx="1340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20 </m:t>
                    </m:r>
                  </m:oMath>
                </a14:m>
                <a:r>
                  <a:rPr lang="sl-SI" sz="2800" dirty="0"/>
                  <a:t>m² </a:t>
                </a:r>
              </a:p>
            </p:txBody>
          </p:sp>
        </mc:Choice>
        <mc:Fallback xmlns=""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B97AA076-6400-25CE-EA1D-57921184D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54" y="5578659"/>
                <a:ext cx="1340277" cy="523220"/>
              </a:xfrm>
              <a:prstGeom prst="rect">
                <a:avLst/>
              </a:prstGeom>
              <a:blipFill>
                <a:blip r:embed="rId15"/>
                <a:stretch>
                  <a:fillRect t="-10465" r="-9132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FA065F29-C60F-EC19-F68A-1AF819735757}"/>
                  </a:ext>
                </a:extLst>
              </p:cNvPr>
              <p:cNvSpPr txBox="1"/>
              <p:nvPr/>
            </p:nvSpPr>
            <p:spPr>
              <a:xfrm>
                <a:off x="5921789" y="3122367"/>
                <a:ext cx="2937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320 ·100 000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FA065F29-C60F-EC19-F68A-1AF81973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9" y="3122367"/>
                <a:ext cx="2937856" cy="523220"/>
              </a:xfrm>
              <a:prstGeom prst="rect">
                <a:avLst/>
              </a:prstGeom>
              <a:blipFill>
                <a:blip r:embed="rId16"/>
                <a:stretch>
                  <a:fillRect l="-414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B2B7540F-CF4A-918D-439E-FE8E85032023}"/>
                  </a:ext>
                </a:extLst>
              </p:cNvPr>
              <p:cNvSpPr txBox="1"/>
              <p:nvPr/>
            </p:nvSpPr>
            <p:spPr>
              <a:xfrm>
                <a:off x="5921789" y="3670388"/>
                <a:ext cx="3384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32 000 000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m³</a:t>
                </a:r>
              </a:p>
            </p:txBody>
          </p:sp>
        </mc:Choice>
        <mc:Fallback xmlns="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B2B7540F-CF4A-918D-439E-FE8E8503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9" y="3670388"/>
                <a:ext cx="3384326" cy="523220"/>
              </a:xfrm>
              <a:prstGeom prst="rect">
                <a:avLst/>
              </a:prstGeom>
              <a:blipFill>
                <a:blip r:embed="rId17"/>
                <a:stretch>
                  <a:fillRect l="-3597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Raven povezovalnik 57">
            <a:extLst>
              <a:ext uri="{FF2B5EF4-FFF2-40B4-BE49-F238E27FC236}">
                <a16:creationId xmlns:a16="http://schemas.microsoft.com/office/drawing/2014/main" id="{5C498F7E-CDD3-54C8-1210-D4EA391316C6}"/>
              </a:ext>
            </a:extLst>
          </p:cNvPr>
          <p:cNvCxnSpPr/>
          <p:nvPr/>
        </p:nvCxnSpPr>
        <p:spPr>
          <a:xfrm>
            <a:off x="8891591" y="2214602"/>
            <a:ext cx="93267" cy="4410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idaktika računalništva">
            <a:extLst>
              <a:ext uri="{FF2B5EF4-FFF2-40B4-BE49-F238E27FC236}">
                <a16:creationId xmlns:a16="http://schemas.microsoft.com/office/drawing/2014/main" id="{B39E0CBE-789F-AFE9-24CD-F8553572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27" y="4453960"/>
            <a:ext cx="3048466" cy="17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5ABBC25A-CA80-B74C-04C6-AF1DDDA5B80E}"/>
              </a:ext>
            </a:extLst>
          </p:cNvPr>
          <p:cNvSpPr txBox="1"/>
          <p:nvPr/>
        </p:nvSpPr>
        <p:spPr>
          <a:xfrm>
            <a:off x="690465" y="6307494"/>
            <a:ext cx="593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ODG:  V prekopu je lahko 32 000 000 m³ vode.</a:t>
            </a:r>
          </a:p>
        </p:txBody>
      </p:sp>
    </p:spTree>
    <p:extLst>
      <p:ext uri="{BB962C8B-B14F-4D97-AF65-F5344CB8AC3E}">
        <p14:creationId xmlns:p14="http://schemas.microsoft.com/office/powerpoint/2010/main" val="41950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124D8E-981E-060E-697A-2F1AE4532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9" t="18095" r="34643" b="72245"/>
          <a:stretch/>
        </p:blipFill>
        <p:spPr>
          <a:xfrm>
            <a:off x="186613" y="0"/>
            <a:ext cx="8513443" cy="1138335"/>
          </a:xfrm>
          <a:prstGeom prst="rect">
            <a:avLst/>
          </a:prstGeom>
        </p:spPr>
      </p:pic>
      <p:pic>
        <p:nvPicPr>
          <p:cNvPr id="2050" name="Picture 2" descr="opis">
            <a:extLst>
              <a:ext uri="{FF2B5EF4-FFF2-40B4-BE49-F238E27FC236}">
                <a16:creationId xmlns:a16="http://schemas.microsoft.com/office/drawing/2014/main" id="{48F3C72D-7A87-5EFC-5B19-D9F203B8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5" y="1067676"/>
            <a:ext cx="2298772" cy="23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-strana piramida">
            <a:extLst>
              <a:ext uri="{FF2B5EF4-FFF2-40B4-BE49-F238E27FC236}">
                <a16:creationId xmlns:a16="http://schemas.microsoft.com/office/drawing/2014/main" id="{99288040-0C7E-D5D3-D8BC-71005275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3" y="3429000"/>
            <a:ext cx="3375581" cy="33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nakokraki trikotnik 3">
            <a:extLst>
              <a:ext uri="{FF2B5EF4-FFF2-40B4-BE49-F238E27FC236}">
                <a16:creationId xmlns:a16="http://schemas.microsoft.com/office/drawing/2014/main" id="{2EC5381B-9AC7-CF42-8D8C-B7B98CEBF3E7}"/>
              </a:ext>
            </a:extLst>
          </p:cNvPr>
          <p:cNvSpPr/>
          <p:nvPr/>
        </p:nvSpPr>
        <p:spPr>
          <a:xfrm>
            <a:off x="1382762" y="3429000"/>
            <a:ext cx="983281" cy="1138335"/>
          </a:xfrm>
          <a:prstGeom prst="triangl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A14F23F5-5881-BAA4-3EB5-BAF6BEB8DB18}"/>
              </a:ext>
            </a:extLst>
          </p:cNvPr>
          <p:cNvSpPr/>
          <p:nvPr/>
        </p:nvSpPr>
        <p:spPr>
          <a:xfrm>
            <a:off x="2184653" y="4200194"/>
            <a:ext cx="680885" cy="254726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CC011D4-A90B-2263-1904-C59B35B07BC4}"/>
              </a:ext>
            </a:extLst>
          </p:cNvPr>
          <p:cNvSpPr txBox="1"/>
          <p:nvPr/>
        </p:nvSpPr>
        <p:spPr>
          <a:xfrm>
            <a:off x="2699679" y="4297090"/>
            <a:ext cx="311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Enakostranični trikotnik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666FB82-B7FA-33CB-DC49-1D5FD5AD903F}"/>
              </a:ext>
            </a:extLst>
          </p:cNvPr>
          <p:cNvSpPr txBox="1"/>
          <p:nvPr/>
        </p:nvSpPr>
        <p:spPr>
          <a:xfrm>
            <a:off x="2366043" y="5782554"/>
            <a:ext cx="365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Osnovna ploskev je kvadrat</a:t>
            </a:r>
            <a:r>
              <a:rPr lang="sl-SI" sz="2400" dirty="0"/>
              <a:t>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18DD88E-C677-FD17-6CD2-42882CD4F366}"/>
              </a:ext>
            </a:extLst>
          </p:cNvPr>
          <p:cNvSpPr/>
          <p:nvPr/>
        </p:nvSpPr>
        <p:spPr>
          <a:xfrm>
            <a:off x="1382762" y="4597232"/>
            <a:ext cx="1043624" cy="997442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41D898F7-8C9F-E0C0-7AA6-5FBE06AE86CE}"/>
                  </a:ext>
                </a:extLst>
              </p:cNvPr>
              <p:cNvSpPr txBox="1"/>
              <p:nvPr/>
            </p:nvSpPr>
            <p:spPr>
              <a:xfrm>
                <a:off x="1850966" y="4804447"/>
                <a:ext cx="515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41D898F7-8C9F-E0C0-7AA6-5FBE06AE8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66" y="4804447"/>
                <a:ext cx="51507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F9B8D9B-74A0-FE20-670B-292B3D4E005D}"/>
              </a:ext>
            </a:extLst>
          </p:cNvPr>
          <p:cNvSpPr txBox="1"/>
          <p:nvPr/>
        </p:nvSpPr>
        <p:spPr>
          <a:xfrm>
            <a:off x="2684147" y="1031819"/>
            <a:ext cx="407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Pravilna enakoroba 4-strana piramida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CB33F6C-1067-209E-6D98-8B7328574770}"/>
              </a:ext>
            </a:extLst>
          </p:cNvPr>
          <p:cNvSpPr txBox="1"/>
          <p:nvPr/>
        </p:nvSpPr>
        <p:spPr>
          <a:xfrm>
            <a:off x="2699679" y="134997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a = 8 cm</a:t>
            </a:r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99EDF10A-0823-A3FA-AA1A-2A54E73D47B6}"/>
              </a:ext>
            </a:extLst>
          </p:cNvPr>
          <p:cNvCxnSpPr/>
          <p:nvPr/>
        </p:nvCxnSpPr>
        <p:spPr>
          <a:xfrm>
            <a:off x="2684147" y="1790726"/>
            <a:ext cx="18754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3907FE2-F2FC-C536-345C-CBF54C52761E}"/>
              </a:ext>
            </a:extLst>
          </p:cNvPr>
          <p:cNvSpPr txBox="1"/>
          <p:nvPr/>
        </p:nvSpPr>
        <p:spPr>
          <a:xfrm>
            <a:off x="2699679" y="1845949"/>
            <a:ext cx="62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</a:t>
            </a:r>
            <a:r>
              <a:rPr lang="sl-SI" sz="2800" dirty="0"/>
              <a:t> 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9E3CEE1-B300-8881-F5B2-4B4032E399BE}"/>
              </a:ext>
            </a:extLst>
          </p:cNvPr>
          <p:cNvSpPr txBox="1"/>
          <p:nvPr/>
        </p:nvSpPr>
        <p:spPr>
          <a:xfrm>
            <a:off x="2699679" y="2366430"/>
            <a:ext cx="74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V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C8E109EF-22B0-3DAE-943D-95F0F3DD284E}"/>
                  </a:ext>
                </a:extLst>
              </p:cNvPr>
              <p:cNvSpPr txBox="1"/>
              <p:nvPr/>
            </p:nvSpPr>
            <p:spPr>
              <a:xfrm>
                <a:off x="7690813" y="876725"/>
                <a:ext cx="1715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C8E109EF-22B0-3DAE-943D-95F0F3DD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13" y="876725"/>
                <a:ext cx="1715150" cy="523220"/>
              </a:xfrm>
              <a:prstGeom prst="rect">
                <a:avLst/>
              </a:prstGeom>
              <a:blipFill>
                <a:blip r:embed="rId6"/>
                <a:stretch>
                  <a:fillRect l="-7473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BDA0B946-8455-957F-51E6-5C11EF120456}"/>
                  </a:ext>
                </a:extLst>
              </p:cNvPr>
              <p:cNvSpPr txBox="1"/>
              <p:nvPr/>
            </p:nvSpPr>
            <p:spPr>
              <a:xfrm>
                <a:off x="2699679" y="2854920"/>
                <a:ext cx="689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sl-SI" sz="2400" dirty="0">
                    <a:solidFill>
                      <a:srgbClr val="C00000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BDA0B946-8455-957F-51E6-5C11EF12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9" y="2854920"/>
                <a:ext cx="689741" cy="461665"/>
              </a:xfrm>
              <a:prstGeom prst="rect">
                <a:avLst/>
              </a:prstGeom>
              <a:blipFill>
                <a:blip r:embed="rId7"/>
                <a:stretch>
                  <a:fillRect l="-2655" t="-10526" r="-12389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203DFDE8-DA24-46A4-408B-E825EC8AA507}"/>
                  </a:ext>
                </a:extLst>
              </p:cNvPr>
              <p:cNvSpPr txBox="1"/>
              <p:nvPr/>
            </p:nvSpPr>
            <p:spPr>
              <a:xfrm>
                <a:off x="2618603" y="3273632"/>
                <a:ext cx="824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= </a:t>
                </a:r>
                <a:endParaRPr lang="sl-SI" sz="2400" dirty="0"/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203DFDE8-DA24-46A4-408B-E825EC8A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603" y="3273632"/>
                <a:ext cx="824393" cy="461665"/>
              </a:xfrm>
              <a:prstGeom prst="rect">
                <a:avLst/>
              </a:prstGeom>
              <a:blipFill>
                <a:blip r:embed="rId8"/>
                <a:stretch>
                  <a:fillRect t="-10526" r="-10370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D4E0B0A3-0FE0-9DAF-7B97-5FC1661D10AB}"/>
                  </a:ext>
                </a:extLst>
              </p:cNvPr>
              <p:cNvSpPr txBox="1"/>
              <p:nvPr/>
            </p:nvSpPr>
            <p:spPr>
              <a:xfrm>
                <a:off x="10486078" y="169335"/>
                <a:ext cx="1163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D4E0B0A3-0FE0-9DAF-7B97-5FC1661D1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078" y="169335"/>
                <a:ext cx="11636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D2EDF562-2665-468C-1FE9-C46CE9B07B14}"/>
                  </a:ext>
                </a:extLst>
              </p:cNvPr>
              <p:cNvSpPr txBox="1"/>
              <p:nvPr/>
            </p:nvSpPr>
            <p:spPr>
              <a:xfrm>
                <a:off x="10486078" y="615455"/>
                <a:ext cx="1163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8²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D2EDF562-2665-468C-1FE9-C46CE9B07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078" y="615455"/>
                <a:ext cx="116365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CA9AFF81-0315-3923-946E-962ED03EA2FC}"/>
                  </a:ext>
                </a:extLst>
              </p:cNvPr>
              <p:cNvSpPr txBox="1"/>
              <p:nvPr/>
            </p:nvSpPr>
            <p:spPr>
              <a:xfrm>
                <a:off x="10417992" y="1083976"/>
                <a:ext cx="1848560" cy="47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64 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CA9AFF81-0315-3923-946E-962ED03EA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992" y="1083976"/>
                <a:ext cx="1848560" cy="4773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7D3EA06C-F8EE-3356-9489-2BBD2B382E1A}"/>
                  </a:ext>
                </a:extLst>
              </p:cNvPr>
              <p:cNvSpPr txBox="1"/>
              <p:nvPr/>
            </p:nvSpPr>
            <p:spPr>
              <a:xfrm>
                <a:off x="3157532" y="2867207"/>
                <a:ext cx="1285802" cy="47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64 </m:t>
                      </m:r>
                      <m:r>
                        <a:rPr lang="sl-SI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7D3EA06C-F8EE-3356-9489-2BBD2B382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32" y="2867207"/>
                <a:ext cx="1285802" cy="4773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519BD0F2-6EF7-AECA-2BC2-5D8AB3C15603}"/>
                  </a:ext>
                </a:extLst>
              </p:cNvPr>
              <p:cNvSpPr txBox="1"/>
              <p:nvPr/>
            </p:nvSpPr>
            <p:spPr>
              <a:xfrm>
                <a:off x="3621864" y="4758755"/>
                <a:ext cx="1291123" cy="679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l-SI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519BD0F2-6EF7-AECA-2BC2-5D8AB3C1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64" y="4758755"/>
                <a:ext cx="1291123" cy="679866"/>
              </a:xfrm>
              <a:prstGeom prst="rect">
                <a:avLst/>
              </a:prstGeom>
              <a:blipFill>
                <a:blip r:embed="rId13"/>
                <a:stretch>
                  <a:fillRect l="-7075" b="-90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3737F98-C442-F94C-AB09-2870878E5E1D}"/>
              </a:ext>
            </a:extLst>
          </p:cNvPr>
          <p:cNvSpPr txBox="1"/>
          <p:nvPr/>
        </p:nvSpPr>
        <p:spPr>
          <a:xfrm>
            <a:off x="2868891" y="5425922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rgbClr val="0070C0"/>
                </a:solidFill>
              </a:rPr>
              <a:t>Ploščina ene stranske ploskve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29892A43-6487-26D1-0325-1CC107EED376}"/>
                  </a:ext>
                </a:extLst>
              </p:cNvPr>
              <p:cNvSpPr txBox="1"/>
              <p:nvPr/>
            </p:nvSpPr>
            <p:spPr>
              <a:xfrm>
                <a:off x="10245373" y="1717872"/>
                <a:ext cx="1847493" cy="679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= 4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l-SI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</a:t>
                </a:r>
                <a:endParaRPr lang="sl-SI" sz="2400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29892A43-6487-26D1-0325-1CC107EE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373" y="1717872"/>
                <a:ext cx="1847493" cy="679866"/>
              </a:xfrm>
              <a:prstGeom prst="rect">
                <a:avLst/>
              </a:prstGeom>
              <a:blipFill>
                <a:blip r:embed="rId14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05D02609-1AF2-B1D2-34E9-A2AD460E2900}"/>
              </a:ext>
            </a:extLst>
          </p:cNvPr>
          <p:cNvCxnSpPr>
            <a:cxnSpLocks/>
          </p:cNvCxnSpPr>
          <p:nvPr/>
        </p:nvCxnSpPr>
        <p:spPr>
          <a:xfrm flipV="1">
            <a:off x="10972911" y="2040018"/>
            <a:ext cx="163190" cy="1415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83AF06F9-AF2E-B2C5-D041-4417FE044A5A}"/>
              </a:ext>
            </a:extLst>
          </p:cNvPr>
          <p:cNvCxnSpPr>
            <a:cxnSpLocks/>
          </p:cNvCxnSpPr>
          <p:nvPr/>
        </p:nvCxnSpPr>
        <p:spPr>
          <a:xfrm flipV="1">
            <a:off x="11538527" y="2212662"/>
            <a:ext cx="191732" cy="165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C9A81BD4-536B-9E71-2F72-9D9CA287F121}"/>
                  </a:ext>
                </a:extLst>
              </p:cNvPr>
              <p:cNvSpPr txBox="1"/>
              <p:nvPr/>
            </p:nvSpPr>
            <p:spPr>
              <a:xfrm>
                <a:off x="10272031" y="2568522"/>
                <a:ext cx="1491370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sl-SI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²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sl-SI" sz="2400" dirty="0"/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C9A81BD4-536B-9E71-2F72-9D9CA287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031" y="2568522"/>
                <a:ext cx="1491370" cy="496483"/>
              </a:xfrm>
              <a:prstGeom prst="rect">
                <a:avLst/>
              </a:prstGeom>
              <a:blipFill>
                <a:blip r:embed="rId15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5A22B32C-0091-B65B-B263-920B3B8B409B}"/>
                  </a:ext>
                </a:extLst>
              </p:cNvPr>
              <p:cNvSpPr txBox="1"/>
              <p:nvPr/>
            </p:nvSpPr>
            <p:spPr>
              <a:xfrm>
                <a:off x="10092414" y="3300973"/>
                <a:ext cx="2153410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cm² </a:t>
                </a:r>
                <a:endParaRPr lang="sl-SI" sz="2400" dirty="0"/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5A22B32C-0091-B65B-B263-920B3B8B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414" y="3300973"/>
                <a:ext cx="2153410" cy="496483"/>
              </a:xfrm>
              <a:prstGeom prst="rect">
                <a:avLst/>
              </a:prstGeom>
              <a:blipFill>
                <a:blip r:embed="rId16"/>
                <a:stretch>
                  <a:fillRect t="-2439" r="-3399" b="-26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626E8641-F709-1AF4-030F-33D4295B3931}"/>
                  </a:ext>
                </a:extLst>
              </p:cNvPr>
              <p:cNvSpPr txBox="1"/>
              <p:nvPr/>
            </p:nvSpPr>
            <p:spPr>
              <a:xfrm>
                <a:off x="3135118" y="3251686"/>
                <a:ext cx="1651542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cm² </a:t>
                </a:r>
                <a:endParaRPr lang="sl-SI" sz="2400" dirty="0"/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626E8641-F709-1AF4-030F-33D4295B3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18" y="3251686"/>
                <a:ext cx="1651542" cy="496483"/>
              </a:xfrm>
              <a:prstGeom prst="rect">
                <a:avLst/>
              </a:prstGeom>
              <a:blipFill>
                <a:blip r:embed="rId17"/>
                <a:stretch>
                  <a:fillRect t="-2439" r="-5166" b="-26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6A67F34F-2828-B09B-86A0-8FF314832481}"/>
                  </a:ext>
                </a:extLst>
              </p:cNvPr>
              <p:cNvSpPr txBox="1"/>
              <p:nvPr/>
            </p:nvSpPr>
            <p:spPr>
              <a:xfrm>
                <a:off x="7681929" y="1324399"/>
                <a:ext cx="2370585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rad>
                      <m:radPr>
                        <m:degHide m:val="on"/>
                        <m:ctrlP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6A67F34F-2828-B09B-86A0-8FF314832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929" y="1324399"/>
                <a:ext cx="2370585" cy="563744"/>
              </a:xfrm>
              <a:prstGeom prst="rect">
                <a:avLst/>
              </a:prstGeom>
              <a:blipFill>
                <a:blip r:embed="rId18"/>
                <a:stretch>
                  <a:fillRect l="-5141" t="-2151" b="-301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4204CF92-D5B0-0BD9-1DCE-01BC8E93F232}"/>
                  </a:ext>
                </a:extLst>
              </p:cNvPr>
              <p:cNvSpPr txBox="1"/>
              <p:nvPr/>
            </p:nvSpPr>
            <p:spPr>
              <a:xfrm>
                <a:off x="7085285" y="1775933"/>
                <a:ext cx="3071097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64(1+</m:t>
                    </m:r>
                    <m:rad>
                      <m:radPr>
                        <m:degHide m:val="on"/>
                        <m:ctrlPr>
                          <a:rPr lang="sl-S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800" dirty="0"/>
                  <a:t>) cm²</a:t>
                </a:r>
              </a:p>
            </p:txBody>
          </p:sp>
        </mc:Choice>
        <mc:Fallback xmlns="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4204CF92-D5B0-0BD9-1DCE-01BC8E93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285" y="1775933"/>
                <a:ext cx="3071097" cy="563744"/>
              </a:xfrm>
              <a:prstGeom prst="rect">
                <a:avLst/>
              </a:prstGeom>
              <a:blipFill>
                <a:blip r:embed="rId19"/>
                <a:stretch>
                  <a:fillRect l="-3968" t="-2151" r="-2976" b="-301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17209333-BC10-89CA-144C-CD46E7BC7602}"/>
                  </a:ext>
                </a:extLst>
              </p:cNvPr>
              <p:cNvSpPr txBox="1"/>
              <p:nvPr/>
            </p:nvSpPr>
            <p:spPr>
              <a:xfrm>
                <a:off x="3219453" y="1869866"/>
                <a:ext cx="2230017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64(1+</m:t>
                    </m:r>
                    <m:rad>
                      <m:radPr>
                        <m:degHide m:val="on"/>
                        <m:ctrlP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l-SI" sz="2400" dirty="0"/>
                  <a:t>) cm²</a:t>
                </a:r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17209333-BC10-89CA-144C-CD46E7BC7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53" y="1869866"/>
                <a:ext cx="2230017" cy="496483"/>
              </a:xfrm>
              <a:prstGeom prst="rect">
                <a:avLst/>
              </a:prstGeom>
              <a:blipFill>
                <a:blip r:embed="rId20"/>
                <a:stretch>
                  <a:fillRect t="-2469" r="-2186" b="-2839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5DE5680F-5C6B-5225-3CBE-AD9A060CAE12}"/>
                  </a:ext>
                </a:extLst>
              </p:cNvPr>
              <p:cNvSpPr txBox="1"/>
              <p:nvPr/>
            </p:nvSpPr>
            <p:spPr>
              <a:xfrm>
                <a:off x="6001318" y="4372847"/>
                <a:ext cx="1303883" cy="803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V =</a:t>
                </a:r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sl-S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l-S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𝓋</m:t>
                        </m:r>
                      </m:num>
                      <m:den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5DE5680F-5C6B-5225-3CBE-AD9A060C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18" y="4372847"/>
                <a:ext cx="1303883" cy="803810"/>
              </a:xfrm>
              <a:prstGeom prst="rect">
                <a:avLst/>
              </a:prstGeom>
              <a:blipFill>
                <a:blip r:embed="rId21"/>
                <a:stretch>
                  <a:fillRect l="-11682" b="-121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209311CE-E089-1040-0348-B2BBF001981D}"/>
                  </a:ext>
                </a:extLst>
              </p:cNvPr>
              <p:cNvSpPr txBox="1"/>
              <p:nvPr/>
            </p:nvSpPr>
            <p:spPr>
              <a:xfrm>
                <a:off x="2810248" y="3718447"/>
                <a:ext cx="455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209311CE-E089-1040-0348-B2BBF0019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248" y="3718447"/>
                <a:ext cx="455253" cy="369332"/>
              </a:xfrm>
              <a:prstGeom prst="rect">
                <a:avLst/>
              </a:prstGeom>
              <a:blipFill>
                <a:blip r:embed="rId22"/>
                <a:stretch>
                  <a:fillRect l="-17333" t="-26230" r="-38667" b="-475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A96BC72C-A6BD-AA35-621E-07E8B6B77B59}"/>
                  </a:ext>
                </a:extLst>
              </p:cNvPr>
              <p:cNvSpPr txBox="1"/>
              <p:nvPr/>
            </p:nvSpPr>
            <p:spPr>
              <a:xfrm>
                <a:off x="10619361" y="3714641"/>
                <a:ext cx="455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A96BC72C-A6BD-AA35-621E-07E8B6B7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361" y="3714641"/>
                <a:ext cx="455253" cy="369332"/>
              </a:xfrm>
              <a:prstGeom prst="rect">
                <a:avLst/>
              </a:prstGeom>
              <a:blipFill>
                <a:blip r:embed="rId23"/>
                <a:stretch>
                  <a:fillRect l="-17333" t="-24590" r="-40000" b="-491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DB7CF210-29AD-7DFE-BC01-40E247AC3B24}"/>
              </a:ext>
            </a:extLst>
          </p:cNvPr>
          <p:cNvCxnSpPr/>
          <p:nvPr/>
        </p:nvCxnSpPr>
        <p:spPr>
          <a:xfrm>
            <a:off x="2986239" y="4200194"/>
            <a:ext cx="2826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730B5931-CB61-60AC-6E7B-3EE1A1E11953}"/>
              </a:ext>
            </a:extLst>
          </p:cNvPr>
          <p:cNvCxnSpPr/>
          <p:nvPr/>
        </p:nvCxnSpPr>
        <p:spPr>
          <a:xfrm>
            <a:off x="5881610" y="4223695"/>
            <a:ext cx="83980" cy="256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28F928BD-71CA-0375-8969-A408C84F8A91}"/>
              </a:ext>
            </a:extLst>
          </p:cNvPr>
          <p:cNvCxnSpPr>
            <a:cxnSpLocks/>
          </p:cNvCxnSpPr>
          <p:nvPr/>
        </p:nvCxnSpPr>
        <p:spPr>
          <a:xfrm>
            <a:off x="9969286" y="332849"/>
            <a:ext cx="137683" cy="347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BB6E1235-499C-362B-0896-4E7EDD3D6FF1}"/>
              </a:ext>
            </a:extLst>
          </p:cNvPr>
          <p:cNvCxnSpPr>
            <a:cxnSpLocks/>
          </p:cNvCxnSpPr>
          <p:nvPr/>
        </p:nvCxnSpPr>
        <p:spPr>
          <a:xfrm>
            <a:off x="10122478" y="1593490"/>
            <a:ext cx="2045759" cy="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52092FFC-C341-92B5-7C21-76DB197E71F4}"/>
              </a:ext>
            </a:extLst>
          </p:cNvPr>
          <p:cNvCxnSpPr>
            <a:cxnSpLocks/>
          </p:cNvCxnSpPr>
          <p:nvPr/>
        </p:nvCxnSpPr>
        <p:spPr>
          <a:xfrm>
            <a:off x="10052514" y="3805298"/>
            <a:ext cx="184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A6A6F6B9-019F-6340-E7B5-C240543312AD}"/>
              </a:ext>
            </a:extLst>
          </p:cNvPr>
          <p:cNvCxnSpPr>
            <a:cxnSpLocks/>
          </p:cNvCxnSpPr>
          <p:nvPr/>
        </p:nvCxnSpPr>
        <p:spPr>
          <a:xfrm>
            <a:off x="1560943" y="1349978"/>
            <a:ext cx="0" cy="122592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A7733D31-54B4-634F-813A-5F3D54B25707}"/>
              </a:ext>
            </a:extLst>
          </p:cNvPr>
          <p:cNvCxnSpPr>
            <a:cxnSpLocks/>
          </p:cNvCxnSpPr>
          <p:nvPr/>
        </p:nvCxnSpPr>
        <p:spPr>
          <a:xfrm>
            <a:off x="1607319" y="1416351"/>
            <a:ext cx="674373" cy="1167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3829D73A-5397-44DF-EAD9-89D200575CCD}"/>
                  </a:ext>
                </a:extLst>
              </p:cNvPr>
              <p:cNvSpPr txBox="1"/>
              <p:nvPr/>
            </p:nvSpPr>
            <p:spPr>
              <a:xfrm>
                <a:off x="9695951" y="4092960"/>
                <a:ext cx="2226574" cy="5725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sl-SI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chemeClr val="tx1"/>
                    </a:solidFill>
                  </a:rPr>
                  <a:t>)²</a:t>
                </a:r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3829D73A-5397-44DF-EAD9-89D200575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51" y="4092960"/>
                <a:ext cx="2226574" cy="572529"/>
              </a:xfrm>
              <a:prstGeom prst="rect">
                <a:avLst/>
              </a:prstGeom>
              <a:blipFill>
                <a:blip r:embed="rId24"/>
                <a:stretch>
                  <a:fillRect l="-274" t="-8511" r="-3836" b="-23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7D73E0B6-2A0A-A2B5-DA55-708FD914784D}"/>
              </a:ext>
            </a:extLst>
          </p:cNvPr>
          <p:cNvCxnSpPr>
            <a:cxnSpLocks/>
          </p:cNvCxnSpPr>
          <p:nvPr/>
        </p:nvCxnSpPr>
        <p:spPr>
          <a:xfrm>
            <a:off x="1556345" y="2583588"/>
            <a:ext cx="7253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povezovalnik 61">
            <a:extLst>
              <a:ext uri="{FF2B5EF4-FFF2-40B4-BE49-F238E27FC236}">
                <a16:creationId xmlns:a16="http://schemas.microsoft.com/office/drawing/2014/main" id="{1213E107-81A7-7C80-B2A3-B38C73F62D9A}"/>
              </a:ext>
            </a:extLst>
          </p:cNvPr>
          <p:cNvCxnSpPr>
            <a:cxnSpLocks/>
          </p:cNvCxnSpPr>
          <p:nvPr/>
        </p:nvCxnSpPr>
        <p:spPr>
          <a:xfrm>
            <a:off x="6543258" y="2413902"/>
            <a:ext cx="3509256" cy="2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Pravokotni trikotnik 2047">
            <a:extLst>
              <a:ext uri="{FF2B5EF4-FFF2-40B4-BE49-F238E27FC236}">
                <a16:creationId xmlns:a16="http://schemas.microsoft.com/office/drawing/2014/main" id="{E064EBF6-CE37-1F1C-9B54-D24528C8F122}"/>
              </a:ext>
            </a:extLst>
          </p:cNvPr>
          <p:cNvSpPr/>
          <p:nvPr/>
        </p:nvSpPr>
        <p:spPr>
          <a:xfrm>
            <a:off x="1543298" y="1376277"/>
            <a:ext cx="802414" cy="1165091"/>
          </a:xfrm>
          <a:prstGeom prst="rtTriangl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49" name="Pravokotni trikotnik 2048">
            <a:extLst>
              <a:ext uri="{FF2B5EF4-FFF2-40B4-BE49-F238E27FC236}">
                <a16:creationId xmlns:a16="http://schemas.microsoft.com/office/drawing/2014/main" id="{AAB3E879-8E9A-4859-72C8-BBDAA8E6DAB8}"/>
              </a:ext>
            </a:extLst>
          </p:cNvPr>
          <p:cNvSpPr/>
          <p:nvPr/>
        </p:nvSpPr>
        <p:spPr>
          <a:xfrm>
            <a:off x="8617987" y="2598536"/>
            <a:ext cx="1150811" cy="1364032"/>
          </a:xfrm>
          <a:prstGeom prst="rtTriangl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PoljeZBesedilom 2050">
                <a:extLst>
                  <a:ext uri="{FF2B5EF4-FFF2-40B4-BE49-F238E27FC236}">
                    <a16:creationId xmlns:a16="http://schemas.microsoft.com/office/drawing/2014/main" id="{C8CFBBF4-43D6-143E-3CCD-03A2AAC04726}"/>
                  </a:ext>
                </a:extLst>
              </p:cNvPr>
              <p:cNvSpPr txBox="1"/>
              <p:nvPr/>
            </p:nvSpPr>
            <p:spPr>
              <a:xfrm>
                <a:off x="9019730" y="2837114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051" name="PoljeZBesedilom 2050">
                <a:extLst>
                  <a:ext uri="{FF2B5EF4-FFF2-40B4-BE49-F238E27FC236}">
                    <a16:creationId xmlns:a16="http://schemas.microsoft.com/office/drawing/2014/main" id="{C8CFBBF4-43D6-143E-3CCD-03A2AAC04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30" y="2837114"/>
                <a:ext cx="552780" cy="461665"/>
              </a:xfrm>
              <a:prstGeom prst="rect">
                <a:avLst/>
              </a:prstGeom>
              <a:blipFill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PoljeZBesedilom 2052">
                <a:extLst>
                  <a:ext uri="{FF2B5EF4-FFF2-40B4-BE49-F238E27FC236}">
                    <a16:creationId xmlns:a16="http://schemas.microsoft.com/office/drawing/2014/main" id="{805C5093-B678-6762-5D6F-4F35AABB3AC9}"/>
                  </a:ext>
                </a:extLst>
              </p:cNvPr>
              <p:cNvSpPr txBox="1"/>
              <p:nvPr/>
            </p:nvSpPr>
            <p:spPr>
              <a:xfrm>
                <a:off x="1900200" y="1814505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053" name="PoljeZBesedilom 2052">
                <a:extLst>
                  <a:ext uri="{FF2B5EF4-FFF2-40B4-BE49-F238E27FC236}">
                    <a16:creationId xmlns:a16="http://schemas.microsoft.com/office/drawing/2014/main" id="{805C5093-B678-6762-5D6F-4F35AABB3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00" y="1814505"/>
                <a:ext cx="552780" cy="461665"/>
              </a:xfrm>
              <a:prstGeom prst="rect">
                <a:avLst/>
              </a:prstGeom>
              <a:blipFill>
                <a:blip r:embed="rId2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PoljeZBesedilom 2053">
                <a:extLst>
                  <a:ext uri="{FF2B5EF4-FFF2-40B4-BE49-F238E27FC236}">
                    <a16:creationId xmlns:a16="http://schemas.microsoft.com/office/drawing/2014/main" id="{A764A8B1-053B-7046-621E-D034BA125172}"/>
                  </a:ext>
                </a:extLst>
              </p:cNvPr>
              <p:cNvSpPr txBox="1"/>
              <p:nvPr/>
            </p:nvSpPr>
            <p:spPr>
              <a:xfrm>
                <a:off x="8986552" y="3941798"/>
                <a:ext cx="391325" cy="617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sl-SI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054" name="PoljeZBesedilom 2053">
                <a:extLst>
                  <a:ext uri="{FF2B5EF4-FFF2-40B4-BE49-F238E27FC236}">
                    <a16:creationId xmlns:a16="http://schemas.microsoft.com/office/drawing/2014/main" id="{A764A8B1-053B-7046-621E-D034BA125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552" y="3941798"/>
                <a:ext cx="391325" cy="61741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PoljeZBesedilom 2054">
                <a:extLst>
                  <a:ext uri="{FF2B5EF4-FFF2-40B4-BE49-F238E27FC236}">
                    <a16:creationId xmlns:a16="http://schemas.microsoft.com/office/drawing/2014/main" id="{4EFBE0E8-FE80-7B35-04AE-3F0B0EBAE5B3}"/>
                  </a:ext>
                </a:extLst>
              </p:cNvPr>
              <p:cNvSpPr txBox="1"/>
              <p:nvPr/>
            </p:nvSpPr>
            <p:spPr>
              <a:xfrm>
                <a:off x="8182856" y="3124702"/>
                <a:ext cx="493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55" name="PoljeZBesedilom 2054">
                <a:extLst>
                  <a:ext uri="{FF2B5EF4-FFF2-40B4-BE49-F238E27FC236}">
                    <a16:creationId xmlns:a16="http://schemas.microsoft.com/office/drawing/2014/main" id="{4EFBE0E8-FE80-7B35-04AE-3F0B0EBAE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856" y="3124702"/>
                <a:ext cx="493276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PoljeZBesedilom 2057">
                <a:extLst>
                  <a:ext uri="{FF2B5EF4-FFF2-40B4-BE49-F238E27FC236}">
                    <a16:creationId xmlns:a16="http://schemas.microsoft.com/office/drawing/2014/main" id="{8D811D69-8900-C49D-DA57-BBE7A3A40752}"/>
                  </a:ext>
                </a:extLst>
              </p:cNvPr>
              <p:cNvSpPr txBox="1"/>
              <p:nvPr/>
            </p:nvSpPr>
            <p:spPr>
              <a:xfrm>
                <a:off x="4532417" y="2298958"/>
                <a:ext cx="36865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l-SI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sl-SI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000" dirty="0">
                    <a:solidFill>
                      <a:srgbClr val="00B050"/>
                    </a:solidFill>
                  </a:rPr>
                  <a:t> je višina stranske ploskve in je </a:t>
                </a:r>
              </a:p>
              <a:p>
                <a:r>
                  <a:rPr lang="sl-SI" sz="2000" dirty="0">
                    <a:solidFill>
                      <a:srgbClr val="00B050"/>
                    </a:solidFill>
                  </a:rPr>
                  <a:t>višina enakostraničnega trikotnika</a:t>
                </a:r>
              </a:p>
            </p:txBody>
          </p:sp>
        </mc:Choice>
        <mc:Fallback xmlns="">
          <p:sp>
            <p:nvSpPr>
              <p:cNvPr id="2058" name="PoljeZBesedilom 2057">
                <a:extLst>
                  <a:ext uri="{FF2B5EF4-FFF2-40B4-BE49-F238E27FC236}">
                    <a16:creationId xmlns:a16="http://schemas.microsoft.com/office/drawing/2014/main" id="{8D811D69-8900-C49D-DA57-BBE7A3A40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417" y="2298958"/>
                <a:ext cx="3686540" cy="707886"/>
              </a:xfrm>
              <a:prstGeom prst="rect">
                <a:avLst/>
              </a:prstGeom>
              <a:blipFill>
                <a:blip r:embed="rId29"/>
                <a:stretch>
                  <a:fillRect l="-1821" t="-4310" r="-1821" b="-1465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0" name="Raven povezovalnik 2059">
            <a:extLst>
              <a:ext uri="{FF2B5EF4-FFF2-40B4-BE49-F238E27FC236}">
                <a16:creationId xmlns:a16="http://schemas.microsoft.com/office/drawing/2014/main" id="{A7C5EA2D-0674-C594-687B-0828014C8F1D}"/>
              </a:ext>
            </a:extLst>
          </p:cNvPr>
          <p:cNvCxnSpPr>
            <a:cxnSpLocks/>
          </p:cNvCxnSpPr>
          <p:nvPr/>
        </p:nvCxnSpPr>
        <p:spPr>
          <a:xfrm>
            <a:off x="1874402" y="3499927"/>
            <a:ext cx="0" cy="10716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Pravokotnik 2061">
            <a:extLst>
              <a:ext uri="{FF2B5EF4-FFF2-40B4-BE49-F238E27FC236}">
                <a16:creationId xmlns:a16="http://schemas.microsoft.com/office/drawing/2014/main" id="{DA4500A8-0473-1A87-2950-04BD904A444B}"/>
              </a:ext>
            </a:extLst>
          </p:cNvPr>
          <p:cNvSpPr/>
          <p:nvPr/>
        </p:nvSpPr>
        <p:spPr>
          <a:xfrm>
            <a:off x="1872079" y="4372847"/>
            <a:ext cx="131856" cy="19661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3" name="PoljeZBesedilom 2062">
                <a:extLst>
                  <a:ext uri="{FF2B5EF4-FFF2-40B4-BE49-F238E27FC236}">
                    <a16:creationId xmlns:a16="http://schemas.microsoft.com/office/drawing/2014/main" id="{A11BEF7F-35D2-41A0-ED68-97178EE3AFF2}"/>
                  </a:ext>
                </a:extLst>
              </p:cNvPr>
              <p:cNvSpPr txBox="1"/>
              <p:nvPr/>
            </p:nvSpPr>
            <p:spPr>
              <a:xfrm>
                <a:off x="5105872" y="2943708"/>
                <a:ext cx="1317797" cy="679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l-SI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63" name="PoljeZBesedilom 2062">
                <a:extLst>
                  <a:ext uri="{FF2B5EF4-FFF2-40B4-BE49-F238E27FC236}">
                    <a16:creationId xmlns:a16="http://schemas.microsoft.com/office/drawing/2014/main" id="{A11BEF7F-35D2-41A0-ED68-97178EE3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872" y="2943708"/>
                <a:ext cx="1317797" cy="679866"/>
              </a:xfrm>
              <a:prstGeom prst="rect">
                <a:avLst/>
              </a:prstGeom>
              <a:blipFill>
                <a:blip r:embed="rId30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PoljeZBesedilom 2063">
                <a:extLst>
                  <a:ext uri="{FF2B5EF4-FFF2-40B4-BE49-F238E27FC236}">
                    <a16:creationId xmlns:a16="http://schemas.microsoft.com/office/drawing/2014/main" id="{B50D6555-C66C-7B74-57F5-03FBC2362617}"/>
                  </a:ext>
                </a:extLst>
              </p:cNvPr>
              <p:cNvSpPr txBox="1"/>
              <p:nvPr/>
            </p:nvSpPr>
            <p:spPr>
              <a:xfrm>
                <a:off x="1789368" y="3858135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064" name="PoljeZBesedilom 2063">
                <a:extLst>
                  <a:ext uri="{FF2B5EF4-FFF2-40B4-BE49-F238E27FC236}">
                    <a16:creationId xmlns:a16="http://schemas.microsoft.com/office/drawing/2014/main" id="{B50D6555-C66C-7B74-57F5-03FBC236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68" y="3858135"/>
                <a:ext cx="552780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5" name="PoljeZBesedilom 2064">
                <a:extLst>
                  <a:ext uri="{FF2B5EF4-FFF2-40B4-BE49-F238E27FC236}">
                    <a16:creationId xmlns:a16="http://schemas.microsoft.com/office/drawing/2014/main" id="{8B27A80B-E802-C69A-568C-2433E8237434}"/>
                  </a:ext>
                </a:extLst>
              </p:cNvPr>
              <p:cNvSpPr txBox="1"/>
              <p:nvPr/>
            </p:nvSpPr>
            <p:spPr>
              <a:xfrm>
                <a:off x="5170080" y="3601865"/>
                <a:ext cx="2837205" cy="679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l-SI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l-SI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= 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rad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2065" name="PoljeZBesedilom 2064">
                <a:extLst>
                  <a:ext uri="{FF2B5EF4-FFF2-40B4-BE49-F238E27FC236}">
                    <a16:creationId xmlns:a16="http://schemas.microsoft.com/office/drawing/2014/main" id="{8B27A80B-E802-C69A-568C-2433E823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080" y="3601865"/>
                <a:ext cx="2837205" cy="679866"/>
              </a:xfrm>
              <a:prstGeom prst="rect">
                <a:avLst/>
              </a:prstGeom>
              <a:blipFill>
                <a:blip r:embed="rId32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6" name="PoljeZBesedilom 2065">
                <a:extLst>
                  <a:ext uri="{FF2B5EF4-FFF2-40B4-BE49-F238E27FC236}">
                    <a16:creationId xmlns:a16="http://schemas.microsoft.com/office/drawing/2014/main" id="{C7F202DF-638C-5484-F2B8-AA7F869D5CB3}"/>
                  </a:ext>
                </a:extLst>
              </p:cNvPr>
              <p:cNvSpPr txBox="1"/>
              <p:nvPr/>
            </p:nvSpPr>
            <p:spPr>
              <a:xfrm>
                <a:off x="9660294" y="4739985"/>
                <a:ext cx="2606258" cy="404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 =</a:t>
                </a:r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l-SI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)²</m:t>
                    </m:r>
                    <m:r>
                      <a:rPr lang="sl-SI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sl-SI" sz="2400" dirty="0">
                    <a:solidFill>
                      <a:schemeClr val="tx1"/>
                    </a:solidFill>
                  </a:rPr>
                  <a:t>²</a:t>
                </a:r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66" name="PoljeZBesedilom 2065">
                <a:extLst>
                  <a:ext uri="{FF2B5EF4-FFF2-40B4-BE49-F238E27FC236}">
                    <a16:creationId xmlns:a16="http://schemas.microsoft.com/office/drawing/2014/main" id="{C7F202DF-638C-5484-F2B8-AA7F869D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294" y="4739985"/>
                <a:ext cx="2606258" cy="404150"/>
              </a:xfrm>
              <a:prstGeom prst="rect">
                <a:avLst/>
              </a:prstGeom>
              <a:blipFill>
                <a:blip r:embed="rId33"/>
                <a:stretch>
                  <a:fillRect l="-234" t="-15152" b="-4545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PoljeZBesedilom 2066">
                <a:extLst>
                  <a:ext uri="{FF2B5EF4-FFF2-40B4-BE49-F238E27FC236}">
                    <a16:creationId xmlns:a16="http://schemas.microsoft.com/office/drawing/2014/main" id="{8AEB7671-C9BD-FDCE-8283-629A49F46A29}"/>
                  </a:ext>
                </a:extLst>
              </p:cNvPr>
              <p:cNvSpPr txBox="1"/>
              <p:nvPr/>
            </p:nvSpPr>
            <p:spPr>
              <a:xfrm>
                <a:off x="9659562" y="5317834"/>
                <a:ext cx="228130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=</a:t>
                </a:r>
                <a:r>
                  <a:rPr lang="sl-SI" sz="24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·</m:t>
                    </m:r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sl-SI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67" name="PoljeZBesedilom 2066">
                <a:extLst>
                  <a:ext uri="{FF2B5EF4-FFF2-40B4-BE49-F238E27FC236}">
                    <a16:creationId xmlns:a16="http://schemas.microsoft.com/office/drawing/2014/main" id="{8AEB7671-C9BD-FDCE-8283-629A49F4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562" y="5317834"/>
                <a:ext cx="2281302" cy="369332"/>
              </a:xfrm>
              <a:prstGeom prst="rect">
                <a:avLst/>
              </a:prstGeom>
              <a:blipFill>
                <a:blip r:embed="rId34"/>
                <a:stretch>
                  <a:fillRect l="-3476" t="-24590" r="-267" b="-491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PoljeZBesedilom 2067">
                <a:extLst>
                  <a:ext uri="{FF2B5EF4-FFF2-40B4-BE49-F238E27FC236}">
                    <a16:creationId xmlns:a16="http://schemas.microsoft.com/office/drawing/2014/main" id="{59299A32-E2FF-2BBC-4A0C-5586A7C62D20}"/>
                  </a:ext>
                </a:extLst>
              </p:cNvPr>
              <p:cNvSpPr txBox="1"/>
              <p:nvPr/>
            </p:nvSpPr>
            <p:spPr>
              <a:xfrm>
                <a:off x="9641223" y="5889118"/>
                <a:ext cx="11508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=</a:t>
                </a:r>
                <a:r>
                  <a:rPr lang="sl-SI" sz="24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68" name="PoljeZBesedilom 2067">
                <a:extLst>
                  <a:ext uri="{FF2B5EF4-FFF2-40B4-BE49-F238E27FC236}">
                    <a16:creationId xmlns:a16="http://schemas.microsoft.com/office/drawing/2014/main" id="{59299A32-E2FF-2BBC-4A0C-5586A7C6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223" y="5889118"/>
                <a:ext cx="1150811" cy="369332"/>
              </a:xfrm>
              <a:prstGeom prst="rect">
                <a:avLst/>
              </a:prstGeom>
              <a:blipFill>
                <a:blip r:embed="rId35"/>
                <a:stretch>
                  <a:fillRect l="-6915" t="-24590" b="-491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PoljeZBesedilom 2068">
                <a:extLst>
                  <a:ext uri="{FF2B5EF4-FFF2-40B4-BE49-F238E27FC236}">
                    <a16:creationId xmlns:a16="http://schemas.microsoft.com/office/drawing/2014/main" id="{49B37599-8352-1C97-7079-A8277CBFB3DE}"/>
                  </a:ext>
                </a:extLst>
              </p:cNvPr>
              <p:cNvSpPr txBox="1"/>
              <p:nvPr/>
            </p:nvSpPr>
            <p:spPr>
              <a:xfrm>
                <a:off x="9683810" y="6328118"/>
                <a:ext cx="2024566" cy="404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𝓿</m:t>
                    </m:r>
                  </m:oMath>
                </a14:m>
                <a:r>
                  <a:rPr lang="sl-SI" sz="2400" b="1" dirty="0">
                    <a:solidFill>
                      <a:srgbClr val="7030A0"/>
                    </a:solidFill>
                  </a:rPr>
                  <a:t> =</a:t>
                </a:r>
                <a:r>
                  <a:rPr lang="sl-SI" sz="24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69" name="PoljeZBesedilom 2068">
                <a:extLst>
                  <a:ext uri="{FF2B5EF4-FFF2-40B4-BE49-F238E27FC236}">
                    <a16:creationId xmlns:a16="http://schemas.microsoft.com/office/drawing/2014/main" id="{49B37599-8352-1C97-7079-A8277CBF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810" y="6328118"/>
                <a:ext cx="2024566" cy="404150"/>
              </a:xfrm>
              <a:prstGeom prst="rect">
                <a:avLst/>
              </a:prstGeom>
              <a:blipFill>
                <a:blip r:embed="rId36"/>
                <a:stretch>
                  <a:fillRect l="-301" t="-13636" b="-469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0" name="PoljeZBesedilom 2069">
                <a:extLst>
                  <a:ext uri="{FF2B5EF4-FFF2-40B4-BE49-F238E27FC236}">
                    <a16:creationId xmlns:a16="http://schemas.microsoft.com/office/drawing/2014/main" id="{8E21ACCB-D7AD-5FAE-6DBB-F4B3D51EA3A4}"/>
                  </a:ext>
                </a:extLst>
              </p:cNvPr>
              <p:cNvSpPr txBox="1"/>
              <p:nvPr/>
            </p:nvSpPr>
            <p:spPr>
              <a:xfrm>
                <a:off x="3480509" y="3708181"/>
                <a:ext cx="1359521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  cm </a:t>
                </a:r>
              </a:p>
            </p:txBody>
          </p:sp>
        </mc:Choice>
        <mc:Fallback xmlns="">
          <p:sp>
            <p:nvSpPr>
              <p:cNvPr id="2070" name="PoljeZBesedilom 2069">
                <a:extLst>
                  <a:ext uri="{FF2B5EF4-FFF2-40B4-BE49-F238E27FC236}">
                    <a16:creationId xmlns:a16="http://schemas.microsoft.com/office/drawing/2014/main" id="{8E21ACCB-D7AD-5FAE-6DBB-F4B3D51EA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09" y="3708181"/>
                <a:ext cx="1359521" cy="412870"/>
              </a:xfrm>
              <a:prstGeom prst="rect">
                <a:avLst/>
              </a:prstGeom>
              <a:blipFill>
                <a:blip r:embed="rId37"/>
                <a:stretch>
                  <a:fillRect t="-13235" b="-426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1" name="PoljeZBesedilom 2070">
                <a:extLst>
                  <a:ext uri="{FF2B5EF4-FFF2-40B4-BE49-F238E27FC236}">
                    <a16:creationId xmlns:a16="http://schemas.microsoft.com/office/drawing/2014/main" id="{A3C3589F-AFF0-C90C-6DB7-343B9C856F61}"/>
                  </a:ext>
                </a:extLst>
              </p:cNvPr>
              <p:cNvSpPr txBox="1"/>
              <p:nvPr/>
            </p:nvSpPr>
            <p:spPr>
              <a:xfrm>
                <a:off x="6016952" y="5066057"/>
                <a:ext cx="2037327" cy="879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V =</a:t>
                </a:r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  <m:r>
                          <a:rPr lang="sl-S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· </m:t>
                        </m:r>
                        <m:r>
                          <a:rPr lang="sl-SI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sl-SI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sl-SI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2071" name="PoljeZBesedilom 2070">
                <a:extLst>
                  <a:ext uri="{FF2B5EF4-FFF2-40B4-BE49-F238E27FC236}">
                    <a16:creationId xmlns:a16="http://schemas.microsoft.com/office/drawing/2014/main" id="{A3C3589F-AFF0-C90C-6DB7-343B9C856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52" y="5066057"/>
                <a:ext cx="2037327" cy="879536"/>
              </a:xfrm>
              <a:prstGeom prst="rect">
                <a:avLst/>
              </a:prstGeom>
              <a:blipFill>
                <a:blip r:embed="rId38"/>
                <a:stretch>
                  <a:fillRect l="-7485"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PoljeZBesedilom 2071">
                <a:extLst>
                  <a:ext uri="{FF2B5EF4-FFF2-40B4-BE49-F238E27FC236}">
                    <a16:creationId xmlns:a16="http://schemas.microsoft.com/office/drawing/2014/main" id="{7656CCAF-C407-B386-7A46-AAE6178B61BB}"/>
                  </a:ext>
                </a:extLst>
              </p:cNvPr>
              <p:cNvSpPr txBox="1"/>
              <p:nvPr/>
            </p:nvSpPr>
            <p:spPr>
              <a:xfrm>
                <a:off x="6167353" y="5881289"/>
                <a:ext cx="2870680" cy="879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>
                    <a:solidFill>
                      <a:srgbClr val="00B050"/>
                    </a:solidFill>
                  </a:rPr>
                  <a:t>V =</a:t>
                </a:r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256</m:t>
                        </m:r>
                        <m:rad>
                          <m:radPr>
                            <m:degHide m:val="on"/>
                            <m:ctrlPr>
                              <a:rPr lang="sl-S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l-S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sl-S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l-SI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3200" dirty="0"/>
                  <a:t>  </a:t>
                </a:r>
                <a:r>
                  <a:rPr lang="sl-SI" sz="2800" dirty="0"/>
                  <a:t>cm²</a:t>
                </a:r>
              </a:p>
            </p:txBody>
          </p:sp>
        </mc:Choice>
        <mc:Fallback xmlns="">
          <p:sp>
            <p:nvSpPr>
              <p:cNvPr id="2072" name="PoljeZBesedilom 2071">
                <a:extLst>
                  <a:ext uri="{FF2B5EF4-FFF2-40B4-BE49-F238E27FC236}">
                    <a16:creationId xmlns:a16="http://schemas.microsoft.com/office/drawing/2014/main" id="{7656CCAF-C407-B386-7A46-AAE6178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53" y="5881289"/>
                <a:ext cx="2870680" cy="879536"/>
              </a:xfrm>
              <a:prstGeom prst="rect">
                <a:avLst/>
              </a:prstGeom>
              <a:blipFill>
                <a:blip r:embed="rId39"/>
                <a:stretch>
                  <a:fillRect l="-5520"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4" name="Raven povezovalnik 2073">
            <a:extLst>
              <a:ext uri="{FF2B5EF4-FFF2-40B4-BE49-F238E27FC236}">
                <a16:creationId xmlns:a16="http://schemas.microsoft.com/office/drawing/2014/main" id="{31F81F59-E25C-2CAE-91FE-55E67FA77084}"/>
              </a:ext>
            </a:extLst>
          </p:cNvPr>
          <p:cNvCxnSpPr/>
          <p:nvPr/>
        </p:nvCxnSpPr>
        <p:spPr>
          <a:xfrm flipV="1">
            <a:off x="5881610" y="4200194"/>
            <a:ext cx="2736377" cy="5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Raven povezovalnik 2075">
            <a:extLst>
              <a:ext uri="{FF2B5EF4-FFF2-40B4-BE49-F238E27FC236}">
                <a16:creationId xmlns:a16="http://schemas.microsoft.com/office/drawing/2014/main" id="{BE5F8032-2C97-1476-7A18-08003300CC24}"/>
              </a:ext>
            </a:extLst>
          </p:cNvPr>
          <p:cNvCxnSpPr/>
          <p:nvPr/>
        </p:nvCxnSpPr>
        <p:spPr>
          <a:xfrm>
            <a:off x="8617987" y="4148391"/>
            <a:ext cx="82069" cy="2381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56" grpId="0"/>
      <p:bldP spid="2048" grpId="0" animBg="1"/>
      <p:bldP spid="2049" grpId="0" animBg="1"/>
      <p:bldP spid="2051" grpId="0"/>
      <p:bldP spid="2053" grpId="0"/>
      <p:bldP spid="2054" grpId="0"/>
      <p:bldP spid="2055" grpId="0"/>
      <p:bldP spid="2058" grpId="0"/>
      <p:bldP spid="2062" grpId="0" animBg="1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254FE9B-0B36-9DF5-B5B0-0FD35D999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5" t="20870" r="34782" b="65652"/>
          <a:stretch/>
        </p:blipFill>
        <p:spPr>
          <a:xfrm>
            <a:off x="467138" y="367748"/>
            <a:ext cx="9412358" cy="157213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29D05ED-747B-FCE3-9575-335E5BFC2E51}"/>
              </a:ext>
            </a:extLst>
          </p:cNvPr>
          <p:cNvSpPr txBox="1"/>
          <p:nvPr/>
        </p:nvSpPr>
        <p:spPr>
          <a:xfrm>
            <a:off x="387627" y="1567191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4x – 2 – 15x – 5 = 8x - 3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B6DEB34-91EB-45E3-052B-1F1F2E28B504}"/>
              </a:ext>
            </a:extLst>
          </p:cNvPr>
          <p:cNvSpPr txBox="1"/>
          <p:nvPr/>
        </p:nvSpPr>
        <p:spPr>
          <a:xfrm>
            <a:off x="583096" y="2101252"/>
            <a:ext cx="377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    – 11x – 8x  = - 3 + 7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A35AC5A-CE68-661D-64EA-20CE41578639}"/>
              </a:ext>
            </a:extLst>
          </p:cNvPr>
          <p:cNvSpPr txBox="1"/>
          <p:nvPr/>
        </p:nvSpPr>
        <p:spPr>
          <a:xfrm>
            <a:off x="460334" y="2680913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           – 19x  = 4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4BF84BB2-18D6-91E8-4891-2D4397C2573B}"/>
              </a:ext>
            </a:extLst>
          </p:cNvPr>
          <p:cNvCxnSpPr>
            <a:cxnSpLocks/>
          </p:cNvCxnSpPr>
          <p:nvPr/>
        </p:nvCxnSpPr>
        <p:spPr>
          <a:xfrm flipV="1">
            <a:off x="2867286" y="2702864"/>
            <a:ext cx="460615" cy="5655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17DBF8D-48AA-AD2C-E288-B304D81DF7A7}"/>
              </a:ext>
            </a:extLst>
          </p:cNvPr>
          <p:cNvSpPr txBox="1"/>
          <p:nvPr/>
        </p:nvSpPr>
        <p:spPr>
          <a:xfrm flipH="1">
            <a:off x="3180519" y="2682062"/>
            <a:ext cx="126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: (– 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B7F9E0A6-9DCF-4C8B-BB98-E548B7BCDBE4}"/>
                  </a:ext>
                </a:extLst>
              </p:cNvPr>
              <p:cNvSpPr txBox="1"/>
              <p:nvPr/>
            </p:nvSpPr>
            <p:spPr>
              <a:xfrm>
                <a:off x="1970361" y="3302810"/>
                <a:ext cx="1241045" cy="702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x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B7F9E0A6-9DCF-4C8B-BB98-E548B7BCD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61" y="3302810"/>
                <a:ext cx="1241045" cy="702115"/>
              </a:xfrm>
              <a:prstGeom prst="rect">
                <a:avLst/>
              </a:prstGeom>
              <a:blipFill>
                <a:blip r:embed="rId3"/>
                <a:stretch>
                  <a:fillRect l="-9804" b="-113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70AEDA96-B5FE-4F43-EE77-A54F3094AD74}"/>
                  </a:ext>
                </a:extLst>
              </p:cNvPr>
              <p:cNvSpPr txBox="1"/>
              <p:nvPr/>
            </p:nvSpPr>
            <p:spPr>
              <a:xfrm>
                <a:off x="1291143" y="4143498"/>
                <a:ext cx="1769587" cy="609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{– </m:t>
                    </m:r>
                    <m:f>
                      <m:fPr>
                        <m:ctrlP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}</a:t>
                </a: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70AEDA96-B5FE-4F43-EE77-A54F3094A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43" y="4143498"/>
                <a:ext cx="1769587" cy="609782"/>
              </a:xfrm>
              <a:prstGeom prst="rect">
                <a:avLst/>
              </a:prstGeom>
              <a:blipFill>
                <a:blip r:embed="rId4"/>
                <a:stretch>
                  <a:fillRect l="-345" t="-3000" r="-11034" b="-200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71EEB51C-ADAF-C39D-B534-F1C67C122CCB}"/>
              </a:ext>
            </a:extLst>
          </p:cNvPr>
          <p:cNvCxnSpPr>
            <a:cxnSpLocks/>
          </p:cNvCxnSpPr>
          <p:nvPr/>
        </p:nvCxnSpPr>
        <p:spPr>
          <a:xfrm flipV="1">
            <a:off x="9649188" y="1263248"/>
            <a:ext cx="460615" cy="5655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27FAB55-9213-6EB4-A82A-142D04BE4DF0}"/>
              </a:ext>
            </a:extLst>
          </p:cNvPr>
          <p:cNvSpPr txBox="1"/>
          <p:nvPr/>
        </p:nvSpPr>
        <p:spPr>
          <a:xfrm>
            <a:off x="10109803" y="136112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· 12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C0C81F9-E0E8-B622-BE06-3D1B90AC8DD1}"/>
              </a:ext>
            </a:extLst>
          </p:cNvPr>
          <p:cNvSpPr txBox="1"/>
          <p:nvPr/>
        </p:nvSpPr>
        <p:spPr>
          <a:xfrm>
            <a:off x="6125378" y="1964089"/>
            <a:ext cx="44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2( 4x – 7) + 12 =  3x – 4(x – 4)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432DC5F-1EB3-6BA4-9888-5B2E53BB02E4}"/>
              </a:ext>
            </a:extLst>
          </p:cNvPr>
          <p:cNvSpPr txBox="1"/>
          <p:nvPr/>
        </p:nvSpPr>
        <p:spPr>
          <a:xfrm>
            <a:off x="6405263" y="2567056"/>
            <a:ext cx="44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8x – 14 + 12 =  3x – 4x + 16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E448982-FA83-67B3-6872-33D080ABDBFF}"/>
              </a:ext>
            </a:extLst>
          </p:cNvPr>
          <p:cNvSpPr txBox="1"/>
          <p:nvPr/>
        </p:nvSpPr>
        <p:spPr>
          <a:xfrm>
            <a:off x="6405263" y="3129498"/>
            <a:ext cx="44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         8x + x =  16 + 2 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733E632-B035-9ECB-3631-FA470667D64E}"/>
              </a:ext>
            </a:extLst>
          </p:cNvPr>
          <p:cNvSpPr txBox="1"/>
          <p:nvPr/>
        </p:nvSpPr>
        <p:spPr>
          <a:xfrm>
            <a:off x="6473042" y="3687425"/>
            <a:ext cx="44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               9x  =  18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A45C2C0-55E6-D1BB-07AB-F50A031AD48B}"/>
              </a:ext>
            </a:extLst>
          </p:cNvPr>
          <p:cNvSpPr txBox="1"/>
          <p:nvPr/>
        </p:nvSpPr>
        <p:spPr>
          <a:xfrm>
            <a:off x="6647115" y="4356900"/>
            <a:ext cx="442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                 x = 2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31D4B50-4005-5822-F9EA-7D5F46474F79}"/>
                  </a:ext>
                </a:extLst>
              </p:cNvPr>
              <p:cNvSpPr txBox="1"/>
              <p:nvPr/>
            </p:nvSpPr>
            <p:spPr>
              <a:xfrm>
                <a:off x="7734376" y="5025362"/>
                <a:ext cx="14292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{ 2 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31D4B50-4005-5822-F9EA-7D5F4647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76" y="5025362"/>
                <a:ext cx="1429237" cy="430887"/>
              </a:xfrm>
              <a:prstGeom prst="rect">
                <a:avLst/>
              </a:prstGeom>
              <a:blipFill>
                <a:blip r:embed="rId5"/>
                <a:stretch>
                  <a:fillRect l="-427" t="-23944" r="-14103" b="-507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7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B88FA80-8E9C-7978-05C2-540CDC71D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1" t="56640" r="58035" b="30098"/>
          <a:stretch/>
        </p:blipFill>
        <p:spPr>
          <a:xfrm>
            <a:off x="506895" y="427382"/>
            <a:ext cx="3697357" cy="158032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53F5CC7-70A8-A2E0-6D3B-8B714F4D6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38" t="65565" r="32559" b="30098"/>
          <a:stretch/>
        </p:blipFill>
        <p:spPr>
          <a:xfrm>
            <a:off x="6599581" y="959124"/>
            <a:ext cx="2945296" cy="516836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DE24A026-55E7-96CA-F597-98A155A4D545}"/>
              </a:ext>
            </a:extLst>
          </p:cNvPr>
          <p:cNvCxnSpPr/>
          <p:nvPr/>
        </p:nvCxnSpPr>
        <p:spPr>
          <a:xfrm flipV="1">
            <a:off x="1530626" y="1475960"/>
            <a:ext cx="417444" cy="501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D80F5D2-8B35-E014-400D-07130E65050E}"/>
              </a:ext>
            </a:extLst>
          </p:cNvPr>
          <p:cNvSpPr txBox="1"/>
          <p:nvPr/>
        </p:nvSpPr>
        <p:spPr>
          <a:xfrm>
            <a:off x="1815040" y="145466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·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B6D8CD3-DDD0-5323-CCC2-BB435021F805}"/>
                  </a:ext>
                </a:extLst>
              </p:cNvPr>
              <p:cNvSpPr txBox="1"/>
              <p:nvPr/>
            </p:nvSpPr>
            <p:spPr>
              <a:xfrm>
                <a:off x="616226" y="2226365"/>
                <a:ext cx="1697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3V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DB6D8CD3-DDD0-5323-CCC2-BB435021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2226365"/>
                <a:ext cx="1697196" cy="523220"/>
              </a:xfrm>
              <a:prstGeom prst="rect">
                <a:avLst/>
              </a:prstGeom>
              <a:blipFill>
                <a:blip r:embed="rId3"/>
                <a:stretch>
                  <a:fillRect l="-7194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6EFCAFA7-921E-2DCD-D478-3A225829CE1C}"/>
                  </a:ext>
                </a:extLst>
              </p:cNvPr>
              <p:cNvSpPr txBox="1"/>
              <p:nvPr/>
            </p:nvSpPr>
            <p:spPr>
              <a:xfrm>
                <a:off x="638499" y="3005172"/>
                <a:ext cx="1778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3V </a:t>
                </a: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6EFCAFA7-921E-2DCD-D478-3A225829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9" y="3005172"/>
                <a:ext cx="1778949" cy="523220"/>
              </a:xfrm>
              <a:prstGeom prst="rect">
                <a:avLst/>
              </a:prstGeom>
              <a:blipFill>
                <a:blip r:embed="rId4"/>
                <a:stretch>
                  <a:fillRect t="-11628" r="-5822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CA9648A7-371C-3AC7-969C-D64E5BF5D222}"/>
              </a:ext>
            </a:extLst>
          </p:cNvPr>
          <p:cNvCxnSpPr/>
          <p:nvPr/>
        </p:nvCxnSpPr>
        <p:spPr>
          <a:xfrm flipV="1">
            <a:off x="2208726" y="3041025"/>
            <a:ext cx="417444" cy="501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0E5B0B80-D32E-A8B9-1FCA-28D63DF40CB9}"/>
                  </a:ext>
                </a:extLst>
              </p:cNvPr>
              <p:cNvSpPr txBox="1"/>
              <p:nvPr/>
            </p:nvSpPr>
            <p:spPr>
              <a:xfrm>
                <a:off x="2626170" y="3041025"/>
                <a:ext cx="7818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0E5B0B80-D32E-A8B9-1FCA-28D63DF40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0" y="3041025"/>
                <a:ext cx="781881" cy="523220"/>
              </a:xfrm>
              <a:prstGeom prst="rect">
                <a:avLst/>
              </a:prstGeom>
              <a:blipFill>
                <a:blip r:embed="rId5"/>
                <a:stretch>
                  <a:fillRect l="-16406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F327E6CE-F6E4-0835-17A2-243550055E20}"/>
                  </a:ext>
                </a:extLst>
              </p:cNvPr>
              <p:cNvSpPr txBox="1"/>
              <p:nvPr/>
            </p:nvSpPr>
            <p:spPr>
              <a:xfrm>
                <a:off x="649100" y="3747054"/>
                <a:ext cx="1422762" cy="756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¶ </m:t>
                        </m:r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F327E6CE-F6E4-0835-17A2-243550055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0" y="3747054"/>
                <a:ext cx="1422762" cy="756874"/>
              </a:xfrm>
              <a:prstGeom prst="rect">
                <a:avLst/>
              </a:prstGeom>
              <a:blipFill>
                <a:blip r:embed="rId6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3BF319C-83A4-E882-58D5-6668AB885282}"/>
              </a:ext>
            </a:extLst>
          </p:cNvPr>
          <p:cNvSpPr txBox="1"/>
          <p:nvPr/>
        </p:nvSpPr>
        <p:spPr>
          <a:xfrm>
            <a:off x="564045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D4015F9C-7872-5592-3617-77D68C9C084A}"/>
                  </a:ext>
                </a:extLst>
              </p:cNvPr>
              <p:cNvSpPr txBox="1"/>
              <p:nvPr/>
            </p:nvSpPr>
            <p:spPr>
              <a:xfrm>
                <a:off x="792761" y="4722590"/>
                <a:ext cx="113543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sl-SI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l-SI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l-SI" b="1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sl-SI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num>
                            <m:den>
                              <m:r>
                                <a:rPr lang="sl-SI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sl-SI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l-SI" b="1" dirty="0"/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D4015F9C-7872-5592-3617-77D68C9C0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61" y="4722590"/>
                <a:ext cx="113543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B92E7FD-B349-97EB-FBF2-77207F871B9E}"/>
              </a:ext>
            </a:extLst>
          </p:cNvPr>
          <p:cNvSpPr txBox="1"/>
          <p:nvPr/>
        </p:nvSpPr>
        <p:spPr>
          <a:xfrm>
            <a:off x="7094717" y="1465313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2a + 2b = o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6FB85C3-7604-C18E-BCD8-011B40AAB5AD}"/>
              </a:ext>
            </a:extLst>
          </p:cNvPr>
          <p:cNvSpPr txBox="1"/>
          <p:nvPr/>
        </p:nvSpPr>
        <p:spPr>
          <a:xfrm>
            <a:off x="7356447" y="2017642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2a = o - 2b 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050985E1-4850-1713-AE4E-FD03CB8A4855}"/>
              </a:ext>
            </a:extLst>
          </p:cNvPr>
          <p:cNvCxnSpPr/>
          <p:nvPr/>
        </p:nvCxnSpPr>
        <p:spPr>
          <a:xfrm flipV="1">
            <a:off x="8946615" y="2068044"/>
            <a:ext cx="417444" cy="501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1986BB95-CE0C-7516-F0C9-4FC11AE28DC1}"/>
                  </a:ext>
                </a:extLst>
              </p:cNvPr>
              <p:cNvSpPr txBox="1"/>
              <p:nvPr/>
            </p:nvSpPr>
            <p:spPr>
              <a:xfrm>
                <a:off x="9364059" y="2085211"/>
                <a:ext cx="561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1986BB95-CE0C-7516-F0C9-4FC11AE2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59" y="2085211"/>
                <a:ext cx="561372" cy="523220"/>
              </a:xfrm>
              <a:prstGeom prst="rect">
                <a:avLst/>
              </a:prstGeom>
              <a:blipFill>
                <a:blip r:embed="rId8"/>
                <a:stretch>
                  <a:fillRect l="-2173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1433CC9E-9544-F43D-5756-EAF8047B2B47}"/>
                  </a:ext>
                </a:extLst>
              </p:cNvPr>
              <p:cNvSpPr txBox="1"/>
              <p:nvPr/>
            </p:nvSpPr>
            <p:spPr>
              <a:xfrm>
                <a:off x="7580080" y="2638835"/>
                <a:ext cx="1423788" cy="71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l-SI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1433CC9E-9544-F43D-5756-EAF8047B2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80" y="2638835"/>
                <a:ext cx="1423788" cy="710579"/>
              </a:xfrm>
              <a:prstGeom prst="rect">
                <a:avLst/>
              </a:prstGeom>
              <a:blipFill>
                <a:blip r:embed="rId9"/>
                <a:stretch>
                  <a:fillRect l="-8547" b="-1206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5" grpId="0"/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5C30F0-63D1-801D-DF44-4C2990529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8" t="20145" r="63315" b="60290"/>
          <a:stretch/>
        </p:blipFill>
        <p:spPr>
          <a:xfrm>
            <a:off x="286228" y="69663"/>
            <a:ext cx="3240157" cy="293571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A96263F-DDE1-14C2-823C-63E5433E4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8" t="41808" r="33845" b="37023"/>
          <a:stretch/>
        </p:blipFill>
        <p:spPr>
          <a:xfrm>
            <a:off x="507654" y="2854341"/>
            <a:ext cx="10260081" cy="293571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14AB969-3B32-7DBA-6AE1-532A2585593F}"/>
              </a:ext>
            </a:extLst>
          </p:cNvPr>
          <p:cNvSpPr txBox="1"/>
          <p:nvPr/>
        </p:nvSpPr>
        <p:spPr>
          <a:xfrm>
            <a:off x="1889564" y="2305293"/>
            <a:ext cx="24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 </a:t>
            </a:r>
            <a:r>
              <a:rPr lang="sl-SI" sz="2800" dirty="0">
                <a:solidFill>
                  <a:srgbClr val="C00000"/>
                </a:solidFill>
              </a:rPr>
              <a:t>4a( b + 2)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AEA8A88-8090-BE65-1424-160FF505B136}"/>
              </a:ext>
            </a:extLst>
          </p:cNvPr>
          <p:cNvSpPr txBox="1"/>
          <p:nvPr/>
        </p:nvSpPr>
        <p:spPr>
          <a:xfrm>
            <a:off x="2651263" y="1653046"/>
            <a:ext cx="356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( 6a – 12b) ( 6a +12b)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5C2BA9C-6336-1FE0-0399-D5E31F9FFC34}"/>
              </a:ext>
            </a:extLst>
          </p:cNvPr>
          <p:cNvSpPr txBox="1"/>
          <p:nvPr/>
        </p:nvSpPr>
        <p:spPr>
          <a:xfrm>
            <a:off x="2520764" y="1043843"/>
            <a:ext cx="16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( x – 6)²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E0B07DC-03BD-1108-EA00-5CD5D7A1DFFD}"/>
              </a:ext>
            </a:extLst>
          </p:cNvPr>
          <p:cNvSpPr txBox="1"/>
          <p:nvPr/>
        </p:nvSpPr>
        <p:spPr>
          <a:xfrm>
            <a:off x="5637695" y="38607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7BBC623-5B10-D7E7-BC84-54F366BE08E5}"/>
              </a:ext>
            </a:extLst>
          </p:cNvPr>
          <p:cNvSpPr txBox="1"/>
          <p:nvPr/>
        </p:nvSpPr>
        <p:spPr>
          <a:xfrm>
            <a:off x="4731718" y="386856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37021C9-3A6B-EDEB-5999-24644E1610CA}"/>
              </a:ext>
            </a:extLst>
          </p:cNvPr>
          <p:cNvSpPr txBox="1"/>
          <p:nvPr/>
        </p:nvSpPr>
        <p:spPr>
          <a:xfrm>
            <a:off x="3798528" y="39190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4104DB5-C0CC-1708-F88D-FEB96495A18E}"/>
              </a:ext>
            </a:extLst>
          </p:cNvPr>
          <p:cNvSpPr txBox="1"/>
          <p:nvPr/>
        </p:nvSpPr>
        <p:spPr>
          <a:xfrm>
            <a:off x="2866727" y="38948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CCB3D00-576F-730B-E7F9-F07B0C3C8D98}"/>
              </a:ext>
            </a:extLst>
          </p:cNvPr>
          <p:cNvSpPr txBox="1"/>
          <p:nvPr/>
        </p:nvSpPr>
        <p:spPr>
          <a:xfrm>
            <a:off x="2073720" y="39340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66357F6-6969-D1BE-3035-FE015AF10E7A}"/>
              </a:ext>
            </a:extLst>
          </p:cNvPr>
          <p:cNvSpPr txBox="1"/>
          <p:nvPr/>
        </p:nvSpPr>
        <p:spPr>
          <a:xfrm>
            <a:off x="1293794" y="38607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4C6CB0B-E4A4-DEFC-756B-4064F95FFF1E}"/>
              </a:ext>
            </a:extLst>
          </p:cNvPr>
          <p:cNvSpPr txBox="1"/>
          <p:nvPr/>
        </p:nvSpPr>
        <p:spPr>
          <a:xfrm>
            <a:off x="7373477" y="385957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F76B0E9-904C-E32D-008C-0BFEA47C4D1D}"/>
              </a:ext>
            </a:extLst>
          </p:cNvPr>
          <p:cNvSpPr txBox="1"/>
          <p:nvPr/>
        </p:nvSpPr>
        <p:spPr>
          <a:xfrm>
            <a:off x="6554705" y="38948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9133DF3-CB2A-C5EA-EC45-7ABB97378D90}"/>
              </a:ext>
            </a:extLst>
          </p:cNvPr>
          <p:cNvSpPr txBox="1"/>
          <p:nvPr/>
        </p:nvSpPr>
        <p:spPr>
          <a:xfrm>
            <a:off x="8277962" y="3859579"/>
            <a:ext cx="48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=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9D3920A3-1742-8190-6B0C-F7F1A90DD5F7}"/>
              </a:ext>
            </a:extLst>
          </p:cNvPr>
          <p:cNvSpPr txBox="1"/>
          <p:nvPr/>
        </p:nvSpPr>
        <p:spPr>
          <a:xfrm>
            <a:off x="8664288" y="389841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22,8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FA73F36-4B76-33D4-64D8-E096220189B1}"/>
              </a:ext>
            </a:extLst>
          </p:cNvPr>
          <p:cNvSpPr txBox="1"/>
          <p:nvPr/>
        </p:nvSpPr>
        <p:spPr>
          <a:xfrm>
            <a:off x="8353494" y="2404842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22,8 : 9 = 2,533333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5CE8E8F-F002-04A6-37E3-F02CC3E3D271}"/>
                  </a:ext>
                </a:extLst>
              </p:cNvPr>
              <p:cNvSpPr txBox="1"/>
              <p:nvPr/>
            </p:nvSpPr>
            <p:spPr>
              <a:xfrm>
                <a:off x="7164010" y="4362352"/>
                <a:ext cx="14912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≐</m:t>
                      </m:r>
                      <m:r>
                        <a:rPr lang="sl-SI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2,5 </m:t>
                      </m:r>
                      <m:r>
                        <a:rPr lang="sl-SI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5CE8E8F-F002-04A6-37E3-F02CC3E3D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10" y="4362352"/>
                <a:ext cx="14912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702BB70-DDF6-D2FB-CDEE-5932BEFE698F}"/>
              </a:ext>
            </a:extLst>
          </p:cNvPr>
          <p:cNvSpPr txBox="1"/>
          <p:nvPr/>
        </p:nvSpPr>
        <p:spPr>
          <a:xfrm>
            <a:off x="1497381" y="5780603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0,8; 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2AD43762-AA83-5325-78EC-F948250C9402}"/>
              </a:ext>
            </a:extLst>
          </p:cNvPr>
          <p:cNvSpPr txBox="1"/>
          <p:nvPr/>
        </p:nvSpPr>
        <p:spPr>
          <a:xfrm>
            <a:off x="5055133" y="581500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2,7 ; 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75836915-0198-4339-928F-DBD51F28D29F}"/>
              </a:ext>
            </a:extLst>
          </p:cNvPr>
          <p:cNvSpPr txBox="1"/>
          <p:nvPr/>
        </p:nvSpPr>
        <p:spPr>
          <a:xfrm>
            <a:off x="2389603" y="579590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2,4 ; 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34794B08-8E2A-AFB4-2D5F-2F057E8611D7}"/>
              </a:ext>
            </a:extLst>
          </p:cNvPr>
          <p:cNvSpPr txBox="1"/>
          <p:nvPr/>
        </p:nvSpPr>
        <p:spPr>
          <a:xfrm>
            <a:off x="4120862" y="579590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2,7 ; 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69CFB34-59BD-69CB-9524-5015AFA2A7EB}"/>
              </a:ext>
            </a:extLst>
          </p:cNvPr>
          <p:cNvSpPr txBox="1"/>
          <p:nvPr/>
        </p:nvSpPr>
        <p:spPr>
          <a:xfrm>
            <a:off x="5989404" y="582931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2,7 ; 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815890B0-20FB-A47A-4D3C-88F62B44E126}"/>
              </a:ext>
            </a:extLst>
          </p:cNvPr>
          <p:cNvSpPr txBox="1"/>
          <p:nvPr/>
        </p:nvSpPr>
        <p:spPr>
          <a:xfrm>
            <a:off x="3223131" y="5780603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2,7 ; 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368E447E-5486-62EF-2DD4-745C331582DB}"/>
              </a:ext>
            </a:extLst>
          </p:cNvPr>
          <p:cNvSpPr txBox="1"/>
          <p:nvPr/>
        </p:nvSpPr>
        <p:spPr>
          <a:xfrm>
            <a:off x="6923675" y="583221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2,9 ; 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A9FF531B-45F6-566A-C016-4115F72CB7C1}"/>
              </a:ext>
            </a:extLst>
          </p:cNvPr>
          <p:cNvSpPr txBox="1"/>
          <p:nvPr/>
        </p:nvSpPr>
        <p:spPr>
          <a:xfrm>
            <a:off x="7791819" y="5805349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2,9 ; 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0C11C32-F906-42A0-3C98-1CA98706A5CF}"/>
              </a:ext>
            </a:extLst>
          </p:cNvPr>
          <p:cNvSpPr txBox="1"/>
          <p:nvPr/>
        </p:nvSpPr>
        <p:spPr>
          <a:xfrm>
            <a:off x="8833805" y="5780603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3,0 ; 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4EA005B1-F3F6-DF01-AF85-E8073A8CD5A1}"/>
              </a:ext>
            </a:extLst>
          </p:cNvPr>
          <p:cNvSpPr/>
          <p:nvPr/>
        </p:nvSpPr>
        <p:spPr>
          <a:xfrm>
            <a:off x="1320180" y="5858260"/>
            <a:ext cx="3415371" cy="600918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8A938672-C8B5-062F-E3E6-8C6D26A9695E}"/>
              </a:ext>
            </a:extLst>
          </p:cNvPr>
          <p:cNvSpPr/>
          <p:nvPr/>
        </p:nvSpPr>
        <p:spPr>
          <a:xfrm>
            <a:off x="6071578" y="5851291"/>
            <a:ext cx="3415371" cy="600918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130E9B02-4014-0859-E485-C48351ED29F4}"/>
                  </a:ext>
                </a:extLst>
              </p:cNvPr>
              <p:cNvSpPr txBox="1"/>
              <p:nvPr/>
            </p:nvSpPr>
            <p:spPr>
              <a:xfrm>
                <a:off x="7294884" y="4815157"/>
                <a:ext cx="1123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2,7 </m:t>
                      </m:r>
                      <m:r>
                        <a:rPr lang="sl-SI" sz="28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sl-SI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130E9B02-4014-0859-E485-C48351ED2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4" y="4815157"/>
                <a:ext cx="11237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53554BAF-F244-1B46-597A-5696B845EF83}"/>
              </a:ext>
            </a:extLst>
          </p:cNvPr>
          <p:cNvSpPr txBox="1"/>
          <p:nvPr/>
        </p:nvSpPr>
        <p:spPr>
          <a:xfrm>
            <a:off x="9283607" y="4727036"/>
            <a:ext cx="155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>
                <a:solidFill>
                  <a:srgbClr val="00B050"/>
                </a:solidFill>
              </a:rPr>
              <a:t>središčnica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06484AA-D3CE-8F87-3362-C3D5C1149E12}"/>
              </a:ext>
            </a:extLst>
          </p:cNvPr>
          <p:cNvSpPr txBox="1"/>
          <p:nvPr/>
        </p:nvSpPr>
        <p:spPr>
          <a:xfrm>
            <a:off x="9283607" y="5293988"/>
            <a:ext cx="155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 err="1">
                <a:solidFill>
                  <a:srgbClr val="7030A0"/>
                </a:solidFill>
              </a:rPr>
              <a:t>gostiščnica</a:t>
            </a:r>
            <a:endParaRPr lang="sl-SI" sz="24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E9F447FE-289A-3D75-492F-CD0AAB8BF54C}"/>
                  </a:ext>
                </a:extLst>
              </p:cNvPr>
              <p:cNvSpPr txBox="1"/>
              <p:nvPr/>
            </p:nvSpPr>
            <p:spPr>
              <a:xfrm>
                <a:off x="7347746" y="5259158"/>
                <a:ext cx="1123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2,7 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E9F447FE-289A-3D75-492F-CD0AAB8B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746" y="5259158"/>
                <a:ext cx="11237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rostoročno: oblika 37">
            <a:extLst>
              <a:ext uri="{FF2B5EF4-FFF2-40B4-BE49-F238E27FC236}">
                <a16:creationId xmlns:a16="http://schemas.microsoft.com/office/drawing/2014/main" id="{AE66C44F-3046-433B-4E65-1CA5C4772A6E}"/>
              </a:ext>
            </a:extLst>
          </p:cNvPr>
          <p:cNvSpPr/>
          <p:nvPr/>
        </p:nvSpPr>
        <p:spPr>
          <a:xfrm>
            <a:off x="3048828" y="5614154"/>
            <a:ext cx="3596954" cy="1015676"/>
          </a:xfrm>
          <a:custGeom>
            <a:avLst/>
            <a:gdLst>
              <a:gd name="connsiteX0" fmla="*/ 197427 w 3470690"/>
              <a:gd name="connsiteY0" fmla="*/ 290946 h 1039091"/>
              <a:gd name="connsiteX1" fmla="*/ 249382 w 3470690"/>
              <a:gd name="connsiteY1" fmla="*/ 280555 h 1039091"/>
              <a:gd name="connsiteX2" fmla="*/ 280554 w 3470690"/>
              <a:gd name="connsiteY2" fmla="*/ 270164 h 1039091"/>
              <a:gd name="connsiteX3" fmla="*/ 384464 w 3470690"/>
              <a:gd name="connsiteY3" fmla="*/ 259773 h 1039091"/>
              <a:gd name="connsiteX4" fmla="*/ 436418 w 3470690"/>
              <a:gd name="connsiteY4" fmla="*/ 249382 h 1039091"/>
              <a:gd name="connsiteX5" fmla="*/ 488373 w 3470690"/>
              <a:gd name="connsiteY5" fmla="*/ 228600 h 1039091"/>
              <a:gd name="connsiteX6" fmla="*/ 623454 w 3470690"/>
              <a:gd name="connsiteY6" fmla="*/ 187036 h 1039091"/>
              <a:gd name="connsiteX7" fmla="*/ 696191 w 3470690"/>
              <a:gd name="connsiteY7" fmla="*/ 176646 h 1039091"/>
              <a:gd name="connsiteX8" fmla="*/ 789709 w 3470690"/>
              <a:gd name="connsiteY8" fmla="*/ 155864 h 1039091"/>
              <a:gd name="connsiteX9" fmla="*/ 862445 w 3470690"/>
              <a:gd name="connsiteY9" fmla="*/ 145473 h 1039091"/>
              <a:gd name="connsiteX10" fmla="*/ 914400 w 3470690"/>
              <a:gd name="connsiteY10" fmla="*/ 135082 h 1039091"/>
              <a:gd name="connsiteX11" fmla="*/ 1101436 w 3470690"/>
              <a:gd name="connsiteY11" fmla="*/ 114300 h 1039091"/>
              <a:gd name="connsiteX12" fmla="*/ 1288473 w 3470690"/>
              <a:gd name="connsiteY12" fmla="*/ 93518 h 1039091"/>
              <a:gd name="connsiteX13" fmla="*/ 1454727 w 3470690"/>
              <a:gd name="connsiteY13" fmla="*/ 83127 h 1039091"/>
              <a:gd name="connsiteX14" fmla="*/ 1589809 w 3470690"/>
              <a:gd name="connsiteY14" fmla="*/ 62346 h 1039091"/>
              <a:gd name="connsiteX15" fmla="*/ 1693718 w 3470690"/>
              <a:gd name="connsiteY15" fmla="*/ 41564 h 1039091"/>
              <a:gd name="connsiteX16" fmla="*/ 1828800 w 3470690"/>
              <a:gd name="connsiteY16" fmla="*/ 20782 h 1039091"/>
              <a:gd name="connsiteX17" fmla="*/ 1880754 w 3470690"/>
              <a:gd name="connsiteY17" fmla="*/ 10391 h 1039091"/>
              <a:gd name="connsiteX18" fmla="*/ 1963882 w 3470690"/>
              <a:gd name="connsiteY18" fmla="*/ 0 h 1039091"/>
              <a:gd name="connsiteX19" fmla="*/ 2171700 w 3470690"/>
              <a:gd name="connsiteY19" fmla="*/ 10391 h 1039091"/>
              <a:gd name="connsiteX20" fmla="*/ 2202873 w 3470690"/>
              <a:gd name="connsiteY20" fmla="*/ 31173 h 1039091"/>
              <a:gd name="connsiteX21" fmla="*/ 2254827 w 3470690"/>
              <a:gd name="connsiteY21" fmla="*/ 41564 h 1039091"/>
              <a:gd name="connsiteX22" fmla="*/ 2337954 w 3470690"/>
              <a:gd name="connsiteY22" fmla="*/ 62346 h 1039091"/>
              <a:gd name="connsiteX23" fmla="*/ 2493818 w 3470690"/>
              <a:gd name="connsiteY23" fmla="*/ 114300 h 1039091"/>
              <a:gd name="connsiteX24" fmla="*/ 2556164 w 3470690"/>
              <a:gd name="connsiteY24" fmla="*/ 135082 h 1039091"/>
              <a:gd name="connsiteX25" fmla="*/ 2639291 w 3470690"/>
              <a:gd name="connsiteY25" fmla="*/ 166255 h 1039091"/>
              <a:gd name="connsiteX26" fmla="*/ 2753591 w 3470690"/>
              <a:gd name="connsiteY26" fmla="*/ 176646 h 1039091"/>
              <a:gd name="connsiteX27" fmla="*/ 2867891 w 3470690"/>
              <a:gd name="connsiteY27" fmla="*/ 197427 h 1039091"/>
              <a:gd name="connsiteX28" fmla="*/ 2961409 w 3470690"/>
              <a:gd name="connsiteY28" fmla="*/ 207818 h 1039091"/>
              <a:gd name="connsiteX29" fmla="*/ 2992582 w 3470690"/>
              <a:gd name="connsiteY29" fmla="*/ 218209 h 1039091"/>
              <a:gd name="connsiteX30" fmla="*/ 3231573 w 3470690"/>
              <a:gd name="connsiteY30" fmla="*/ 259773 h 1039091"/>
              <a:gd name="connsiteX31" fmla="*/ 3283527 w 3470690"/>
              <a:gd name="connsiteY31" fmla="*/ 290946 h 1039091"/>
              <a:gd name="connsiteX32" fmla="*/ 3314700 w 3470690"/>
              <a:gd name="connsiteY32" fmla="*/ 301336 h 1039091"/>
              <a:gd name="connsiteX33" fmla="*/ 3325091 w 3470690"/>
              <a:gd name="connsiteY33" fmla="*/ 332509 h 1039091"/>
              <a:gd name="connsiteX34" fmla="*/ 3387436 w 3470690"/>
              <a:gd name="connsiteY34" fmla="*/ 374073 h 1039091"/>
              <a:gd name="connsiteX35" fmla="*/ 3418609 w 3470690"/>
              <a:gd name="connsiteY35" fmla="*/ 405246 h 1039091"/>
              <a:gd name="connsiteX36" fmla="*/ 3460173 w 3470690"/>
              <a:gd name="connsiteY36" fmla="*/ 498764 h 1039091"/>
              <a:gd name="connsiteX37" fmla="*/ 3470564 w 3470690"/>
              <a:gd name="connsiteY37" fmla="*/ 561109 h 1039091"/>
              <a:gd name="connsiteX38" fmla="*/ 3449782 w 3470690"/>
              <a:gd name="connsiteY38" fmla="*/ 675409 h 1039091"/>
              <a:gd name="connsiteX39" fmla="*/ 3397827 w 3470690"/>
              <a:gd name="connsiteY39" fmla="*/ 768927 h 1039091"/>
              <a:gd name="connsiteX40" fmla="*/ 3366654 w 3470690"/>
              <a:gd name="connsiteY40" fmla="*/ 810491 h 1039091"/>
              <a:gd name="connsiteX41" fmla="*/ 3262745 w 3470690"/>
              <a:gd name="connsiteY41" fmla="*/ 862446 h 1039091"/>
              <a:gd name="connsiteX42" fmla="*/ 3231573 w 3470690"/>
              <a:gd name="connsiteY42" fmla="*/ 883227 h 1039091"/>
              <a:gd name="connsiteX43" fmla="*/ 3190009 w 3470690"/>
              <a:gd name="connsiteY43" fmla="*/ 904009 h 1039091"/>
              <a:gd name="connsiteX44" fmla="*/ 3148445 w 3470690"/>
              <a:gd name="connsiteY44" fmla="*/ 935182 h 1039091"/>
              <a:gd name="connsiteX45" fmla="*/ 3075709 w 3470690"/>
              <a:gd name="connsiteY45" fmla="*/ 955964 h 1039091"/>
              <a:gd name="connsiteX46" fmla="*/ 2992582 w 3470690"/>
              <a:gd name="connsiteY46" fmla="*/ 987136 h 1039091"/>
              <a:gd name="connsiteX47" fmla="*/ 2836718 w 3470690"/>
              <a:gd name="connsiteY47" fmla="*/ 1018309 h 1039091"/>
              <a:gd name="connsiteX48" fmla="*/ 2712027 w 3470690"/>
              <a:gd name="connsiteY48" fmla="*/ 1039091 h 1039091"/>
              <a:gd name="connsiteX49" fmla="*/ 1849582 w 3470690"/>
              <a:gd name="connsiteY49" fmla="*/ 1028700 h 1039091"/>
              <a:gd name="connsiteX50" fmla="*/ 1756064 w 3470690"/>
              <a:gd name="connsiteY50" fmla="*/ 1018309 h 1039091"/>
              <a:gd name="connsiteX51" fmla="*/ 976745 w 3470690"/>
              <a:gd name="connsiteY51" fmla="*/ 997527 h 1039091"/>
              <a:gd name="connsiteX52" fmla="*/ 862445 w 3470690"/>
              <a:gd name="connsiteY52" fmla="*/ 966355 h 1039091"/>
              <a:gd name="connsiteX53" fmla="*/ 820882 w 3470690"/>
              <a:gd name="connsiteY53" fmla="*/ 945573 h 1039091"/>
              <a:gd name="connsiteX54" fmla="*/ 768927 w 3470690"/>
              <a:gd name="connsiteY54" fmla="*/ 924791 h 1039091"/>
              <a:gd name="connsiteX55" fmla="*/ 737754 w 3470690"/>
              <a:gd name="connsiteY55" fmla="*/ 893618 h 1039091"/>
              <a:gd name="connsiteX56" fmla="*/ 561109 w 3470690"/>
              <a:gd name="connsiteY56" fmla="*/ 852055 h 1039091"/>
              <a:gd name="connsiteX57" fmla="*/ 498764 w 3470690"/>
              <a:gd name="connsiteY57" fmla="*/ 831273 h 1039091"/>
              <a:gd name="connsiteX58" fmla="*/ 457200 w 3470690"/>
              <a:gd name="connsiteY58" fmla="*/ 800100 h 1039091"/>
              <a:gd name="connsiteX59" fmla="*/ 353291 w 3470690"/>
              <a:gd name="connsiteY59" fmla="*/ 768927 h 1039091"/>
              <a:gd name="connsiteX60" fmla="*/ 290945 w 3470690"/>
              <a:gd name="connsiteY60" fmla="*/ 748146 h 1039091"/>
              <a:gd name="connsiteX61" fmla="*/ 187036 w 3470690"/>
              <a:gd name="connsiteY61" fmla="*/ 706582 h 1039091"/>
              <a:gd name="connsiteX62" fmla="*/ 83127 w 3470690"/>
              <a:gd name="connsiteY62" fmla="*/ 665018 h 1039091"/>
              <a:gd name="connsiteX63" fmla="*/ 41564 w 3470690"/>
              <a:gd name="connsiteY63" fmla="*/ 633846 h 1039091"/>
              <a:gd name="connsiteX64" fmla="*/ 0 w 3470690"/>
              <a:gd name="connsiteY64" fmla="*/ 561109 h 1039091"/>
              <a:gd name="connsiteX65" fmla="*/ 10391 w 3470690"/>
              <a:gd name="connsiteY65" fmla="*/ 446809 h 1039091"/>
              <a:gd name="connsiteX66" fmla="*/ 83127 w 3470690"/>
              <a:gd name="connsiteY66" fmla="*/ 394855 h 1039091"/>
              <a:gd name="connsiteX67" fmla="*/ 145473 w 3470690"/>
              <a:gd name="connsiteY67" fmla="*/ 374073 h 1039091"/>
              <a:gd name="connsiteX68" fmla="*/ 280554 w 3470690"/>
              <a:gd name="connsiteY68" fmla="*/ 311727 h 1039091"/>
              <a:gd name="connsiteX69" fmla="*/ 353291 w 3470690"/>
              <a:gd name="connsiteY69" fmla="*/ 290946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70690" h="1039091">
                <a:moveTo>
                  <a:pt x="197427" y="290946"/>
                </a:moveTo>
                <a:cubicBezTo>
                  <a:pt x="214745" y="287482"/>
                  <a:pt x="232248" y="284839"/>
                  <a:pt x="249382" y="280555"/>
                </a:cubicBezTo>
                <a:cubicBezTo>
                  <a:pt x="260008" y="277899"/>
                  <a:pt x="269729" y="271829"/>
                  <a:pt x="280554" y="270164"/>
                </a:cubicBezTo>
                <a:cubicBezTo>
                  <a:pt x="314959" y="264871"/>
                  <a:pt x="349827" y="263237"/>
                  <a:pt x="384464" y="259773"/>
                </a:cubicBezTo>
                <a:cubicBezTo>
                  <a:pt x="401782" y="256309"/>
                  <a:pt x="419502" y="254457"/>
                  <a:pt x="436418" y="249382"/>
                </a:cubicBezTo>
                <a:cubicBezTo>
                  <a:pt x="454284" y="244022"/>
                  <a:pt x="470844" y="234974"/>
                  <a:pt x="488373" y="228600"/>
                </a:cubicBezTo>
                <a:cubicBezTo>
                  <a:pt x="518163" y="217767"/>
                  <a:pt x="594664" y="193205"/>
                  <a:pt x="623454" y="187036"/>
                </a:cubicBezTo>
                <a:cubicBezTo>
                  <a:pt x="647402" y="181904"/>
                  <a:pt x="672119" y="181159"/>
                  <a:pt x="696191" y="176646"/>
                </a:cubicBezTo>
                <a:cubicBezTo>
                  <a:pt x="727577" y="170761"/>
                  <a:pt x="758323" y="161749"/>
                  <a:pt x="789709" y="155864"/>
                </a:cubicBezTo>
                <a:cubicBezTo>
                  <a:pt x="813781" y="151350"/>
                  <a:pt x="838287" y="149499"/>
                  <a:pt x="862445" y="145473"/>
                </a:cubicBezTo>
                <a:cubicBezTo>
                  <a:pt x="879866" y="142569"/>
                  <a:pt x="896887" y="137366"/>
                  <a:pt x="914400" y="135082"/>
                </a:cubicBezTo>
                <a:cubicBezTo>
                  <a:pt x="976602" y="126969"/>
                  <a:pt x="1039091" y="121227"/>
                  <a:pt x="1101436" y="114300"/>
                </a:cubicBezTo>
                <a:cubicBezTo>
                  <a:pt x="1101440" y="114300"/>
                  <a:pt x="1288470" y="93518"/>
                  <a:pt x="1288473" y="93518"/>
                </a:cubicBezTo>
                <a:lnTo>
                  <a:pt x="1454727" y="83127"/>
                </a:lnTo>
                <a:cubicBezTo>
                  <a:pt x="1551633" y="58901"/>
                  <a:pt x="1427382" y="87992"/>
                  <a:pt x="1589809" y="62346"/>
                </a:cubicBezTo>
                <a:cubicBezTo>
                  <a:pt x="1624699" y="56837"/>
                  <a:pt x="1658751" y="46559"/>
                  <a:pt x="1693718" y="41564"/>
                </a:cubicBezTo>
                <a:cubicBezTo>
                  <a:pt x="1748201" y="33781"/>
                  <a:pt x="1775940" y="30393"/>
                  <a:pt x="1828800" y="20782"/>
                </a:cubicBezTo>
                <a:cubicBezTo>
                  <a:pt x="1846176" y="17623"/>
                  <a:pt x="1863298" y="13076"/>
                  <a:pt x="1880754" y="10391"/>
                </a:cubicBezTo>
                <a:cubicBezTo>
                  <a:pt x="1908354" y="6145"/>
                  <a:pt x="1936173" y="3464"/>
                  <a:pt x="1963882" y="0"/>
                </a:cubicBezTo>
                <a:cubicBezTo>
                  <a:pt x="2033155" y="3464"/>
                  <a:pt x="2102923" y="1420"/>
                  <a:pt x="2171700" y="10391"/>
                </a:cubicBezTo>
                <a:cubicBezTo>
                  <a:pt x="2184084" y="12006"/>
                  <a:pt x="2191180" y="26788"/>
                  <a:pt x="2202873" y="31173"/>
                </a:cubicBezTo>
                <a:cubicBezTo>
                  <a:pt x="2219409" y="37374"/>
                  <a:pt x="2237618" y="37593"/>
                  <a:pt x="2254827" y="41564"/>
                </a:cubicBezTo>
                <a:cubicBezTo>
                  <a:pt x="2282657" y="47986"/>
                  <a:pt x="2310630" y="54030"/>
                  <a:pt x="2337954" y="62346"/>
                </a:cubicBezTo>
                <a:cubicBezTo>
                  <a:pt x="2390346" y="78291"/>
                  <a:pt x="2441863" y="96982"/>
                  <a:pt x="2493818" y="114300"/>
                </a:cubicBezTo>
                <a:cubicBezTo>
                  <a:pt x="2514600" y="121227"/>
                  <a:pt x="2535653" y="127390"/>
                  <a:pt x="2556164" y="135082"/>
                </a:cubicBezTo>
                <a:cubicBezTo>
                  <a:pt x="2583873" y="145473"/>
                  <a:pt x="2610333" y="160158"/>
                  <a:pt x="2639291" y="166255"/>
                </a:cubicBezTo>
                <a:cubicBezTo>
                  <a:pt x="2676727" y="174136"/>
                  <a:pt x="2715491" y="173182"/>
                  <a:pt x="2753591" y="176646"/>
                </a:cubicBezTo>
                <a:cubicBezTo>
                  <a:pt x="2792765" y="184480"/>
                  <a:pt x="2828016" y="192110"/>
                  <a:pt x="2867891" y="197427"/>
                </a:cubicBezTo>
                <a:cubicBezTo>
                  <a:pt x="2898980" y="201572"/>
                  <a:pt x="2930236" y="204354"/>
                  <a:pt x="2961409" y="207818"/>
                </a:cubicBezTo>
                <a:cubicBezTo>
                  <a:pt x="2971800" y="211282"/>
                  <a:pt x="2981864" y="215953"/>
                  <a:pt x="2992582" y="218209"/>
                </a:cubicBezTo>
                <a:cubicBezTo>
                  <a:pt x="3118147" y="244644"/>
                  <a:pt x="3131150" y="245427"/>
                  <a:pt x="3231573" y="259773"/>
                </a:cubicBezTo>
                <a:cubicBezTo>
                  <a:pt x="3248891" y="270164"/>
                  <a:pt x="3265463" y="281914"/>
                  <a:pt x="3283527" y="290946"/>
                </a:cubicBezTo>
                <a:cubicBezTo>
                  <a:pt x="3293324" y="295844"/>
                  <a:pt x="3306955" y="293591"/>
                  <a:pt x="3314700" y="301336"/>
                </a:cubicBezTo>
                <a:cubicBezTo>
                  <a:pt x="3322445" y="309081"/>
                  <a:pt x="3317346" y="324764"/>
                  <a:pt x="3325091" y="332509"/>
                </a:cubicBezTo>
                <a:cubicBezTo>
                  <a:pt x="3342752" y="350170"/>
                  <a:pt x="3369775" y="356412"/>
                  <a:pt x="3387436" y="374073"/>
                </a:cubicBezTo>
                <a:lnTo>
                  <a:pt x="3418609" y="405246"/>
                </a:lnTo>
                <a:cubicBezTo>
                  <a:pt x="3443340" y="479439"/>
                  <a:pt x="3427240" y="449364"/>
                  <a:pt x="3460173" y="498764"/>
                </a:cubicBezTo>
                <a:cubicBezTo>
                  <a:pt x="3463637" y="519546"/>
                  <a:pt x="3471801" y="540077"/>
                  <a:pt x="3470564" y="561109"/>
                </a:cubicBezTo>
                <a:cubicBezTo>
                  <a:pt x="3468290" y="599767"/>
                  <a:pt x="3459760" y="637992"/>
                  <a:pt x="3449782" y="675409"/>
                </a:cubicBezTo>
                <a:cubicBezTo>
                  <a:pt x="3445380" y="691916"/>
                  <a:pt x="3403837" y="759912"/>
                  <a:pt x="3397827" y="768927"/>
                </a:cubicBezTo>
                <a:cubicBezTo>
                  <a:pt x="3388220" y="783337"/>
                  <a:pt x="3380893" y="800633"/>
                  <a:pt x="3366654" y="810491"/>
                </a:cubicBezTo>
                <a:cubicBezTo>
                  <a:pt x="3334815" y="832534"/>
                  <a:pt x="3294966" y="840966"/>
                  <a:pt x="3262745" y="862446"/>
                </a:cubicBezTo>
                <a:cubicBezTo>
                  <a:pt x="3252354" y="869373"/>
                  <a:pt x="3242416" y="877031"/>
                  <a:pt x="3231573" y="883227"/>
                </a:cubicBezTo>
                <a:cubicBezTo>
                  <a:pt x="3218124" y="890912"/>
                  <a:pt x="3203144" y="895799"/>
                  <a:pt x="3190009" y="904009"/>
                </a:cubicBezTo>
                <a:cubicBezTo>
                  <a:pt x="3175323" y="913188"/>
                  <a:pt x="3164211" y="928016"/>
                  <a:pt x="3148445" y="935182"/>
                </a:cubicBezTo>
                <a:cubicBezTo>
                  <a:pt x="3125490" y="945616"/>
                  <a:pt x="3099631" y="947990"/>
                  <a:pt x="3075709" y="955964"/>
                </a:cubicBezTo>
                <a:cubicBezTo>
                  <a:pt x="3047634" y="965322"/>
                  <a:pt x="3020657" y="977778"/>
                  <a:pt x="2992582" y="987136"/>
                </a:cubicBezTo>
                <a:cubicBezTo>
                  <a:pt x="2905543" y="1016149"/>
                  <a:pt x="2930970" y="1004171"/>
                  <a:pt x="2836718" y="1018309"/>
                </a:cubicBezTo>
                <a:cubicBezTo>
                  <a:pt x="2795047" y="1024560"/>
                  <a:pt x="2712027" y="1039091"/>
                  <a:pt x="2712027" y="1039091"/>
                </a:cubicBezTo>
                <a:lnTo>
                  <a:pt x="1849582" y="1028700"/>
                </a:lnTo>
                <a:cubicBezTo>
                  <a:pt x="1818225" y="1028018"/>
                  <a:pt x="1787409" y="1019428"/>
                  <a:pt x="1756064" y="1018309"/>
                </a:cubicBezTo>
                <a:lnTo>
                  <a:pt x="976745" y="997527"/>
                </a:lnTo>
                <a:cubicBezTo>
                  <a:pt x="964027" y="994348"/>
                  <a:pt x="889638" y="978009"/>
                  <a:pt x="862445" y="966355"/>
                </a:cubicBezTo>
                <a:cubicBezTo>
                  <a:pt x="848208" y="960253"/>
                  <a:pt x="835037" y="951864"/>
                  <a:pt x="820882" y="945573"/>
                </a:cubicBezTo>
                <a:cubicBezTo>
                  <a:pt x="803837" y="937997"/>
                  <a:pt x="786245" y="931718"/>
                  <a:pt x="768927" y="924791"/>
                </a:cubicBezTo>
                <a:cubicBezTo>
                  <a:pt x="758536" y="914400"/>
                  <a:pt x="751624" y="898473"/>
                  <a:pt x="737754" y="893618"/>
                </a:cubicBezTo>
                <a:cubicBezTo>
                  <a:pt x="680660" y="873635"/>
                  <a:pt x="618494" y="871184"/>
                  <a:pt x="561109" y="852055"/>
                </a:cubicBezTo>
                <a:lnTo>
                  <a:pt x="498764" y="831273"/>
                </a:lnTo>
                <a:cubicBezTo>
                  <a:pt x="484909" y="820882"/>
                  <a:pt x="472339" y="808511"/>
                  <a:pt x="457200" y="800100"/>
                </a:cubicBezTo>
                <a:cubicBezTo>
                  <a:pt x="407367" y="772415"/>
                  <a:pt x="406000" y="783302"/>
                  <a:pt x="353291" y="768927"/>
                </a:cubicBezTo>
                <a:cubicBezTo>
                  <a:pt x="332157" y="763163"/>
                  <a:pt x="311284" y="756282"/>
                  <a:pt x="290945" y="748146"/>
                </a:cubicBezTo>
                <a:cubicBezTo>
                  <a:pt x="256309" y="734291"/>
                  <a:pt x="219024" y="725775"/>
                  <a:pt x="187036" y="706582"/>
                </a:cubicBezTo>
                <a:cubicBezTo>
                  <a:pt x="119938" y="666322"/>
                  <a:pt x="154886" y="679370"/>
                  <a:pt x="83127" y="665018"/>
                </a:cubicBezTo>
                <a:cubicBezTo>
                  <a:pt x="69273" y="654627"/>
                  <a:pt x="53810" y="646092"/>
                  <a:pt x="41564" y="633846"/>
                </a:cubicBezTo>
                <a:cubicBezTo>
                  <a:pt x="26877" y="619159"/>
                  <a:pt x="8150" y="577409"/>
                  <a:pt x="0" y="561109"/>
                </a:cubicBezTo>
                <a:cubicBezTo>
                  <a:pt x="3464" y="523009"/>
                  <a:pt x="-2476" y="482837"/>
                  <a:pt x="10391" y="446809"/>
                </a:cubicBezTo>
                <a:cubicBezTo>
                  <a:pt x="11116" y="444778"/>
                  <a:pt x="74197" y="398824"/>
                  <a:pt x="83127" y="394855"/>
                </a:cubicBezTo>
                <a:cubicBezTo>
                  <a:pt x="103145" y="385958"/>
                  <a:pt x="125338" y="382702"/>
                  <a:pt x="145473" y="374073"/>
                </a:cubicBezTo>
                <a:cubicBezTo>
                  <a:pt x="181540" y="358616"/>
                  <a:pt x="238214" y="323274"/>
                  <a:pt x="280554" y="311727"/>
                </a:cubicBezTo>
                <a:cubicBezTo>
                  <a:pt x="357530" y="290733"/>
                  <a:pt x="325724" y="318511"/>
                  <a:pt x="353291" y="290946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1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1" grpId="0" animBg="1"/>
      <p:bldP spid="32" grpId="0" animBg="1"/>
      <p:bldP spid="33" grpId="0"/>
      <p:bldP spid="34" grpId="0"/>
      <p:bldP spid="36" grpId="0"/>
      <p:bldP spid="37" grpId="0"/>
      <p:bldP spid="3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851</Words>
  <Application>Microsoft Office PowerPoint</Application>
  <PresentationFormat>Širokozaslonsko</PresentationFormat>
  <Paragraphs>210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Officeova tema</vt:lpstr>
      <vt:lpstr>Analiza preverjanja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Kotnik</dc:creator>
  <cp:lastModifiedBy>Irena Kotnik</cp:lastModifiedBy>
  <cp:revision>3</cp:revision>
  <dcterms:created xsi:type="dcterms:W3CDTF">2023-04-12T20:46:20Z</dcterms:created>
  <dcterms:modified xsi:type="dcterms:W3CDTF">2023-04-12T22:21:09Z</dcterms:modified>
</cp:coreProperties>
</file>