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7" r:id="rId2"/>
    <p:sldId id="266" r:id="rId3"/>
    <p:sldId id="268" r:id="rId4"/>
    <p:sldId id="274" r:id="rId5"/>
    <p:sldId id="275" r:id="rId6"/>
    <p:sldId id="273" r:id="rId7"/>
    <p:sldId id="276" r:id="rId8"/>
    <p:sldId id="277" r:id="rId9"/>
    <p:sldId id="278" r:id="rId10"/>
    <p:sldId id="279" r:id="rId11"/>
    <p:sldId id="280" r:id="rId12"/>
    <p:sldId id="258" r:id="rId13"/>
    <p:sldId id="259" r:id="rId14"/>
    <p:sldId id="260" r:id="rId15"/>
    <p:sldId id="293" r:id="rId16"/>
    <p:sldId id="292" r:id="rId17"/>
  </p:sldIdLst>
  <p:sldSz cx="12192000" cy="6858000"/>
  <p:notesSz cx="10021888" cy="6889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5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A3FDC6-525A-49C1-91BA-2BA9CDE0DF11}" type="doc">
      <dgm:prSet loTypeId="urn:microsoft.com/office/officeart/2005/8/layout/process1" loCatId="process" qsTypeId="urn:microsoft.com/office/officeart/2005/8/quickstyle/simple3" qsCatId="simple" csTypeId="urn:microsoft.com/office/officeart/2005/8/colors/accent1_2" csCatId="accent1" phldr="1"/>
      <dgm:spPr/>
    </dgm:pt>
    <dgm:pt modelId="{C2C67CBF-35A8-438D-A143-00731D9E4EF9}">
      <dgm:prSet phldrT="[besedilo]"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ctr"/>
          <a:r>
            <a:rPr lang="sl-SI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“Na začetku je odnos …”</a:t>
          </a:r>
        </a:p>
        <a:p>
          <a:pPr algn="r"/>
          <a:r>
            <a:rPr lang="sl-SI" sz="1200" b="0" dirty="0" smtClean="0">
              <a:effectLst/>
            </a:rPr>
            <a:t>(</a:t>
          </a:r>
          <a:r>
            <a:rPr lang="sl-SI" sz="1200" b="0" dirty="0" err="1" smtClean="0">
              <a:effectLst/>
            </a:rPr>
            <a:t>Buber</a:t>
          </a:r>
          <a:r>
            <a:rPr lang="sl-SI" sz="1200" b="0" dirty="0" smtClean="0">
              <a:effectLst/>
            </a:rPr>
            <a:t>, 1995)</a:t>
          </a:r>
          <a:endParaRPr lang="sl-SI" sz="1200" b="0" dirty="0">
            <a:effectLst/>
          </a:endParaRPr>
        </a:p>
      </dgm:t>
    </dgm:pt>
    <dgm:pt modelId="{8EA03978-724E-4616-8E20-44B829E0B352}" type="parTrans" cxnId="{620327C2-1CEA-4CBB-ACDB-3FE2C263DFAB}">
      <dgm:prSet/>
      <dgm:spPr/>
      <dgm:t>
        <a:bodyPr/>
        <a:lstStyle/>
        <a:p>
          <a:endParaRPr lang="sl-SI"/>
        </a:p>
      </dgm:t>
    </dgm:pt>
    <dgm:pt modelId="{ED84C685-B455-49A6-926A-C15143253BA6}" type="sibTrans" cxnId="{620327C2-1CEA-4CBB-ACDB-3FE2C263DFAB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sl-SI"/>
        </a:p>
      </dgm:t>
    </dgm:pt>
    <dgm:pt modelId="{BD5A4DDE-D379-4F08-B7A2-765ED52BE04E}">
      <dgm:prSet phldrT="[besedilo]" custT="1"/>
      <dgm:spPr>
        <a:solidFill>
          <a:schemeClr val="bg1">
            <a:lumMod val="95000"/>
          </a:schemeClr>
        </a:solidFill>
      </dgm:spPr>
      <dgm:t>
        <a:bodyPr/>
        <a:lstStyle/>
        <a:p>
          <a:pPr algn="ctr"/>
          <a:endParaRPr lang="sl-SI" sz="1800" b="1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algn="ctr"/>
          <a:r>
            <a:rPr lang="sl-SI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“Jaz-Ti” odnos</a:t>
          </a:r>
        </a:p>
        <a:p>
          <a:pPr algn="r"/>
          <a:r>
            <a:rPr lang="sl-SI" sz="1200" b="0" dirty="0" smtClean="0">
              <a:effectLst/>
            </a:rPr>
            <a:t>(</a:t>
          </a:r>
          <a:r>
            <a:rPr lang="sl-SI" sz="1200" b="0" dirty="0" err="1" smtClean="0">
              <a:effectLst/>
            </a:rPr>
            <a:t>Buber</a:t>
          </a:r>
          <a:r>
            <a:rPr lang="sl-SI" sz="1200" b="0" dirty="0" smtClean="0">
              <a:effectLst/>
            </a:rPr>
            <a:t>, 2002)</a:t>
          </a:r>
        </a:p>
        <a:p>
          <a:pPr algn="ctr"/>
          <a:endParaRPr lang="sl-SI" sz="18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FAECCE1-5A37-436D-BD7E-58513774E80A}" type="parTrans" cxnId="{B99B7F7B-66E5-41C0-BF03-F2EAC722D806}">
      <dgm:prSet/>
      <dgm:spPr/>
      <dgm:t>
        <a:bodyPr/>
        <a:lstStyle/>
        <a:p>
          <a:endParaRPr lang="sl-SI"/>
        </a:p>
      </dgm:t>
    </dgm:pt>
    <dgm:pt modelId="{EE90B56B-3B94-4894-9EED-409619D7AD4E}" type="sibTrans" cxnId="{B99B7F7B-66E5-41C0-BF03-F2EAC722D806}">
      <dgm:prSet/>
      <dgm:spPr>
        <a:solidFill>
          <a:schemeClr val="bg1">
            <a:lumMod val="85000"/>
          </a:schemeClr>
        </a:solidFill>
      </dgm:spPr>
      <dgm:t>
        <a:bodyPr/>
        <a:lstStyle/>
        <a:p>
          <a:endParaRPr lang="sl-SI"/>
        </a:p>
      </dgm:t>
    </dgm:pt>
    <dgm:pt modelId="{D29F3A1B-306C-4D0B-AAD6-D49E50977818}">
      <dgm:prSet phldrT="[besedilo]" custT="1"/>
      <dgm:spPr>
        <a:solidFill>
          <a:schemeClr val="bg1">
            <a:lumMod val="95000"/>
          </a:schemeClr>
        </a:solidFill>
      </dgm:spPr>
      <dgm:t>
        <a:bodyPr/>
        <a:lstStyle/>
        <a:p>
          <a:r>
            <a:rPr lang="sl-SI" sz="1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Upoštevanje smisla, pomena, čutenj …</a:t>
          </a:r>
        </a:p>
        <a:p>
          <a:r>
            <a:rPr lang="sl-SI" sz="1200" b="0" dirty="0" smtClean="0">
              <a:effectLst/>
            </a:rPr>
            <a:t>(</a:t>
          </a:r>
          <a:r>
            <a:rPr lang="sl-SI" sz="1200" b="0" dirty="0" err="1" smtClean="0">
              <a:effectLst/>
            </a:rPr>
            <a:t>Buber</a:t>
          </a:r>
          <a:r>
            <a:rPr lang="sl-SI" sz="1200" b="0" dirty="0" smtClean="0">
              <a:effectLst/>
            </a:rPr>
            <a:t>, 2002)</a:t>
          </a:r>
          <a:endParaRPr lang="sl-SI" sz="12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3596DE-7AAF-4ADD-B31A-9D62738A109C}" type="parTrans" cxnId="{9F3C0D08-8712-4B24-9462-813D0373C001}">
      <dgm:prSet/>
      <dgm:spPr/>
      <dgm:t>
        <a:bodyPr/>
        <a:lstStyle/>
        <a:p>
          <a:endParaRPr lang="sl-SI"/>
        </a:p>
      </dgm:t>
    </dgm:pt>
    <dgm:pt modelId="{8B218E61-43EC-40B7-A7AD-E830A634C364}" type="sibTrans" cxnId="{9F3C0D08-8712-4B24-9462-813D0373C001}">
      <dgm:prSet/>
      <dgm:spPr/>
      <dgm:t>
        <a:bodyPr/>
        <a:lstStyle/>
        <a:p>
          <a:endParaRPr lang="sl-SI"/>
        </a:p>
      </dgm:t>
    </dgm:pt>
    <dgm:pt modelId="{1BD86A7C-43DF-499C-8DEB-1834DED2AC6E}" type="pres">
      <dgm:prSet presAssocID="{5CA3FDC6-525A-49C1-91BA-2BA9CDE0DF11}" presName="Name0" presStyleCnt="0">
        <dgm:presLayoutVars>
          <dgm:dir/>
          <dgm:resizeHandles val="exact"/>
        </dgm:presLayoutVars>
      </dgm:prSet>
      <dgm:spPr/>
    </dgm:pt>
    <dgm:pt modelId="{B9009A2B-287C-4DD5-BDA4-16D47A88A7CA}" type="pres">
      <dgm:prSet presAssocID="{C2C67CBF-35A8-438D-A143-00731D9E4EF9}" presName="node" presStyleLbl="node1" presStyleIdx="0" presStyleCnt="3" custScaleY="90340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B984B143-ED82-49E3-ACCF-CE59853A12F7}" type="pres">
      <dgm:prSet presAssocID="{ED84C685-B455-49A6-926A-C15143253BA6}" presName="sibTrans" presStyleLbl="sibTrans2D1" presStyleIdx="0" presStyleCnt="2"/>
      <dgm:spPr/>
      <dgm:t>
        <a:bodyPr/>
        <a:lstStyle/>
        <a:p>
          <a:endParaRPr lang="sl-SI"/>
        </a:p>
      </dgm:t>
    </dgm:pt>
    <dgm:pt modelId="{2235891A-6836-4452-BE76-5CE1C630F6AA}" type="pres">
      <dgm:prSet presAssocID="{ED84C685-B455-49A6-926A-C15143253BA6}" presName="connectorText" presStyleLbl="sibTrans2D1" presStyleIdx="0" presStyleCnt="2"/>
      <dgm:spPr/>
      <dgm:t>
        <a:bodyPr/>
        <a:lstStyle/>
        <a:p>
          <a:endParaRPr lang="sl-SI"/>
        </a:p>
      </dgm:t>
    </dgm:pt>
    <dgm:pt modelId="{397D2985-842B-48B8-9E5F-C3907C7EEA39}" type="pres">
      <dgm:prSet presAssocID="{BD5A4DDE-D379-4F08-B7A2-765ED52BE04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  <dgm:pt modelId="{EA434BCB-F382-4F30-91AC-D83DA34D9428}" type="pres">
      <dgm:prSet presAssocID="{EE90B56B-3B94-4894-9EED-409619D7AD4E}" presName="sibTrans" presStyleLbl="sibTrans2D1" presStyleIdx="1" presStyleCnt="2"/>
      <dgm:spPr/>
      <dgm:t>
        <a:bodyPr/>
        <a:lstStyle/>
        <a:p>
          <a:endParaRPr lang="sl-SI"/>
        </a:p>
      </dgm:t>
    </dgm:pt>
    <dgm:pt modelId="{D0B5A926-65E2-4107-A49A-ED312295DF0D}" type="pres">
      <dgm:prSet presAssocID="{EE90B56B-3B94-4894-9EED-409619D7AD4E}" presName="connectorText" presStyleLbl="sibTrans2D1" presStyleIdx="1" presStyleCnt="2"/>
      <dgm:spPr/>
      <dgm:t>
        <a:bodyPr/>
        <a:lstStyle/>
        <a:p>
          <a:endParaRPr lang="sl-SI"/>
        </a:p>
      </dgm:t>
    </dgm:pt>
    <dgm:pt modelId="{612DBCE1-B33E-4758-B1D4-25A71B8A2548}" type="pres">
      <dgm:prSet presAssocID="{D29F3A1B-306C-4D0B-AAD6-D49E50977818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sl-SI"/>
        </a:p>
      </dgm:t>
    </dgm:pt>
  </dgm:ptLst>
  <dgm:cxnLst>
    <dgm:cxn modelId="{53404200-0655-43B0-8F40-BC7D58FA080D}" type="presOf" srcId="{EE90B56B-3B94-4894-9EED-409619D7AD4E}" destId="{EA434BCB-F382-4F30-91AC-D83DA34D9428}" srcOrd="0" destOrd="0" presId="urn:microsoft.com/office/officeart/2005/8/layout/process1"/>
    <dgm:cxn modelId="{4DB4A16C-8524-439B-85F8-A54137567294}" type="presOf" srcId="{ED84C685-B455-49A6-926A-C15143253BA6}" destId="{B984B143-ED82-49E3-ACCF-CE59853A12F7}" srcOrd="0" destOrd="0" presId="urn:microsoft.com/office/officeart/2005/8/layout/process1"/>
    <dgm:cxn modelId="{FF00BECF-2BF7-4BB7-9D09-F32EB4E90F02}" type="presOf" srcId="{BD5A4DDE-D379-4F08-B7A2-765ED52BE04E}" destId="{397D2985-842B-48B8-9E5F-C3907C7EEA39}" srcOrd="0" destOrd="0" presId="urn:microsoft.com/office/officeart/2005/8/layout/process1"/>
    <dgm:cxn modelId="{D321C047-EC59-4DF4-860F-F1A2B78EB169}" type="presOf" srcId="{5CA3FDC6-525A-49C1-91BA-2BA9CDE0DF11}" destId="{1BD86A7C-43DF-499C-8DEB-1834DED2AC6E}" srcOrd="0" destOrd="0" presId="urn:microsoft.com/office/officeart/2005/8/layout/process1"/>
    <dgm:cxn modelId="{6D87EE66-E752-4A82-8380-5AD13DC3D3FB}" type="presOf" srcId="{EE90B56B-3B94-4894-9EED-409619D7AD4E}" destId="{D0B5A926-65E2-4107-A49A-ED312295DF0D}" srcOrd="1" destOrd="0" presId="urn:microsoft.com/office/officeart/2005/8/layout/process1"/>
    <dgm:cxn modelId="{9F3C0D08-8712-4B24-9462-813D0373C001}" srcId="{5CA3FDC6-525A-49C1-91BA-2BA9CDE0DF11}" destId="{D29F3A1B-306C-4D0B-AAD6-D49E50977818}" srcOrd="2" destOrd="0" parTransId="{203596DE-7AAF-4ADD-B31A-9D62738A109C}" sibTransId="{8B218E61-43EC-40B7-A7AD-E830A634C364}"/>
    <dgm:cxn modelId="{E42AB0BC-CEA1-40C9-A918-597A7C3BA49B}" type="presOf" srcId="{D29F3A1B-306C-4D0B-AAD6-D49E50977818}" destId="{612DBCE1-B33E-4758-B1D4-25A71B8A2548}" srcOrd="0" destOrd="0" presId="urn:microsoft.com/office/officeart/2005/8/layout/process1"/>
    <dgm:cxn modelId="{69DD2E4F-2BCD-4858-925F-7C941A8F3BF8}" type="presOf" srcId="{C2C67CBF-35A8-438D-A143-00731D9E4EF9}" destId="{B9009A2B-287C-4DD5-BDA4-16D47A88A7CA}" srcOrd="0" destOrd="0" presId="urn:microsoft.com/office/officeart/2005/8/layout/process1"/>
    <dgm:cxn modelId="{620327C2-1CEA-4CBB-ACDB-3FE2C263DFAB}" srcId="{5CA3FDC6-525A-49C1-91BA-2BA9CDE0DF11}" destId="{C2C67CBF-35A8-438D-A143-00731D9E4EF9}" srcOrd="0" destOrd="0" parTransId="{8EA03978-724E-4616-8E20-44B829E0B352}" sibTransId="{ED84C685-B455-49A6-926A-C15143253BA6}"/>
    <dgm:cxn modelId="{538FF088-B183-4EF0-95A0-776DCD2CBC3F}" type="presOf" srcId="{ED84C685-B455-49A6-926A-C15143253BA6}" destId="{2235891A-6836-4452-BE76-5CE1C630F6AA}" srcOrd="1" destOrd="0" presId="urn:microsoft.com/office/officeart/2005/8/layout/process1"/>
    <dgm:cxn modelId="{B99B7F7B-66E5-41C0-BF03-F2EAC722D806}" srcId="{5CA3FDC6-525A-49C1-91BA-2BA9CDE0DF11}" destId="{BD5A4DDE-D379-4F08-B7A2-765ED52BE04E}" srcOrd="1" destOrd="0" parTransId="{3FAECCE1-5A37-436D-BD7E-58513774E80A}" sibTransId="{EE90B56B-3B94-4894-9EED-409619D7AD4E}"/>
    <dgm:cxn modelId="{CAE2C4A7-B02F-4723-A4DC-3E1E1B0F61D8}" type="presParOf" srcId="{1BD86A7C-43DF-499C-8DEB-1834DED2AC6E}" destId="{B9009A2B-287C-4DD5-BDA4-16D47A88A7CA}" srcOrd="0" destOrd="0" presId="urn:microsoft.com/office/officeart/2005/8/layout/process1"/>
    <dgm:cxn modelId="{A518153B-275F-4AF8-A481-4AA39FB7950A}" type="presParOf" srcId="{1BD86A7C-43DF-499C-8DEB-1834DED2AC6E}" destId="{B984B143-ED82-49E3-ACCF-CE59853A12F7}" srcOrd="1" destOrd="0" presId="urn:microsoft.com/office/officeart/2005/8/layout/process1"/>
    <dgm:cxn modelId="{7E86AFB5-6F16-4BD8-B066-8CBCEDD7EB12}" type="presParOf" srcId="{B984B143-ED82-49E3-ACCF-CE59853A12F7}" destId="{2235891A-6836-4452-BE76-5CE1C630F6AA}" srcOrd="0" destOrd="0" presId="urn:microsoft.com/office/officeart/2005/8/layout/process1"/>
    <dgm:cxn modelId="{3DED394E-B16D-41FF-8100-132B4D493CBC}" type="presParOf" srcId="{1BD86A7C-43DF-499C-8DEB-1834DED2AC6E}" destId="{397D2985-842B-48B8-9E5F-C3907C7EEA39}" srcOrd="2" destOrd="0" presId="urn:microsoft.com/office/officeart/2005/8/layout/process1"/>
    <dgm:cxn modelId="{594BAAEC-0B6E-4F70-848B-0D1929E45FEB}" type="presParOf" srcId="{1BD86A7C-43DF-499C-8DEB-1834DED2AC6E}" destId="{EA434BCB-F382-4F30-91AC-D83DA34D9428}" srcOrd="3" destOrd="0" presId="urn:microsoft.com/office/officeart/2005/8/layout/process1"/>
    <dgm:cxn modelId="{32D9EAED-756B-45A4-995B-32D5F448FC2E}" type="presParOf" srcId="{EA434BCB-F382-4F30-91AC-D83DA34D9428}" destId="{D0B5A926-65E2-4107-A49A-ED312295DF0D}" srcOrd="0" destOrd="0" presId="urn:microsoft.com/office/officeart/2005/8/layout/process1"/>
    <dgm:cxn modelId="{48C01899-5E07-482D-AACA-DA810EED1437}" type="presParOf" srcId="{1BD86A7C-43DF-499C-8DEB-1834DED2AC6E}" destId="{612DBCE1-B33E-4758-B1D4-25A71B8A2548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009A2B-287C-4DD5-BDA4-16D47A88A7CA}">
      <dsp:nvSpPr>
        <dsp:cNvPr id="0" name=""/>
        <dsp:cNvSpPr/>
      </dsp:nvSpPr>
      <dsp:spPr>
        <a:xfrm>
          <a:off x="7214" y="440889"/>
          <a:ext cx="2156442" cy="1278460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“Na začetku je odnos …”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b="0" kern="1200" dirty="0" smtClean="0">
              <a:effectLst/>
            </a:rPr>
            <a:t>(</a:t>
          </a:r>
          <a:r>
            <a:rPr lang="sl-SI" sz="1200" b="0" kern="1200" dirty="0" err="1" smtClean="0">
              <a:effectLst/>
            </a:rPr>
            <a:t>Buber</a:t>
          </a:r>
          <a:r>
            <a:rPr lang="sl-SI" sz="1200" b="0" kern="1200" dirty="0" smtClean="0">
              <a:effectLst/>
            </a:rPr>
            <a:t>, 1995)</a:t>
          </a:r>
          <a:endParaRPr lang="sl-SI" sz="1200" b="0" kern="1200" dirty="0">
            <a:effectLst/>
          </a:endParaRPr>
        </a:p>
      </dsp:txBody>
      <dsp:txXfrm>
        <a:off x="44659" y="478334"/>
        <a:ext cx="2081552" cy="1203570"/>
      </dsp:txXfrm>
    </dsp:sp>
    <dsp:sp modelId="{B984B143-ED82-49E3-ACCF-CE59853A12F7}">
      <dsp:nvSpPr>
        <dsp:cNvPr id="0" name=""/>
        <dsp:cNvSpPr/>
      </dsp:nvSpPr>
      <dsp:spPr>
        <a:xfrm>
          <a:off x="2379301" y="812721"/>
          <a:ext cx="457165" cy="534797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200" kern="1200"/>
        </a:p>
      </dsp:txBody>
      <dsp:txXfrm>
        <a:off x="2379301" y="919680"/>
        <a:ext cx="320016" cy="320879"/>
      </dsp:txXfrm>
    </dsp:sp>
    <dsp:sp modelId="{397D2985-842B-48B8-9E5F-C3907C7EEA39}">
      <dsp:nvSpPr>
        <dsp:cNvPr id="0" name=""/>
        <dsp:cNvSpPr/>
      </dsp:nvSpPr>
      <dsp:spPr>
        <a:xfrm>
          <a:off x="3026234" y="372537"/>
          <a:ext cx="2156442" cy="1415165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800" b="1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“Jaz-Ti” odnos</a:t>
          </a:r>
        </a:p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b="0" kern="1200" dirty="0" smtClean="0">
              <a:effectLst/>
            </a:rPr>
            <a:t>(</a:t>
          </a:r>
          <a:r>
            <a:rPr lang="sl-SI" sz="1200" b="0" kern="1200" dirty="0" err="1" smtClean="0">
              <a:effectLst/>
            </a:rPr>
            <a:t>Buber</a:t>
          </a:r>
          <a:r>
            <a:rPr lang="sl-SI" sz="1200" b="0" kern="1200" dirty="0" smtClean="0">
              <a:effectLst/>
            </a:rPr>
            <a:t>, 2002)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18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67683" y="413986"/>
        <a:ext cx="2073544" cy="1332267"/>
      </dsp:txXfrm>
    </dsp:sp>
    <dsp:sp modelId="{EA434BCB-F382-4F30-91AC-D83DA34D9428}">
      <dsp:nvSpPr>
        <dsp:cNvPr id="0" name=""/>
        <dsp:cNvSpPr/>
      </dsp:nvSpPr>
      <dsp:spPr>
        <a:xfrm>
          <a:off x="5398321" y="812721"/>
          <a:ext cx="457165" cy="534797"/>
        </a:xfrm>
        <a:prstGeom prst="rightArrow">
          <a:avLst>
            <a:gd name="adj1" fmla="val 60000"/>
            <a:gd name="adj2" fmla="val 50000"/>
          </a:avLst>
        </a:prstGeom>
        <a:solidFill>
          <a:schemeClr val="bg1">
            <a:lumMod val="8500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sl-SI" sz="2200" kern="1200"/>
        </a:p>
      </dsp:txBody>
      <dsp:txXfrm>
        <a:off x="5398321" y="919680"/>
        <a:ext cx="320016" cy="320879"/>
      </dsp:txXfrm>
    </dsp:sp>
    <dsp:sp modelId="{612DBCE1-B33E-4758-B1D4-25A71B8A2548}">
      <dsp:nvSpPr>
        <dsp:cNvPr id="0" name=""/>
        <dsp:cNvSpPr/>
      </dsp:nvSpPr>
      <dsp:spPr>
        <a:xfrm>
          <a:off x="6045254" y="372537"/>
          <a:ext cx="2156442" cy="1415165"/>
        </a:xfrm>
        <a:prstGeom prst="roundRect">
          <a:avLst>
            <a:gd name="adj" fmla="val 10000"/>
          </a:avLst>
        </a:prstGeom>
        <a:solidFill>
          <a:schemeClr val="bg1">
            <a:lumMod val="95000"/>
          </a:scheme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8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Upoštevanje smisla, pomena, čutenj …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l-SI" sz="1200" b="0" kern="1200" dirty="0" smtClean="0">
              <a:effectLst/>
            </a:rPr>
            <a:t>(</a:t>
          </a:r>
          <a:r>
            <a:rPr lang="sl-SI" sz="1200" b="0" kern="1200" dirty="0" err="1" smtClean="0">
              <a:effectLst/>
            </a:rPr>
            <a:t>Buber</a:t>
          </a:r>
          <a:r>
            <a:rPr lang="sl-SI" sz="1200" b="0" kern="1200" dirty="0" smtClean="0">
              <a:effectLst/>
            </a:rPr>
            <a:t>, 2002)</a:t>
          </a:r>
          <a:endParaRPr lang="sl-SI" sz="1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6086703" y="413986"/>
        <a:ext cx="2073544" cy="1332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42818" cy="34568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5676751" y="1"/>
            <a:ext cx="4342818" cy="345684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11B505DC-F111-40ED-8928-09B673567F65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6544067"/>
            <a:ext cx="4342818" cy="34568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5676751" y="6544067"/>
            <a:ext cx="4342818" cy="345683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04001A4C-4062-4030-8AB4-75B30145924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41895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558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664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54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54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636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940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91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51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75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372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152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F8B33-6C46-4ABC-B573-EA7663E30798}" type="datetimeFigureOut">
              <a:rPr lang="en-GB" smtClean="0"/>
              <a:t>07/05/2023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DBC250-0647-4CD4-9F09-0363583A0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541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A2CqQ2y1tPs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voices.no/index.php/voices/article/view/1665/1415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voices.no/index.php/voices/article/view/1665/1415" TargetMode="Externa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voices.no/index.php/voices/article/view/1665/1415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watch/?v=10156346757894924" TargetMode="External"/><Relationship Id="rId2" Type="http://schemas.openxmlformats.org/officeDocument/2006/relationships/hyperlink" Target="https://musictherapytime.com/2015/05/19/lets-talk-about-iso-principle-the-introduction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E4-vfAPYiM0" TargetMode="External"/><Relationship Id="rId4" Type="http://schemas.openxmlformats.org/officeDocument/2006/relationships/hyperlink" Target="https://jessicaleza.com/autism-and-the-iso-principle/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sbspro.2015.07.407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outube.com/watch?v=16Cr82mLhkw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ibres.uneg.edu/ir/uncw/f/jihnsond2006-2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9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hyperlink" Target="https://www.youtube.com/watch?v=fNtrfcU_Esk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41417" y="665020"/>
            <a:ext cx="9144000" cy="2387600"/>
          </a:xfrm>
        </p:spPr>
        <p:txBody>
          <a:bodyPr>
            <a:normAutofit/>
          </a:bodyPr>
          <a:lstStyle/>
          <a:p>
            <a:r>
              <a:rPr lang="sl-SI" sz="4400" b="1" dirty="0" smtClean="0">
                <a:solidFill>
                  <a:srgbClr val="C00000"/>
                </a:solidFill>
              </a:rPr>
              <a:t>Učenje in poučevanje otrok s posebnimi potrebami: glasbena vzgoja</a:t>
            </a:r>
            <a:endParaRPr lang="en-GB" sz="4400" b="1" dirty="0">
              <a:solidFill>
                <a:srgbClr val="C0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93372" y="3717640"/>
            <a:ext cx="9144000" cy="2459128"/>
          </a:xfrm>
        </p:spPr>
        <p:txBody>
          <a:bodyPr>
            <a:normAutofit/>
          </a:bodyPr>
          <a:lstStyle/>
          <a:p>
            <a:r>
              <a:rPr lang="sl-SI" dirty="0" smtClean="0"/>
              <a:t>Interno gradivo </a:t>
            </a:r>
            <a:r>
              <a:rPr lang="sl-SI" dirty="0" smtClean="0"/>
              <a:t>2023/23 </a:t>
            </a:r>
            <a:r>
              <a:rPr lang="sl-SI" dirty="0" smtClean="0"/>
              <a:t>– </a:t>
            </a:r>
            <a:r>
              <a:rPr lang="sl-SI" dirty="0" smtClean="0"/>
              <a:t>P12</a:t>
            </a:r>
            <a:endParaRPr lang="sl-SI" dirty="0" smtClean="0"/>
          </a:p>
          <a:p>
            <a:r>
              <a:rPr lang="sl-SI" dirty="0" smtClean="0"/>
              <a:t>Oddelek za specialno in rehabilitacijsko pedagogiko</a:t>
            </a:r>
          </a:p>
          <a:p>
            <a:r>
              <a:rPr lang="sl-SI" dirty="0" smtClean="0"/>
              <a:t>Pedagoška fakulteta Univerze v Ljubljani</a:t>
            </a:r>
          </a:p>
          <a:p>
            <a:r>
              <a:rPr lang="sl-SI" dirty="0"/>
              <a:t>D</a:t>
            </a:r>
            <a:r>
              <a:rPr lang="sl-SI" dirty="0" smtClean="0"/>
              <a:t>oc. dr. Konstanca Zalar</a:t>
            </a:r>
          </a:p>
          <a:p>
            <a:r>
              <a:rPr lang="sl-SI" dirty="0" smtClean="0"/>
              <a:t>Konstanca.zalar@pef.uni-lj.si</a:t>
            </a:r>
          </a:p>
          <a:p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63271" cy="1963271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9370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67017" y="481922"/>
            <a:ext cx="10515600" cy="994638"/>
          </a:xfrm>
        </p:spPr>
        <p:txBody>
          <a:bodyPr/>
          <a:lstStyle/>
          <a:p>
            <a:r>
              <a:rPr lang="sl-SI" dirty="0" smtClean="0"/>
              <a:t> </a:t>
            </a:r>
            <a:r>
              <a:rPr lang="sl-SI" sz="3200" dirty="0">
                <a:solidFill>
                  <a:srgbClr val="C00000"/>
                </a:solidFill>
              </a:rPr>
              <a:t>Glasbeno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terapevtska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improvizacija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67017" y="1690688"/>
            <a:ext cx="11320183" cy="2693053"/>
          </a:xfrm>
        </p:spPr>
        <p:txBody>
          <a:bodyPr>
            <a:normAutofit/>
          </a:bodyPr>
          <a:lstStyle/>
          <a:p>
            <a:r>
              <a:rPr lang="en-GB" dirty="0" err="1">
                <a:latin typeface="+mj-lt"/>
              </a:rPr>
              <a:t>Glasbeno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terapevtska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improvizacija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povabi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osebo</a:t>
            </a:r>
            <a:r>
              <a:rPr lang="sl-SI" dirty="0">
                <a:latin typeface="+mj-lt"/>
              </a:rPr>
              <a:t>:</a:t>
            </a:r>
            <a:r>
              <a:rPr lang="en-GB" dirty="0" smtClean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	</a:t>
            </a:r>
            <a:r>
              <a:rPr lang="sl-SI" dirty="0" smtClean="0">
                <a:latin typeface="+mj-lt"/>
              </a:rPr>
              <a:t>- </a:t>
            </a:r>
            <a:r>
              <a:rPr lang="en-GB" dirty="0" smtClean="0">
                <a:latin typeface="+mj-lt"/>
              </a:rPr>
              <a:t>da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izrazi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sebe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preko</a:t>
            </a:r>
            <a:r>
              <a:rPr lang="en-GB" dirty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>
                <a:solidFill>
                  <a:srgbClr val="C00000"/>
                </a:solidFill>
                <a:latin typeface="+mj-lt"/>
              </a:rPr>
              <a:t>zvokov</a:t>
            </a:r>
            <a:r>
              <a:rPr lang="en-GB" dirty="0">
                <a:latin typeface="+mj-lt"/>
              </a:rPr>
              <a:t> in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	</a:t>
            </a:r>
            <a:r>
              <a:rPr lang="sl-SI" dirty="0" smtClean="0">
                <a:latin typeface="+mj-lt"/>
              </a:rPr>
              <a:t>- </a:t>
            </a:r>
            <a:r>
              <a:rPr lang="en-GB" dirty="0" err="1" smtClean="0">
                <a:latin typeface="+mj-lt"/>
              </a:rPr>
              <a:t>odkriva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zmožnosti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biti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fleksibilen</a:t>
            </a:r>
            <a:r>
              <a:rPr lang="en-GB" dirty="0">
                <a:latin typeface="+mj-lt"/>
              </a:rPr>
              <a:t> </a:t>
            </a:r>
            <a:r>
              <a:rPr lang="en-GB" dirty="0" err="1">
                <a:latin typeface="+mj-lt"/>
              </a:rPr>
              <a:t>pri</a:t>
            </a:r>
            <a:r>
              <a:rPr lang="en-GB" dirty="0">
                <a:latin typeface="+mj-lt"/>
              </a:rPr>
              <a:t> </a:t>
            </a:r>
            <a:r>
              <a:rPr lang="en-GB" dirty="0" err="1" smtClean="0">
                <a:latin typeface="+mj-lt"/>
              </a:rPr>
              <a:t>organizaciji</a:t>
            </a:r>
            <a:r>
              <a:rPr lang="en-GB" dirty="0" smtClean="0">
                <a:latin typeface="+mj-lt"/>
              </a:rPr>
              <a:t> </a:t>
            </a:r>
            <a:r>
              <a:rPr lang="en-GB" dirty="0" err="1">
                <a:latin typeface="+mj-lt"/>
              </a:rPr>
              <a:t>ritma</a:t>
            </a:r>
            <a:r>
              <a:rPr lang="en-GB" dirty="0">
                <a:latin typeface="+mj-lt"/>
              </a:rPr>
              <a:t>, </a:t>
            </a:r>
            <a:r>
              <a:rPr lang="en-GB" dirty="0" err="1">
                <a:latin typeface="+mj-lt"/>
              </a:rPr>
              <a:t>melodije</a:t>
            </a:r>
            <a:r>
              <a:rPr lang="en-GB" dirty="0">
                <a:latin typeface="+mj-lt"/>
              </a:rPr>
              <a:t>, </a:t>
            </a: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	      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         </a:t>
            </a:r>
            <a:r>
              <a:rPr lang="en-GB" dirty="0" err="1" smtClean="0">
                <a:latin typeface="+mj-lt"/>
              </a:rPr>
              <a:t>tempa</a:t>
            </a:r>
            <a:r>
              <a:rPr lang="sl-SI" dirty="0" smtClean="0">
                <a:latin typeface="+mj-lt"/>
              </a:rPr>
              <a:t> oz. </a:t>
            </a:r>
          </a:p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             z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možnosti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vzajemnega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ekspresivnega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in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komunikacijskega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GB" dirty="0" err="1" smtClean="0">
                <a:solidFill>
                  <a:srgbClr val="C00000"/>
                </a:solidFill>
                <a:latin typeface="+mj-lt"/>
              </a:rPr>
              <a:t>delovanja</a:t>
            </a:r>
            <a:r>
              <a:rPr lang="en-GB" dirty="0" smtClean="0">
                <a:solidFill>
                  <a:srgbClr val="C00000"/>
                </a:solidFill>
                <a:latin typeface="+mj-lt"/>
              </a:rPr>
              <a:t>.</a:t>
            </a:r>
            <a:r>
              <a:rPr lang="en-GB" dirty="0" smtClean="0">
                <a:latin typeface="+mj-lt"/>
              </a:rPr>
              <a:t> 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en-GB" dirty="0">
              <a:latin typeface="+mj-lt"/>
            </a:endParaRPr>
          </a:p>
          <a:p>
            <a:endParaRPr lang="en-GB" dirty="0"/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969308" y="4597869"/>
            <a:ext cx="10515600" cy="146304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dirty="0" smtClean="0">
                <a:solidFill>
                  <a:srgbClr val="C00000"/>
                </a:solidFill>
              </a:rPr>
              <a:t>KONCEPT </a:t>
            </a:r>
            <a:r>
              <a:rPr lang="en-GB" dirty="0">
                <a:solidFill>
                  <a:srgbClr val="C00000"/>
                </a:solidFill>
              </a:rPr>
              <a:t>DINAMIČNEGA MODELA V GLASBENI </a:t>
            </a:r>
            <a:r>
              <a:rPr lang="en-GB" dirty="0" smtClean="0">
                <a:solidFill>
                  <a:srgbClr val="C00000"/>
                </a:solidFill>
              </a:rPr>
              <a:t>TERAPIJI</a:t>
            </a:r>
            <a:r>
              <a:rPr lang="sl-SI" dirty="0" smtClean="0">
                <a:solidFill>
                  <a:srgbClr val="C00000"/>
                </a:solidFill>
              </a:rPr>
              <a:t> </a:t>
            </a:r>
          </a:p>
          <a:p>
            <a:pPr marL="0" indent="0" algn="ctr">
              <a:buNone/>
            </a:pPr>
            <a:r>
              <a:rPr lang="sl-SI" dirty="0" smtClean="0">
                <a:solidFill>
                  <a:srgbClr val="C00000"/>
                </a:solidFill>
              </a:rPr>
              <a:t>razlaga, zakaj iz glasbenega vedenja lahko razberemo čustveno ali odnosno vedenje.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838200" y="6400799"/>
            <a:ext cx="1483661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Pavlicevic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M. (1997). </a:t>
            </a:r>
            <a:r>
              <a:rPr lang="sl-SI" sz="14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Music</a:t>
            </a:r>
            <a:r>
              <a:rPr lang="sl-SI" sz="1400" i="1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4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therapy</a:t>
            </a:r>
            <a:r>
              <a:rPr lang="sl-SI" sz="1400" i="1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in </a:t>
            </a:r>
            <a:r>
              <a:rPr lang="sl-SI" sz="14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context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 Bristol: </a:t>
            </a:r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Jessica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Kinglsey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 </a:t>
            </a:r>
            <a:endParaRPr lang="en-GB" sz="1400" dirty="0">
              <a:latin typeface="+mj-lt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016563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276226"/>
            <a:ext cx="10726271" cy="1325563"/>
          </a:xfrm>
        </p:spPr>
        <p:txBody>
          <a:bodyPr/>
          <a:lstStyle/>
          <a:p>
            <a:r>
              <a:rPr lang="sl-SI" sz="3200" dirty="0">
                <a:solidFill>
                  <a:srgbClr val="C00000"/>
                </a:solidFill>
              </a:rPr>
              <a:t>Ritmični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mehanizmi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glasbeno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terapevtske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improvizacije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ln>
            <a:solidFill>
              <a:srgbClr val="C00000"/>
            </a:solidFill>
          </a:ln>
        </p:spPr>
        <p:txBody>
          <a:bodyPr/>
          <a:lstStyle/>
          <a:p>
            <a:r>
              <a:rPr lang="sl-SI" dirty="0" smtClean="0">
                <a:solidFill>
                  <a:srgbClr val="C00000"/>
                </a:solidFill>
                <a:latin typeface="+mj-lt"/>
              </a:rPr>
              <a:t>Zrcaljenje - </a:t>
            </a:r>
            <a:r>
              <a:rPr lang="sl-SI" sz="1800" dirty="0" smtClean="0">
                <a:latin typeface="+mj-lt"/>
                <a:hlinkClick r:id="rId2"/>
              </a:rPr>
              <a:t>https</a:t>
            </a:r>
            <a:r>
              <a:rPr lang="sl-SI" sz="1800" dirty="0">
                <a:latin typeface="+mj-lt"/>
                <a:hlinkClick r:id="rId2"/>
              </a:rPr>
              <a:t>://www.youtube.com/watch?v=A2CqQ2y1tPs</a:t>
            </a:r>
            <a:r>
              <a:rPr lang="sl-SI" sz="1800" dirty="0">
                <a:latin typeface="+mj-lt"/>
              </a:rPr>
              <a:t> </a:t>
            </a:r>
            <a:endParaRPr lang="sl-SI" dirty="0" smtClean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	(en partner imitira drugega dosledno in istočasno)</a:t>
            </a:r>
          </a:p>
          <a:p>
            <a:r>
              <a:rPr lang="sl-SI" dirty="0" smtClean="0">
                <a:solidFill>
                  <a:srgbClr val="C00000"/>
                </a:solidFill>
                <a:latin typeface="+mj-lt"/>
              </a:rPr>
              <a:t>Ujemanje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	</a:t>
            </a:r>
            <a:r>
              <a:rPr lang="sl-SI" dirty="0" smtClean="0">
                <a:latin typeface="+mj-lt"/>
              </a:rPr>
              <a:t>(delno zrcaljenje, prvi partner igra predvidljiv ritmični vzorec,   	  	 drugi partner povzame le nekaj ritmičnih izsekov).</a:t>
            </a:r>
          </a:p>
          <a:p>
            <a:r>
              <a:rPr lang="sl-SI" dirty="0" err="1" smtClean="0">
                <a:solidFill>
                  <a:srgbClr val="C00000"/>
                </a:solidFill>
                <a:latin typeface="+mj-lt"/>
              </a:rPr>
              <a:t>Reflektiranje</a:t>
            </a:r>
            <a:endParaRPr lang="sl-SI" dirty="0" smtClean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r>
              <a:rPr lang="sl-SI" dirty="0">
                <a:latin typeface="+mj-lt"/>
              </a:rPr>
              <a:t>	</a:t>
            </a:r>
            <a:r>
              <a:rPr lang="sl-SI" dirty="0" smtClean="0">
                <a:latin typeface="+mj-lt"/>
              </a:rPr>
              <a:t>(partnerja si delita metrični utrip, ne pa tudi ritmičnih struktur)</a:t>
            </a:r>
            <a:endParaRPr lang="en-GB" dirty="0">
              <a:latin typeface="+mj-lt"/>
            </a:endParaRPr>
          </a:p>
        </p:txBody>
      </p:sp>
      <p:sp>
        <p:nvSpPr>
          <p:cNvPr id="4" name="Pravokotnik 3"/>
          <p:cNvSpPr/>
          <p:nvPr/>
        </p:nvSpPr>
        <p:spPr>
          <a:xfrm>
            <a:off x="838200" y="6400799"/>
            <a:ext cx="148366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Pavlicevic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M. (1997). </a:t>
            </a:r>
            <a:r>
              <a:rPr lang="sl-SI" sz="14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Music</a:t>
            </a:r>
            <a:r>
              <a:rPr lang="sl-SI" sz="1400" i="1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4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therapy</a:t>
            </a:r>
            <a:r>
              <a:rPr lang="sl-SI" sz="1400" i="1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in </a:t>
            </a:r>
            <a:r>
              <a:rPr lang="sl-SI" sz="14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context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 Bristol: </a:t>
            </a:r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Jessica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Kinglsey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</a:t>
            </a:r>
          </a:p>
          <a:p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(gl. tudi https</a:t>
            </a:r>
            <a:r>
              <a:rPr lang="sl-SI" sz="1400" dirty="0" smtClean="0">
                <a:latin typeface="+mj-lt"/>
              </a:rPr>
              <a:t>://</a:t>
            </a:r>
            <a:r>
              <a:rPr lang="sl-SI" sz="1400" dirty="0">
                <a:latin typeface="+mj-lt"/>
              </a:rPr>
              <a:t> </a:t>
            </a:r>
            <a:r>
              <a:rPr lang="sl-SI" sz="1400" dirty="0" smtClean="0">
                <a:latin typeface="+mj-lt"/>
              </a:rPr>
              <a:t>kalanimusic.com/</a:t>
            </a:r>
            <a:r>
              <a:rPr lang="sl-SI" sz="1400" dirty="0" err="1" smtClean="0">
                <a:latin typeface="+mj-lt"/>
              </a:rPr>
              <a:t>techniques-of-empathy</a:t>
            </a:r>
            <a:r>
              <a:rPr lang="sl-SI" sz="1400" dirty="0" smtClean="0">
                <a:latin typeface="+mj-lt"/>
              </a:rPr>
              <a:t> </a:t>
            </a:r>
            <a:endParaRPr lang="en-GB" sz="1400" dirty="0">
              <a:latin typeface="+mj-lt"/>
            </a:endParaRP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2449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9959" y="272551"/>
            <a:ext cx="11016343" cy="1245962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Orff</a:t>
            </a:r>
            <a:r>
              <a:rPr lang="sl-SI" sz="40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glasbena</a:t>
            </a:r>
            <a:r>
              <a:rPr lang="sl-SI" sz="40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terapija</a:t>
            </a:r>
            <a:r>
              <a:rPr lang="sl-SI" sz="4000" dirty="0" smtClean="0">
                <a:solidFill>
                  <a:srgbClr val="C00000"/>
                </a:solidFill>
              </a:rPr>
              <a:t> (1)</a:t>
            </a:r>
            <a:endParaRPr lang="en-GB" sz="2700" dirty="0">
              <a:solidFill>
                <a:srgbClr val="C00000"/>
              </a:solidFill>
            </a:endParaRPr>
          </a:p>
        </p:txBody>
      </p:sp>
      <p:sp>
        <p:nvSpPr>
          <p:cNvPr id="4" name="Označba mesta vsebine 2"/>
          <p:cNvSpPr txBox="1">
            <a:spLocks/>
          </p:cNvSpPr>
          <p:nvPr/>
        </p:nvSpPr>
        <p:spPr>
          <a:xfrm>
            <a:off x="689959" y="5860869"/>
            <a:ext cx="10515600" cy="914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 err="1" smtClean="0">
                <a:latin typeface="+mj-lt"/>
              </a:rPr>
              <a:t>Bruscia</a:t>
            </a:r>
            <a:r>
              <a:rPr lang="sl-SI" sz="1400" dirty="0" smtClean="0">
                <a:latin typeface="+mj-lt"/>
              </a:rPr>
              <a:t>, K. (1998). </a:t>
            </a:r>
            <a:r>
              <a:rPr lang="sl-SI" sz="1400" i="1" dirty="0" err="1" smtClean="0">
                <a:latin typeface="+mj-lt"/>
              </a:rPr>
              <a:t>Improvisational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Models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of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Music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Therapy</a:t>
            </a:r>
            <a:r>
              <a:rPr lang="sl-SI" sz="1400" dirty="0" smtClean="0">
                <a:latin typeface="+mj-lt"/>
              </a:rPr>
              <a:t>. Springfield: Charles C. Thomas </a:t>
            </a:r>
            <a:r>
              <a:rPr lang="sl-SI" sz="1400" dirty="0" err="1" smtClean="0">
                <a:latin typeface="+mj-lt"/>
              </a:rPr>
              <a:t>Publishers</a:t>
            </a:r>
            <a:r>
              <a:rPr lang="sl-SI" sz="1400" dirty="0" smtClean="0">
                <a:latin typeface="+mj-lt"/>
              </a:rPr>
              <a:t>.</a:t>
            </a:r>
          </a:p>
          <a:p>
            <a:r>
              <a:rPr lang="sl-SI" sz="1400" dirty="0" smtClean="0">
                <a:latin typeface="+mj-lt"/>
              </a:rPr>
              <a:t>Orff, G. (1980). </a:t>
            </a:r>
            <a:r>
              <a:rPr lang="sl-SI" sz="1400" dirty="0" err="1" smtClean="0">
                <a:latin typeface="+mj-lt"/>
              </a:rPr>
              <a:t>T</a:t>
            </a:r>
            <a:r>
              <a:rPr lang="sl-SI" sz="1400" i="1" dirty="0" err="1" smtClean="0">
                <a:latin typeface="+mj-lt"/>
              </a:rPr>
              <a:t>he</a:t>
            </a:r>
            <a:r>
              <a:rPr lang="sl-SI" sz="1400" i="1" dirty="0" smtClean="0">
                <a:latin typeface="+mj-lt"/>
              </a:rPr>
              <a:t> Orff </a:t>
            </a:r>
            <a:r>
              <a:rPr lang="sl-SI" sz="1400" i="1" dirty="0" err="1" smtClean="0">
                <a:latin typeface="+mj-lt"/>
              </a:rPr>
              <a:t>Music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Therapy</a:t>
            </a:r>
            <a:r>
              <a:rPr lang="sl-SI" sz="1400" dirty="0" smtClean="0">
                <a:latin typeface="+mj-lt"/>
              </a:rPr>
              <a:t>. New York: </a:t>
            </a:r>
            <a:r>
              <a:rPr lang="sl-SI" sz="1400" dirty="0" err="1" smtClean="0">
                <a:latin typeface="+mj-lt"/>
              </a:rPr>
              <a:t>Schott</a:t>
            </a:r>
            <a:r>
              <a:rPr lang="sl-SI" sz="1400" dirty="0" smtClean="0">
                <a:latin typeface="+mj-lt"/>
              </a:rPr>
              <a:t> </a:t>
            </a:r>
            <a:r>
              <a:rPr lang="sl-SI" sz="1400" dirty="0" err="1" smtClean="0">
                <a:latin typeface="+mj-lt"/>
              </a:rPr>
              <a:t>Music</a:t>
            </a:r>
            <a:r>
              <a:rPr lang="sl-SI" sz="1400" dirty="0" smtClean="0">
                <a:latin typeface="+mj-lt"/>
              </a:rPr>
              <a:t> </a:t>
            </a:r>
            <a:r>
              <a:rPr lang="sl-SI" sz="1400" dirty="0" err="1" smtClean="0">
                <a:latin typeface="+mj-lt"/>
              </a:rPr>
              <a:t>Corporation</a:t>
            </a:r>
            <a:r>
              <a:rPr lang="sl-SI" sz="1400" dirty="0" smtClean="0">
                <a:latin typeface="+mj-lt"/>
              </a:rPr>
              <a:t>.</a:t>
            </a:r>
          </a:p>
          <a:p>
            <a:r>
              <a:rPr lang="sl-SI" sz="1400" dirty="0" smtClean="0">
                <a:latin typeface="+mj-lt"/>
              </a:rPr>
              <a:t>Orff. G. (1989). </a:t>
            </a:r>
            <a:r>
              <a:rPr lang="sl-SI" sz="1400" i="1" dirty="0" err="1" smtClean="0">
                <a:latin typeface="+mj-lt"/>
              </a:rPr>
              <a:t>Key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Concepts</a:t>
            </a:r>
            <a:r>
              <a:rPr lang="sl-SI" sz="1400" i="1" dirty="0" smtClean="0">
                <a:latin typeface="+mj-lt"/>
              </a:rPr>
              <a:t> in </a:t>
            </a:r>
            <a:r>
              <a:rPr lang="sl-SI" sz="1400" i="1" dirty="0" err="1" smtClean="0">
                <a:latin typeface="+mj-lt"/>
              </a:rPr>
              <a:t>the</a:t>
            </a:r>
            <a:r>
              <a:rPr lang="sl-SI" sz="1400" i="1" dirty="0" smtClean="0">
                <a:latin typeface="+mj-lt"/>
              </a:rPr>
              <a:t> Orff </a:t>
            </a:r>
            <a:r>
              <a:rPr lang="sl-SI" sz="1400" i="1" dirty="0" err="1" smtClean="0">
                <a:latin typeface="+mj-lt"/>
              </a:rPr>
              <a:t>Music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Therapy</a:t>
            </a:r>
            <a:r>
              <a:rPr lang="sl-SI" sz="1400" i="1" dirty="0" smtClean="0">
                <a:latin typeface="+mj-lt"/>
              </a:rPr>
              <a:t>.</a:t>
            </a:r>
            <a:r>
              <a:rPr lang="sl-SI" sz="1400" dirty="0" smtClean="0">
                <a:latin typeface="+mj-lt"/>
              </a:rPr>
              <a:t> London: </a:t>
            </a:r>
            <a:r>
              <a:rPr lang="sl-SI" sz="1400" dirty="0" err="1" smtClean="0">
                <a:latin typeface="+mj-lt"/>
              </a:rPr>
              <a:t>Schott</a:t>
            </a:r>
            <a:r>
              <a:rPr lang="sl-SI" sz="1400" dirty="0" smtClean="0">
                <a:latin typeface="+mj-lt"/>
              </a:rPr>
              <a:t>.</a:t>
            </a:r>
          </a:p>
          <a:p>
            <a:r>
              <a:rPr lang="sl-SI" sz="1400" dirty="0" err="1" smtClean="0">
                <a:latin typeface="+mj-lt"/>
              </a:rPr>
              <a:t>Voigt</a:t>
            </a:r>
            <a:r>
              <a:rPr lang="sl-SI" sz="1400" dirty="0" smtClean="0">
                <a:latin typeface="+mj-lt"/>
              </a:rPr>
              <a:t>, M. (2003). Orff </a:t>
            </a:r>
            <a:r>
              <a:rPr lang="sl-SI" sz="1400" dirty="0" err="1" smtClean="0">
                <a:latin typeface="+mj-lt"/>
              </a:rPr>
              <a:t>Music</a:t>
            </a:r>
            <a:r>
              <a:rPr lang="sl-SI" sz="1400" dirty="0" smtClean="0">
                <a:latin typeface="+mj-lt"/>
              </a:rPr>
              <a:t> </a:t>
            </a:r>
            <a:r>
              <a:rPr lang="sl-SI" sz="1400" dirty="0" err="1" smtClean="0">
                <a:latin typeface="+mj-lt"/>
              </a:rPr>
              <a:t>Therapy</a:t>
            </a:r>
            <a:r>
              <a:rPr lang="sl-SI" sz="1400" dirty="0" smtClean="0">
                <a:latin typeface="+mj-lt"/>
              </a:rPr>
              <a:t>. </a:t>
            </a:r>
            <a:r>
              <a:rPr lang="sl-SI" sz="1400" i="1" dirty="0" err="1" smtClean="0">
                <a:latin typeface="+mj-lt"/>
              </a:rPr>
              <a:t>Voices</a:t>
            </a:r>
            <a:r>
              <a:rPr lang="sl-SI" sz="1400" i="1" dirty="0" smtClean="0">
                <a:latin typeface="+mj-lt"/>
              </a:rPr>
              <a:t>. A </a:t>
            </a:r>
            <a:r>
              <a:rPr lang="sl-SI" sz="1400" i="1" dirty="0" err="1" smtClean="0">
                <a:latin typeface="+mj-lt"/>
              </a:rPr>
              <a:t>World</a:t>
            </a:r>
            <a:r>
              <a:rPr lang="sl-SI" sz="1400" i="1" dirty="0" smtClean="0">
                <a:latin typeface="+mj-lt"/>
              </a:rPr>
              <a:t> Forum </a:t>
            </a:r>
            <a:r>
              <a:rPr lang="sl-SI" sz="1400" i="1" dirty="0" err="1" smtClean="0">
                <a:latin typeface="+mj-lt"/>
              </a:rPr>
              <a:t>for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Music</a:t>
            </a:r>
            <a:r>
              <a:rPr lang="sl-SI" sz="1400" i="1" dirty="0" smtClean="0">
                <a:latin typeface="+mj-lt"/>
              </a:rPr>
              <a:t> </a:t>
            </a:r>
            <a:r>
              <a:rPr lang="sl-SI" sz="1400" i="1" dirty="0" err="1" smtClean="0">
                <a:latin typeface="+mj-lt"/>
              </a:rPr>
              <a:t>Therapy</a:t>
            </a:r>
            <a:r>
              <a:rPr lang="sl-SI" sz="1400" i="1" dirty="0" smtClean="0">
                <a:latin typeface="+mj-lt"/>
              </a:rPr>
              <a:t>, 3</a:t>
            </a:r>
            <a:r>
              <a:rPr lang="sl-SI" sz="1400" dirty="0" smtClean="0">
                <a:latin typeface="+mj-lt"/>
              </a:rPr>
              <a:t>(3). </a:t>
            </a:r>
            <a:r>
              <a:rPr lang="sl-SI" sz="1400" dirty="0" smtClean="0">
                <a:latin typeface="+mj-lt"/>
                <a:hlinkClick r:id="rId2"/>
              </a:rPr>
              <a:t>https://voices.no/index.php/voices/article/view/1665/1415</a:t>
            </a:r>
            <a:r>
              <a:rPr lang="sl-SI" sz="1400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  <p:sp>
        <p:nvSpPr>
          <p:cNvPr id="7" name="Označba mesta vsebine 2"/>
          <p:cNvSpPr txBox="1">
            <a:spLocks/>
          </p:cNvSpPr>
          <p:nvPr/>
        </p:nvSpPr>
        <p:spPr>
          <a:xfrm>
            <a:off x="689959" y="1828370"/>
            <a:ext cx="10515600" cy="348385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l-SI" dirty="0" smtClean="0">
                <a:latin typeface="+mj-lt"/>
              </a:rPr>
              <a:t>Orff glasbena terapija: </a:t>
            </a:r>
          </a:p>
          <a:p>
            <a:pPr>
              <a:buFontTx/>
              <a:buChar char="-"/>
            </a:pPr>
            <a:r>
              <a:rPr lang="sl-SI" sz="2400" dirty="0" smtClean="0">
                <a:latin typeface="+mj-lt"/>
              </a:rPr>
              <a:t>deluje kot 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razvojno – vedenjski pristop </a:t>
            </a:r>
            <a:r>
              <a:rPr lang="sl-SI" sz="2400" dirty="0" smtClean="0">
                <a:latin typeface="+mj-lt"/>
              </a:rPr>
              <a:t>terapije, v katerem vključeni otroci in mladostniki (in drugi) z izbranimi elementi </a:t>
            </a:r>
            <a:r>
              <a:rPr lang="sl-SI" sz="2400" i="1" dirty="0" smtClean="0">
                <a:latin typeface="+mj-lt"/>
              </a:rPr>
              <a:t>„OSW“ </a:t>
            </a:r>
            <a:r>
              <a:rPr lang="sl-SI" sz="2400" dirty="0" smtClean="0">
                <a:latin typeface="+mj-lt"/>
              </a:rPr>
              <a:t>aktivno sodelujejo v okviru celostne obravnave</a:t>
            </a:r>
            <a:r>
              <a:rPr lang="sl-SI" dirty="0" smtClean="0">
                <a:latin typeface="+mj-lt"/>
              </a:rPr>
              <a:t> </a:t>
            </a:r>
            <a:r>
              <a:rPr lang="sl-SI" sz="1400" dirty="0" smtClean="0">
                <a:latin typeface="+mj-lt"/>
              </a:rPr>
              <a:t>(</a:t>
            </a:r>
            <a:r>
              <a:rPr lang="sl-SI" sz="1400" dirty="0" err="1" smtClean="0">
                <a:latin typeface="+mj-lt"/>
              </a:rPr>
              <a:t>Bruscia</a:t>
            </a:r>
            <a:r>
              <a:rPr lang="sl-SI" sz="1400" dirty="0" smtClean="0">
                <a:latin typeface="+mj-lt"/>
              </a:rPr>
              <a:t>, 1998),</a:t>
            </a:r>
          </a:p>
          <a:p>
            <a:pPr>
              <a:buFontTx/>
              <a:buChar char="-"/>
            </a:pPr>
            <a:r>
              <a:rPr lang="sl-SI" sz="2400" dirty="0">
                <a:latin typeface="+mj-lt"/>
              </a:rPr>
              <a:t>je osnovana na </a:t>
            </a:r>
            <a:r>
              <a:rPr lang="sl-SI" sz="2400" dirty="0">
                <a:solidFill>
                  <a:srgbClr val="C00000"/>
                </a:solidFill>
                <a:latin typeface="+mj-lt"/>
              </a:rPr>
              <a:t>humanističnih načelih </a:t>
            </a:r>
            <a:r>
              <a:rPr lang="sl-SI" sz="2400" dirty="0">
                <a:latin typeface="+mj-lt"/>
              </a:rPr>
              <a:t>in poudarja pozitiven potencial vsakega posameznika </a:t>
            </a:r>
            <a:r>
              <a:rPr lang="sl-SI" sz="2400" dirty="0" smtClean="0">
                <a:latin typeface="+mj-lt"/>
              </a:rPr>
              <a:t>z motnjami v razvoju,</a:t>
            </a:r>
          </a:p>
          <a:p>
            <a:pPr>
              <a:buFontTx/>
              <a:buChar char="-"/>
            </a:pPr>
            <a:r>
              <a:rPr lang="sl-SI" sz="2400" dirty="0">
                <a:latin typeface="+mj-lt"/>
              </a:rPr>
              <a:t>v</a:t>
            </a:r>
            <a:r>
              <a:rPr lang="sl-SI" sz="2400" dirty="0" smtClean="0">
                <a:latin typeface="+mj-lt"/>
              </a:rPr>
              <a:t>ključuje spoznanja  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razvojne psihologije </a:t>
            </a:r>
            <a:r>
              <a:rPr lang="sl-SI" sz="2400" dirty="0" smtClean="0">
                <a:latin typeface="+mj-lt"/>
              </a:rPr>
              <a:t>otrok, mladostnikov in tudi dinamiko njihovih družin / okolja.</a:t>
            </a:r>
            <a:r>
              <a:rPr lang="sl-SI" dirty="0" smtClean="0">
                <a:latin typeface="+mj-lt"/>
              </a:rPr>
              <a:t> </a:t>
            </a:r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9046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6567" y="376735"/>
            <a:ext cx="10073640" cy="610235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Orff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glasbena</a:t>
            </a:r>
            <a:r>
              <a:rPr lang="sl-SI" sz="3600" dirty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terapija</a:t>
            </a:r>
            <a:r>
              <a:rPr lang="sl-SI" sz="3600" dirty="0">
                <a:solidFill>
                  <a:srgbClr val="C00000"/>
                </a:solidFill>
              </a:rPr>
              <a:t> </a:t>
            </a:r>
            <a:r>
              <a:rPr lang="sl-SI" sz="3600" dirty="0" smtClean="0">
                <a:solidFill>
                  <a:srgbClr val="C00000"/>
                </a:solidFill>
              </a:rPr>
              <a:t>(2)</a:t>
            </a:r>
            <a:endParaRPr lang="en-GB" sz="3600" dirty="0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536567" y="1688270"/>
            <a:ext cx="5928557" cy="2622474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>
                <a:latin typeface="+mj-lt"/>
              </a:rPr>
              <a:t>C</a:t>
            </a:r>
            <a:r>
              <a:rPr lang="sl-SI" dirty="0" smtClean="0">
                <a:latin typeface="+mj-lt"/>
              </a:rPr>
              <a:t>ilj je:</a:t>
            </a:r>
          </a:p>
          <a:p>
            <a:pPr>
              <a:buFontTx/>
              <a:buChar char="-"/>
            </a:pPr>
            <a:r>
              <a:rPr lang="sl-SI" sz="2400" dirty="0" smtClean="0">
                <a:latin typeface="+mj-lt"/>
              </a:rPr>
              <a:t>postaviti </a:t>
            </a:r>
            <a:r>
              <a:rPr lang="sl-SI" sz="2400" dirty="0">
                <a:latin typeface="+mj-lt"/>
              </a:rPr>
              <a:t>diagnozo že zgodaj in s </a:t>
            </a:r>
            <a:r>
              <a:rPr lang="sl-SI" sz="2400" dirty="0" smtClean="0">
                <a:latin typeface="+mj-lt"/>
              </a:rPr>
              <a:t>tem 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 </a:t>
            </a:r>
            <a:r>
              <a:rPr lang="sl-SI" sz="2400" dirty="0" smtClean="0">
                <a:latin typeface="+mj-lt"/>
              </a:rPr>
              <a:t>   zagotoviti </a:t>
            </a:r>
            <a:r>
              <a:rPr lang="sl-SI" sz="2400" dirty="0">
                <a:solidFill>
                  <a:srgbClr val="C00000"/>
                </a:solidFill>
                <a:latin typeface="+mj-lt"/>
              </a:rPr>
              <a:t>zgodnjo 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obravnavo</a:t>
            </a:r>
            <a:r>
              <a:rPr lang="sl-SI" sz="2400" dirty="0" smtClean="0">
                <a:latin typeface="+mj-lt"/>
              </a:rPr>
              <a:t>,</a:t>
            </a:r>
          </a:p>
          <a:p>
            <a:pPr marL="0" indent="0">
              <a:buNone/>
            </a:pPr>
            <a:endParaRPr lang="sl-SI" sz="1050" dirty="0" smtClean="0">
              <a:latin typeface="+mj-lt"/>
            </a:endParaRPr>
          </a:p>
          <a:p>
            <a:pPr>
              <a:buFontTx/>
              <a:buChar char="-"/>
            </a:pPr>
            <a:r>
              <a:rPr lang="sl-SI" sz="2400" dirty="0" smtClean="0">
                <a:latin typeface="+mj-lt"/>
              </a:rPr>
              <a:t>doseči 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socialno integracijo </a:t>
            </a:r>
            <a:r>
              <a:rPr lang="sl-SI" sz="2400" dirty="0">
                <a:latin typeface="+mj-lt"/>
              </a:rPr>
              <a:t>otrok z </a:t>
            </a:r>
            <a:r>
              <a:rPr lang="sl-SI" sz="2400" dirty="0" smtClean="0">
                <a:latin typeface="+mj-lt"/>
              </a:rPr>
              <a:t>motnjami 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 </a:t>
            </a:r>
            <a:r>
              <a:rPr lang="sl-SI" sz="2400" dirty="0" smtClean="0">
                <a:latin typeface="+mj-lt"/>
              </a:rPr>
              <a:t>   v razvoju. </a:t>
            </a:r>
            <a:r>
              <a:rPr lang="sl-SI" sz="2000" dirty="0" smtClean="0">
                <a:latin typeface="+mj-lt"/>
              </a:rPr>
              <a:t>(</a:t>
            </a:r>
            <a:r>
              <a:rPr lang="sl-SI" sz="2000" dirty="0" err="1" smtClean="0">
                <a:latin typeface="+mj-lt"/>
              </a:rPr>
              <a:t>Kinderzentrum</a:t>
            </a:r>
            <a:r>
              <a:rPr lang="sl-SI" sz="2000" dirty="0" smtClean="0">
                <a:latin typeface="+mj-lt"/>
              </a:rPr>
              <a:t>, München</a:t>
            </a:r>
            <a:r>
              <a:rPr lang="sl-SI" sz="2000" dirty="0">
                <a:latin typeface="+mj-lt"/>
              </a:rPr>
              <a:t>, </a:t>
            </a:r>
            <a:r>
              <a:rPr lang="sl-SI" sz="2000" dirty="0" smtClean="0">
                <a:latin typeface="+mj-lt"/>
              </a:rPr>
              <a:t>1960)</a:t>
            </a:r>
            <a:endParaRPr lang="en-GB" sz="2000" dirty="0">
              <a:latin typeface="+mj-lt"/>
            </a:endParaRPr>
          </a:p>
        </p:txBody>
      </p:sp>
      <p:sp>
        <p:nvSpPr>
          <p:cNvPr id="8" name="Označba mesta vsebine 7"/>
          <p:cNvSpPr>
            <a:spLocks noGrp="1"/>
          </p:cNvSpPr>
          <p:nvPr>
            <p:ph sz="half" idx="2"/>
          </p:nvPr>
        </p:nvSpPr>
        <p:spPr>
          <a:xfrm>
            <a:off x="6905896" y="1688270"/>
            <a:ext cx="4447903" cy="2624455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Skupni elementi Orff glasbene terapije in „OSW“:</a:t>
            </a:r>
          </a:p>
          <a:p>
            <a:pPr>
              <a:buFontTx/>
              <a:buChar char="-"/>
            </a:pPr>
            <a:r>
              <a:rPr lang="sl-SI" sz="2400" dirty="0" err="1" smtClean="0">
                <a:solidFill>
                  <a:srgbClr val="C00000"/>
                </a:solidFill>
                <a:latin typeface="+mj-lt"/>
              </a:rPr>
              <a:t>mousiké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,</a:t>
            </a:r>
          </a:p>
          <a:p>
            <a:pPr>
              <a:buFontTx/>
              <a:buChar char="-"/>
            </a:pPr>
            <a:r>
              <a:rPr lang="sl-SI" sz="2400" dirty="0">
                <a:solidFill>
                  <a:srgbClr val="C00000"/>
                </a:solidFill>
                <a:latin typeface="+mj-lt"/>
              </a:rPr>
              <a:t>i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mprovizacija,</a:t>
            </a:r>
          </a:p>
          <a:p>
            <a:pPr>
              <a:buFontTx/>
              <a:buChar char="-"/>
            </a:pPr>
            <a:r>
              <a:rPr lang="sl-SI" sz="2400" dirty="0">
                <a:solidFill>
                  <a:srgbClr val="C00000"/>
                </a:solidFill>
                <a:latin typeface="+mj-lt"/>
              </a:rPr>
              <a:t>g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lasbila,</a:t>
            </a:r>
          </a:p>
          <a:p>
            <a:pPr>
              <a:buFontTx/>
              <a:buChar char="-"/>
            </a:pPr>
            <a:r>
              <a:rPr lang="sl-SI" sz="2400" dirty="0" err="1">
                <a:solidFill>
                  <a:srgbClr val="C00000"/>
                </a:solidFill>
                <a:latin typeface="+mj-lt"/>
              </a:rPr>
              <a:t>v</a:t>
            </a:r>
            <a:r>
              <a:rPr lang="sl-SI" sz="2400" dirty="0" err="1" smtClean="0">
                <a:solidFill>
                  <a:srgbClr val="C00000"/>
                </a:solidFill>
                <a:latin typeface="+mj-lt"/>
              </a:rPr>
              <a:t>eččutni</a:t>
            </a:r>
            <a:r>
              <a:rPr lang="sl-SI" sz="2400" dirty="0" smtClean="0">
                <a:solidFill>
                  <a:srgbClr val="C00000"/>
                </a:solidFill>
                <a:latin typeface="+mj-lt"/>
              </a:rPr>
              <a:t> vidik umevanja glasbe.</a:t>
            </a:r>
            <a:endParaRPr lang="en-GB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9" name="Označba mesta vsebine 7"/>
          <p:cNvSpPr txBox="1">
            <a:spLocks/>
          </p:cNvSpPr>
          <p:nvPr/>
        </p:nvSpPr>
        <p:spPr>
          <a:xfrm>
            <a:off x="550618" y="4720046"/>
            <a:ext cx="10803181" cy="87085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l-SI" dirty="0" smtClean="0">
                <a:latin typeface="+mj-lt"/>
              </a:rPr>
              <a:t>Gertrud Orff pri glasbeni terapiji v ospredje postavi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odnos</a:t>
            </a:r>
            <a:r>
              <a:rPr lang="sl-SI" dirty="0" smtClean="0">
                <a:latin typeface="+mj-lt"/>
              </a:rPr>
              <a:t> med terapevtom in klientom.</a:t>
            </a:r>
            <a:endParaRPr lang="en-GB" sz="24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10" name="Označba mesta vsebine 2"/>
          <p:cNvSpPr txBox="1">
            <a:spLocks/>
          </p:cNvSpPr>
          <p:nvPr/>
        </p:nvSpPr>
        <p:spPr>
          <a:xfrm>
            <a:off x="550618" y="6096000"/>
            <a:ext cx="10515600" cy="6994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200" dirty="0" smtClean="0">
                <a:latin typeface="+mj-lt"/>
              </a:rPr>
              <a:t>Orff, G. (1980). </a:t>
            </a:r>
            <a:r>
              <a:rPr lang="sl-SI" sz="1200" dirty="0" err="1" smtClean="0">
                <a:latin typeface="+mj-lt"/>
              </a:rPr>
              <a:t>T</a:t>
            </a:r>
            <a:r>
              <a:rPr lang="sl-SI" sz="1200" i="1" dirty="0" err="1" smtClean="0">
                <a:latin typeface="+mj-lt"/>
              </a:rPr>
              <a:t>he</a:t>
            </a:r>
            <a:r>
              <a:rPr lang="sl-SI" sz="1200" i="1" dirty="0" smtClean="0">
                <a:latin typeface="+mj-lt"/>
              </a:rPr>
              <a:t> Orff </a:t>
            </a:r>
            <a:r>
              <a:rPr lang="sl-SI" sz="1200" i="1" dirty="0" err="1" smtClean="0">
                <a:latin typeface="+mj-lt"/>
              </a:rPr>
              <a:t>Music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Therapy</a:t>
            </a:r>
            <a:r>
              <a:rPr lang="sl-SI" sz="1200" dirty="0" smtClean="0">
                <a:latin typeface="+mj-lt"/>
              </a:rPr>
              <a:t>. New York: </a:t>
            </a:r>
            <a:r>
              <a:rPr lang="sl-SI" sz="1200" dirty="0" err="1" smtClean="0">
                <a:latin typeface="+mj-lt"/>
              </a:rPr>
              <a:t>Schott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Music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Corporation</a:t>
            </a:r>
            <a:r>
              <a:rPr lang="sl-SI" sz="1200" dirty="0" smtClean="0">
                <a:latin typeface="+mj-lt"/>
              </a:rPr>
              <a:t>.</a:t>
            </a:r>
          </a:p>
          <a:p>
            <a:r>
              <a:rPr lang="sl-SI" sz="1200" dirty="0" smtClean="0">
                <a:latin typeface="+mj-lt"/>
              </a:rPr>
              <a:t>Orff. G. (1989). </a:t>
            </a:r>
            <a:r>
              <a:rPr lang="sl-SI" sz="1200" i="1" dirty="0" err="1" smtClean="0">
                <a:latin typeface="+mj-lt"/>
              </a:rPr>
              <a:t>Key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Concepts</a:t>
            </a:r>
            <a:r>
              <a:rPr lang="sl-SI" sz="1200" i="1" dirty="0" smtClean="0">
                <a:latin typeface="+mj-lt"/>
              </a:rPr>
              <a:t> in </a:t>
            </a:r>
            <a:r>
              <a:rPr lang="sl-SI" sz="1200" i="1" dirty="0" err="1" smtClean="0">
                <a:latin typeface="+mj-lt"/>
              </a:rPr>
              <a:t>the</a:t>
            </a:r>
            <a:r>
              <a:rPr lang="sl-SI" sz="1200" i="1" dirty="0" smtClean="0">
                <a:latin typeface="+mj-lt"/>
              </a:rPr>
              <a:t> Orff </a:t>
            </a:r>
            <a:r>
              <a:rPr lang="sl-SI" sz="1200" i="1" dirty="0" err="1" smtClean="0">
                <a:latin typeface="+mj-lt"/>
              </a:rPr>
              <a:t>Music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Therapy</a:t>
            </a:r>
            <a:r>
              <a:rPr lang="sl-SI" sz="1200" i="1" dirty="0" smtClean="0">
                <a:latin typeface="+mj-lt"/>
              </a:rPr>
              <a:t>.</a:t>
            </a:r>
            <a:r>
              <a:rPr lang="sl-SI" sz="1200" dirty="0" smtClean="0">
                <a:latin typeface="+mj-lt"/>
              </a:rPr>
              <a:t> London: </a:t>
            </a:r>
            <a:r>
              <a:rPr lang="sl-SI" sz="1200" dirty="0" err="1" smtClean="0">
                <a:latin typeface="+mj-lt"/>
              </a:rPr>
              <a:t>Schott</a:t>
            </a:r>
            <a:r>
              <a:rPr lang="sl-SI" sz="1200" dirty="0" smtClean="0">
                <a:latin typeface="+mj-lt"/>
              </a:rPr>
              <a:t>.</a:t>
            </a:r>
          </a:p>
          <a:p>
            <a:r>
              <a:rPr lang="sl-SI" sz="1200" dirty="0" err="1" smtClean="0">
                <a:latin typeface="+mj-lt"/>
              </a:rPr>
              <a:t>Voigt</a:t>
            </a:r>
            <a:r>
              <a:rPr lang="sl-SI" sz="1200" dirty="0" smtClean="0">
                <a:latin typeface="+mj-lt"/>
              </a:rPr>
              <a:t>, M. (2003). Orff </a:t>
            </a:r>
            <a:r>
              <a:rPr lang="sl-SI" sz="1200" dirty="0" err="1" smtClean="0">
                <a:latin typeface="+mj-lt"/>
              </a:rPr>
              <a:t>Music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Therapy</a:t>
            </a:r>
            <a:r>
              <a:rPr lang="sl-SI" sz="1200" dirty="0" smtClean="0">
                <a:latin typeface="+mj-lt"/>
              </a:rPr>
              <a:t>. </a:t>
            </a:r>
            <a:r>
              <a:rPr lang="sl-SI" sz="1200" i="1" dirty="0" err="1" smtClean="0">
                <a:latin typeface="+mj-lt"/>
              </a:rPr>
              <a:t>Voices</a:t>
            </a:r>
            <a:r>
              <a:rPr lang="sl-SI" sz="1200" i="1" dirty="0" smtClean="0">
                <a:latin typeface="+mj-lt"/>
              </a:rPr>
              <a:t>. A </a:t>
            </a:r>
            <a:r>
              <a:rPr lang="sl-SI" sz="1200" i="1" dirty="0" err="1" smtClean="0">
                <a:latin typeface="+mj-lt"/>
              </a:rPr>
              <a:t>World</a:t>
            </a:r>
            <a:r>
              <a:rPr lang="sl-SI" sz="1200" i="1" dirty="0" smtClean="0">
                <a:latin typeface="+mj-lt"/>
              </a:rPr>
              <a:t> Forum </a:t>
            </a:r>
            <a:r>
              <a:rPr lang="sl-SI" sz="1200" i="1" dirty="0" err="1" smtClean="0">
                <a:latin typeface="+mj-lt"/>
              </a:rPr>
              <a:t>for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Music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Therapy</a:t>
            </a:r>
            <a:r>
              <a:rPr lang="sl-SI" sz="1200" i="1" dirty="0" smtClean="0">
                <a:latin typeface="+mj-lt"/>
              </a:rPr>
              <a:t>, 3</a:t>
            </a:r>
            <a:r>
              <a:rPr lang="sl-SI" sz="1200" dirty="0" smtClean="0">
                <a:latin typeface="+mj-lt"/>
              </a:rPr>
              <a:t>(3). </a:t>
            </a:r>
            <a:r>
              <a:rPr lang="sl-SI" sz="1200" dirty="0" smtClean="0">
                <a:latin typeface="+mj-lt"/>
                <a:hlinkClick r:id="rId2"/>
              </a:rPr>
              <a:t>https://voices.no/index.php/voices/article/view/1665/1415</a:t>
            </a:r>
            <a:r>
              <a:rPr lang="sl-SI" sz="1200" dirty="0" smtClean="0">
                <a:latin typeface="+mj-lt"/>
              </a:rPr>
              <a:t> </a:t>
            </a:r>
            <a:endParaRPr lang="en-GB" sz="1600" dirty="0">
              <a:latin typeface="+mj-lt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36059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313510" y="1721287"/>
            <a:ext cx="11469188" cy="1814393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NAČELO ISO </a:t>
            </a:r>
            <a:r>
              <a:rPr lang="sl-SI" sz="1600" dirty="0" smtClean="0">
                <a:latin typeface="+mj-lt"/>
              </a:rPr>
              <a:t>(gr. </a:t>
            </a:r>
            <a:r>
              <a:rPr lang="sl-SI" sz="1600" dirty="0" err="1" smtClean="0">
                <a:latin typeface="+mj-lt"/>
              </a:rPr>
              <a:t>isos</a:t>
            </a:r>
            <a:r>
              <a:rPr lang="sl-SI" sz="1600" dirty="0" smtClean="0">
                <a:latin typeface="+mj-lt"/>
              </a:rPr>
              <a:t> – enak) </a:t>
            </a:r>
            <a:r>
              <a:rPr lang="sl-SI" dirty="0" smtClean="0">
                <a:latin typeface="+mj-lt"/>
              </a:rPr>
              <a:t> - „UJEMANJE“ Z ENAKIM GLASBENIM IZRAZOM</a:t>
            </a:r>
          </a:p>
          <a:p>
            <a:pPr marL="0" indent="0">
              <a:buNone/>
            </a:pPr>
            <a:r>
              <a:rPr lang="sl-SI" sz="2400" dirty="0">
                <a:latin typeface="+mj-lt"/>
              </a:rPr>
              <a:t>D</a:t>
            </a:r>
            <a:r>
              <a:rPr lang="sl-SI" sz="2400" dirty="0" smtClean="0">
                <a:latin typeface="+mj-lt"/>
              </a:rPr>
              <a:t>a bi glasba „dosegla“ in spremenila določeno osebo, se mora najprej s to osebo „ujeti“ v trenutnem stanju in razpoloženju.</a:t>
            </a:r>
          </a:p>
          <a:p>
            <a:pPr marL="0" indent="0">
              <a:buNone/>
            </a:pPr>
            <a:r>
              <a:rPr lang="sl-SI" sz="2400" dirty="0" smtClean="0">
                <a:latin typeface="+mj-lt"/>
              </a:rPr>
              <a:t>Terapevt povzame otrokove zamisli in spodbude ter na tej ravni deluje z glasbenim jezikom.</a:t>
            </a:r>
          </a:p>
          <a:p>
            <a:pPr marL="0" indent="0">
              <a:buNone/>
            </a:pPr>
            <a:endParaRPr lang="en-GB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313510" y="3882302"/>
            <a:ext cx="11469188" cy="1969857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NAČELO „IZZIVA“ </a:t>
            </a:r>
          </a:p>
          <a:p>
            <a:pPr marL="0" indent="0">
              <a:buNone/>
            </a:pPr>
            <a:r>
              <a:rPr lang="sl-SI" sz="2400" dirty="0" err="1">
                <a:latin typeface="+mj-lt"/>
              </a:rPr>
              <a:t>K</a:t>
            </a:r>
            <a:r>
              <a:rPr lang="en-GB" sz="2400" dirty="0" err="1" smtClean="0">
                <a:latin typeface="+mj-lt"/>
              </a:rPr>
              <a:t>adar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se </a:t>
            </a:r>
            <a:r>
              <a:rPr lang="en-GB" sz="2400" dirty="0" err="1">
                <a:latin typeface="+mj-lt"/>
              </a:rPr>
              <a:t>težave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v </a:t>
            </a:r>
            <a:r>
              <a:rPr lang="en-GB" sz="2400" dirty="0" err="1">
                <a:latin typeface="+mj-lt"/>
              </a:rPr>
              <a:t>delovanju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stopnjujejo</a:t>
            </a:r>
            <a:r>
              <a:rPr lang="sl-SI" sz="2400" dirty="0" smtClean="0">
                <a:latin typeface="+mj-lt"/>
              </a:rPr>
              <a:t>, </a:t>
            </a:r>
            <a:r>
              <a:rPr lang="en-GB" sz="2400" dirty="0" smtClean="0">
                <a:latin typeface="+mj-lt"/>
              </a:rPr>
              <a:t>mora </a:t>
            </a:r>
            <a:r>
              <a:rPr lang="en-GB" sz="2400" dirty="0" err="1" smtClean="0">
                <a:latin typeface="+mj-lt"/>
              </a:rPr>
              <a:t>terap</a:t>
            </a:r>
            <a:r>
              <a:rPr lang="sl-SI" sz="2400" dirty="0" err="1" smtClean="0">
                <a:latin typeface="+mj-lt"/>
              </a:rPr>
              <a:t>evt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prilagoditi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podoporo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tako</a:t>
            </a:r>
            <a:r>
              <a:rPr lang="en-GB" sz="2400" dirty="0">
                <a:latin typeface="+mj-lt"/>
              </a:rPr>
              <a:t>, </a:t>
            </a:r>
            <a:r>
              <a:rPr lang="sl-SI" sz="2400" dirty="0" smtClean="0">
                <a:latin typeface="+mj-lt"/>
              </a:rPr>
              <a:t>                   </a:t>
            </a:r>
          </a:p>
          <a:p>
            <a:pPr marL="0" indent="0">
              <a:buNone/>
            </a:pPr>
            <a:r>
              <a:rPr lang="en-GB" sz="2400" dirty="0" smtClean="0">
                <a:latin typeface="+mj-lt"/>
              </a:rPr>
              <a:t>da </a:t>
            </a:r>
            <a:r>
              <a:rPr lang="en-GB" sz="2400" dirty="0">
                <a:latin typeface="+mj-lt"/>
              </a:rPr>
              <a:t>v </a:t>
            </a:r>
            <a:r>
              <a:rPr lang="en-GB" sz="2400" dirty="0" err="1" smtClean="0">
                <a:latin typeface="+mj-lt"/>
              </a:rPr>
              <a:t>glasbenem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>
                <a:latin typeface="+mj-lt"/>
              </a:rPr>
              <a:t>jeziku</a:t>
            </a:r>
            <a:r>
              <a:rPr lang="en-GB" sz="2400" dirty="0">
                <a:latin typeface="+mj-lt"/>
              </a:rPr>
              <a:t> </a:t>
            </a:r>
            <a:r>
              <a:rPr lang="sl-SI" sz="2400" dirty="0" smtClean="0">
                <a:latin typeface="+mj-lt"/>
              </a:rPr>
              <a:t>z novimi zamislimi </a:t>
            </a:r>
            <a:r>
              <a:rPr lang="en-GB" sz="2400" dirty="0" err="1" smtClean="0">
                <a:latin typeface="+mj-lt"/>
              </a:rPr>
              <a:t>sreča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otroka</a:t>
            </a:r>
            <a:r>
              <a:rPr lang="sl-SI" sz="2400" dirty="0" smtClean="0">
                <a:latin typeface="+mj-lt"/>
              </a:rPr>
              <a:t>/mladostnika </a:t>
            </a:r>
            <a:r>
              <a:rPr lang="en-GB" sz="2400" dirty="0" smtClean="0">
                <a:latin typeface="+mj-lt"/>
              </a:rPr>
              <a:t>in </a:t>
            </a:r>
            <a:r>
              <a:rPr lang="en-GB" sz="2400" dirty="0" err="1">
                <a:latin typeface="+mj-lt"/>
              </a:rPr>
              <a:t>ga</a:t>
            </a:r>
            <a:r>
              <a:rPr lang="en-GB" sz="2400" dirty="0">
                <a:latin typeface="+mj-lt"/>
              </a:rPr>
              <a:t> </a:t>
            </a:r>
            <a:endParaRPr lang="sl-SI" sz="2400" dirty="0" smtClean="0">
              <a:latin typeface="+mj-lt"/>
            </a:endParaRPr>
          </a:p>
          <a:p>
            <a:pPr marL="0" indent="0">
              <a:buNone/>
            </a:pPr>
            <a:r>
              <a:rPr lang="en-GB" sz="2400" dirty="0" err="1" smtClean="0">
                <a:latin typeface="+mj-lt"/>
              </a:rPr>
              <a:t>vključi</a:t>
            </a:r>
            <a:r>
              <a:rPr lang="en-GB" sz="2400" dirty="0" smtClean="0">
                <a:latin typeface="+mj-lt"/>
              </a:rPr>
              <a:t> </a:t>
            </a:r>
            <a:r>
              <a:rPr lang="en-GB" sz="2400" dirty="0">
                <a:latin typeface="+mj-lt"/>
              </a:rPr>
              <a:t>v </a:t>
            </a:r>
            <a:r>
              <a:rPr lang="en-GB" sz="2400" dirty="0" err="1">
                <a:latin typeface="+mj-lt"/>
              </a:rPr>
              <a:t>dejavno</a:t>
            </a:r>
            <a:r>
              <a:rPr lang="en-GB" sz="2400" dirty="0">
                <a:latin typeface="+mj-lt"/>
              </a:rPr>
              <a:t> </a:t>
            </a:r>
            <a:r>
              <a:rPr lang="en-GB" sz="2400" dirty="0" err="1" smtClean="0">
                <a:latin typeface="+mj-lt"/>
              </a:rPr>
              <a:t>sodelovanje</a:t>
            </a:r>
            <a:r>
              <a:rPr lang="sl-SI" sz="2400" dirty="0" smtClean="0">
                <a:latin typeface="+mj-lt"/>
              </a:rPr>
              <a:t>. </a:t>
            </a:r>
            <a:endParaRPr lang="en-GB" sz="2400" dirty="0">
              <a:latin typeface="+mj-lt"/>
            </a:endParaRPr>
          </a:p>
          <a:p>
            <a:pPr marL="0" indent="0">
              <a:buNone/>
            </a:pP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6" name="Naslov 1"/>
          <p:cNvSpPr>
            <a:spLocks noGrp="1"/>
          </p:cNvSpPr>
          <p:nvPr>
            <p:ph type="title"/>
          </p:nvPr>
        </p:nvSpPr>
        <p:spPr>
          <a:xfrm>
            <a:off x="313510" y="47061"/>
            <a:ext cx="10515600" cy="1305027"/>
          </a:xfrm>
        </p:spPr>
        <p:txBody>
          <a:bodyPr>
            <a:normAutofit fontScale="90000"/>
          </a:bodyPr>
          <a:lstStyle/>
          <a:p>
            <a:r>
              <a:rPr lang="sl-SI" sz="3600" dirty="0" smtClean="0">
                <a:solidFill>
                  <a:srgbClr val="C00000"/>
                </a:solidFill>
              </a:rPr>
              <a:t>  </a:t>
            </a:r>
            <a:br>
              <a:rPr lang="sl-SI" sz="3600" dirty="0" smtClean="0">
                <a:solidFill>
                  <a:srgbClr val="C00000"/>
                </a:solidFill>
              </a:rPr>
            </a:br>
            <a:r>
              <a:rPr lang="sl-SI" sz="3600" dirty="0">
                <a:solidFill>
                  <a:srgbClr val="C00000"/>
                </a:solidFill>
              </a:rPr>
              <a:t/>
            </a:r>
            <a:br>
              <a:rPr lang="sl-SI" sz="3600" dirty="0">
                <a:solidFill>
                  <a:srgbClr val="C00000"/>
                </a:solidFill>
              </a:rPr>
            </a:br>
            <a:r>
              <a:rPr lang="sl-SI" sz="3600" dirty="0" smtClean="0">
                <a:solidFill>
                  <a:srgbClr val="C00000"/>
                </a:solidFill>
              </a:rPr>
              <a:t/>
            </a:r>
            <a:br>
              <a:rPr lang="sl-SI" sz="3600" dirty="0" smtClean="0">
                <a:solidFill>
                  <a:srgbClr val="C00000"/>
                </a:solidFill>
              </a:rPr>
            </a:br>
            <a:r>
              <a:rPr lang="sl-SI" sz="3600" dirty="0" smtClean="0">
                <a:solidFill>
                  <a:srgbClr val="C00000"/>
                </a:solidFill>
              </a:rPr>
              <a:t>Orff glasbena terapija (3)</a:t>
            </a:r>
            <a:br>
              <a:rPr lang="sl-SI" sz="3600" dirty="0" smtClean="0">
                <a:solidFill>
                  <a:srgbClr val="C00000"/>
                </a:solidFill>
              </a:rPr>
            </a:br>
            <a:r>
              <a:rPr lang="sl-SI" sz="3600" dirty="0" smtClean="0">
                <a:solidFill>
                  <a:srgbClr val="C00000"/>
                </a:solidFill>
              </a:rPr>
              <a:t/>
            </a:r>
            <a:br>
              <a:rPr lang="sl-SI" sz="3600" dirty="0" smtClean="0">
                <a:solidFill>
                  <a:srgbClr val="C00000"/>
                </a:solidFill>
              </a:rPr>
            </a:br>
            <a:r>
              <a:rPr lang="sl-SI" sz="3600" dirty="0" smtClean="0"/>
              <a:t>Temelj </a:t>
            </a:r>
            <a:r>
              <a:rPr lang="sl-SI" sz="3600" dirty="0"/>
              <a:t>Orff glasbene terapije je </a:t>
            </a:r>
            <a:r>
              <a:rPr lang="sl-SI" sz="3600" dirty="0">
                <a:solidFill>
                  <a:srgbClr val="C00000"/>
                </a:solidFill>
              </a:rPr>
              <a:t>vzajemno delovanje. </a:t>
            </a:r>
            <a:br>
              <a:rPr lang="sl-SI" sz="3600" dirty="0">
                <a:solidFill>
                  <a:srgbClr val="C00000"/>
                </a:solidFill>
              </a:rPr>
            </a:br>
            <a:r>
              <a:rPr lang="sl-SI" sz="3600" dirty="0" smtClean="0">
                <a:solidFill>
                  <a:srgbClr val="C00000"/>
                </a:solidFill>
              </a:rPr>
              <a:t/>
            </a:r>
            <a:br>
              <a:rPr lang="sl-SI" sz="3600" dirty="0" smtClean="0">
                <a:solidFill>
                  <a:srgbClr val="C00000"/>
                </a:solidFill>
              </a:rPr>
            </a:br>
            <a:endParaRPr lang="en-GB" sz="3600" dirty="0"/>
          </a:p>
        </p:txBody>
      </p:sp>
      <p:sp>
        <p:nvSpPr>
          <p:cNvPr id="8" name="Označba mesta vsebine 2"/>
          <p:cNvSpPr txBox="1">
            <a:spLocks/>
          </p:cNvSpPr>
          <p:nvPr/>
        </p:nvSpPr>
        <p:spPr>
          <a:xfrm>
            <a:off x="313510" y="6135077"/>
            <a:ext cx="10515600" cy="7229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200" dirty="0" smtClean="0">
                <a:latin typeface="+mj-lt"/>
              </a:rPr>
              <a:t>Orff, G. (1980). </a:t>
            </a:r>
            <a:r>
              <a:rPr lang="sl-SI" sz="1200" dirty="0" err="1" smtClean="0">
                <a:latin typeface="+mj-lt"/>
              </a:rPr>
              <a:t>T</a:t>
            </a:r>
            <a:r>
              <a:rPr lang="sl-SI" sz="1200" i="1" dirty="0" err="1" smtClean="0">
                <a:latin typeface="+mj-lt"/>
              </a:rPr>
              <a:t>he</a:t>
            </a:r>
            <a:r>
              <a:rPr lang="sl-SI" sz="1200" i="1" dirty="0" smtClean="0">
                <a:latin typeface="+mj-lt"/>
              </a:rPr>
              <a:t> Orff </a:t>
            </a:r>
            <a:r>
              <a:rPr lang="sl-SI" sz="1200" i="1" dirty="0" err="1" smtClean="0">
                <a:latin typeface="+mj-lt"/>
              </a:rPr>
              <a:t>Music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Therapy</a:t>
            </a:r>
            <a:r>
              <a:rPr lang="sl-SI" sz="1200" dirty="0" smtClean="0">
                <a:latin typeface="+mj-lt"/>
              </a:rPr>
              <a:t>. New York: </a:t>
            </a:r>
            <a:r>
              <a:rPr lang="sl-SI" sz="1200" dirty="0" err="1" smtClean="0">
                <a:latin typeface="+mj-lt"/>
              </a:rPr>
              <a:t>Schott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Music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Corporation</a:t>
            </a:r>
            <a:r>
              <a:rPr lang="sl-SI" sz="1200" dirty="0" smtClean="0">
                <a:latin typeface="+mj-lt"/>
              </a:rPr>
              <a:t>.</a:t>
            </a:r>
          </a:p>
          <a:p>
            <a:r>
              <a:rPr lang="sl-SI" sz="1200" dirty="0" smtClean="0">
                <a:latin typeface="+mj-lt"/>
              </a:rPr>
              <a:t>Orff. G. (1989). </a:t>
            </a:r>
            <a:r>
              <a:rPr lang="sl-SI" sz="1200" i="1" dirty="0" err="1" smtClean="0">
                <a:latin typeface="+mj-lt"/>
              </a:rPr>
              <a:t>Key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Concepts</a:t>
            </a:r>
            <a:r>
              <a:rPr lang="sl-SI" sz="1200" i="1" dirty="0" smtClean="0">
                <a:latin typeface="+mj-lt"/>
              </a:rPr>
              <a:t> in </a:t>
            </a:r>
            <a:r>
              <a:rPr lang="sl-SI" sz="1200" i="1" dirty="0" err="1" smtClean="0">
                <a:latin typeface="+mj-lt"/>
              </a:rPr>
              <a:t>the</a:t>
            </a:r>
            <a:r>
              <a:rPr lang="sl-SI" sz="1200" i="1" dirty="0" smtClean="0">
                <a:latin typeface="+mj-lt"/>
              </a:rPr>
              <a:t> Orff </a:t>
            </a:r>
            <a:r>
              <a:rPr lang="sl-SI" sz="1200" i="1" dirty="0" err="1" smtClean="0">
                <a:latin typeface="+mj-lt"/>
              </a:rPr>
              <a:t>Music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Therapy</a:t>
            </a:r>
            <a:r>
              <a:rPr lang="sl-SI" sz="1200" i="1" dirty="0" smtClean="0">
                <a:latin typeface="+mj-lt"/>
              </a:rPr>
              <a:t>.</a:t>
            </a:r>
            <a:r>
              <a:rPr lang="sl-SI" sz="1200" dirty="0" smtClean="0">
                <a:latin typeface="+mj-lt"/>
              </a:rPr>
              <a:t> London: </a:t>
            </a:r>
            <a:r>
              <a:rPr lang="sl-SI" sz="1200" dirty="0" err="1" smtClean="0">
                <a:latin typeface="+mj-lt"/>
              </a:rPr>
              <a:t>Schott</a:t>
            </a:r>
            <a:r>
              <a:rPr lang="sl-SI" sz="1200" dirty="0" smtClean="0">
                <a:latin typeface="+mj-lt"/>
              </a:rPr>
              <a:t>.</a:t>
            </a:r>
          </a:p>
          <a:p>
            <a:r>
              <a:rPr lang="sl-SI" sz="1200" dirty="0" err="1" smtClean="0">
                <a:latin typeface="+mj-lt"/>
              </a:rPr>
              <a:t>Voigt</a:t>
            </a:r>
            <a:r>
              <a:rPr lang="sl-SI" sz="1200" dirty="0" smtClean="0">
                <a:latin typeface="+mj-lt"/>
              </a:rPr>
              <a:t>, M. (2003). Orff </a:t>
            </a:r>
            <a:r>
              <a:rPr lang="sl-SI" sz="1200" dirty="0" err="1" smtClean="0">
                <a:latin typeface="+mj-lt"/>
              </a:rPr>
              <a:t>Music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Therapy</a:t>
            </a:r>
            <a:r>
              <a:rPr lang="sl-SI" sz="1200" dirty="0" smtClean="0">
                <a:latin typeface="+mj-lt"/>
              </a:rPr>
              <a:t>. </a:t>
            </a:r>
            <a:r>
              <a:rPr lang="sl-SI" sz="1200" i="1" dirty="0" err="1" smtClean="0">
                <a:latin typeface="+mj-lt"/>
              </a:rPr>
              <a:t>Voices</a:t>
            </a:r>
            <a:r>
              <a:rPr lang="sl-SI" sz="1200" i="1" dirty="0" smtClean="0">
                <a:latin typeface="+mj-lt"/>
              </a:rPr>
              <a:t>. A </a:t>
            </a:r>
            <a:r>
              <a:rPr lang="sl-SI" sz="1200" i="1" dirty="0" err="1" smtClean="0">
                <a:latin typeface="+mj-lt"/>
              </a:rPr>
              <a:t>World</a:t>
            </a:r>
            <a:r>
              <a:rPr lang="sl-SI" sz="1200" i="1" dirty="0" smtClean="0">
                <a:latin typeface="+mj-lt"/>
              </a:rPr>
              <a:t> Forum </a:t>
            </a:r>
            <a:r>
              <a:rPr lang="sl-SI" sz="1200" i="1" dirty="0" err="1" smtClean="0">
                <a:latin typeface="+mj-lt"/>
              </a:rPr>
              <a:t>for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Music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Therapy</a:t>
            </a:r>
            <a:r>
              <a:rPr lang="sl-SI" sz="1200" i="1" dirty="0" smtClean="0">
                <a:latin typeface="+mj-lt"/>
              </a:rPr>
              <a:t>, 3</a:t>
            </a:r>
            <a:r>
              <a:rPr lang="sl-SI" sz="1200" dirty="0" smtClean="0">
                <a:latin typeface="+mj-lt"/>
              </a:rPr>
              <a:t>(3). </a:t>
            </a:r>
            <a:r>
              <a:rPr lang="sl-SI" sz="1200" dirty="0" smtClean="0">
                <a:latin typeface="+mj-lt"/>
                <a:hlinkClick r:id="rId2"/>
              </a:rPr>
              <a:t>https://voices.no/index.php/voices/article/view/1665/1415</a:t>
            </a:r>
            <a:r>
              <a:rPr lang="sl-SI" sz="1200" dirty="0" smtClean="0">
                <a:latin typeface="+mj-lt"/>
              </a:rPr>
              <a:t> </a:t>
            </a:r>
            <a:endParaRPr lang="en-GB" sz="1600" dirty="0">
              <a:latin typeface="+mj-lt"/>
            </a:endParaRPr>
          </a:p>
        </p:txBody>
      </p:sp>
      <p:sp>
        <p:nvSpPr>
          <p:cNvPr id="9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2906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7344"/>
          </a:xfrm>
        </p:spPr>
        <p:txBody>
          <a:bodyPr>
            <a:normAutofit/>
          </a:bodyPr>
          <a:lstStyle/>
          <a:p>
            <a:r>
              <a:rPr lang="sl-SI" sz="3200" dirty="0" smtClean="0">
                <a:solidFill>
                  <a:srgbClr val="C00000"/>
                </a:solidFill>
              </a:rPr>
              <a:t>Želim vedeti več o ISO načelu: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292470"/>
            <a:ext cx="10515600" cy="4351338"/>
          </a:xfrm>
        </p:spPr>
        <p:txBody>
          <a:bodyPr/>
          <a:lstStyle/>
          <a:p>
            <a:r>
              <a:rPr lang="en-GB" dirty="0" smtClean="0">
                <a:latin typeface="+mj-lt"/>
                <a:hlinkClick r:id="rId2"/>
              </a:rPr>
              <a:t>https</a:t>
            </a:r>
            <a:r>
              <a:rPr lang="en-GB" dirty="0">
                <a:latin typeface="+mj-lt"/>
                <a:hlinkClick r:id="rId2"/>
              </a:rPr>
              <a:t>://musictherapytime.com/2015/05/19/lets-talk-about-iso-principle-the-introduction</a:t>
            </a:r>
            <a:r>
              <a:rPr lang="en-GB" dirty="0" smtClean="0">
                <a:latin typeface="+mj-lt"/>
                <a:hlinkClick r:id="rId2"/>
              </a:rPr>
              <a:t>/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r>
              <a:rPr lang="en-GB" dirty="0" smtClean="0">
                <a:latin typeface="+mj-lt"/>
                <a:hlinkClick r:id="rId3"/>
              </a:rPr>
              <a:t>https</a:t>
            </a:r>
            <a:r>
              <a:rPr lang="en-GB" dirty="0">
                <a:latin typeface="+mj-lt"/>
                <a:hlinkClick r:id="rId3"/>
              </a:rPr>
              <a:t>://www.facebook.com/watch/?</a:t>
            </a:r>
            <a:r>
              <a:rPr lang="en-GB" dirty="0" smtClean="0">
                <a:latin typeface="+mj-lt"/>
                <a:hlinkClick r:id="rId3"/>
              </a:rPr>
              <a:t>v=10156346757894924</a:t>
            </a:r>
            <a:endParaRPr lang="sl-SI" dirty="0" smtClean="0">
              <a:latin typeface="+mj-lt"/>
            </a:endParaRP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r>
              <a:rPr lang="sl-SI" dirty="0">
                <a:latin typeface="+mj-lt"/>
                <a:hlinkClick r:id="rId4"/>
              </a:rPr>
              <a:t>https://jessicaleza.com/autism-and-the-iso-principle</a:t>
            </a:r>
            <a:r>
              <a:rPr lang="sl-SI" dirty="0" smtClean="0">
                <a:latin typeface="+mj-lt"/>
                <a:hlinkClick r:id="rId4"/>
              </a:rPr>
              <a:t>/</a:t>
            </a:r>
            <a:r>
              <a:rPr lang="sl-SI" dirty="0" smtClean="0">
                <a:latin typeface="+mj-lt"/>
              </a:rPr>
              <a:t> </a:t>
            </a:r>
          </a:p>
          <a:p>
            <a:pPr marL="0" indent="0">
              <a:buNone/>
            </a:pPr>
            <a:endParaRPr lang="sl-SI" dirty="0">
              <a:latin typeface="+mj-lt"/>
            </a:endParaRPr>
          </a:p>
          <a:p>
            <a:r>
              <a:rPr lang="en-GB" dirty="0">
                <a:latin typeface="+mj-lt"/>
                <a:hlinkClick r:id="rId5"/>
              </a:rPr>
              <a:t>https://</a:t>
            </a:r>
            <a:r>
              <a:rPr lang="en-GB" dirty="0" smtClean="0">
                <a:latin typeface="+mj-lt"/>
                <a:hlinkClick r:id="rId5"/>
              </a:rPr>
              <a:t>www.youtube.com/watch?v=E4-vfAPYiM0</a:t>
            </a:r>
            <a:r>
              <a:rPr lang="sl-SI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6601892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663337"/>
            <a:ext cx="10657114" cy="4513626"/>
          </a:xfrm>
        </p:spPr>
        <p:txBody>
          <a:bodyPr/>
          <a:lstStyle/>
          <a:p>
            <a:r>
              <a:rPr lang="sl-SI" dirty="0" smtClean="0">
                <a:latin typeface="+mj-lt"/>
              </a:rPr>
              <a:t>Temeljni besedni dvojici v teoriji dialoga v odnosu do pomoči z glasbo</a:t>
            </a:r>
          </a:p>
          <a:p>
            <a:r>
              <a:rPr lang="sl-SI" dirty="0" smtClean="0">
                <a:latin typeface="+mj-lt"/>
              </a:rPr>
              <a:t>Kaj je improvizacija</a:t>
            </a:r>
          </a:p>
          <a:p>
            <a:r>
              <a:rPr lang="sl-SI" dirty="0" smtClean="0">
                <a:latin typeface="+mj-lt"/>
              </a:rPr>
              <a:t>Kaj lahko iz glasbene terapije apliciramo v pomoč z umetnostjo?</a:t>
            </a:r>
          </a:p>
          <a:p>
            <a:r>
              <a:rPr lang="sl-SI" dirty="0" smtClean="0">
                <a:latin typeface="+mj-lt"/>
              </a:rPr>
              <a:t>Prosta improvizacija</a:t>
            </a:r>
          </a:p>
          <a:p>
            <a:r>
              <a:rPr lang="sl-SI" dirty="0" smtClean="0">
                <a:latin typeface="+mj-lt"/>
              </a:rPr>
              <a:t>Glasbeno terapevtska improvizacija in njeni ritmični mehanizmi</a:t>
            </a:r>
          </a:p>
          <a:p>
            <a:r>
              <a:rPr lang="sl-SI" dirty="0" smtClean="0">
                <a:latin typeface="+mj-lt"/>
              </a:rPr>
              <a:t>Kako deluje Orff glasbena terapija</a:t>
            </a:r>
          </a:p>
          <a:p>
            <a:r>
              <a:rPr lang="sl-SI" dirty="0" smtClean="0">
                <a:latin typeface="+mj-lt"/>
              </a:rPr>
              <a:t>Načelo ISO in načelo izziva v glasbeni terapiji</a:t>
            </a:r>
            <a:endParaRPr lang="en-GB" dirty="0">
              <a:latin typeface="+mj-lt"/>
            </a:endParaRPr>
          </a:p>
        </p:txBody>
      </p:sp>
      <p:sp>
        <p:nvSpPr>
          <p:cNvPr id="5" name="Naslov 1"/>
          <p:cNvSpPr txBox="1">
            <a:spLocks/>
          </p:cNvSpPr>
          <p:nvPr/>
        </p:nvSpPr>
        <p:spPr>
          <a:xfrm>
            <a:off x="1254034" y="365126"/>
            <a:ext cx="10099766" cy="11066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400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razmislek in utrjevanje</a:t>
            </a:r>
            <a:endParaRPr lang="en-GB" sz="40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047010" cy="104701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34936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59526" y="296069"/>
            <a:ext cx="10515600" cy="1325563"/>
          </a:xfrm>
        </p:spPr>
        <p:txBody>
          <a:bodyPr>
            <a:normAutofit/>
          </a:bodyPr>
          <a:lstStyle/>
          <a:p>
            <a:r>
              <a:rPr lang="sl-SI" sz="3600" dirty="0" smtClean="0">
                <a:solidFill>
                  <a:srgbClr val="C00000"/>
                </a:solidFill>
              </a:rPr>
              <a:t>   </a:t>
            </a:r>
            <a:r>
              <a:rPr lang="sl-SI" sz="3200" dirty="0">
                <a:solidFill>
                  <a:srgbClr val="C00000"/>
                </a:solidFill>
              </a:rPr>
              <a:t>Vsebina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predavanja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dirty="0" smtClean="0">
                <a:latin typeface="+mj-lt"/>
              </a:rPr>
              <a:t>Orff </a:t>
            </a:r>
            <a:r>
              <a:rPr lang="sl-SI" altLang="sl-SI" dirty="0" err="1" smtClean="0">
                <a:latin typeface="+mj-lt"/>
              </a:rPr>
              <a:t>Schulwerk</a:t>
            </a:r>
            <a:r>
              <a:rPr lang="sl-SI" altLang="sl-SI" dirty="0" smtClean="0">
                <a:latin typeface="+mj-lt"/>
              </a:rPr>
              <a:t> – ponovitev P3</a:t>
            </a:r>
          </a:p>
          <a:p>
            <a:r>
              <a:rPr lang="sl-SI" altLang="sl-SI" dirty="0" smtClean="0">
                <a:latin typeface="+mj-lt"/>
              </a:rPr>
              <a:t>Teorija dialoga</a:t>
            </a:r>
          </a:p>
          <a:p>
            <a:r>
              <a:rPr lang="sl-SI" dirty="0" smtClean="0">
                <a:latin typeface="+mj-lt"/>
              </a:rPr>
              <a:t>Improvizacija (prosta, terapevtska)</a:t>
            </a:r>
            <a:endParaRPr lang="sl-SI" dirty="0" smtClean="0">
              <a:latin typeface="+mj-lt"/>
            </a:endParaRPr>
          </a:p>
          <a:p>
            <a:r>
              <a:rPr lang="sl-SI" altLang="sl-SI" dirty="0">
                <a:latin typeface="+mj-lt"/>
              </a:rPr>
              <a:t>Glasbena terapija po Gertrude </a:t>
            </a:r>
            <a:r>
              <a:rPr lang="sl-SI" altLang="sl-SI" dirty="0" smtClean="0">
                <a:latin typeface="+mj-lt"/>
              </a:rPr>
              <a:t>Orff</a:t>
            </a:r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endParaRPr lang="en-GB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215" y="2743201"/>
            <a:ext cx="2203870" cy="2203870"/>
          </a:xfrm>
          <a:prstGeom prst="ellipse">
            <a:avLst/>
          </a:prstGeom>
          <a:ln>
            <a:noFill/>
          </a:ln>
          <a:effectLst>
            <a:reflection blurRad="6350" stA="50000" endA="275" endPos="40000" dist="101600" dir="5400000" sy="-100000" algn="bl" rotWithShape="0"/>
            <a:softEdge rad="112500"/>
          </a:effectLst>
        </p:spPr>
      </p:pic>
      <p:sp>
        <p:nvSpPr>
          <p:cNvPr id="5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66946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6976" y="434794"/>
            <a:ext cx="11186823" cy="1325563"/>
          </a:xfrm>
        </p:spPr>
        <p:txBody>
          <a:bodyPr>
            <a:normAutofit fontScale="90000"/>
          </a:bodyPr>
          <a:lstStyle/>
          <a:p>
            <a:r>
              <a:rPr lang="sl-SI" sz="3600" dirty="0" smtClean="0">
                <a:solidFill>
                  <a:srgbClr val="0070C0"/>
                </a:solidFill>
              </a:rPr>
              <a:t>PONOVITEV </a:t>
            </a:r>
            <a:r>
              <a:rPr lang="sl-SI" sz="3600" dirty="0" smtClean="0">
                <a:solidFill>
                  <a:srgbClr val="0070C0"/>
                </a:solidFill>
              </a:rPr>
              <a:t> </a:t>
            </a:r>
            <a:r>
              <a:rPr lang="sl-SI" sz="3600" dirty="0" smtClean="0">
                <a:solidFill>
                  <a:srgbClr val="0070C0"/>
                </a:solidFill>
              </a:rPr>
              <a:t>(!)</a:t>
            </a:r>
            <a:br>
              <a:rPr lang="sl-SI" sz="3600" dirty="0" smtClean="0">
                <a:solidFill>
                  <a:srgbClr val="0070C0"/>
                </a:solidFill>
              </a:rPr>
            </a:br>
            <a:r>
              <a:rPr lang="sl-SI" sz="3600" dirty="0" smtClean="0">
                <a:solidFill>
                  <a:srgbClr val="0070C0"/>
                </a:solidFill>
              </a:rPr>
              <a:t>          </a:t>
            </a:r>
            <a:r>
              <a:rPr lang="sl-SI" sz="3600" dirty="0" smtClean="0">
                <a:solidFill>
                  <a:srgbClr val="C00000"/>
                </a:solidFill>
              </a:rPr>
              <a:t>„</a:t>
            </a:r>
            <a:r>
              <a:rPr lang="sl-SI" sz="3600" i="1" dirty="0">
                <a:solidFill>
                  <a:srgbClr val="C00000"/>
                </a:solidFill>
              </a:rPr>
              <a:t>Orff-</a:t>
            </a:r>
            <a:r>
              <a:rPr lang="sl-SI" sz="3600" i="1" dirty="0" err="1">
                <a:solidFill>
                  <a:srgbClr val="C00000"/>
                </a:solidFill>
              </a:rPr>
              <a:t>Schulwerk</a:t>
            </a:r>
            <a:r>
              <a:rPr lang="sl-SI" sz="3600" i="1" dirty="0" smtClean="0">
                <a:solidFill>
                  <a:srgbClr val="C00000"/>
                </a:solidFill>
              </a:rPr>
              <a:t>“ </a:t>
            </a:r>
            <a:r>
              <a:rPr lang="sl-SI" sz="3600" dirty="0" smtClean="0">
                <a:solidFill>
                  <a:srgbClr val="C00000"/>
                </a:solidFill>
              </a:rPr>
              <a:t>– </a:t>
            </a:r>
            <a:r>
              <a:rPr lang="sl-SI" sz="3600" dirty="0">
                <a:solidFill>
                  <a:srgbClr val="C00000"/>
                </a:solidFill>
              </a:rPr>
              <a:t>koncept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600" dirty="0">
                <a:solidFill>
                  <a:srgbClr val="C00000"/>
                </a:solidFill>
              </a:rPr>
              <a:t>glasbeno-gibalne</a:t>
            </a:r>
            <a:r>
              <a:rPr lang="sl-SI" sz="3600" dirty="0" smtClean="0">
                <a:solidFill>
                  <a:srgbClr val="C00000"/>
                </a:solidFill>
              </a:rPr>
              <a:t> vzgoje </a:t>
            </a:r>
            <a:br>
              <a:rPr lang="sl-SI" sz="3600" dirty="0" smtClean="0">
                <a:solidFill>
                  <a:srgbClr val="C00000"/>
                </a:solidFill>
              </a:rPr>
            </a:br>
            <a:r>
              <a:rPr lang="sl-SI" sz="3600" dirty="0" smtClean="0">
                <a:solidFill>
                  <a:srgbClr val="C00000"/>
                </a:solidFill>
              </a:rPr>
              <a:t>            </a:t>
            </a:r>
            <a:r>
              <a:rPr lang="sl-SI" sz="2000" dirty="0" smtClean="0"/>
              <a:t>(na </a:t>
            </a:r>
            <a:r>
              <a:rPr lang="sl-SI" sz="2000" i="1" dirty="0" smtClean="0"/>
              <a:t>OSW</a:t>
            </a:r>
            <a:r>
              <a:rPr lang="sl-SI" sz="2000" dirty="0" smtClean="0"/>
              <a:t> temelji tudi </a:t>
            </a:r>
            <a:r>
              <a:rPr lang="sl-SI" sz="2000" dirty="0"/>
              <a:t>„</a:t>
            </a:r>
            <a:r>
              <a:rPr lang="sl-SI" sz="2000" i="1" dirty="0"/>
              <a:t>Orff glasbena terapija</a:t>
            </a:r>
            <a:r>
              <a:rPr lang="sl-SI" sz="2000" dirty="0" smtClean="0"/>
              <a:t>“ </a:t>
            </a:r>
            <a:r>
              <a:rPr lang="sl-SI" sz="2000" dirty="0"/>
              <a:t>Gertrude Orff)</a:t>
            </a:r>
            <a:r>
              <a:rPr lang="en-GB" sz="2000" dirty="0"/>
              <a:t/>
            </a:r>
            <a:br>
              <a:rPr lang="en-GB" sz="2000" dirty="0"/>
            </a:br>
            <a:r>
              <a:rPr lang="sl-SI" sz="4000" dirty="0" smtClean="0">
                <a:solidFill>
                  <a:srgbClr val="C00000"/>
                </a:solidFill>
              </a:rPr>
              <a:t> 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276498" y="6297476"/>
            <a:ext cx="10515600" cy="42118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  <p:pic>
        <p:nvPicPr>
          <p:cNvPr id="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1288" y="1877876"/>
            <a:ext cx="8458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Označba mesta vsebine 2"/>
          <p:cNvSpPr txBox="1">
            <a:spLocks/>
          </p:cNvSpPr>
          <p:nvPr/>
        </p:nvSpPr>
        <p:spPr>
          <a:xfrm>
            <a:off x="0" y="5987332"/>
            <a:ext cx="12192000" cy="87066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l-SI" sz="1200" dirty="0" smtClean="0"/>
              <a:t> </a:t>
            </a:r>
          </a:p>
          <a:p>
            <a:pPr marL="0" indent="0">
              <a:buNone/>
            </a:pPr>
            <a:r>
              <a:rPr lang="sl-SI" sz="1200" dirty="0" smtClean="0">
                <a:latin typeface="+mj-lt"/>
              </a:rPr>
              <a:t>Zalar, K., </a:t>
            </a:r>
            <a:r>
              <a:rPr lang="sl-SI" sz="1200" dirty="0" err="1" smtClean="0">
                <a:latin typeface="+mj-lt"/>
              </a:rPr>
              <a:t>Sicherl</a:t>
            </a:r>
            <a:r>
              <a:rPr lang="sl-SI" sz="1200" dirty="0" smtClean="0">
                <a:latin typeface="+mj-lt"/>
              </a:rPr>
              <a:t> Kafol, B, Kordeš, U. (2015).</a:t>
            </a:r>
            <a:r>
              <a:rPr lang="en-GB" sz="1200" b="1" dirty="0">
                <a:latin typeface="+mj-lt"/>
              </a:rPr>
              <a:t> </a:t>
            </a:r>
            <a:r>
              <a:rPr lang="en-GB" sz="1200" dirty="0">
                <a:latin typeface="+mj-lt"/>
              </a:rPr>
              <a:t>The role of children's musical instruments in communication with musical </a:t>
            </a:r>
            <a:r>
              <a:rPr lang="en-GB" sz="1200" dirty="0" smtClean="0">
                <a:latin typeface="+mj-lt"/>
              </a:rPr>
              <a:t>language</a:t>
            </a:r>
            <a:r>
              <a:rPr lang="sl-SI" sz="1200" dirty="0" smtClean="0">
                <a:latin typeface="+mj-lt"/>
              </a:rPr>
              <a:t>. </a:t>
            </a:r>
            <a:r>
              <a:rPr lang="sl-SI" sz="1200" i="1" dirty="0" err="1" smtClean="0">
                <a:latin typeface="+mj-lt"/>
              </a:rPr>
              <a:t>Procedia</a:t>
            </a:r>
            <a:r>
              <a:rPr lang="sl-SI" sz="1200" i="1" dirty="0" smtClean="0">
                <a:latin typeface="+mj-lt"/>
              </a:rPr>
              <a:t> – Social </a:t>
            </a:r>
            <a:r>
              <a:rPr lang="sl-SI" sz="1200" i="1" dirty="0" err="1" smtClean="0">
                <a:latin typeface="+mj-lt"/>
              </a:rPr>
              <a:t>and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Behavioral</a:t>
            </a:r>
            <a:r>
              <a:rPr lang="sl-SI" sz="1200" i="1" dirty="0" smtClean="0">
                <a:latin typeface="+mj-lt"/>
              </a:rPr>
              <a:t> Science, 197,</a:t>
            </a:r>
            <a:r>
              <a:rPr lang="sl-SI" sz="1200" dirty="0" smtClean="0">
                <a:latin typeface="+mj-lt"/>
              </a:rPr>
              <a:t> 1326-1334</a:t>
            </a:r>
            <a:r>
              <a:rPr lang="sl-SI" sz="1200" dirty="0">
                <a:latin typeface="+mj-lt"/>
              </a:rPr>
              <a:t>. </a:t>
            </a:r>
            <a:r>
              <a:rPr lang="sl-SI" sz="1200" dirty="0">
                <a:latin typeface="+mj-lt"/>
                <a:hlinkClick r:id="rId3"/>
              </a:rPr>
              <a:t>https://</a:t>
            </a:r>
            <a:r>
              <a:rPr lang="sl-SI" sz="1200" dirty="0" smtClean="0">
                <a:latin typeface="+mj-lt"/>
                <a:hlinkClick r:id="rId3"/>
              </a:rPr>
              <a:t>doi.org/10.1016/j.sbspro.2015.07.407</a:t>
            </a:r>
            <a:r>
              <a:rPr lang="sl-SI" sz="1200" dirty="0">
                <a:latin typeface="+mj-lt"/>
              </a:rPr>
              <a:t> </a:t>
            </a:r>
            <a:r>
              <a:rPr lang="sl-SI" sz="1200" dirty="0" smtClean="0">
                <a:latin typeface="+mj-lt"/>
              </a:rPr>
              <a:t>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r>
              <a:rPr lang="sl-SI" sz="1200" dirty="0" err="1" smtClean="0">
                <a:latin typeface="+mj-lt"/>
              </a:rPr>
              <a:t>Jungamair</a:t>
            </a:r>
            <a:r>
              <a:rPr lang="sl-SI" sz="1200" dirty="0" smtClean="0">
                <a:latin typeface="+mj-lt"/>
              </a:rPr>
              <a:t>, U. (2003). </a:t>
            </a:r>
            <a:r>
              <a:rPr lang="sl-SI" sz="1200" i="1" dirty="0" err="1" smtClean="0">
                <a:latin typeface="+mj-lt"/>
              </a:rPr>
              <a:t>Das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Elementare</a:t>
            </a:r>
            <a:r>
              <a:rPr lang="sl-SI" sz="1200" i="1" dirty="0" smtClean="0">
                <a:latin typeface="+mj-lt"/>
              </a:rPr>
              <a:t>. </a:t>
            </a:r>
            <a:r>
              <a:rPr lang="sl-SI" sz="1200" i="1" dirty="0" err="1" smtClean="0">
                <a:latin typeface="+mj-lt"/>
              </a:rPr>
              <a:t>Zur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Musik</a:t>
            </a:r>
            <a:r>
              <a:rPr lang="sl-SI" sz="1200" i="1" dirty="0" smtClean="0">
                <a:latin typeface="+mj-lt"/>
              </a:rPr>
              <a:t>- </a:t>
            </a:r>
            <a:r>
              <a:rPr lang="sl-SI" sz="1200" i="1" dirty="0" err="1" smtClean="0">
                <a:latin typeface="+mj-lt"/>
              </a:rPr>
              <a:t>und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Bewegungserziehung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im</a:t>
            </a:r>
            <a:r>
              <a:rPr lang="sl-SI" sz="1200" i="1" dirty="0" smtClean="0">
                <a:latin typeface="+mj-lt"/>
              </a:rPr>
              <a:t> </a:t>
            </a:r>
            <a:r>
              <a:rPr lang="sl-SI" sz="1200" i="1" dirty="0" err="1" smtClean="0">
                <a:latin typeface="+mj-lt"/>
              </a:rPr>
              <a:t>Sinne</a:t>
            </a:r>
            <a:r>
              <a:rPr lang="sl-SI" sz="1200" i="1" dirty="0" smtClean="0">
                <a:latin typeface="+mj-lt"/>
              </a:rPr>
              <a:t> Carl </a:t>
            </a:r>
            <a:r>
              <a:rPr lang="sl-SI" sz="1200" i="1" dirty="0" err="1" smtClean="0">
                <a:latin typeface="+mj-lt"/>
              </a:rPr>
              <a:t>Orffs</a:t>
            </a:r>
            <a:r>
              <a:rPr lang="sl-SI" sz="1200" i="1" dirty="0" smtClean="0">
                <a:latin typeface="+mj-lt"/>
              </a:rPr>
              <a:t>. </a:t>
            </a:r>
            <a:r>
              <a:rPr lang="sl-SI" sz="1200" dirty="0" smtClean="0">
                <a:latin typeface="+mj-lt"/>
              </a:rPr>
              <a:t>Mainz: </a:t>
            </a:r>
            <a:r>
              <a:rPr lang="sl-SI" sz="1200" dirty="0" err="1" smtClean="0">
                <a:latin typeface="+mj-lt"/>
              </a:rPr>
              <a:t>Schott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Musik</a:t>
            </a:r>
            <a:r>
              <a:rPr lang="sl-SI" sz="1200" dirty="0" smtClean="0">
                <a:latin typeface="+mj-lt"/>
              </a:rPr>
              <a:t> </a:t>
            </a:r>
            <a:r>
              <a:rPr lang="sl-SI" sz="1200" dirty="0" err="1" smtClean="0">
                <a:latin typeface="+mj-lt"/>
              </a:rPr>
              <a:t>International</a:t>
            </a:r>
            <a:r>
              <a:rPr lang="sl-SI" sz="1200" i="1" dirty="0" smtClean="0">
                <a:latin typeface="+mj-lt"/>
              </a:rPr>
              <a:t>.  </a:t>
            </a:r>
            <a:r>
              <a:rPr lang="en-GB" sz="1200" i="1" dirty="0" smtClean="0">
                <a:latin typeface="+mj-lt"/>
              </a:rPr>
              <a:t> </a:t>
            </a:r>
            <a:endParaRPr lang="en-GB" sz="1200" i="1" dirty="0">
              <a:latin typeface="+mj-lt"/>
            </a:endParaRP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164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2884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sl-SI" sz="3200" dirty="0">
                <a:solidFill>
                  <a:srgbClr val="C00000"/>
                </a:solidFill>
              </a:rPr>
              <a:t>Teorija</a:t>
            </a:r>
            <a:r>
              <a:rPr lang="sl-SI" sz="3600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dialoga</a:t>
            </a:r>
            <a:r>
              <a:rPr lang="sl-SI" sz="3600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  <a:t> </a:t>
            </a:r>
            <a:br>
              <a:rPr lang="sl-SI" sz="3600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</a:br>
            <a:r>
              <a:rPr lang="sl-SI" sz="3200" dirty="0" smtClean="0">
                <a:solidFill>
                  <a:srgbClr val="C00000"/>
                </a:solidFill>
              </a:rPr>
              <a:t>Martin</a:t>
            </a:r>
            <a:r>
              <a:rPr lang="sl-SI" sz="2800" dirty="0" smtClean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sl-SI" sz="3200" dirty="0" err="1">
                <a:solidFill>
                  <a:srgbClr val="C00000"/>
                </a:solidFill>
              </a:rPr>
              <a:t>Buber</a:t>
            </a:r>
            <a:r>
              <a:rPr lang="sl-SI" sz="2800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  <a:t>, 1878 - </a:t>
            </a:r>
            <a:r>
              <a:rPr lang="sl-SI" sz="2800" dirty="0" smtClean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  <a:t>1965 </a:t>
            </a:r>
            <a:r>
              <a:rPr lang="sl-SI" sz="3600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  <a:t/>
            </a:r>
            <a:br>
              <a:rPr lang="sl-SI" sz="3600" dirty="0">
                <a:solidFill>
                  <a:srgbClr val="C000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cs typeface="Times New Roman" pitchFamily="18" charset="0"/>
              </a:rPr>
            </a:br>
            <a:endParaRPr lang="en-GB" sz="3600" dirty="0">
              <a:solidFill>
                <a:srgbClr val="C00000"/>
              </a:solidFill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682251"/>
            <a:ext cx="8784976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Martin Buber portrai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91997" y="272551"/>
            <a:ext cx="2095500" cy="28194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C00000"/>
            </a:solidFill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Pravokotnik 5"/>
          <p:cNvSpPr/>
          <p:nvPr/>
        </p:nvSpPr>
        <p:spPr>
          <a:xfrm>
            <a:off x="838200" y="6396335"/>
            <a:ext cx="84473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Vir: </a:t>
            </a:r>
            <a:r>
              <a:rPr lang="sl-SI" sz="1200" dirty="0" err="1" smtClean="0">
                <a:latin typeface="+mj-lt"/>
                <a:cs typeface="Times New Roman" panose="02020603050405020304" pitchFamily="18" charset="0"/>
              </a:rPr>
              <a:t>Buber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, M. (1995).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Ich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und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Du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Stuttgart: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Philipp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Reclam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jun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Gmbh&amp;co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sl-SI" sz="1200" dirty="0">
              <a:latin typeface="+mj-lt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Buber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, M. (2002).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Between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Man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and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Man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. London, New York: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Routledge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sl-SI" sz="12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  <p:sp>
        <p:nvSpPr>
          <p:cNvPr id="5" name="Pravokotnik 4"/>
          <p:cNvSpPr/>
          <p:nvPr/>
        </p:nvSpPr>
        <p:spPr>
          <a:xfrm>
            <a:off x="838200" y="5942413"/>
            <a:ext cx="586045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1600" dirty="0" smtClean="0">
                <a:latin typeface="+mj-lt"/>
              </a:rPr>
              <a:t>Zanima me </a:t>
            </a:r>
            <a:r>
              <a:rPr lang="sl-SI" sz="1600" dirty="0">
                <a:latin typeface="+mj-lt"/>
              </a:rPr>
              <a:t>več: </a:t>
            </a:r>
            <a:r>
              <a:rPr lang="sl-SI" sz="1600" dirty="0">
                <a:latin typeface="+mj-lt"/>
                <a:hlinkClick r:id="rId4"/>
              </a:rPr>
              <a:t>https://</a:t>
            </a:r>
            <a:r>
              <a:rPr lang="sl-SI" sz="1600" dirty="0" smtClean="0">
                <a:latin typeface="+mj-lt"/>
                <a:hlinkClick r:id="rId4"/>
              </a:rPr>
              <a:t>www.youtube.com/watch?v=16Cr82mLhkw</a:t>
            </a:r>
            <a:r>
              <a:rPr lang="sl-SI" sz="1600" dirty="0" smtClean="0">
                <a:latin typeface="+mj-lt"/>
              </a:rPr>
              <a:t> </a:t>
            </a:r>
            <a:endParaRPr lang="en-GB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0573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199" y="347709"/>
            <a:ext cx="10019211" cy="810532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Teorija</a:t>
            </a:r>
            <a:r>
              <a:rPr lang="sl-SI" sz="36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dialoga</a:t>
            </a:r>
            <a:r>
              <a:rPr lang="sl-SI" sz="3600" dirty="0">
                <a:solidFill>
                  <a:srgbClr val="C00000"/>
                </a:solidFill>
                <a:cs typeface="Times New Roman" pitchFamily="18" charset="0"/>
              </a:rPr>
              <a:t> v </a:t>
            </a:r>
            <a:r>
              <a:rPr lang="sl-SI" sz="3200" dirty="0">
                <a:solidFill>
                  <a:srgbClr val="C00000"/>
                </a:solidFill>
              </a:rPr>
              <a:t>učnem</a:t>
            </a:r>
            <a:r>
              <a:rPr lang="sl-SI" sz="3600" dirty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procesu</a:t>
            </a:r>
            <a:endParaRPr lang="en-GB" sz="3200" dirty="0">
              <a:solidFill>
                <a:srgbClr val="C00000"/>
              </a:solidFill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7717" y="3357348"/>
            <a:ext cx="8753355" cy="1975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Rezultat iskanja slik za music lessons comic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64769" y="1295221"/>
            <a:ext cx="1520577" cy="1817276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9" name="Picture 6" descr="Rezultat iskanja slik za music therapy childre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01649" y="1714549"/>
            <a:ext cx="1550313" cy="1368152"/>
          </a:xfrm>
          <a:prstGeom prst="rect">
            <a:avLst/>
          </a:prstGeom>
          <a:ln>
            <a:solidFill>
              <a:srgbClr val="C0000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0" name="Pravokotnik 9"/>
          <p:cNvSpPr/>
          <p:nvPr/>
        </p:nvSpPr>
        <p:spPr>
          <a:xfrm>
            <a:off x="838199" y="6396335"/>
            <a:ext cx="84473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Vir: </a:t>
            </a:r>
            <a:r>
              <a:rPr lang="sl-SI" sz="1200" dirty="0" err="1" smtClean="0">
                <a:latin typeface="+mj-lt"/>
                <a:cs typeface="Times New Roman" panose="02020603050405020304" pitchFamily="18" charset="0"/>
              </a:rPr>
              <a:t>Buber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, M. (1995).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Ich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und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Du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Stuttgart: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Philipp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Reclam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jun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Gmbh&amp;co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sl-SI" sz="1200" dirty="0">
              <a:latin typeface="+mj-lt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Buber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, M. (2002).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Between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Man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and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Man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. London, New York: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Routledge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.</a:t>
            </a:r>
            <a:endParaRPr lang="sl-SI" sz="12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907462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1"/>
          <p:cNvSpPr txBox="1">
            <a:spLocks/>
          </p:cNvSpPr>
          <p:nvPr/>
        </p:nvSpPr>
        <p:spPr>
          <a:xfrm>
            <a:off x="838199" y="347709"/>
            <a:ext cx="10019211" cy="8105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3600" dirty="0">
              <a:solidFill>
                <a:srgbClr val="C00000"/>
              </a:solidFill>
            </a:endParaRP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1380210" y="96008"/>
            <a:ext cx="9993184" cy="13407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3200" dirty="0">
                <a:solidFill>
                  <a:srgbClr val="C00000"/>
                </a:solidFill>
              </a:rPr>
              <a:t>Primerjava</a:t>
            </a:r>
            <a:r>
              <a:rPr lang="sl-SI" sz="32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hierarhije</a:t>
            </a:r>
            <a:r>
              <a:rPr lang="sl-SI" sz="32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potreb</a:t>
            </a:r>
            <a:r>
              <a:rPr lang="sl-SI" sz="3200" dirty="0" smtClean="0">
                <a:solidFill>
                  <a:srgbClr val="C00000"/>
                </a:solidFill>
                <a:cs typeface="Times New Roman" pitchFamily="18" charset="0"/>
              </a:rPr>
              <a:t> po </a:t>
            </a:r>
            <a:r>
              <a:rPr lang="sl-SI" sz="3200" dirty="0" err="1" smtClean="0">
                <a:solidFill>
                  <a:srgbClr val="C00000"/>
                </a:solidFill>
                <a:cs typeface="Times New Roman" pitchFamily="18" charset="0"/>
              </a:rPr>
              <a:t>Maslowu</a:t>
            </a:r>
            <a:r>
              <a:rPr lang="sl-SI" sz="3200" dirty="0" smtClean="0">
                <a:solidFill>
                  <a:srgbClr val="C00000"/>
                </a:solidFill>
                <a:cs typeface="Times New Roman" pitchFamily="18" charset="0"/>
              </a:rPr>
              <a:t> </a:t>
            </a:r>
          </a:p>
          <a:p>
            <a:r>
              <a:rPr lang="sl-SI" sz="3200" dirty="0" smtClean="0">
                <a:solidFill>
                  <a:srgbClr val="C00000"/>
                </a:solidFill>
                <a:cs typeface="Times New Roman" pitchFamily="18" charset="0"/>
              </a:rPr>
              <a:t>v “</a:t>
            </a:r>
            <a:r>
              <a:rPr lang="sl-SI" sz="3200" i="1" dirty="0" smtClean="0">
                <a:solidFill>
                  <a:srgbClr val="C00000"/>
                </a:solidFill>
                <a:cs typeface="Times New Roman" pitchFamily="18" charset="0"/>
              </a:rPr>
              <a:t>OSW-</a:t>
            </a:r>
            <a:r>
              <a:rPr lang="sl-SI" sz="3200" i="1" dirty="0" err="1" smtClean="0">
                <a:solidFill>
                  <a:srgbClr val="C00000"/>
                </a:solidFill>
                <a:cs typeface="Times New Roman" pitchFamily="18" charset="0"/>
              </a:rPr>
              <a:t>u</a:t>
            </a:r>
            <a:r>
              <a:rPr lang="sl-SI" sz="3200" dirty="0" err="1" smtClean="0">
                <a:solidFill>
                  <a:srgbClr val="C00000"/>
                </a:solidFill>
                <a:cs typeface="Times New Roman" pitchFamily="18" charset="0"/>
              </a:rPr>
              <a:t>”z</a:t>
            </a:r>
            <a:r>
              <a:rPr lang="sl-SI" sz="3200" dirty="0" smtClean="0">
                <a:solidFill>
                  <a:srgbClr val="C00000"/>
                </a:solidFill>
                <a:cs typeface="Times New Roman" pitchFamily="18" charset="0"/>
              </a:rPr>
              <a:t> vidika teorije dialoga</a:t>
            </a:r>
            <a:endParaRPr lang="sl-SI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ela 8"/>
          <p:cNvGraphicFramePr>
            <a:graphicFrameLocks noGrp="1"/>
          </p:cNvGraphicFramePr>
          <p:nvPr>
            <p:extLst/>
          </p:nvPr>
        </p:nvGraphicFramePr>
        <p:xfrm>
          <a:off x="1380210" y="1436776"/>
          <a:ext cx="9144000" cy="47749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079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0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C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Hierarhija potreb po </a:t>
                      </a:r>
                      <a:r>
                        <a:rPr lang="sl-SI" sz="1800" b="1" dirty="0" err="1">
                          <a:solidFill>
                            <a:srgbClr val="C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Maslowu</a:t>
                      </a:r>
                      <a:endParaRPr lang="sl-SI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C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Koncept glasbeno-gibalne vzgoje </a:t>
                      </a:r>
                      <a:r>
                        <a:rPr lang="sl-SI" sz="1800" b="1" i="1" dirty="0">
                          <a:solidFill>
                            <a:srgbClr val="C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»OSW«</a:t>
                      </a:r>
                      <a:endParaRPr lang="sl-SI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C00000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Primerjava</a:t>
                      </a:r>
                      <a:endParaRPr lang="sl-SI" sz="1800" dirty="0">
                        <a:solidFill>
                          <a:srgbClr val="C0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3629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fiziološke potrebe</a:t>
                      </a:r>
                      <a:endParaRPr lang="sl-SI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opazovanje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spoznavanje osnovnih potreb s pasivno udeležbo v procesu </a:t>
                      </a:r>
                      <a:r>
                        <a:rPr lang="sl-SI" sz="1800" i="1" dirty="0">
                          <a:latin typeface="Times New Roman"/>
                          <a:ea typeface="Arial Unicode MS"/>
                          <a:cs typeface="Times New Roman"/>
                        </a:rPr>
                        <a:t>»OSW«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potrebe po varnosti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solidFill>
                            <a:schemeClr val="tx1"/>
                          </a:solidFill>
                          <a:latin typeface="Times New Roman"/>
                          <a:ea typeface="Arial Unicode MS"/>
                          <a:cs typeface="Times New Roman"/>
                        </a:rPr>
                        <a:t>posnemanje</a:t>
                      </a:r>
                      <a:endParaRPr lang="sl-SI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pridruževanje izvajanju in čutenje varnosti skupine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08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potrebe po pripadnosti in ljubezni 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raziskovanje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razvijanje razumevanja z raziskovanjem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2011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>
                          <a:latin typeface="Times New Roman"/>
                          <a:ea typeface="Arial Unicode MS"/>
                          <a:cs typeface="Times New Roman"/>
                        </a:rPr>
                        <a:t>potrebe po ugledu in spoštovanju </a:t>
                      </a:r>
                      <a:endParaRPr lang="sl-SI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improviziranje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izražanje individualnih misli in sprejemanje misli drugih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13743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potreba po </a:t>
                      </a:r>
                      <a:r>
                        <a:rPr lang="sl-SI" sz="1800" dirty="0" err="1">
                          <a:latin typeface="Times New Roman"/>
                          <a:ea typeface="Arial Unicode MS"/>
                          <a:cs typeface="Times New Roman"/>
                        </a:rPr>
                        <a:t>samoaktualizaciji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ustvarjanje</a:t>
                      </a:r>
                      <a:endParaRPr lang="sl-SI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razvijanje sposobnosti </a:t>
                      </a:r>
                      <a:r>
                        <a:rPr lang="sl-SI" sz="1800" dirty="0" err="1">
                          <a:latin typeface="Times New Roman"/>
                          <a:ea typeface="Arial Unicode MS"/>
                          <a:cs typeface="Times New Roman"/>
                        </a:rPr>
                        <a:t>samoizražanja</a:t>
                      </a:r>
                      <a:r>
                        <a:rPr lang="sl-SI" sz="1800" dirty="0">
                          <a:latin typeface="Times New Roman"/>
                          <a:ea typeface="Arial Unicode MS"/>
                          <a:cs typeface="Times New Roman"/>
                        </a:rPr>
                        <a:t> posameznikov – približevanje </a:t>
                      </a:r>
                      <a:r>
                        <a:rPr lang="sl-SI" sz="1800" dirty="0" err="1" smtClean="0">
                          <a:latin typeface="Times New Roman"/>
                          <a:ea typeface="Arial Unicode MS"/>
                          <a:cs typeface="Times New Roman"/>
                        </a:rPr>
                        <a:t>samoaktualizaciji</a:t>
                      </a:r>
                      <a:endParaRPr lang="sl-SI" sz="1800" dirty="0" smtClean="0">
                        <a:latin typeface="Times New Roman"/>
                        <a:ea typeface="Arial Unicode MS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Pravokotnik 9"/>
          <p:cNvSpPr/>
          <p:nvPr/>
        </p:nvSpPr>
        <p:spPr>
          <a:xfrm>
            <a:off x="1380210" y="6246350"/>
            <a:ext cx="84473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Vir: Johnson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, D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. C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. (2006). Carl Orff: Musical </a:t>
            </a:r>
            <a:r>
              <a:rPr lang="sl-SI" sz="1200" dirty="0" err="1">
                <a:latin typeface="+mj-lt"/>
                <a:cs typeface="Times New Roman" panose="02020603050405020304" pitchFamily="18" charset="0"/>
              </a:rPr>
              <a:t>Humanistr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.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International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Journal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of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the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i="1" dirty="0" err="1">
                <a:latin typeface="+mj-lt"/>
                <a:cs typeface="Times New Roman" panose="02020603050405020304" pitchFamily="18" charset="0"/>
              </a:rPr>
              <a:t>Humanities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, </a:t>
            </a:r>
            <a:r>
              <a:rPr lang="sl-SI" sz="1200" i="1" dirty="0">
                <a:latin typeface="+mj-lt"/>
                <a:cs typeface="Times New Roman" panose="02020603050405020304" pitchFamily="18" charset="0"/>
              </a:rPr>
              <a:t>3</a:t>
            </a:r>
            <a:r>
              <a:rPr lang="sl-SI" sz="1200" dirty="0">
                <a:latin typeface="+mj-lt"/>
                <a:cs typeface="Times New Roman" panose="02020603050405020304" pitchFamily="18" charset="0"/>
              </a:rPr>
              <a:t>(8),1-6. 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 </a:t>
            </a:r>
            <a:r>
              <a:rPr lang="sl-SI" sz="1200" dirty="0">
                <a:latin typeface="+mj-lt"/>
                <a:cs typeface="Times New Roman" panose="02020603050405020304" pitchFamily="18" charset="0"/>
                <a:hlinkClick r:id="rId2"/>
              </a:rPr>
              <a:t>https://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  <a:hlinkClick r:id="rId2"/>
              </a:rPr>
              <a:t>libres.uneg.edu/ir/uncw/f/jihnsond2006-2pdf</a:t>
            </a:r>
            <a:r>
              <a:rPr lang="sl-SI" sz="1200" dirty="0" smtClean="0">
                <a:latin typeface="+mj-lt"/>
                <a:cs typeface="Times New Roman" panose="02020603050405020304" pitchFamily="18" charset="0"/>
              </a:rPr>
              <a:t> </a:t>
            </a:r>
            <a:endParaRPr lang="sl-SI" sz="1200" dirty="0"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11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21583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7010" y="12871"/>
            <a:ext cx="10515600" cy="1115332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C00000"/>
                </a:solidFill>
              </a:rPr>
              <a:t>Povzetek</a:t>
            </a:r>
            <a:r>
              <a:rPr lang="sl-SI" sz="2000" dirty="0" smtClean="0">
                <a:solidFill>
                  <a:srgbClr val="C00000"/>
                </a:solidFill>
              </a:rPr>
              <a:t/>
            </a:r>
            <a:br>
              <a:rPr lang="sl-SI" sz="2000" dirty="0" smtClean="0">
                <a:solidFill>
                  <a:srgbClr val="C00000"/>
                </a:solidFill>
              </a:rPr>
            </a:br>
            <a:r>
              <a:rPr lang="sl-SI" sz="2800" i="1" dirty="0">
                <a:solidFill>
                  <a:srgbClr val="C00000"/>
                </a:solidFill>
              </a:rPr>
              <a:t>“</a:t>
            </a:r>
            <a:r>
              <a:rPr lang="sl-SI" sz="2800" i="1" dirty="0">
                <a:solidFill>
                  <a:srgbClr val="C00000"/>
                </a:solidFill>
                <a:cs typeface="Times New Roman" panose="02020603050405020304" pitchFamily="18" charset="0"/>
              </a:rPr>
              <a:t>OSW” </a:t>
            </a:r>
            <a:r>
              <a:rPr lang="sl-SI" sz="2800" dirty="0">
                <a:solidFill>
                  <a:srgbClr val="C00000"/>
                </a:solidFill>
                <a:cs typeface="Times New Roman" panose="02020603050405020304" pitchFamily="18" charset="0"/>
              </a:rPr>
              <a:t>– koncept </a:t>
            </a:r>
            <a:r>
              <a:rPr lang="sl-SI" sz="2800" dirty="0" smtClean="0">
                <a:solidFill>
                  <a:srgbClr val="C00000"/>
                </a:solidFill>
                <a:cs typeface="Times New Roman" panose="02020603050405020304" pitchFamily="18" charset="0"/>
              </a:rPr>
              <a:t>glasbeno-gibalne vzgoje:</a:t>
            </a:r>
            <a:endParaRPr lang="en-GB" sz="2800" dirty="0">
              <a:solidFill>
                <a:srgbClr val="C00000"/>
              </a:solidFill>
            </a:endParaRPr>
          </a:p>
        </p:txBody>
      </p:sp>
      <p:sp>
        <p:nvSpPr>
          <p:cNvPr id="7" name="Pravokotnik 6"/>
          <p:cNvSpPr/>
          <p:nvPr/>
        </p:nvSpPr>
        <p:spPr>
          <a:xfrm>
            <a:off x="1245528" y="1518261"/>
            <a:ext cx="8020738" cy="22322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 dirty="0" smtClean="0">
              <a:solidFill>
                <a:schemeClr val="bg1"/>
              </a:solidFill>
            </a:endParaRPr>
          </a:p>
          <a:p>
            <a:pPr algn="ctr"/>
            <a:endParaRPr lang="sl-SI" dirty="0" smtClean="0">
              <a:solidFill>
                <a:schemeClr val="bg1"/>
              </a:solidFill>
            </a:endParaRPr>
          </a:p>
          <a:p>
            <a:pPr algn="ctr"/>
            <a:endParaRPr lang="sl-SI" dirty="0" smtClean="0">
              <a:solidFill>
                <a:schemeClr val="bg1"/>
              </a:solidFill>
            </a:endParaRPr>
          </a:p>
          <a:p>
            <a:pPr algn="ctr"/>
            <a:endParaRPr lang="sl-SI" dirty="0" smtClean="0">
              <a:solidFill>
                <a:schemeClr val="bg1"/>
              </a:solidFill>
            </a:endParaRPr>
          </a:p>
          <a:p>
            <a:pPr algn="ctr"/>
            <a:endParaRPr lang="sl-SI" dirty="0" smtClean="0">
              <a:solidFill>
                <a:schemeClr val="bg1"/>
              </a:solidFill>
            </a:endParaRPr>
          </a:p>
          <a:p>
            <a:pPr algn="ctr"/>
            <a:r>
              <a:rPr lang="sl-SI" sz="2800" b="1" dirty="0" smtClean="0">
                <a:solidFill>
                  <a:srgbClr val="C00000"/>
                </a:solidFill>
              </a:rPr>
              <a:t>IMPROVIZACIJA</a:t>
            </a:r>
          </a:p>
        </p:txBody>
      </p:sp>
      <p:sp>
        <p:nvSpPr>
          <p:cNvPr id="9" name="Elipsa 8"/>
          <p:cNvSpPr/>
          <p:nvPr/>
        </p:nvSpPr>
        <p:spPr>
          <a:xfrm>
            <a:off x="1589462" y="1529654"/>
            <a:ext cx="2160240" cy="12241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GIBANJE</a:t>
            </a: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PLES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153698" y="1548455"/>
            <a:ext cx="2016224" cy="12241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GOVOR</a:t>
            </a:r>
          </a:p>
          <a:p>
            <a:pPr algn="ctr"/>
            <a:r>
              <a:rPr lang="sl-SI" b="1" dirty="0" smtClean="0">
                <a:solidFill>
                  <a:schemeClr val="tx1"/>
                </a:solidFill>
              </a:rPr>
              <a:t>PETJE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6540395" y="1518261"/>
            <a:ext cx="2304256" cy="115212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b="1" dirty="0" smtClean="0">
                <a:solidFill>
                  <a:schemeClr val="tx1"/>
                </a:solidFill>
              </a:rPr>
              <a:t>IGRA</a:t>
            </a: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b="1" dirty="0" smtClean="0">
                <a:solidFill>
                  <a:schemeClr val="tx1"/>
                </a:solidFill>
              </a:rPr>
              <a:t>NA</a:t>
            </a:r>
            <a:r>
              <a:rPr lang="sl-SI" b="1" dirty="0" smtClean="0">
                <a:solidFill>
                  <a:srgbClr val="C00000"/>
                </a:solidFill>
              </a:rPr>
              <a:t> </a:t>
            </a:r>
            <a:r>
              <a:rPr lang="sl-SI" b="1" dirty="0" smtClean="0">
                <a:solidFill>
                  <a:schemeClr val="tx1"/>
                </a:solidFill>
              </a:rPr>
              <a:t>GLASBILA</a:t>
            </a:r>
            <a:endParaRPr lang="sl-SI" b="1" dirty="0">
              <a:solidFill>
                <a:schemeClr val="tx1"/>
              </a:solidFill>
            </a:endParaRPr>
          </a:p>
        </p:txBody>
      </p:sp>
      <p:sp>
        <p:nvSpPr>
          <p:cNvPr id="12" name="Ograda vsebine 4"/>
          <p:cNvSpPr txBox="1">
            <a:spLocks/>
          </p:cNvSpPr>
          <p:nvPr/>
        </p:nvSpPr>
        <p:spPr>
          <a:xfrm>
            <a:off x="1047010" y="4158250"/>
            <a:ext cx="8229600" cy="77111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sl-SI" sz="2800" dirty="0" smtClean="0">
                <a:solidFill>
                  <a:srgbClr val="C00000"/>
                </a:solidFill>
                <a:latin typeface="+mj-lt"/>
              </a:rPr>
              <a:t>Teorija dialoga:</a:t>
            </a:r>
            <a:endParaRPr kumimoji="0" lang="sl-SI" sz="2800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uLnTx/>
              <a:uFillTx/>
              <a:latin typeface="+mj-lt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2013238081"/>
              </p:ext>
            </p:extLst>
          </p:nvPr>
        </p:nvGraphicFramePr>
        <p:xfrm>
          <a:off x="1245528" y="4351027"/>
          <a:ext cx="8208912" cy="2160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4" descr="http://static.squarespace.com/static/52898555e4b0d5b9928e8aa5/t/52a03f58e4b09c19d517f16b/1386233694368/love-birds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125014" y="3820236"/>
            <a:ext cx="1246287" cy="12462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rgbClr val="C00000"/>
            </a:solidFill>
          </a:ln>
          <a:effectLst>
            <a:reflection blurRad="12700" stA="38000" endPos="28000" dist="5000" dir="5400000" sy="-100000" algn="bl" rotWithShape="0"/>
          </a:effectLst>
        </p:spPr>
      </p:pic>
      <p:cxnSp>
        <p:nvCxnSpPr>
          <p:cNvPr id="14" name="Raven puščični povezovalnik 13"/>
          <p:cNvCxnSpPr/>
          <p:nvPr/>
        </p:nvCxnSpPr>
        <p:spPr>
          <a:xfrm>
            <a:off x="5266241" y="3565887"/>
            <a:ext cx="1" cy="1071964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8" name="Picture 4" descr="dd01044_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459480" y="2615746"/>
            <a:ext cx="1427816" cy="8616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5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  <p:sp>
        <p:nvSpPr>
          <p:cNvPr id="4" name="Pravokotnik 3"/>
          <p:cNvSpPr/>
          <p:nvPr/>
        </p:nvSpPr>
        <p:spPr>
          <a:xfrm>
            <a:off x="1097932" y="6461675"/>
            <a:ext cx="55703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 smtClean="0">
                <a:latin typeface="+mj-lt"/>
              </a:rPr>
              <a:t>Primer: </a:t>
            </a:r>
            <a:r>
              <a:rPr lang="en-GB" dirty="0" smtClean="0">
                <a:latin typeface="+mj-lt"/>
                <a:hlinkClick r:id="rId9"/>
              </a:rPr>
              <a:t>https</a:t>
            </a:r>
            <a:r>
              <a:rPr lang="en-GB" dirty="0">
                <a:latin typeface="+mj-lt"/>
                <a:hlinkClick r:id="rId9"/>
              </a:rPr>
              <a:t>://</a:t>
            </a:r>
            <a:r>
              <a:rPr lang="en-GB" dirty="0" smtClean="0">
                <a:latin typeface="+mj-lt"/>
                <a:hlinkClick r:id="rId9"/>
              </a:rPr>
              <a:t>www.youtube.com/watch?v=fNtrfcU_Esk</a:t>
            </a:r>
            <a:r>
              <a:rPr lang="sl-SI" dirty="0" smtClean="0">
                <a:latin typeface="+mj-lt"/>
              </a:rPr>
              <a:t> </a:t>
            </a:r>
            <a:endParaRPr lang="en-GB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34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70648" y="53460"/>
            <a:ext cx="9798423" cy="995411"/>
          </a:xfrm>
        </p:spPr>
        <p:txBody>
          <a:bodyPr/>
          <a:lstStyle/>
          <a:p>
            <a:r>
              <a:rPr lang="sl-SI" sz="3600" dirty="0" smtClean="0"/>
              <a:t> </a:t>
            </a:r>
            <a:r>
              <a:rPr lang="sl-SI" sz="3200" dirty="0">
                <a:solidFill>
                  <a:srgbClr val="C00000"/>
                </a:solidFill>
              </a:rPr>
              <a:t>Improvizacija</a:t>
            </a:r>
            <a:endParaRPr lang="en-GB" sz="3200" dirty="0">
              <a:solidFill>
                <a:srgbClr val="C00000"/>
              </a:solidFill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70648" y="878540"/>
            <a:ext cx="11250704" cy="3648635"/>
          </a:xfrm>
          <a:ln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endParaRPr lang="sl-SI" sz="2000" dirty="0"/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sl-SI" sz="2300" dirty="0" smtClean="0">
                <a:latin typeface="+mj-lt"/>
              </a:rPr>
              <a:t>Improvizacija - podajanje </a:t>
            </a:r>
            <a:r>
              <a:rPr lang="sl-SI" sz="2300" dirty="0">
                <a:latin typeface="+mj-lt"/>
              </a:rPr>
              <a:t>(in izmišljanje) glasbe brez predpriprave, tudi ustvarjanje </a:t>
            </a:r>
            <a:r>
              <a:rPr lang="sl-SI" sz="2300" dirty="0" smtClean="0">
                <a:latin typeface="+mj-lt"/>
              </a:rPr>
              <a:t>glasbe z razširjevanjem dodatkov (</a:t>
            </a:r>
            <a:r>
              <a:rPr lang="sl-SI" sz="2300" dirty="0" err="1" smtClean="0">
                <a:latin typeface="+mj-lt"/>
              </a:rPr>
              <a:t>diminucije</a:t>
            </a:r>
            <a:r>
              <a:rPr lang="sl-SI" sz="2300" dirty="0">
                <a:latin typeface="+mj-lt"/>
              </a:rPr>
              <a:t>, okraševanje, kadence …) </a:t>
            </a:r>
            <a:r>
              <a:rPr lang="sl-SI" sz="1700" dirty="0">
                <a:latin typeface="+mj-lt"/>
              </a:rPr>
              <a:t>(Glasba. Leksikon Cankarjeve založbe, 1984)</a:t>
            </a:r>
            <a:endParaRPr lang="sl-SI" sz="1700" dirty="0" smtClean="0">
              <a:latin typeface="+mj-lt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sl-SI" sz="23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Pomeni srečati </a:t>
            </a: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se“, „ujemati se“ v glasbi – namen je </a:t>
            </a:r>
            <a:r>
              <a:rPr lang="sl-SI" sz="2300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dati izkustvo »</a:t>
            </a:r>
            <a:r>
              <a:rPr lang="sl-SI" sz="2300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biti </a:t>
            </a:r>
            <a:r>
              <a:rPr lang="sl-SI" sz="23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spoznan</a:t>
            </a:r>
            <a:r>
              <a:rPr lang="sl-SI" sz="2300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« - </a:t>
            </a:r>
            <a:r>
              <a:rPr lang="sl-SI" sz="23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preko </a:t>
            </a: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zvokov dobiti odziv, ki ima komunikacijski pomen, razvijati sodelovanje skozi kontinuirano skupno delovanje v </a:t>
            </a:r>
            <a:r>
              <a:rPr lang="sl-SI" sz="23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glasbi.</a:t>
            </a:r>
            <a:endParaRPr lang="sl-SI" sz="2300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Glasbe ne slišimo samo kot glasbo, ampak jo doživljamo kot </a:t>
            </a:r>
            <a:r>
              <a:rPr lang="sl-SI" sz="2300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dinamična čustvena </a:t>
            </a:r>
            <a:r>
              <a:rPr lang="sl-SI" sz="2300" b="1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stanja                                                                                                                                   </a:t>
            </a: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(kot pomoč pri </a:t>
            </a:r>
            <a:r>
              <a:rPr lang="sl-SI" sz="2300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samoaktualizaciji</a:t>
            </a: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spodbujanju komunikacijske rasti in neverbalne komunikacije, </a:t>
            </a:r>
            <a:r>
              <a:rPr lang="sl-SI" sz="23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lajšanju </a:t>
            </a: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bolečine </a:t>
            </a:r>
            <a:r>
              <a:rPr lang="sl-SI" sz="23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…).</a:t>
            </a:r>
            <a:endParaRPr lang="en-GB" sz="2300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285750" indent="-285750">
              <a:lnSpc>
                <a:spcPct val="107000"/>
              </a:lnSpc>
              <a:spcAft>
                <a:spcPts val="800"/>
              </a:spcAft>
            </a:pPr>
            <a:r>
              <a:rPr lang="sl-SI" sz="23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Glasbeno terapevtska improvizacija se ne nanaša samo na simptome, ampak </a:t>
            </a:r>
            <a:r>
              <a:rPr lang="sl-SI" sz="2300" b="1" dirty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na celotno osebnost</a:t>
            </a:r>
            <a:r>
              <a:rPr lang="sl-SI" sz="2300" b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 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470648" y="4707686"/>
            <a:ext cx="11250704" cy="1267199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sl-SI" sz="2300" dirty="0" smtClean="0">
                <a:solidFill>
                  <a:srgbClr val="C00000"/>
                </a:solidFill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Iz glasbene terapije v pomoč z umetnostjo lahko apliciramo le tehnike, ki se navezujejo na uporabo proste glasbene improvizacije – „katerekoli kombinacije zvokov in zvokov, ustvarjenih znotraj okvira z začetkom in koncem“ 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(</a:t>
            </a:r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Wigram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2004, str. 37).</a:t>
            </a:r>
            <a:endParaRPr lang="sl-SI" sz="1400" b="1" dirty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Pravokotnik 5"/>
          <p:cNvSpPr/>
          <p:nvPr/>
        </p:nvSpPr>
        <p:spPr>
          <a:xfrm>
            <a:off x="470648" y="6334780"/>
            <a:ext cx="148366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2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Wigram</a:t>
            </a:r>
            <a:r>
              <a:rPr lang="sl-SI" sz="12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T. (2004).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Improvisation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Methods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nad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Techniques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for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i="1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Music</a:t>
            </a:r>
            <a:r>
              <a:rPr lang="sl-SI" sz="1200" i="1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Therapy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Clinicians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Educators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and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i="1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Students</a:t>
            </a:r>
            <a:r>
              <a:rPr lang="sl-SI" sz="1200" i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 </a:t>
            </a:r>
            <a:endParaRPr lang="sl-SI" sz="1200" i="1" dirty="0" smtClean="0">
              <a:latin typeface="+mj-lt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sl-SI" sz="12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London</a:t>
            </a:r>
            <a:r>
              <a:rPr lang="sl-SI" sz="12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New York: </a:t>
            </a:r>
            <a:r>
              <a:rPr lang="sl-SI" sz="1200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Jessica</a:t>
            </a:r>
            <a:r>
              <a:rPr lang="sl-SI" sz="12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Kingsley</a:t>
            </a:r>
            <a:r>
              <a:rPr lang="sl-SI" sz="12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sl-SI" sz="1200" dirty="0" err="1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Publishers</a:t>
            </a:r>
            <a:r>
              <a:rPr lang="sl-SI" sz="1200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.</a:t>
            </a:r>
            <a:r>
              <a:rPr lang="sl-SI" sz="1200" b="1" dirty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endParaRPr lang="en-GB" sz="1200" dirty="0">
              <a:latin typeface="+mj-lt"/>
            </a:endParaRPr>
          </a:p>
        </p:txBody>
      </p:sp>
      <p:sp>
        <p:nvSpPr>
          <p:cNvPr id="7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065440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400984"/>
            <a:ext cx="10515600" cy="970616"/>
          </a:xfrm>
        </p:spPr>
        <p:txBody>
          <a:bodyPr/>
          <a:lstStyle/>
          <a:p>
            <a:r>
              <a:rPr lang="sl-SI" sz="3200" dirty="0">
                <a:solidFill>
                  <a:srgbClr val="C00000"/>
                </a:solidFill>
              </a:rPr>
              <a:t>Prosta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glasbena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r>
              <a:rPr lang="sl-SI" sz="3200" dirty="0">
                <a:solidFill>
                  <a:srgbClr val="C00000"/>
                </a:solidFill>
              </a:rPr>
              <a:t>improvizacija</a:t>
            </a:r>
            <a:r>
              <a:rPr lang="sl-SI" sz="3600" dirty="0" smtClean="0">
                <a:solidFill>
                  <a:srgbClr val="C00000"/>
                </a:solidFill>
              </a:rPr>
              <a:t> </a:t>
            </a:r>
            <a:endParaRPr lang="en-GB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628401"/>
            <a:ext cx="10515600" cy="4351338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l-SI" dirty="0" smtClean="0">
                <a:latin typeface="+mj-lt"/>
              </a:rPr>
              <a:t>1. Primeri, ko skupina </a:t>
            </a:r>
            <a:r>
              <a:rPr lang="sl-SI" u="sng" dirty="0" smtClean="0">
                <a:latin typeface="+mj-lt"/>
              </a:rPr>
              <a:t>ne potrebuje veliko strukture </a:t>
            </a:r>
            <a:r>
              <a:rPr lang="sl-SI" dirty="0" smtClean="0">
                <a:latin typeface="+mj-lt"/>
              </a:rPr>
              <a:t>(ali prosto z glasbili v   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krogu ali pa z določenimi manjšimi omejitvami)</a:t>
            </a:r>
          </a:p>
          <a:p>
            <a:pPr marL="0" indent="0">
              <a:buNone/>
            </a:pPr>
            <a:r>
              <a:rPr lang="sl-SI" dirty="0">
                <a:latin typeface="+mj-lt"/>
              </a:rPr>
              <a:t> </a:t>
            </a:r>
            <a:r>
              <a:rPr lang="sl-SI" dirty="0" smtClean="0">
                <a:latin typeface="+mj-lt"/>
              </a:rPr>
              <a:t>   V ospredju je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koncentracija, sledenje in prilagajanje skupini.</a:t>
            </a:r>
          </a:p>
          <a:p>
            <a:pPr marL="0" indent="0">
              <a:buNone/>
            </a:pPr>
            <a:endParaRPr lang="sl-SI" sz="900" dirty="0" smtClean="0">
              <a:solidFill>
                <a:srgbClr val="C00000"/>
              </a:solidFill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2. Primeri glasbene govorice (</a:t>
            </a:r>
            <a:r>
              <a:rPr lang="sl-SI" u="sng" dirty="0" smtClean="0">
                <a:latin typeface="+mj-lt"/>
              </a:rPr>
              <a:t>v paru ali znotraj kroga</a:t>
            </a:r>
            <a:r>
              <a:rPr lang="sl-SI" dirty="0" smtClean="0">
                <a:latin typeface="+mj-lt"/>
              </a:rPr>
              <a:t>)</a:t>
            </a: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    Glasba je </a:t>
            </a:r>
            <a:r>
              <a:rPr lang="sl-SI" dirty="0" smtClean="0">
                <a:solidFill>
                  <a:srgbClr val="C00000"/>
                </a:solidFill>
                <a:latin typeface="+mj-lt"/>
              </a:rPr>
              <a:t>oblika neverbalne komunikacije </a:t>
            </a:r>
            <a:r>
              <a:rPr lang="sl-SI" dirty="0" smtClean="0">
                <a:latin typeface="+mj-lt"/>
              </a:rPr>
              <a:t>med dvema osebama.</a:t>
            </a:r>
          </a:p>
          <a:p>
            <a:pPr marL="0" indent="0">
              <a:buNone/>
            </a:pPr>
            <a:endParaRPr lang="sl-SI" sz="900" dirty="0" smtClean="0">
              <a:latin typeface="+mj-lt"/>
            </a:endParaRPr>
          </a:p>
          <a:p>
            <a:pPr marL="0" indent="0">
              <a:buNone/>
            </a:pPr>
            <a:r>
              <a:rPr lang="sl-SI" dirty="0" smtClean="0">
                <a:latin typeface="+mj-lt"/>
              </a:rPr>
              <a:t>3. Primeri </a:t>
            </a:r>
            <a:r>
              <a:rPr lang="sl-SI" u="sng" dirty="0" smtClean="0">
                <a:latin typeface="+mj-lt"/>
              </a:rPr>
              <a:t>z glasbenimi parametri </a:t>
            </a:r>
            <a:r>
              <a:rPr lang="sl-SI" dirty="0" smtClean="0">
                <a:latin typeface="+mj-lt"/>
              </a:rPr>
              <a:t>(dinamika, tempo, zvočna barva)</a:t>
            </a:r>
          </a:p>
          <a:p>
            <a:pPr marL="0" indent="0">
              <a:buNone/>
            </a:pPr>
            <a:endParaRPr lang="sl-SI" dirty="0" smtClean="0">
              <a:latin typeface="+mj-lt"/>
            </a:endParaRPr>
          </a:p>
          <a:p>
            <a:pPr marL="0" indent="0" algn="ctr">
              <a:buNone/>
            </a:pPr>
            <a:r>
              <a:rPr lang="sl-SI" dirty="0" smtClean="0">
                <a:solidFill>
                  <a:srgbClr val="C00000"/>
                </a:solidFill>
                <a:latin typeface="+mj-lt"/>
              </a:rPr>
              <a:t>Vsi primeri imajo pomen pri spodbujanju skupinske kohezije in spoznavanju posameznikovih mej znotraj celotne skupine.</a:t>
            </a:r>
          </a:p>
          <a:p>
            <a:endParaRPr lang="sl-SI" dirty="0" smtClean="0"/>
          </a:p>
          <a:p>
            <a:pPr marL="0" indent="0">
              <a:buNone/>
            </a:pP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5" name="Pravokotnik 4"/>
          <p:cNvSpPr/>
          <p:nvPr/>
        </p:nvSpPr>
        <p:spPr>
          <a:xfrm>
            <a:off x="838200" y="6406498"/>
            <a:ext cx="147066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1400" dirty="0" err="1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Knoll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, Š. L. (2011). </a:t>
            </a:r>
            <a:r>
              <a:rPr lang="sl-SI" sz="1400" i="1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Animacija z umetnostnim izražanjem. </a:t>
            </a:r>
            <a:r>
              <a:rPr lang="sl-SI" sz="1400" dirty="0" smtClean="0">
                <a:latin typeface="+mj-lt"/>
                <a:ea typeface="Calibri" panose="020F0502020204030204" pitchFamily="34" charset="0"/>
                <a:cs typeface="Calibri Light" panose="020F0302020204030204" pitchFamily="34" charset="0"/>
              </a:rPr>
              <a:t>Ljubljana: Zavod IRC</a:t>
            </a:r>
            <a:r>
              <a:rPr lang="sl-SI" sz="1400" dirty="0" smtClean="0">
                <a:ea typeface="Calibri" panose="020F0502020204030204" pitchFamily="34" charset="0"/>
                <a:cs typeface="Calibri Light" panose="020F0302020204030204" pitchFamily="34" charset="0"/>
              </a:rPr>
              <a:t>.</a:t>
            </a:r>
            <a:endParaRPr lang="en-GB" sz="1400" dirty="0"/>
          </a:p>
        </p:txBody>
      </p:sp>
      <p:sp>
        <p:nvSpPr>
          <p:cNvPr id="6" name="Naslov 1"/>
          <p:cNvSpPr txBox="1">
            <a:spLocks/>
          </p:cNvSpPr>
          <p:nvPr/>
        </p:nvSpPr>
        <p:spPr>
          <a:xfrm>
            <a:off x="6964681" y="1"/>
            <a:ext cx="5227319" cy="272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z="1200" dirty="0" smtClean="0"/>
              <a:t>Zalar, K. </a:t>
            </a:r>
            <a:r>
              <a:rPr lang="sl-SI" sz="1200" dirty="0" smtClean="0"/>
              <a:t>(2023). </a:t>
            </a:r>
            <a:r>
              <a:rPr lang="sl-SI" sz="1200" dirty="0" smtClean="0"/>
              <a:t>Učenje in poučevanje otrok s PP: Glasbena vzgoja. Interno gradivo.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276678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1718</Words>
  <Application>Microsoft Office PowerPoint</Application>
  <PresentationFormat>Širokozaslonsko</PresentationFormat>
  <Paragraphs>169</Paragraphs>
  <Slides>16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4" baseType="lpstr">
      <vt:lpstr>Arial</vt:lpstr>
      <vt:lpstr>Arial Unicode MS</vt:lpstr>
      <vt:lpstr>Calibri</vt:lpstr>
      <vt:lpstr>Calibri Light</vt:lpstr>
      <vt:lpstr>Symbol</vt:lpstr>
      <vt:lpstr>Times New Roman</vt:lpstr>
      <vt:lpstr>Wingdings 3</vt:lpstr>
      <vt:lpstr>Officeova tema</vt:lpstr>
      <vt:lpstr>Učenje in poučevanje otrok s posebnimi potrebami: glasbena vzgoja</vt:lpstr>
      <vt:lpstr>   Vsebina predavanja</vt:lpstr>
      <vt:lpstr>PONOVITEV  (!)           „Orff-Schulwerk“ – koncept glasbeno-gibalne vzgoje              (na OSW temelji tudi „Orff glasbena terapija“ Gertrude Orff)  </vt:lpstr>
      <vt:lpstr>Teorija dialoga  Martin Buber, 1878 - 1965  </vt:lpstr>
      <vt:lpstr>Teorija dialoga v učnem procesu</vt:lpstr>
      <vt:lpstr>PowerPointova predstavitev</vt:lpstr>
      <vt:lpstr>Povzetek “OSW” – koncept glasbeno-gibalne vzgoje:</vt:lpstr>
      <vt:lpstr> Improvizacija</vt:lpstr>
      <vt:lpstr>Prosta glasbena improvizacija </vt:lpstr>
      <vt:lpstr> Glasbeno terapevtska improvizacija </vt:lpstr>
      <vt:lpstr>Ritmični mehanizmi glasbeno terapevtske improvizacije</vt:lpstr>
      <vt:lpstr>Orff glasbena terapija (1)</vt:lpstr>
      <vt:lpstr>Orff glasbena terapija (2)</vt:lpstr>
      <vt:lpstr>     Orff glasbena terapija (3)  Temelj Orff glasbene terapije je vzajemno delovanje.   </vt:lpstr>
      <vt:lpstr>Želim vedeti več o ISO načelu: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Konstanca</dc:creator>
  <cp:lastModifiedBy>Konstanca</cp:lastModifiedBy>
  <cp:revision>29</cp:revision>
  <cp:lastPrinted>2021-05-24T12:32:39Z</cp:lastPrinted>
  <dcterms:created xsi:type="dcterms:W3CDTF">2021-05-01T07:42:16Z</dcterms:created>
  <dcterms:modified xsi:type="dcterms:W3CDTF">2023-05-07T14:58:16Z</dcterms:modified>
</cp:coreProperties>
</file>