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1" r:id="rId2"/>
    <p:sldId id="262" r:id="rId3"/>
    <p:sldId id="276" r:id="rId4"/>
    <p:sldId id="263" r:id="rId5"/>
    <p:sldId id="266" r:id="rId6"/>
    <p:sldId id="264" r:id="rId7"/>
    <p:sldId id="258" r:id="rId8"/>
    <p:sldId id="267" r:id="rId9"/>
    <p:sldId id="272" r:id="rId10"/>
    <p:sldId id="268" r:id="rId11"/>
    <p:sldId id="259" r:id="rId12"/>
    <p:sldId id="260" r:id="rId13"/>
    <p:sldId id="277" r:id="rId14"/>
    <p:sldId id="278" r:id="rId15"/>
    <p:sldId id="273" r:id="rId16"/>
    <p:sldId id="274" r:id="rId17"/>
    <p:sldId id="275" r:id="rId18"/>
    <p:sldId id="270" r:id="rId19"/>
  </p:sldIdLst>
  <p:sldSz cx="12192000" cy="6858000"/>
  <p:notesSz cx="10021888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76751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C058868F-92C5-4080-A62C-16845F915391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76751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2A16A49-77E9-4E46-B267-807ECEBB7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0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33B9-6735-448A-B04F-A0BA42D4607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AC49-C89C-4594-A7EC-42C947596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99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33B9-6735-448A-B04F-A0BA42D4607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AC49-C89C-4594-A7EC-42C947596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9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33B9-6735-448A-B04F-A0BA42D4607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AC49-C89C-4594-A7EC-42C947596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9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1AD0-1EA7-41D0-8896-AD61C4B0B8A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954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33B9-6735-448A-B04F-A0BA42D4607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AC49-C89C-4594-A7EC-42C947596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5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33B9-6735-448A-B04F-A0BA42D4607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AC49-C89C-4594-A7EC-42C947596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2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33B9-6735-448A-B04F-A0BA42D4607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AC49-C89C-4594-A7EC-42C947596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66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33B9-6735-448A-B04F-A0BA42D4607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AC49-C89C-4594-A7EC-42C947596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5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33B9-6735-448A-B04F-A0BA42D4607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AC49-C89C-4594-A7EC-42C947596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88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33B9-6735-448A-B04F-A0BA42D4607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AC49-C89C-4594-A7EC-42C947596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1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33B9-6735-448A-B04F-A0BA42D4607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AC49-C89C-4594-A7EC-42C947596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07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33B9-6735-448A-B04F-A0BA42D4607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AC49-C89C-4594-A7EC-42C947596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1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933B9-6735-448A-B04F-A0BA42D46079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CAC49-C89C-4594-A7EC-42C947596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6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x.doi.org/10.3389%2Ffnint.2013.0002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www.youtube.com/watch?v=OIsiC0Cf95I" TargetMode="External"/><Relationship Id="rId12" Type="http://schemas.openxmlformats.org/officeDocument/2006/relationships/image" Target="../media/image12.jpg"/><Relationship Id="rId2" Type="http://schemas.openxmlformats.org/officeDocument/2006/relationships/video" Target="https://www.youtube.com/embed/OIsiC0Cf95I" TargetMode="External"/><Relationship Id="rId1" Type="http://schemas.openxmlformats.org/officeDocument/2006/relationships/video" Target="https://www.youtube.com/embed/PVctNNS-Jig" TargetMode="External"/><Relationship Id="rId6" Type="http://schemas.openxmlformats.org/officeDocument/2006/relationships/hyperlink" Target="https://www.youtube.com/watch?v=PVctNNS-Jig" TargetMode="External"/><Relationship Id="rId11" Type="http://schemas.openxmlformats.org/officeDocument/2006/relationships/image" Target="../media/image11.jp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ei5oLOr-P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1xiG29UMOA" TargetMode="External"/><Relationship Id="rId4" Type="http://schemas.openxmlformats.org/officeDocument/2006/relationships/hyperlink" Target="https://www.youtube.com/watch?v=a1xiG29UMO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x.doi.org/10.3389%2Ffnint.2013.0002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ncbi.nlm.nih.gov/core/lw/2.0/html/tileshop_pmc/tileshop_pmc_inline.html?title=Click%20on%20image%20to%20zoom&amp;p=PMC3&amp;id=3620584_fnint-07-00022-g0001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x.doi.org/10.3389%2Ffnint.2013.0002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x.doi.org/10.3389%2Ffnint.2013.0002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4400" b="1" dirty="0" smtClean="0">
                <a:solidFill>
                  <a:srgbClr val="C00000"/>
                </a:solidFill>
              </a:rPr>
              <a:t>Učenje in poučevanje otrok s posebnimi potrebami: glasbena vzgoja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36915" y="4141969"/>
            <a:ext cx="9144000" cy="2459128"/>
          </a:xfrm>
        </p:spPr>
        <p:txBody>
          <a:bodyPr>
            <a:normAutofit/>
          </a:bodyPr>
          <a:lstStyle/>
          <a:p>
            <a:r>
              <a:rPr lang="sl-SI" dirty="0" smtClean="0"/>
              <a:t>Interno gradivo 2022/23 – P13</a:t>
            </a:r>
          </a:p>
          <a:p>
            <a:r>
              <a:rPr lang="sl-SI" dirty="0" smtClean="0"/>
              <a:t>Oddelek za specialno in rehabilitacijsko pedagogiko</a:t>
            </a:r>
          </a:p>
          <a:p>
            <a:r>
              <a:rPr lang="sl-SI" dirty="0" smtClean="0"/>
              <a:t>Pedagoška fakulteta Univerze v Ljubljani</a:t>
            </a:r>
          </a:p>
          <a:p>
            <a:r>
              <a:rPr lang="sl-SI" dirty="0"/>
              <a:t>D</a:t>
            </a:r>
            <a:r>
              <a:rPr lang="sl-SI" dirty="0" smtClean="0"/>
              <a:t>oc. dr. Konstanca Zalar</a:t>
            </a:r>
          </a:p>
          <a:p>
            <a:r>
              <a:rPr lang="sl-SI" dirty="0" smtClean="0"/>
              <a:t>Konstanca.zalar@pef.uni-lj.si</a:t>
            </a:r>
          </a:p>
          <a:p>
            <a:endParaRPr lang="sl-SI" dirty="0" smtClean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3271" cy="1963271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83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9080" y="523505"/>
            <a:ext cx="10515600" cy="65377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err="1">
                <a:solidFill>
                  <a:srgbClr val="C00000"/>
                </a:solidFill>
              </a:rPr>
              <a:t>Vpliv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</a:rPr>
              <a:t>gl</a:t>
            </a:r>
            <a:r>
              <a:rPr lang="sl-SI" sz="3600" dirty="0" err="1" smtClean="0">
                <a:solidFill>
                  <a:srgbClr val="C00000"/>
                </a:solidFill>
              </a:rPr>
              <a:t>asbenih</a:t>
            </a:r>
            <a:r>
              <a:rPr lang="sl-SI" sz="3600" dirty="0" smtClean="0">
                <a:solidFill>
                  <a:srgbClr val="C00000"/>
                </a:solidFill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</a:rPr>
              <a:t>izkušenj</a:t>
            </a:r>
            <a:r>
              <a:rPr lang="en-GB" sz="3600" dirty="0" smtClean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na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motorične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</a:rPr>
              <a:t>spretnosti</a:t>
            </a:r>
            <a:r>
              <a:rPr lang="sl-SI" sz="3600" dirty="0" smtClean="0">
                <a:solidFill>
                  <a:srgbClr val="C00000"/>
                </a:solidFill>
              </a:rPr>
              <a:t> in čutno zaznavanje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6" y="1625327"/>
            <a:ext cx="10515602" cy="4244249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C00000"/>
                </a:solidFill>
                <a:latin typeface="+mj-lt"/>
              </a:rPr>
              <a:t>Ritmične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aktivnosti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celega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telesa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(</a:t>
            </a:r>
            <a:r>
              <a:rPr lang="en-GB" dirty="0" err="1">
                <a:latin typeface="+mj-lt"/>
              </a:rPr>
              <a:t>ploskanje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korakanje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hoja</a:t>
            </a:r>
            <a:r>
              <a:rPr lang="en-GB" dirty="0">
                <a:latin typeface="+mj-lt"/>
              </a:rPr>
              <a:t> …) so </a:t>
            </a:r>
            <a:r>
              <a:rPr lang="en-GB" dirty="0" err="1">
                <a:latin typeface="+mj-lt"/>
              </a:rPr>
              <a:t>pomembna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spodbuda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za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razvoj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grobe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motorike</a:t>
            </a:r>
            <a:r>
              <a:rPr lang="en-GB" dirty="0">
                <a:latin typeface="+mj-lt"/>
              </a:rPr>
              <a:t> z </a:t>
            </a:r>
            <a:r>
              <a:rPr lang="en-GB" dirty="0" err="1">
                <a:latin typeface="+mj-lt"/>
              </a:rPr>
              <a:t>velikimi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telesnimi</a:t>
            </a:r>
            <a:r>
              <a:rPr lang="en-GB" dirty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gibi</a:t>
            </a:r>
            <a:r>
              <a:rPr lang="en-GB" dirty="0" smtClean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(prim. </a:t>
            </a:r>
            <a:r>
              <a:rPr lang="en-GB" sz="2400" dirty="0" err="1">
                <a:latin typeface="+mj-lt"/>
              </a:rPr>
              <a:t>raziskave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metod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Dalcroze</a:t>
            </a:r>
            <a:r>
              <a:rPr lang="en-GB" sz="2400" dirty="0">
                <a:latin typeface="+mj-lt"/>
              </a:rPr>
              <a:t>, Kodaly </a:t>
            </a:r>
            <a:r>
              <a:rPr lang="en-GB" sz="2400" dirty="0" smtClean="0">
                <a:latin typeface="+mj-lt"/>
              </a:rPr>
              <a:t>…)</a:t>
            </a:r>
            <a:r>
              <a:rPr lang="sl-SI" sz="2400" dirty="0" smtClean="0">
                <a:latin typeface="+mj-lt"/>
              </a:rPr>
              <a:t>.</a:t>
            </a:r>
            <a:r>
              <a:rPr lang="en-GB" sz="2400" dirty="0" smtClean="0">
                <a:latin typeface="+mj-lt"/>
              </a:rPr>
              <a:t> </a:t>
            </a:r>
            <a:endParaRPr lang="sl-SI" sz="2400" dirty="0" smtClean="0">
              <a:latin typeface="+mj-lt"/>
            </a:endParaRPr>
          </a:p>
          <a:p>
            <a:pPr marL="0" indent="0">
              <a:buNone/>
            </a:pPr>
            <a:endParaRPr lang="sl-SI" sz="1200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V </a:t>
            </a:r>
            <a:r>
              <a:rPr lang="en-GB" dirty="0" err="1">
                <a:latin typeface="+mj-lt"/>
              </a:rPr>
              <a:t>samem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bistvu</a:t>
            </a:r>
            <a:r>
              <a:rPr lang="en-GB" dirty="0">
                <a:latin typeface="+mj-lt"/>
              </a:rPr>
              <a:t> so </a:t>
            </a:r>
            <a:r>
              <a:rPr lang="en-GB" dirty="0" err="1">
                <a:latin typeface="+mj-lt"/>
              </a:rPr>
              <a:t>povezane</a:t>
            </a:r>
            <a:r>
              <a:rPr lang="en-GB" dirty="0">
                <a:latin typeface="+mj-lt"/>
              </a:rPr>
              <a:t> z </a:t>
            </a:r>
            <a:r>
              <a:rPr lang="en-GB" dirty="0" err="1">
                <a:latin typeface="+mj-lt"/>
              </a:rPr>
              <a:t>glasbenim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parametrom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ki</a:t>
            </a:r>
            <a:r>
              <a:rPr lang="en-GB" dirty="0">
                <a:latin typeface="+mj-lt"/>
              </a:rPr>
              <a:t> se </a:t>
            </a:r>
            <a:r>
              <a:rPr lang="en-GB" dirty="0" err="1">
                <a:latin typeface="+mj-lt"/>
              </a:rPr>
              <a:t>navezuje</a:t>
            </a:r>
            <a:r>
              <a:rPr lang="en-GB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         </a:t>
            </a:r>
            <a:r>
              <a:rPr lang="en-GB" dirty="0" err="1" smtClean="0">
                <a:latin typeface="+mj-lt"/>
              </a:rPr>
              <a:t>na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čas</a:t>
            </a:r>
            <a:r>
              <a:rPr lang="en-GB" dirty="0">
                <a:latin typeface="+mj-lt"/>
              </a:rPr>
              <a:t> (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metrum</a:t>
            </a:r>
            <a:r>
              <a:rPr lang="en-GB" dirty="0">
                <a:latin typeface="+mj-lt"/>
              </a:rPr>
              <a:t>) in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oblikuje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določen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časovni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(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ponavljajoči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se)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vzorec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. </a:t>
            </a:r>
            <a:r>
              <a:rPr lang="en-GB" dirty="0">
                <a:latin typeface="+mj-lt"/>
              </a:rPr>
              <a:t>Ta </a:t>
            </a:r>
            <a:r>
              <a:rPr lang="en-GB" dirty="0" err="1">
                <a:latin typeface="+mj-lt"/>
              </a:rPr>
              <a:t>spodbuja</a:t>
            </a:r>
            <a:r>
              <a:rPr lang="en-GB" dirty="0">
                <a:latin typeface="+mj-lt"/>
              </a:rPr>
              <a:t>  </a:t>
            </a:r>
            <a:r>
              <a:rPr lang="en-GB" dirty="0" err="1">
                <a:latin typeface="+mj-lt"/>
              </a:rPr>
              <a:t>sinhronizacijo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telesnih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gibov</a:t>
            </a:r>
            <a:r>
              <a:rPr lang="en-GB" dirty="0">
                <a:latin typeface="+mj-lt"/>
              </a:rPr>
              <a:t> z </a:t>
            </a:r>
            <a:r>
              <a:rPr lang="en-GB" dirty="0" err="1">
                <a:latin typeface="+mj-lt"/>
              </a:rPr>
              <a:t>glasbenim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utripom</a:t>
            </a:r>
            <a:r>
              <a:rPr lang="en-GB" dirty="0">
                <a:latin typeface="+mj-lt"/>
              </a:rPr>
              <a:t>. 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sz="1200" dirty="0" smtClean="0">
              <a:latin typeface="+mj-lt"/>
            </a:endParaRPr>
          </a:p>
          <a:p>
            <a:r>
              <a:rPr lang="sl-SI" dirty="0" smtClean="0">
                <a:latin typeface="+mj-lt"/>
              </a:rPr>
              <a:t>I</a:t>
            </a:r>
            <a:r>
              <a:rPr lang="en-GB" dirty="0" err="1" smtClean="0">
                <a:latin typeface="+mj-lt"/>
              </a:rPr>
              <a:t>gra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na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različna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glasbila</a:t>
            </a:r>
            <a:r>
              <a:rPr lang="en-GB" dirty="0">
                <a:latin typeface="+mj-lt"/>
              </a:rPr>
              <a:t> (</a:t>
            </a:r>
            <a:r>
              <a:rPr lang="en-GB" dirty="0" err="1">
                <a:latin typeface="+mj-lt"/>
              </a:rPr>
              <a:t>tudi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klavir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kitaro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ipd</a:t>
            </a:r>
            <a:r>
              <a:rPr lang="en-GB" dirty="0">
                <a:latin typeface="+mj-lt"/>
              </a:rPr>
              <a:t>.) </a:t>
            </a:r>
            <a:r>
              <a:rPr lang="en-GB" dirty="0" err="1">
                <a:latin typeface="+mj-lt"/>
              </a:rPr>
              <a:t>razvija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fino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motoriko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in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koordinacijo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latin typeface="+mj-lt"/>
              </a:rPr>
              <a:t>obeh</a:t>
            </a:r>
            <a:r>
              <a:rPr lang="en-GB" dirty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rok</a:t>
            </a:r>
            <a:r>
              <a:rPr lang="sl-SI" dirty="0">
                <a:latin typeface="+mj-lt"/>
              </a:rPr>
              <a:t> </a:t>
            </a:r>
            <a:r>
              <a:rPr lang="sl-SI" sz="2400" dirty="0" smtClean="0">
                <a:latin typeface="+mj-lt"/>
              </a:rPr>
              <a:t>(prim. Glasbeni center DO RE MI ipd</a:t>
            </a:r>
            <a:r>
              <a:rPr lang="sl-SI" sz="2400" dirty="0">
                <a:latin typeface="+mj-lt"/>
              </a:rPr>
              <a:t>.</a:t>
            </a:r>
            <a:r>
              <a:rPr lang="sl-SI" sz="2400" dirty="0" smtClean="0">
                <a:latin typeface="+mj-lt"/>
              </a:rPr>
              <a:t>)</a:t>
            </a:r>
            <a:endParaRPr lang="en-GB" sz="2400" dirty="0"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838198" y="6376016"/>
            <a:ext cx="10515600" cy="481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atin typeface="+mj-lt"/>
              </a:rPr>
              <a:t>Srinivasan</a:t>
            </a:r>
            <a:r>
              <a:rPr lang="en-GB" sz="1400" dirty="0">
                <a:latin typeface="+mj-lt"/>
              </a:rPr>
              <a:t>, S. M., </a:t>
            </a:r>
            <a:r>
              <a:rPr lang="en-GB" sz="1400" dirty="0" err="1">
                <a:latin typeface="+mj-lt"/>
              </a:rPr>
              <a:t>Bhar</a:t>
            </a:r>
            <a:r>
              <a:rPr lang="en-GB" sz="1400" dirty="0">
                <a:latin typeface="+mj-lt"/>
              </a:rPr>
              <a:t>, A. N. (2013). A review of “music and movement” therapies for children with autism: embodied interventions for multisystem development</a:t>
            </a:r>
            <a:r>
              <a:rPr lang="en-GB" sz="1400" dirty="0" smtClean="0">
                <a:latin typeface="+mj-lt"/>
              </a:rPr>
              <a:t>.</a:t>
            </a:r>
            <a:r>
              <a:rPr lang="sl-SI" sz="1400" dirty="0" smtClean="0">
                <a:latin typeface="+mj-lt"/>
              </a:rPr>
              <a:t> </a:t>
            </a:r>
            <a:r>
              <a:rPr lang="sl-SI" sz="1400" i="1" dirty="0" err="1" smtClean="0">
                <a:latin typeface="+mj-lt"/>
              </a:rPr>
              <a:t>Frontiers</a:t>
            </a:r>
            <a:r>
              <a:rPr lang="sl-SI" sz="1400" i="1" dirty="0" smtClean="0">
                <a:latin typeface="+mj-lt"/>
              </a:rPr>
              <a:t> in </a:t>
            </a:r>
            <a:r>
              <a:rPr lang="sl-SI" sz="1400" i="1" dirty="0" err="1" smtClean="0">
                <a:latin typeface="+mj-lt"/>
              </a:rPr>
              <a:t>Integrative</a:t>
            </a:r>
            <a:r>
              <a:rPr lang="sl-SI" sz="1400" i="1" dirty="0" smtClean="0">
                <a:latin typeface="+mj-lt"/>
              </a:rPr>
              <a:t> </a:t>
            </a:r>
            <a:r>
              <a:rPr lang="sl-SI" sz="1400" i="1" dirty="0" err="1" smtClean="0">
                <a:latin typeface="+mj-lt"/>
              </a:rPr>
              <a:t>Neuroscience</a:t>
            </a:r>
            <a:r>
              <a:rPr lang="sl-SI" sz="1400" dirty="0" smtClean="0">
                <a:latin typeface="+mj-lt"/>
              </a:rPr>
              <a:t>, </a:t>
            </a:r>
            <a:r>
              <a:rPr lang="en-GB" sz="1400" dirty="0" smtClean="0">
                <a:latin typeface="+mj-lt"/>
              </a:rPr>
              <a:t>7</a:t>
            </a:r>
            <a:r>
              <a:rPr lang="en-GB" sz="1400" dirty="0">
                <a:latin typeface="+mj-lt"/>
              </a:rPr>
              <a:t>, 22.  </a:t>
            </a:r>
            <a:r>
              <a:rPr lang="en-GB" sz="1400" dirty="0" err="1">
                <a:latin typeface="+mj-lt"/>
              </a:rPr>
              <a:t>doi</a:t>
            </a:r>
            <a:r>
              <a:rPr lang="en-GB" sz="1400" dirty="0">
                <a:latin typeface="+mj-lt"/>
              </a:rPr>
              <a:t>: </a:t>
            </a:r>
            <a:r>
              <a:rPr lang="en-GB" sz="1400" dirty="0">
                <a:latin typeface="+mj-lt"/>
                <a:hlinkClick r:id="rId2"/>
              </a:rPr>
              <a:t>10.3389/fnint.2013.00022</a:t>
            </a:r>
            <a:endParaRPr lang="en-GB" sz="1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869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MAS – glasbena terapija</a:t>
            </a:r>
            <a:endParaRPr lang="en-GB" sz="3600" dirty="0">
              <a:solidFill>
                <a:srgbClr val="C00000"/>
              </a:solidFill>
            </a:endParaRPr>
          </a:p>
        </p:txBody>
      </p:sp>
      <p:pic>
        <p:nvPicPr>
          <p:cNvPr id="5" name="PVctNNS-Jig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6955" y="2215634"/>
            <a:ext cx="3657600" cy="2057400"/>
          </a:xfrm>
          <a:prstGeom prst="rect">
            <a:avLst/>
          </a:prstGeom>
        </p:spPr>
      </p:pic>
      <p:pic>
        <p:nvPicPr>
          <p:cNvPr id="7" name="OIsiC0Cf95I"/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951617" y="2215634"/>
            <a:ext cx="3657600" cy="205740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1756955" y="4559328"/>
            <a:ext cx="3801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hlinkClick r:id="rId6"/>
              </a:rPr>
              <a:t>https://</a:t>
            </a:r>
            <a:r>
              <a:rPr lang="en-GB" sz="1400" dirty="0" smtClean="0">
                <a:hlinkClick r:id="rId6"/>
              </a:rPr>
              <a:t>www.youtube.com/watch?v=PVctNNS-Jig</a:t>
            </a:r>
            <a:r>
              <a:rPr lang="sl-SI" sz="1400" dirty="0" smtClean="0"/>
              <a:t> </a:t>
            </a:r>
            <a:endParaRPr lang="en-GB" sz="1400" dirty="0"/>
          </a:p>
        </p:txBody>
      </p:sp>
      <p:sp>
        <p:nvSpPr>
          <p:cNvPr id="8" name="Pravokotnik 7"/>
          <p:cNvSpPr/>
          <p:nvPr/>
        </p:nvSpPr>
        <p:spPr>
          <a:xfrm>
            <a:off x="6951617" y="4497773"/>
            <a:ext cx="3769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hlinkClick r:id="rId7"/>
              </a:rPr>
              <a:t>https://</a:t>
            </a:r>
            <a:r>
              <a:rPr lang="en-GB" sz="1400" dirty="0" smtClean="0">
                <a:hlinkClick r:id="rId7"/>
              </a:rPr>
              <a:t>www.youtube.com/watch?v=OIsiC0Cf95I</a:t>
            </a:r>
            <a:r>
              <a:rPr lang="sl-SI" sz="1400" dirty="0" smtClean="0"/>
              <a:t> </a:t>
            </a:r>
            <a:endParaRPr lang="en-GB" sz="14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66611"/>
            <a:ext cx="2229938" cy="134776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64" y="5266611"/>
            <a:ext cx="1612925" cy="134776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89" y="5669282"/>
            <a:ext cx="1303312" cy="94509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89" y="5266610"/>
            <a:ext cx="2196737" cy="134776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826" y="5717458"/>
            <a:ext cx="1197430" cy="89691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57" y="5260577"/>
            <a:ext cx="1805064" cy="135379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7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172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31223"/>
            <a:ext cx="10515600" cy="2222667"/>
          </a:xfrm>
        </p:spPr>
        <p:txBody>
          <a:bodyPr>
            <a:noAutofit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Primeri dobre prakse </a:t>
            </a:r>
            <a:br>
              <a:rPr lang="sl-SI" sz="3600" dirty="0" smtClean="0">
                <a:solidFill>
                  <a:srgbClr val="C00000"/>
                </a:solidFill>
              </a:rPr>
            </a:br>
            <a:r>
              <a:rPr lang="sl-SI" sz="3600" dirty="0" smtClean="0">
                <a:solidFill>
                  <a:srgbClr val="C00000"/>
                </a:solidFill>
              </a:rPr>
              <a:t/>
            </a:r>
            <a:br>
              <a:rPr lang="sl-SI" sz="3600" dirty="0" smtClean="0">
                <a:solidFill>
                  <a:srgbClr val="C00000"/>
                </a:solidFill>
              </a:rPr>
            </a:br>
            <a:r>
              <a:rPr lang="sl-SI" sz="2800" dirty="0" smtClean="0"/>
              <a:t>Skupina </a:t>
            </a:r>
            <a:r>
              <a:rPr lang="sl-SI" sz="2800" dirty="0"/>
              <a:t>Čudoviti um </a:t>
            </a:r>
            <a:r>
              <a:rPr lang="sl-SI" sz="2800" dirty="0" smtClean="0"/>
              <a:t> </a:t>
            </a:r>
            <a:br>
              <a:rPr lang="sl-SI" sz="2800" dirty="0" smtClean="0"/>
            </a:br>
            <a:r>
              <a:rPr lang="sl-SI" sz="2800" dirty="0" smtClean="0"/>
              <a:t>Glasbeni </a:t>
            </a:r>
            <a:r>
              <a:rPr lang="sl-SI" sz="2800" dirty="0"/>
              <a:t>center DO RE MI</a:t>
            </a:r>
            <a:r>
              <a:rPr lang="sl-SI" sz="3600" dirty="0">
                <a:solidFill>
                  <a:srgbClr val="C00000"/>
                </a:solidFill>
              </a:rPr>
              <a:t/>
            </a:r>
            <a:br>
              <a:rPr lang="sl-SI" sz="3600" dirty="0">
                <a:solidFill>
                  <a:srgbClr val="C00000"/>
                </a:solidFill>
              </a:rPr>
            </a:br>
            <a:endParaRPr lang="en-GB" sz="3600" dirty="0">
              <a:solidFill>
                <a:srgbClr val="C00000"/>
              </a:solidFill>
            </a:endParaRPr>
          </a:p>
        </p:txBody>
      </p:sp>
      <p:pic>
        <p:nvPicPr>
          <p:cNvPr id="5" name="iei5oLOr-PA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2404696"/>
            <a:ext cx="4665785" cy="2624504"/>
          </a:xfrm>
          <a:prstGeom prst="rect">
            <a:avLst/>
          </a:prstGeom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398905"/>
            <a:ext cx="5181600" cy="258401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Strokovni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center</a:t>
            </a:r>
            <a:r>
              <a:rPr lang="en-GB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VSI </a:t>
            </a:r>
            <a:r>
              <a:rPr lang="sl-SI" sz="2000" dirty="0" smtClean="0">
                <a:latin typeface="+mj-lt"/>
              </a:rPr>
              <a:t>(zaključen projekt)</a:t>
            </a:r>
            <a:endParaRPr lang="en-GB" dirty="0">
              <a:latin typeface="+mj-lt"/>
            </a:endParaRPr>
          </a:p>
          <a:p>
            <a:r>
              <a:rPr lang="sl-SI" sz="1600" dirty="0" smtClean="0">
                <a:latin typeface="+mj-lt"/>
              </a:rPr>
              <a:t>OŠ </a:t>
            </a:r>
            <a:r>
              <a:rPr lang="en-GB" sz="1600" dirty="0" err="1" smtClean="0">
                <a:latin typeface="+mj-lt"/>
              </a:rPr>
              <a:t>Glazija</a:t>
            </a:r>
            <a:r>
              <a:rPr lang="sl-SI" sz="1600" dirty="0" smtClean="0">
                <a:latin typeface="+mj-lt"/>
              </a:rPr>
              <a:t>, </a:t>
            </a:r>
            <a:r>
              <a:rPr lang="en-GB" sz="1600" dirty="0" smtClean="0">
                <a:latin typeface="+mj-lt"/>
              </a:rPr>
              <a:t>II</a:t>
            </a:r>
            <a:r>
              <a:rPr lang="en-GB" sz="1600" dirty="0">
                <a:latin typeface="+mj-lt"/>
              </a:rPr>
              <a:t>. </a:t>
            </a:r>
            <a:r>
              <a:rPr lang="en-GB" sz="1600" dirty="0" err="1">
                <a:latin typeface="+mj-lt"/>
              </a:rPr>
              <a:t>Osnovna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šola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Žalec</a:t>
            </a:r>
            <a:r>
              <a:rPr lang="en-GB" sz="1600" dirty="0">
                <a:latin typeface="+mj-lt"/>
              </a:rPr>
              <a:t> in OŠ dr. </a:t>
            </a:r>
            <a:r>
              <a:rPr lang="en-GB" sz="1600" dirty="0" err="1">
                <a:latin typeface="+mj-lt"/>
              </a:rPr>
              <a:t>Slavka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Gruma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Zagorje</a:t>
            </a:r>
            <a:r>
              <a:rPr lang="sl-SI" sz="1600" dirty="0" smtClean="0">
                <a:latin typeface="+mj-lt"/>
              </a:rPr>
              <a:t> </a:t>
            </a:r>
          </a:p>
          <a:p>
            <a:r>
              <a:rPr lang="sl-SI" sz="1600" dirty="0" smtClean="0">
                <a:latin typeface="+mj-lt"/>
              </a:rPr>
              <a:t>pester </a:t>
            </a:r>
            <a:r>
              <a:rPr lang="sl-SI" sz="1600" dirty="0" smtClean="0">
                <a:latin typeface="+mj-lt"/>
              </a:rPr>
              <a:t>nabori i</a:t>
            </a:r>
            <a:r>
              <a:rPr lang="en-GB" sz="1600" dirty="0" err="1" smtClean="0">
                <a:latin typeface="+mj-lt"/>
              </a:rPr>
              <a:t>ndividualn</a:t>
            </a:r>
            <a:r>
              <a:rPr lang="sl-SI" sz="1600" dirty="0" smtClean="0">
                <a:latin typeface="+mj-lt"/>
              </a:rPr>
              <a:t>ih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terapij</a:t>
            </a:r>
            <a:r>
              <a:rPr lang="en-GB" sz="1600" dirty="0" smtClean="0">
                <a:latin typeface="+mj-lt"/>
              </a:rPr>
              <a:t>, </a:t>
            </a:r>
            <a:r>
              <a:rPr lang="en-GB" sz="1600" dirty="0" err="1">
                <a:latin typeface="+mj-lt"/>
              </a:rPr>
              <a:t>ki</a:t>
            </a:r>
            <a:r>
              <a:rPr lang="en-GB" sz="1600" dirty="0">
                <a:latin typeface="+mj-lt"/>
              </a:rPr>
              <a:t> se </a:t>
            </a:r>
            <a:r>
              <a:rPr lang="en-GB" sz="1600" dirty="0" err="1">
                <a:latin typeface="+mj-lt"/>
              </a:rPr>
              <a:t>znotraj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šole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ali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vrtca</a:t>
            </a:r>
            <a:r>
              <a:rPr lang="en-GB" sz="1600" dirty="0">
                <a:latin typeface="+mj-lt"/>
              </a:rPr>
              <a:t> ne </a:t>
            </a:r>
            <a:r>
              <a:rPr lang="en-GB" sz="1600" dirty="0" err="1">
                <a:latin typeface="+mj-lt"/>
              </a:rPr>
              <a:t>morejo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izvajati</a:t>
            </a:r>
            <a:r>
              <a:rPr lang="sl-SI" sz="1600" dirty="0">
                <a:latin typeface="+mj-lt"/>
              </a:rPr>
              <a:t> </a:t>
            </a:r>
            <a:r>
              <a:rPr lang="sl-SI" sz="1600" dirty="0" smtClean="0">
                <a:latin typeface="+mj-lt"/>
              </a:rPr>
              <a:t>(npr. </a:t>
            </a:r>
            <a:r>
              <a:rPr lang="sl-SI" sz="1600" dirty="0" err="1" smtClean="0">
                <a:latin typeface="+mj-lt"/>
              </a:rPr>
              <a:t>hipoterapija</a:t>
            </a:r>
            <a:r>
              <a:rPr lang="sl-SI" sz="1600" dirty="0">
                <a:latin typeface="+mj-lt"/>
              </a:rPr>
              <a:t> </a:t>
            </a:r>
            <a:r>
              <a:rPr lang="sl-SI" sz="1600" dirty="0" smtClean="0">
                <a:latin typeface="+mj-lt"/>
              </a:rPr>
              <a:t>…)</a:t>
            </a:r>
            <a:r>
              <a:rPr lang="sl-SI" sz="1600" dirty="0">
                <a:latin typeface="+mj-lt"/>
              </a:rPr>
              <a:t>,</a:t>
            </a:r>
            <a:endParaRPr lang="sl-SI" sz="1600" dirty="0" smtClean="0">
              <a:latin typeface="+mj-lt"/>
            </a:endParaRPr>
          </a:p>
          <a:p>
            <a:r>
              <a:rPr lang="sl-SI" sz="1600" dirty="0" err="1">
                <a:latin typeface="+mj-lt"/>
              </a:rPr>
              <a:t>u</a:t>
            </a:r>
            <a:r>
              <a:rPr lang="en-GB" sz="1600" dirty="0" err="1" smtClean="0">
                <a:latin typeface="+mj-lt"/>
              </a:rPr>
              <a:t>pora</a:t>
            </a:r>
            <a:r>
              <a:rPr lang="sl-SI" sz="1600" dirty="0" smtClean="0">
                <a:latin typeface="+mj-lt"/>
              </a:rPr>
              <a:t>ba </a:t>
            </a:r>
            <a:r>
              <a:rPr lang="en-GB" sz="1600" dirty="0" err="1" smtClean="0">
                <a:latin typeface="+mj-lt"/>
              </a:rPr>
              <a:t>strokovn</a:t>
            </a:r>
            <a:r>
              <a:rPr lang="sl-SI" sz="1600" dirty="0" smtClean="0">
                <a:latin typeface="+mj-lt"/>
              </a:rPr>
              <a:t>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literatur</a:t>
            </a:r>
            <a:r>
              <a:rPr lang="sl-SI" sz="1600" dirty="0" smtClean="0">
                <a:latin typeface="+mj-lt"/>
              </a:rPr>
              <a:t>e</a:t>
            </a:r>
            <a:r>
              <a:rPr lang="en-GB" sz="1600" dirty="0" smtClean="0">
                <a:latin typeface="+mj-lt"/>
              </a:rPr>
              <a:t>, </a:t>
            </a:r>
            <a:r>
              <a:rPr lang="en-GB" sz="1600" dirty="0" err="1" smtClean="0">
                <a:latin typeface="+mj-lt"/>
              </a:rPr>
              <a:t>didaktični</a:t>
            </a:r>
            <a:r>
              <a:rPr lang="sl-SI" sz="1600" dirty="0" smtClean="0">
                <a:latin typeface="+mj-lt"/>
              </a:rPr>
              <a:t>h</a:t>
            </a:r>
            <a:r>
              <a:rPr lang="en-GB" sz="1600" dirty="0" smtClean="0">
                <a:latin typeface="+mj-lt"/>
              </a:rPr>
              <a:t> material</a:t>
            </a:r>
            <a:r>
              <a:rPr lang="sl-SI" sz="1600" dirty="0" smtClean="0">
                <a:latin typeface="+mj-lt"/>
              </a:rPr>
              <a:t>ov</a:t>
            </a:r>
            <a:r>
              <a:rPr lang="en-GB" sz="1600" dirty="0" smtClean="0">
                <a:latin typeface="+mj-lt"/>
              </a:rPr>
              <a:t>, </a:t>
            </a:r>
            <a:r>
              <a:rPr lang="en-GB" sz="1600" dirty="0" err="1" smtClean="0">
                <a:latin typeface="+mj-lt"/>
              </a:rPr>
              <a:t>senzorn</a:t>
            </a:r>
            <a:r>
              <a:rPr lang="sl-SI" sz="1600" dirty="0" smtClean="0">
                <a:latin typeface="+mj-lt"/>
              </a:rPr>
              <a:t>ih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in </a:t>
            </a:r>
            <a:r>
              <a:rPr lang="en-GB" sz="1600" dirty="0" smtClean="0">
                <a:latin typeface="+mj-lt"/>
              </a:rPr>
              <a:t>drug</a:t>
            </a:r>
            <a:r>
              <a:rPr lang="sl-SI" sz="1600" dirty="0" smtClean="0">
                <a:latin typeface="+mj-lt"/>
              </a:rPr>
              <a:t>ih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pripomočk</a:t>
            </a:r>
            <a:r>
              <a:rPr lang="sl-SI" sz="1600" dirty="0" smtClean="0">
                <a:latin typeface="+mj-lt"/>
              </a:rPr>
              <a:t>ov,</a:t>
            </a:r>
          </a:p>
          <a:p>
            <a:r>
              <a:rPr lang="sl-SI" sz="1600" dirty="0" smtClean="0">
                <a:latin typeface="+mj-lt"/>
              </a:rPr>
              <a:t>k</a:t>
            </a:r>
            <a:r>
              <a:rPr lang="en-GB" sz="1600" dirty="0" err="1" smtClean="0">
                <a:latin typeface="+mj-lt"/>
              </a:rPr>
              <a:t>ompletn</a:t>
            </a:r>
            <a:r>
              <a:rPr lang="sl-SI" sz="1600" dirty="0" smtClean="0">
                <a:latin typeface="+mj-lt"/>
              </a:rPr>
              <a:t>a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diagnostik</a:t>
            </a:r>
            <a:r>
              <a:rPr lang="sl-SI" sz="1600" dirty="0" smtClean="0">
                <a:latin typeface="+mj-lt"/>
              </a:rPr>
              <a:t>a</a:t>
            </a:r>
            <a:r>
              <a:rPr lang="sl-SI" sz="1600" dirty="0">
                <a:latin typeface="+mj-lt"/>
              </a:rPr>
              <a:t>.</a:t>
            </a:r>
            <a:endParaRPr lang="sl-SI" sz="1600" dirty="0" smtClean="0">
              <a:latin typeface="+mj-lt"/>
            </a:endParaRPr>
          </a:p>
          <a:p>
            <a:endParaRPr lang="sl-SI" sz="2400" dirty="0" smtClean="0"/>
          </a:p>
          <a:p>
            <a:endParaRPr lang="en-GB" sz="2400" dirty="0"/>
          </a:p>
        </p:txBody>
      </p:sp>
      <p:sp>
        <p:nvSpPr>
          <p:cNvPr id="6" name="Pravokotnik 5"/>
          <p:cNvSpPr/>
          <p:nvPr/>
        </p:nvSpPr>
        <p:spPr>
          <a:xfrm>
            <a:off x="757725" y="5247110"/>
            <a:ext cx="3738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+mj-lt"/>
              </a:rPr>
              <a:t>https://www.youtube.com/watch?v=iei5oLOr-PA</a:t>
            </a: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450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Konstanca\Desktop\G1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4541" r="9563" b="9844"/>
          <a:stretch/>
        </p:blipFill>
        <p:spPr bwMode="auto">
          <a:xfrm rot="5400000">
            <a:off x="3973308" y="-1182166"/>
            <a:ext cx="6696889" cy="923539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odnaslov 2"/>
          <p:cNvSpPr>
            <a:spLocks noGrp="1"/>
          </p:cNvSpPr>
          <p:nvPr/>
        </p:nvSpPr>
        <p:spPr>
          <a:xfrm>
            <a:off x="156756" y="359410"/>
            <a:ext cx="2360022" cy="652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l-SI" sz="2400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Orff, G. (1989</a:t>
            </a:r>
            <a:r>
              <a:rPr lang="sl-SI" sz="2400" kern="12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l-SI" sz="2400" kern="12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i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sl-SI" sz="2400" i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i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r>
              <a:rPr lang="sl-SI" sz="2400" i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sl-SI" sz="2400" i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l-SI" sz="2400" i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Orff </a:t>
            </a:r>
            <a:r>
              <a:rPr lang="sl-SI" sz="2400" i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sl-SI" sz="2400" i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i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sl-SI" sz="2400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l-SI" sz="2400" kern="12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l-SI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(str. 30-34)</a:t>
            </a:r>
            <a:endParaRPr lang="sl-SI" sz="2400" kern="12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l-SI" sz="2400" kern="1200" dirty="0" err="1" smtClean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Schott</a:t>
            </a:r>
            <a:r>
              <a:rPr lang="sl-SI" sz="2400" kern="1200" dirty="0" smtClean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Konstanca\Desktop\G2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t="14761" r="3584" b="611"/>
          <a:stretch/>
        </p:blipFill>
        <p:spPr bwMode="auto">
          <a:xfrm rot="16200000">
            <a:off x="3043646" y="-866503"/>
            <a:ext cx="6601098" cy="866502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405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580" y="134549"/>
            <a:ext cx="11103428" cy="9826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altLang="sl-SI" sz="3200" dirty="0">
                <a:solidFill>
                  <a:srgbClr val="C00000"/>
                </a:solidFill>
              </a:rPr>
              <a:t>	   </a:t>
            </a:r>
            <a:r>
              <a:rPr lang="sl-SI" altLang="sl-SI" sz="3600" dirty="0" smtClean="0">
                <a:solidFill>
                  <a:srgbClr val="C00000"/>
                </a:solidFill>
              </a:rPr>
              <a:t>UČNA PIRPRAVA    							   	   </a:t>
            </a:r>
            <a:r>
              <a:rPr lang="sl-SI" altLang="sl-SI" sz="2800" dirty="0" smtClean="0">
                <a:solidFill>
                  <a:srgbClr val="C00000"/>
                </a:solidFill>
              </a:rPr>
              <a:t>P</a:t>
            </a:r>
            <a:r>
              <a:rPr lang="sl-SI" altLang="sl-SI" sz="2700" dirty="0" smtClean="0">
                <a:solidFill>
                  <a:srgbClr val="C00000"/>
                </a:solidFill>
              </a:rPr>
              <a:t>riporočila </a:t>
            </a:r>
            <a:r>
              <a:rPr lang="sl-SI" altLang="sl-SI" sz="2700" dirty="0">
                <a:solidFill>
                  <a:srgbClr val="C00000"/>
                </a:solidFill>
              </a:rPr>
              <a:t>za načrtovanje </a:t>
            </a:r>
            <a:r>
              <a:rPr lang="sl-SI" altLang="sl-SI" sz="2700" dirty="0" smtClean="0">
                <a:solidFill>
                  <a:srgbClr val="C00000"/>
                </a:solidFill>
              </a:rPr>
              <a:t>pouka glasbene umetnosti</a:t>
            </a:r>
            <a:endParaRPr lang="sl-SI" altLang="sl-SI" sz="2700" dirty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8323" y="1117211"/>
            <a:ext cx="9646336" cy="4985009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sl-SI" altLang="sl-SI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kompleksno načrtovanje </a:t>
            </a:r>
            <a:r>
              <a:rPr lang="sl-SI" altLang="sl-SI" sz="2000" dirty="0">
                <a:latin typeface="+mj-lt"/>
                <a:cs typeface="Times New Roman" pitchFamily="18" charset="0"/>
              </a:rPr>
              <a:t>in prepletanje glasbenih dejavnosti,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uravnoteženo načrtovanje glasbenih ciljev </a:t>
            </a:r>
            <a:r>
              <a:rPr lang="sl-SI" altLang="sl-SI" sz="2000" dirty="0">
                <a:latin typeface="+mj-lt"/>
                <a:cs typeface="Times New Roman" pitchFamily="18" charset="0"/>
              </a:rPr>
              <a:t>na prevladujočih področjih AF, PM in KOG razvoja, 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strokovno načrtovanje in uresničevanje glasbenih dejavnosti in vsebin </a:t>
            </a:r>
            <a:r>
              <a:rPr lang="sl-SI" altLang="sl-SI" sz="2000" dirty="0">
                <a:latin typeface="+mj-lt"/>
                <a:cs typeface="Times New Roman" pitchFamily="18" charset="0"/>
              </a:rPr>
              <a:t>(zapis vseh vsebin, ki so avtorsko delo študenta/učitelja in niso objavljene v didaktičnih gradivih – npr. notni zapis </a:t>
            </a:r>
            <a:r>
              <a:rPr lang="sl-SI" altLang="sl-SI" sz="2000" dirty="0" err="1">
                <a:latin typeface="+mj-lt"/>
                <a:cs typeface="Times New Roman" pitchFamily="18" charset="0"/>
              </a:rPr>
              <a:t>upevalnih</a:t>
            </a:r>
            <a:r>
              <a:rPr lang="sl-SI" altLang="sl-SI" sz="2000" dirty="0">
                <a:latin typeface="+mj-lt"/>
                <a:cs typeface="Times New Roman" pitchFamily="18" charset="0"/>
              </a:rPr>
              <a:t> vaj, solmizacijskih vaj, ritmičnih in/ali melodičnih spremljav itd.),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ustvarjalni in dejavnostni </a:t>
            </a:r>
            <a:r>
              <a:rPr lang="sl-SI" altLang="sl-SI" sz="2000" dirty="0">
                <a:latin typeface="+mj-lt"/>
                <a:cs typeface="Times New Roman" pitchFamily="18" charset="0"/>
              </a:rPr>
              <a:t>princip,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latin typeface="+mj-lt"/>
                <a:cs typeface="Times New Roman" pitchFamily="18" charset="0"/>
              </a:rPr>
              <a:t>vključevanje </a:t>
            </a:r>
            <a:r>
              <a:rPr lang="sl-SI" altLang="sl-SI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glasbeno-didaktičnih iger,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uporaba učbenika, </a:t>
            </a:r>
            <a:endParaRPr lang="sl-SI" altLang="sl-SI" sz="2000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uporaba rekvizitov, lutke …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l-SI" altLang="sl-SI" sz="2000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 dirty="0" smtClean="0">
                <a:latin typeface="+mj-lt"/>
                <a:cs typeface="Times New Roman" pitchFamily="18" charset="0"/>
              </a:rPr>
              <a:t>Izvedba </a:t>
            </a:r>
            <a:r>
              <a:rPr lang="sl-SI" altLang="sl-SI" sz="2000" dirty="0">
                <a:latin typeface="+mj-lt"/>
                <a:cs typeface="Times New Roman" pitchFamily="18" charset="0"/>
              </a:rPr>
              <a:t>načrtovane enote glasbene umetnosti: 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temeljita praktična priprava </a:t>
            </a:r>
            <a:r>
              <a:rPr lang="sl-SI" altLang="sl-SI" sz="2000" dirty="0">
                <a:latin typeface="+mj-lt"/>
                <a:cs typeface="Times New Roman" pitchFamily="18" charset="0"/>
              </a:rPr>
              <a:t>na izvedbo načrtovane priprave</a:t>
            </a:r>
            <a:r>
              <a:rPr lang="sl-SI" altLang="sl-SI" sz="2000" dirty="0" smtClean="0">
                <a:latin typeface="+mj-lt"/>
                <a:cs typeface="Times New Roman" pitchFamily="18" charset="0"/>
              </a:rPr>
              <a:t>!!</a:t>
            </a:r>
            <a:endParaRPr lang="sl-SI" altLang="sl-SI" sz="2000" dirty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98323" y="6242180"/>
            <a:ext cx="377268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endParaRPr lang="sl-SI" altLang="sl-SI" sz="1400" dirty="0"/>
          </a:p>
          <a:p>
            <a:pPr algn="r"/>
            <a:r>
              <a:rPr lang="sl-SI" altLang="sl-SI" sz="1400" dirty="0" smtClean="0"/>
              <a:t>Dr. Barbara </a:t>
            </a:r>
            <a:r>
              <a:rPr lang="sl-SI" altLang="sl-SI" sz="1400" dirty="0" err="1"/>
              <a:t>Sicherl</a:t>
            </a:r>
            <a:r>
              <a:rPr lang="sl-SI" altLang="sl-SI" sz="1400" dirty="0"/>
              <a:t>-Kafol: Interno gradivo 2017/18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54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0055290" cy="1143000"/>
          </a:xfrm>
        </p:spPr>
        <p:txBody>
          <a:bodyPr/>
          <a:lstStyle/>
          <a:p>
            <a:pPr eaLnBrk="1" hangingPunct="1"/>
            <a:r>
              <a:rPr lang="sl-SI" altLang="sl-SI" sz="3200" dirty="0"/>
              <a:t>	 </a:t>
            </a:r>
            <a:r>
              <a:rPr lang="sl-SI" altLang="sl-SI" sz="3200" dirty="0">
                <a:solidFill>
                  <a:srgbClr val="C00000"/>
                </a:solidFill>
              </a:rPr>
              <a:t>Struktura učne priprave za glasbeno umetnost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32062" y="1434637"/>
            <a:ext cx="8135938" cy="4525963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000" dirty="0"/>
              <a:t>    </a:t>
            </a:r>
            <a:r>
              <a:rPr lang="sl-SI" altLang="sl-SI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GLAVA: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latin typeface="Times New Roman" pitchFamily="18" charset="0"/>
                <a:cs typeface="Times New Roman" pitchFamily="18" charset="0"/>
              </a:rPr>
              <a:t>Predmet: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latin typeface="Times New Roman" pitchFamily="18" charset="0"/>
                <a:cs typeface="Times New Roman" pitchFamily="18" charset="0"/>
              </a:rPr>
              <a:t>Razred: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latin typeface="Times New Roman" pitchFamily="18" charset="0"/>
                <a:cs typeface="Times New Roman" pitchFamily="18" charset="0"/>
              </a:rPr>
              <a:t>Učna tema: </a:t>
            </a:r>
            <a:r>
              <a:rPr lang="sl-SI" altLang="sl-SI" sz="2000" u="sng" dirty="0">
                <a:latin typeface="Times New Roman" pitchFamily="18" charset="0"/>
                <a:cs typeface="Times New Roman" pitchFamily="18" charset="0"/>
              </a:rPr>
              <a:t>dejavno načrtovanje</a:t>
            </a:r>
            <a:r>
              <a:rPr lang="sl-SI" altLang="sl-SI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latin typeface="Times New Roman" pitchFamily="18" charset="0"/>
                <a:cs typeface="Times New Roman" pitchFamily="18" charset="0"/>
              </a:rPr>
              <a:t>Učna enota: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latin typeface="Times New Roman" pitchFamily="18" charset="0"/>
                <a:cs typeface="Times New Roman" pitchFamily="18" charset="0"/>
              </a:rPr>
              <a:t>Učni cilji: operativni in procesni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latin typeface="Times New Roman" pitchFamily="18" charset="0"/>
                <a:cs typeface="Times New Roman" pitchFamily="18" charset="0"/>
              </a:rPr>
              <a:t>Učne vsebine: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latin typeface="Times New Roman" pitchFamily="18" charset="0"/>
                <a:cs typeface="Times New Roman" pitchFamily="18" charset="0"/>
              </a:rPr>
              <a:t>Učne metode: </a:t>
            </a:r>
            <a:r>
              <a:rPr lang="sl-SI" altLang="sl-SI" sz="2000" u="sng" dirty="0">
                <a:latin typeface="Times New Roman" pitchFamily="18" charset="0"/>
                <a:cs typeface="Times New Roman" pitchFamily="18" charset="0"/>
              </a:rPr>
              <a:t>prevladujejo naj glasbene metode poučevanja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latin typeface="Times New Roman" pitchFamily="18" charset="0"/>
                <a:cs typeface="Times New Roman" pitchFamily="18" charset="0"/>
              </a:rPr>
              <a:t>Učne oblike: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latin typeface="Times New Roman" pitchFamily="18" charset="0"/>
                <a:cs typeface="Times New Roman" pitchFamily="18" charset="0"/>
              </a:rPr>
              <a:t>Učna sredstva in pripomočki: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latin typeface="Times New Roman" pitchFamily="18" charset="0"/>
                <a:cs typeface="Times New Roman" pitchFamily="18" charset="0"/>
              </a:rPr>
              <a:t>Literatura in viri:</a:t>
            </a:r>
          </a:p>
          <a:p>
            <a:pPr eaLnBrk="1" hangingPunct="1">
              <a:lnSpc>
                <a:spcPct val="90000"/>
              </a:lnSpc>
            </a:pPr>
            <a:endParaRPr lang="sl-SI" altLang="sl-SI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75113" y="6180215"/>
            <a:ext cx="4276532" cy="5921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600" dirty="0" smtClean="0"/>
              <a:t>dr</a:t>
            </a:r>
            <a:r>
              <a:rPr lang="sl-SI" altLang="sl-SI" sz="1600" dirty="0"/>
              <a:t>. Barbara </a:t>
            </a:r>
            <a:r>
              <a:rPr lang="sl-SI" altLang="sl-SI" sz="1600" dirty="0" err="1"/>
              <a:t>Sicherl</a:t>
            </a:r>
            <a:r>
              <a:rPr lang="sl-SI" altLang="sl-SI" sz="1600" dirty="0"/>
              <a:t>-Kafol: Interno gradivo 2017/18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374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 rot="16200000">
            <a:off x="-1160613" y="3379743"/>
            <a:ext cx="4534683" cy="53706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sz="3200" dirty="0" smtClean="0">
                <a:solidFill>
                  <a:srgbClr val="C00000"/>
                </a:solidFill>
              </a:rPr>
              <a:t>PRIMERI  UČNIH  PRIPRAV</a:t>
            </a:r>
            <a:r>
              <a:rPr lang="sl-SI" altLang="sl-SI" sz="2000" dirty="0" smtClean="0">
                <a:solidFill>
                  <a:srgbClr val="C00000"/>
                </a:solidFill>
              </a:rPr>
              <a:t/>
            </a:r>
            <a:br>
              <a:rPr lang="sl-SI" altLang="sl-SI" sz="2000" dirty="0" smtClean="0">
                <a:solidFill>
                  <a:srgbClr val="C00000"/>
                </a:solidFill>
              </a:rPr>
            </a:br>
            <a:endParaRPr lang="sl-SI" altLang="sl-SI" sz="3200" dirty="0">
              <a:solidFill>
                <a:srgbClr val="C00000"/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2249952" y="1163490"/>
          <a:ext cx="4948897" cy="435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8897">
                  <a:extLst>
                    <a:ext uri="{9D8B030D-6E8A-4147-A177-3AD203B41FA5}">
                      <a16:colId xmlns:a16="http://schemas.microsoft.com/office/drawing/2014/main" val="1049542906"/>
                    </a:ext>
                  </a:extLst>
                </a:gridCol>
              </a:tblGrid>
              <a:tr h="263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Učna tema: Kaj se učimo v glasbeni šoli</a:t>
                      </a: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8" marR="3822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86447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Učna enota: Kam pišemo note in kako</a:t>
                      </a: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8" marR="3822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962865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Prevladujoči tip ure: obravnava nove učne snovi</a:t>
                      </a: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8" marR="3822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286609"/>
                  </a:ext>
                </a:extLst>
              </a:tr>
              <a:tr h="17836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Operativni učni cilji in procesni učni cilji:</a:t>
                      </a:r>
                      <a:endParaRPr lang="en-GB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Učenci:</a:t>
                      </a:r>
                      <a:endParaRPr lang="en-GB" sz="9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sl-SI" sz="1000" dirty="0">
                          <a:effectLst/>
                        </a:rPr>
                        <a:t>z lastnimi, improviziranimi in Orffovimi inštrumenti spremljajo petje in ritmično izreko pozdravov ptic (PM, KOG);</a:t>
                      </a:r>
                      <a:endParaRPr lang="en-GB" sz="9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sl-SI" sz="1000" dirty="0">
                          <a:effectLst/>
                        </a:rPr>
                        <a:t>spodbujajo doživljanje glasbe z glasbeno dejavnostjo izvajanja (petje in igranje) (PM, KOG) in ustvarjanja ritmičnih motivov</a:t>
                      </a:r>
                      <a:endParaRPr lang="en-GB" sz="9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sl-SI" sz="1000" dirty="0">
                          <a:effectLst/>
                        </a:rPr>
                        <a:t>uporabljajo notni zapis in razvijajo osnovno orientacijo v notnem zapisu (PM, KOG);</a:t>
                      </a:r>
                      <a:endParaRPr lang="en-GB" sz="9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sl-SI" sz="1000" dirty="0">
                          <a:effectLst/>
                        </a:rPr>
                        <a:t>ob poslušanju in petju ritmično-melodičnih motivov poglabljajo predstave o tonskih trajanjih (četrtinke in osminke), višinah (DO, RE, MI, SO, LA) (KOG, PM);</a:t>
                      </a:r>
                      <a:endParaRPr lang="en-GB" sz="9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sl-SI" sz="1000" dirty="0">
                          <a:effectLst/>
                        </a:rPr>
                        <a:t>posnemajo estetsko interpretacijo pri petju posameznih ptičjih pozdravov (KOG, AF).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8" marR="3822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410179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Učne oblike: frontalna, individualna, skupinska</a:t>
                      </a: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8" marR="3822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875001"/>
                  </a:ext>
                </a:extLst>
              </a:tr>
              <a:tr h="1514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Učne metode: 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METODE POSLUŠANJA: analitično poslušanje - ritmična analiza (poimenovanje tonskih trajanj z ritmičnimi zlogi, ritmične uganke), melodična analiza (prepoznavanje in poimenovanje tonskih višin s solmizacijskimi zlogi, solmizacijske uganke)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METODE IZVAJANJA: ritmična izreka (demonstracija in posnemanje), petje s posnemanjem, petje s solmizacijskimi zlogi, igranje na lastna, improvizirana in Orffova glasbila (demonstracija in posnemanje), delo z glasbenim zapisom (zapis ritmičnih in solmizacijskih zlogov)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METODE USTVARJANJA: kratke ritmične izmišljarije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8" marR="3822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44613"/>
                  </a:ext>
                </a:extLst>
              </a:tr>
            </a:tbl>
          </a:graphicData>
        </a:graphic>
      </p:graphicFrame>
      <p:sp>
        <p:nvSpPr>
          <p:cNvPr id="16" name="Označba mesta vsebine 2"/>
          <p:cNvSpPr txBox="1">
            <a:spLocks/>
          </p:cNvSpPr>
          <p:nvPr/>
        </p:nvSpPr>
        <p:spPr>
          <a:xfrm>
            <a:off x="1948539" y="542976"/>
            <a:ext cx="5674571" cy="58298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…..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l-SI" sz="2000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000" dirty="0" smtClean="0">
                <a:latin typeface="+mj-lt"/>
              </a:rPr>
              <a:t>Kaj manjka?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046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sz="3200" dirty="0" smtClean="0">
                <a:solidFill>
                  <a:srgbClr val="C00000"/>
                </a:solidFill>
              </a:rPr>
              <a:t>V razmislek in utrjevanje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78554"/>
            <a:ext cx="10515600" cy="4351338"/>
          </a:xfrm>
        </p:spPr>
        <p:txBody>
          <a:bodyPr/>
          <a:lstStyle/>
          <a:p>
            <a:r>
              <a:rPr lang="sl-SI" dirty="0" err="1" smtClean="0">
                <a:latin typeface="+mj-lt"/>
              </a:rPr>
              <a:t>Gestalt</a:t>
            </a:r>
            <a:r>
              <a:rPr lang="sl-SI" dirty="0" smtClean="0">
                <a:latin typeface="+mj-lt"/>
              </a:rPr>
              <a:t> v Orff glasbeni terapiji</a:t>
            </a:r>
            <a:endParaRPr lang="sl-SI" dirty="0">
              <a:latin typeface="+mj-lt"/>
            </a:endParaRPr>
          </a:p>
          <a:p>
            <a:r>
              <a:rPr lang="sl-SI" dirty="0" smtClean="0">
                <a:latin typeface="+mj-lt"/>
              </a:rPr>
              <a:t>Zakaj notni zapis pritegne otroke z MAS?</a:t>
            </a:r>
          </a:p>
          <a:p>
            <a:r>
              <a:rPr lang="sl-SI" dirty="0" smtClean="0">
                <a:latin typeface="+mj-lt"/>
              </a:rPr>
              <a:t>Kako razumemo glasbo v povezavi z MAS?</a:t>
            </a:r>
          </a:p>
          <a:p>
            <a:r>
              <a:rPr lang="sl-SI" dirty="0" smtClean="0">
                <a:latin typeface="+mj-lt"/>
              </a:rPr>
              <a:t>Kaj si delita glasba in jezik?</a:t>
            </a:r>
          </a:p>
          <a:p>
            <a:r>
              <a:rPr lang="sl-SI" dirty="0" smtClean="0">
                <a:latin typeface="+mj-lt"/>
              </a:rPr>
              <a:t>Vpliv glasbenih izkušenj na:</a:t>
            </a:r>
          </a:p>
          <a:p>
            <a:pPr lvl="1"/>
            <a:r>
              <a:rPr lang="sl-SI" dirty="0" smtClean="0">
                <a:latin typeface="+mj-lt"/>
              </a:rPr>
              <a:t>socialno- čustveni razvoj otrok z mas</a:t>
            </a:r>
          </a:p>
          <a:p>
            <a:pPr lvl="1"/>
            <a:r>
              <a:rPr lang="sl-SI" dirty="0" smtClean="0">
                <a:latin typeface="+mj-lt"/>
              </a:rPr>
              <a:t>motorično spretnosti in čutno zaznavanje otrok z MAS</a:t>
            </a:r>
          </a:p>
          <a:p>
            <a:r>
              <a:rPr lang="sl-SI" dirty="0" smtClean="0">
                <a:latin typeface="+mj-lt"/>
              </a:rPr>
              <a:t>Načrtovanje učne priprave na glasbeno umetnost</a:t>
            </a:r>
            <a:endParaRPr lang="en-GB" dirty="0"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387"/>
            <a:ext cx="1201783" cy="1201783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04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743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   Vsebina predavanja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30375"/>
          </a:xfrm>
        </p:spPr>
        <p:txBody>
          <a:bodyPr>
            <a:normAutofit fontScale="92500" lnSpcReduction="20000"/>
          </a:bodyPr>
          <a:lstStyle/>
          <a:p>
            <a:r>
              <a:rPr lang="sl-SI" altLang="sl-SI" dirty="0" err="1" smtClean="0">
                <a:latin typeface="+mj-lt"/>
              </a:rPr>
              <a:t>Gestalt</a:t>
            </a:r>
            <a:r>
              <a:rPr lang="sl-SI" altLang="sl-SI" dirty="0" smtClean="0">
                <a:latin typeface="+mj-lt"/>
              </a:rPr>
              <a:t> v Orff glasbeni terapiji (nadaljevanje P12)</a:t>
            </a:r>
          </a:p>
          <a:p>
            <a:r>
              <a:rPr lang="sl-SI" altLang="sl-SI" dirty="0" smtClean="0">
                <a:latin typeface="+mj-lt"/>
              </a:rPr>
              <a:t>Otroci </a:t>
            </a:r>
            <a:r>
              <a:rPr lang="sl-SI" altLang="sl-SI" dirty="0">
                <a:latin typeface="+mj-lt"/>
              </a:rPr>
              <a:t>z motnjami avtističnega </a:t>
            </a:r>
            <a:r>
              <a:rPr lang="sl-SI" altLang="sl-SI" dirty="0" smtClean="0">
                <a:latin typeface="+mj-lt"/>
              </a:rPr>
              <a:t>spektra</a:t>
            </a:r>
          </a:p>
          <a:p>
            <a:r>
              <a:rPr lang="sl-SI" dirty="0" smtClean="0">
                <a:latin typeface="+mj-lt"/>
              </a:rPr>
              <a:t>Primeri dobre prakse vključevanja otrok z MAS</a:t>
            </a:r>
          </a:p>
          <a:p>
            <a:r>
              <a:rPr lang="sl-SI" dirty="0" smtClean="0">
                <a:latin typeface="+mj-lt"/>
              </a:rPr>
              <a:t>Učna priprava za glasbeno umetnost</a:t>
            </a:r>
          </a:p>
          <a:p>
            <a:endParaRPr lang="sl-SI" dirty="0">
              <a:latin typeface="+mj-lt"/>
            </a:endParaRPr>
          </a:p>
          <a:p>
            <a:endParaRPr lang="sl-SI" dirty="0" smtClean="0">
              <a:latin typeface="+mj-lt"/>
            </a:endParaRPr>
          </a:p>
          <a:p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 smtClean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4" y="0"/>
            <a:ext cx="1281953" cy="1281953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964681" y="7816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83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1xiG29UMO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2196" y="513806"/>
            <a:ext cx="10557690" cy="6178731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06680" y="69948"/>
            <a:ext cx="11223171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C00000"/>
                </a:solidFill>
                <a:latin typeface="+mj-lt"/>
              </a:rPr>
              <a:t>U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vodna </a:t>
            </a:r>
            <a:r>
              <a:rPr lang="sl-SI" dirty="0">
                <a:solidFill>
                  <a:srgbClr val="C00000"/>
                </a:solidFill>
                <a:latin typeface="+mj-lt"/>
              </a:rPr>
              <a:t>predstavitev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tematike    </a:t>
            </a:r>
            <a:r>
              <a:rPr lang="sl-SI" dirty="0" smtClean="0">
                <a:latin typeface="+mj-lt"/>
                <a:hlinkClick r:id="rId4"/>
              </a:rPr>
              <a:t>https</a:t>
            </a:r>
            <a:r>
              <a:rPr lang="sl-SI" dirty="0">
                <a:latin typeface="+mj-lt"/>
                <a:hlinkClick r:id="rId4"/>
              </a:rPr>
              <a:t>://</a:t>
            </a:r>
            <a:r>
              <a:rPr lang="sl-SI" dirty="0" smtClean="0">
                <a:latin typeface="+mj-lt"/>
                <a:hlinkClick r:id="rId4"/>
              </a:rPr>
              <a:t>www.youtube.com/watch?v=a1xiG29UMOA</a:t>
            </a: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933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347709"/>
            <a:ext cx="10019211" cy="810532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MAS in glasba (1)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838198" y="3593400"/>
            <a:ext cx="6109679" cy="13458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dirty="0" smtClean="0">
                <a:latin typeface="+mj-lt"/>
              </a:rPr>
              <a:t>Otroke z AM pogosto usmerjeno pritegnejo človeške kode, med drugim tudi v obliki not (notnega zapisa), ki so: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8" y="1492738"/>
            <a:ext cx="10515600" cy="1899139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sz="3000" dirty="0">
                <a:latin typeface="+mj-lt"/>
              </a:rPr>
              <a:t>P</a:t>
            </a:r>
            <a:r>
              <a:rPr lang="sl-SI" sz="3000" dirty="0" smtClean="0">
                <a:latin typeface="+mj-lt"/>
              </a:rPr>
              <a:t>odročji za procesiranje </a:t>
            </a:r>
            <a:r>
              <a:rPr lang="sl-SI" sz="3000" dirty="0">
                <a:latin typeface="+mj-lt"/>
              </a:rPr>
              <a:t>glasbe in jezika v možganih </a:t>
            </a:r>
            <a:r>
              <a:rPr lang="sl-SI" sz="3000" dirty="0" smtClean="0">
                <a:latin typeface="+mj-lt"/>
              </a:rPr>
              <a:t>se delno prekrivata, </a:t>
            </a:r>
          </a:p>
          <a:p>
            <a:pPr marL="0" indent="0" algn="ctr">
              <a:buNone/>
            </a:pPr>
            <a:r>
              <a:rPr lang="sl-SI" sz="3000" dirty="0" smtClean="0">
                <a:latin typeface="+mj-lt"/>
              </a:rPr>
              <a:t>a </a:t>
            </a:r>
            <a:r>
              <a:rPr lang="sl-SI" sz="3000" dirty="0">
                <a:latin typeface="+mj-lt"/>
              </a:rPr>
              <a:t>so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sposobnosti</a:t>
            </a:r>
            <a:r>
              <a:rPr lang="sl-SI" dirty="0">
                <a:solidFill>
                  <a:srgbClr val="C00000"/>
                </a:solidFill>
                <a:latin typeface="+mj-lt"/>
              </a:rPr>
              <a:t>, </a:t>
            </a:r>
            <a:endParaRPr lang="sl-SI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ki </a:t>
            </a:r>
            <a:r>
              <a:rPr lang="sl-SI" dirty="0">
                <a:solidFill>
                  <a:srgbClr val="C00000"/>
                </a:solidFill>
                <a:latin typeface="+mj-lt"/>
              </a:rPr>
              <a:t>izhajajo iz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procesiranja glasbe, </a:t>
            </a:r>
            <a:r>
              <a:rPr lang="sl-SI" dirty="0">
                <a:solidFill>
                  <a:srgbClr val="C00000"/>
                </a:solidFill>
                <a:latin typeface="+mj-lt"/>
              </a:rPr>
              <a:t>večinoma ohranjene ob tem, </a:t>
            </a:r>
            <a:endParaRPr lang="sl-SI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ko </a:t>
            </a:r>
            <a:r>
              <a:rPr lang="sl-SI" dirty="0">
                <a:solidFill>
                  <a:srgbClr val="C00000"/>
                </a:solidFill>
                <a:latin typeface="+mj-lt"/>
              </a:rPr>
              <a:t>otrok ne govori ali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ko govor </a:t>
            </a:r>
            <a:r>
              <a:rPr lang="sl-SI" dirty="0">
                <a:solidFill>
                  <a:srgbClr val="C00000"/>
                </a:solidFill>
                <a:latin typeface="+mj-lt"/>
              </a:rPr>
              <a:t>in jezik pomembno slabše uporablja. </a:t>
            </a: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838198" y="6486544"/>
            <a:ext cx="10515600" cy="283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latin typeface="+mj-lt"/>
              </a:rPr>
              <a:t>Habe, </a:t>
            </a:r>
            <a:r>
              <a:rPr lang="sl-SI" dirty="0" smtClean="0">
                <a:latin typeface="+mj-lt"/>
              </a:rPr>
              <a:t>K. in </a:t>
            </a:r>
            <a:r>
              <a:rPr lang="sl-SI" dirty="0" err="1" smtClean="0">
                <a:latin typeface="+mj-lt"/>
              </a:rPr>
              <a:t>Sicherl</a:t>
            </a:r>
            <a:r>
              <a:rPr lang="sl-SI" dirty="0" smtClean="0">
                <a:latin typeface="+mj-lt"/>
              </a:rPr>
              <a:t> Kafol, B. (2020). </a:t>
            </a:r>
            <a:r>
              <a:rPr lang="sl-SI" i="1" dirty="0" smtClean="0">
                <a:latin typeface="+mj-lt"/>
              </a:rPr>
              <a:t>Avtizem in glasba. </a:t>
            </a:r>
            <a:r>
              <a:rPr lang="sl-SI" dirty="0" smtClean="0">
                <a:latin typeface="+mj-lt"/>
              </a:rPr>
              <a:t>Pedagoška fakulteta Univerze v Ljubljani</a:t>
            </a:r>
            <a:r>
              <a:rPr lang="sl-SI" i="1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4449396" y="4583873"/>
            <a:ext cx="4996961" cy="13948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hierarhično strukturirane,</a:t>
            </a:r>
          </a:p>
          <a:p>
            <a:pPr>
              <a:buFontTx/>
              <a:buChar char="-"/>
            </a:pPr>
            <a:r>
              <a:rPr lang="sl-SI" sz="2400" dirty="0">
                <a:solidFill>
                  <a:srgbClr val="C00000"/>
                </a:solidFill>
                <a:latin typeface="+mj-lt"/>
              </a:rPr>
              <a:t>p</a:t>
            </a: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ričakovane,</a:t>
            </a:r>
          </a:p>
          <a:p>
            <a:pPr>
              <a:buFontTx/>
              <a:buChar char="-"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tvorijo ponavljajoče se vzorce. </a:t>
            </a:r>
            <a:endParaRPr lang="sl-SI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925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5097" y="365125"/>
            <a:ext cx="11016343" cy="784406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C00000"/>
                </a:solidFill>
              </a:rPr>
              <a:t>   Vpliv</a:t>
            </a:r>
            <a:r>
              <a:rPr lang="en-GB" sz="4000" dirty="0" smtClean="0">
                <a:solidFill>
                  <a:srgbClr val="C00000"/>
                </a:solidFill>
              </a:rPr>
              <a:t> </a:t>
            </a:r>
            <a:r>
              <a:rPr lang="sl-SI" sz="4000" dirty="0" smtClean="0">
                <a:solidFill>
                  <a:srgbClr val="C00000"/>
                </a:solidFill>
              </a:rPr>
              <a:t>glasbenih izkušenj</a:t>
            </a:r>
            <a:r>
              <a:rPr lang="en-GB" sz="4000" dirty="0" smtClean="0">
                <a:solidFill>
                  <a:srgbClr val="C00000"/>
                </a:solidFill>
              </a:rPr>
              <a:t> </a:t>
            </a:r>
            <a:r>
              <a:rPr lang="en-GB" sz="4000" dirty="0" err="1">
                <a:solidFill>
                  <a:srgbClr val="C00000"/>
                </a:solidFill>
              </a:rPr>
              <a:t>na</a:t>
            </a:r>
            <a:r>
              <a:rPr lang="en-GB" sz="4000" dirty="0">
                <a:solidFill>
                  <a:srgbClr val="C00000"/>
                </a:solidFill>
              </a:rPr>
              <a:t> </a:t>
            </a:r>
            <a:r>
              <a:rPr lang="en-GB" sz="4000" dirty="0" err="1">
                <a:solidFill>
                  <a:srgbClr val="C00000"/>
                </a:solidFill>
              </a:rPr>
              <a:t>razvoj</a:t>
            </a:r>
            <a:r>
              <a:rPr lang="en-GB" sz="4000" dirty="0">
                <a:solidFill>
                  <a:srgbClr val="C00000"/>
                </a:solidFill>
              </a:rPr>
              <a:t> </a:t>
            </a:r>
            <a:r>
              <a:rPr lang="en-GB" sz="4000" dirty="0" err="1">
                <a:solidFill>
                  <a:srgbClr val="C00000"/>
                </a:solidFill>
              </a:rPr>
              <a:t>komunikacije</a:t>
            </a:r>
            <a:r>
              <a:rPr lang="en-GB" sz="4000" dirty="0">
                <a:solidFill>
                  <a:srgbClr val="C00000"/>
                </a:solidFill>
              </a:rPr>
              <a:t> (in </a:t>
            </a:r>
            <a:r>
              <a:rPr lang="en-GB" sz="4000" dirty="0" err="1">
                <a:solidFill>
                  <a:srgbClr val="C00000"/>
                </a:solidFill>
              </a:rPr>
              <a:t>jezika</a:t>
            </a:r>
            <a:r>
              <a:rPr lang="en-GB" sz="4000" dirty="0">
                <a:solidFill>
                  <a:srgbClr val="C00000"/>
                </a:solidFill>
              </a:rPr>
              <a:t>)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212977" cy="2946672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>
                <a:latin typeface="+mj-lt"/>
              </a:rPr>
              <a:t>Glasba</a:t>
            </a:r>
            <a:r>
              <a:rPr lang="en-GB" dirty="0">
                <a:latin typeface="+mj-lt"/>
              </a:rPr>
              <a:t> in </a:t>
            </a:r>
            <a:r>
              <a:rPr lang="en-GB" dirty="0" err="1">
                <a:latin typeface="+mj-lt"/>
              </a:rPr>
              <a:t>jezik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si</a:t>
            </a:r>
            <a:r>
              <a:rPr lang="en-GB" dirty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delita</a:t>
            </a:r>
            <a:r>
              <a:rPr lang="sl-SI" dirty="0" smtClean="0">
                <a:latin typeface="+mj-lt"/>
              </a:rPr>
              <a:t>:</a:t>
            </a:r>
          </a:p>
          <a:p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+mj-lt"/>
              </a:rPr>
              <a:t>kompleksno</a:t>
            </a:r>
            <a:r>
              <a:rPr lang="en-GB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zvočno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zaznavno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(in </a:t>
            </a:r>
            <a:r>
              <a:rPr lang="en-GB" dirty="0" err="1">
                <a:latin typeface="+mj-lt"/>
              </a:rPr>
              <a:t>tudi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zapisovanje</a:t>
            </a:r>
            <a:r>
              <a:rPr lang="en-GB" dirty="0">
                <a:latin typeface="+mj-lt"/>
              </a:rPr>
              <a:t> s </a:t>
            </a:r>
            <a:r>
              <a:rPr lang="en-GB" dirty="0" err="1">
                <a:latin typeface="+mj-lt"/>
              </a:rPr>
              <a:t>slikovnim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simbolnmi</a:t>
            </a:r>
            <a:r>
              <a:rPr lang="en-GB" dirty="0">
                <a:latin typeface="+mj-lt"/>
              </a:rPr>
              <a:t> – </a:t>
            </a:r>
            <a:r>
              <a:rPr lang="en-GB" dirty="0" err="1">
                <a:latin typeface="+mj-lt"/>
              </a:rPr>
              <a:t>grafičnim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notnim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glasbenim</a:t>
            </a:r>
            <a:r>
              <a:rPr lang="en-GB" dirty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zapisom</a:t>
            </a:r>
            <a:r>
              <a:rPr lang="sl-SI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oz.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črkovn</a:t>
            </a:r>
            <a:r>
              <a:rPr lang="sl-SI" dirty="0" smtClean="0">
                <a:latin typeface="+mj-lt"/>
              </a:rPr>
              <a:t>o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abecedo</a:t>
            </a:r>
            <a:r>
              <a:rPr lang="en-GB" dirty="0" smtClean="0">
                <a:latin typeface="+mj-lt"/>
              </a:rPr>
              <a:t>),</a:t>
            </a:r>
            <a:endParaRPr lang="sl-SI" dirty="0" smtClean="0">
              <a:latin typeface="+mj-lt"/>
            </a:endParaRPr>
          </a:p>
          <a:p>
            <a:r>
              <a:rPr lang="en-GB" dirty="0" err="1" smtClean="0">
                <a:solidFill>
                  <a:srgbClr val="C00000"/>
                </a:solidFill>
                <a:latin typeface="+mj-lt"/>
              </a:rPr>
              <a:t>razvrščanje</a:t>
            </a:r>
            <a:r>
              <a:rPr lang="en-GB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manjših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enot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v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večje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strukture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(</a:t>
            </a:r>
            <a:r>
              <a:rPr lang="en-GB" dirty="0" err="1">
                <a:latin typeface="+mj-lt"/>
              </a:rPr>
              <a:t>ritmične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melodične</a:t>
            </a:r>
            <a:r>
              <a:rPr lang="en-GB" dirty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vsebine</a:t>
            </a:r>
            <a:r>
              <a:rPr lang="sl-SI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oz.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zlogi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stavki</a:t>
            </a:r>
            <a:r>
              <a:rPr lang="en-GB" dirty="0">
                <a:latin typeface="+mj-lt"/>
              </a:rPr>
              <a:t> …), </a:t>
            </a:r>
            <a:endParaRPr lang="sl-SI" dirty="0" smtClean="0">
              <a:latin typeface="+mj-lt"/>
            </a:endParaRPr>
          </a:p>
          <a:p>
            <a:r>
              <a:rPr lang="en-GB" dirty="0" err="1" smtClean="0">
                <a:solidFill>
                  <a:srgbClr val="C00000"/>
                </a:solidFill>
                <a:latin typeface="+mj-lt"/>
              </a:rPr>
              <a:t>zahtevnejše</a:t>
            </a:r>
            <a:r>
              <a:rPr lang="en-GB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kognitivne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procese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(</a:t>
            </a:r>
            <a:r>
              <a:rPr lang="en-GB" dirty="0" err="1">
                <a:latin typeface="+mj-lt"/>
              </a:rPr>
              <a:t>npr</a:t>
            </a:r>
            <a:r>
              <a:rPr lang="en-GB" dirty="0">
                <a:latin typeface="+mj-lt"/>
              </a:rPr>
              <a:t>. </a:t>
            </a:r>
            <a:r>
              <a:rPr lang="en-GB" dirty="0" err="1">
                <a:latin typeface="+mj-lt"/>
              </a:rPr>
              <a:t>pozornost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pomnenje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…)</a:t>
            </a:r>
            <a:r>
              <a:rPr lang="sl-SI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838198" y="6287589"/>
            <a:ext cx="10515600" cy="481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atin typeface="+mj-lt"/>
              </a:rPr>
              <a:t>Srinivasan</a:t>
            </a:r>
            <a:r>
              <a:rPr lang="en-GB" sz="1400" dirty="0">
                <a:latin typeface="+mj-lt"/>
              </a:rPr>
              <a:t>, S. M., </a:t>
            </a:r>
            <a:r>
              <a:rPr lang="en-GB" sz="1400" dirty="0" err="1">
                <a:latin typeface="+mj-lt"/>
              </a:rPr>
              <a:t>Bhar</a:t>
            </a:r>
            <a:r>
              <a:rPr lang="en-GB" sz="1400" dirty="0">
                <a:latin typeface="+mj-lt"/>
              </a:rPr>
              <a:t>, A. N. (2013). A review of “music and movement” therapies for children with autism: embodied interventions for multisystem development</a:t>
            </a:r>
            <a:r>
              <a:rPr lang="en-GB" sz="1400" dirty="0" smtClean="0">
                <a:latin typeface="+mj-lt"/>
              </a:rPr>
              <a:t>.</a:t>
            </a:r>
            <a:r>
              <a:rPr lang="sl-SI" sz="1400" dirty="0" smtClean="0">
                <a:latin typeface="+mj-lt"/>
              </a:rPr>
              <a:t> </a:t>
            </a:r>
            <a:r>
              <a:rPr lang="sl-SI" sz="1400" i="1" dirty="0" err="1" smtClean="0">
                <a:latin typeface="+mj-lt"/>
              </a:rPr>
              <a:t>Frontiers</a:t>
            </a:r>
            <a:r>
              <a:rPr lang="sl-SI" sz="1400" i="1" dirty="0" smtClean="0">
                <a:latin typeface="+mj-lt"/>
              </a:rPr>
              <a:t> in </a:t>
            </a:r>
            <a:r>
              <a:rPr lang="sl-SI" sz="1400" i="1" dirty="0" err="1" smtClean="0">
                <a:latin typeface="+mj-lt"/>
              </a:rPr>
              <a:t>Integrative</a:t>
            </a:r>
            <a:r>
              <a:rPr lang="sl-SI" sz="1400" i="1" dirty="0" smtClean="0">
                <a:latin typeface="+mj-lt"/>
              </a:rPr>
              <a:t> </a:t>
            </a:r>
            <a:r>
              <a:rPr lang="sl-SI" sz="1400" i="1" dirty="0" err="1" smtClean="0">
                <a:latin typeface="+mj-lt"/>
              </a:rPr>
              <a:t>Neuroscience</a:t>
            </a:r>
            <a:r>
              <a:rPr lang="sl-SI" sz="1400" dirty="0" smtClean="0">
                <a:latin typeface="+mj-lt"/>
              </a:rPr>
              <a:t>, </a:t>
            </a:r>
            <a:r>
              <a:rPr lang="en-GB" sz="1400" dirty="0" smtClean="0">
                <a:latin typeface="+mj-lt"/>
              </a:rPr>
              <a:t>7</a:t>
            </a:r>
            <a:r>
              <a:rPr lang="en-GB" sz="1400" dirty="0">
                <a:latin typeface="+mj-lt"/>
              </a:rPr>
              <a:t>, 22.  </a:t>
            </a:r>
            <a:r>
              <a:rPr lang="en-GB" sz="1400" dirty="0" err="1">
                <a:latin typeface="+mj-lt"/>
              </a:rPr>
              <a:t>doi</a:t>
            </a:r>
            <a:r>
              <a:rPr lang="en-GB" sz="1400" dirty="0">
                <a:latin typeface="+mj-lt"/>
              </a:rPr>
              <a:t>: </a:t>
            </a:r>
            <a:r>
              <a:rPr lang="en-GB" sz="1400" dirty="0">
                <a:latin typeface="+mj-lt"/>
                <a:hlinkClick r:id="rId2"/>
              </a:rPr>
              <a:t>10.3389/fnint.2013.00022</a:t>
            </a:r>
            <a:endParaRPr lang="en-GB" sz="1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842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7794" y="1288233"/>
            <a:ext cx="10515600" cy="1855562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sl-SI" sz="2800" dirty="0"/>
              <a:t>Pomembna je </a:t>
            </a:r>
            <a:r>
              <a:rPr lang="sl-SI" sz="2800" dirty="0">
                <a:solidFill>
                  <a:srgbClr val="C00000"/>
                </a:solidFill>
              </a:rPr>
              <a:t>povezava glasbe in pozitivnih čustev </a:t>
            </a:r>
            <a:r>
              <a:rPr lang="sl-SI" sz="2800" dirty="0"/>
              <a:t>pri otrocih z AM. 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/>
              <a:t>Ob </a:t>
            </a:r>
            <a:r>
              <a:rPr lang="sl-SI" sz="2800" dirty="0"/>
              <a:t>siceršnjih težavah </a:t>
            </a:r>
            <a:r>
              <a:rPr lang="sl-SI" sz="2800" dirty="0" smtClean="0"/>
              <a:t>pri </a:t>
            </a:r>
            <a:r>
              <a:rPr lang="sl-SI" sz="2800" dirty="0"/>
              <a:t>prepoznavanju čustvenih stanj pri sebi in </a:t>
            </a:r>
            <a:r>
              <a:rPr lang="sl-SI" sz="2800" dirty="0" smtClean="0"/>
              <a:t>drugih </a:t>
            </a:r>
            <a:r>
              <a:rPr lang="sl-SI" sz="2800" dirty="0"/>
              <a:t>lahko slednje bolje prepoznajo z glasbo. 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>
                <a:solidFill>
                  <a:srgbClr val="C00000"/>
                </a:solidFill>
              </a:rPr>
              <a:t>Glasbo </a:t>
            </a:r>
            <a:r>
              <a:rPr lang="sl-SI" sz="2800" dirty="0">
                <a:solidFill>
                  <a:srgbClr val="C00000"/>
                </a:solidFill>
              </a:rPr>
              <a:t>lahko torej razumemo kot »</a:t>
            </a:r>
            <a:r>
              <a:rPr lang="sl-SI" sz="2800" u="sng" dirty="0">
                <a:solidFill>
                  <a:srgbClr val="C00000"/>
                </a:solidFill>
              </a:rPr>
              <a:t>posebno okno v svet avtizma</a:t>
            </a:r>
            <a:r>
              <a:rPr lang="sl-SI" sz="2800" dirty="0">
                <a:solidFill>
                  <a:srgbClr val="C00000"/>
                </a:solidFill>
              </a:rPr>
              <a:t>«.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7794" y="3370217"/>
            <a:ext cx="10515600" cy="2952206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>
                <a:latin typeface="+mj-lt"/>
              </a:rPr>
              <a:t>Glasba se </a:t>
            </a:r>
            <a:r>
              <a:rPr lang="sl-SI" dirty="0" smtClean="0">
                <a:latin typeface="+mj-lt"/>
              </a:rPr>
              <a:t>vedno </a:t>
            </a:r>
            <a:r>
              <a:rPr lang="sl-SI" dirty="0">
                <a:latin typeface="+mj-lt"/>
              </a:rPr>
              <a:t>bolj uveljavlja tudi kot oblika terapevtske obravnave in podpore. 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Pokazalo </a:t>
            </a:r>
            <a:r>
              <a:rPr lang="sl-SI" dirty="0">
                <a:solidFill>
                  <a:srgbClr val="C00000"/>
                </a:solidFill>
                <a:latin typeface="+mj-lt"/>
              </a:rPr>
              <a:t>se je, da z glasbo otroci z AM razvijajo komunikacijske sposobnosti in socialne spretnosti.  </a:t>
            </a:r>
            <a:endParaRPr lang="sl-SI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Glede </a:t>
            </a:r>
            <a:r>
              <a:rPr lang="sl-SI" dirty="0">
                <a:solidFill>
                  <a:srgbClr val="C00000"/>
                </a:solidFill>
                <a:latin typeface="+mj-lt"/>
              </a:rPr>
              <a:t>na </a:t>
            </a:r>
            <a:r>
              <a:rPr lang="sl-SI" dirty="0" err="1">
                <a:solidFill>
                  <a:srgbClr val="C00000"/>
                </a:solidFill>
                <a:latin typeface="+mj-lt"/>
              </a:rPr>
              <a:t>nevroslikovne</a:t>
            </a:r>
            <a:r>
              <a:rPr lang="sl-SI" dirty="0">
                <a:solidFill>
                  <a:srgbClr val="C00000"/>
                </a:solidFill>
                <a:latin typeface="+mj-lt"/>
              </a:rPr>
              <a:t> študije pa bi imela glasba lahko tudi širši vpliv na razvoj otrok z AM in sicer na njihove slušne sposobnosti, gibanje, čustva in spomin. </a:t>
            </a:r>
            <a:endParaRPr lang="en-GB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838199" y="347709"/>
            <a:ext cx="10019211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smtClean="0">
                <a:solidFill>
                  <a:srgbClr val="C00000"/>
                </a:solidFill>
              </a:rPr>
              <a:t>MAS in glasba (2)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8" name="Označba mesta vsebine 2"/>
          <p:cNvSpPr txBox="1">
            <a:spLocks/>
          </p:cNvSpPr>
          <p:nvPr/>
        </p:nvSpPr>
        <p:spPr>
          <a:xfrm>
            <a:off x="838198" y="6486544"/>
            <a:ext cx="10515600" cy="283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latin typeface="+mj-lt"/>
              </a:rPr>
              <a:t>Habe, </a:t>
            </a:r>
            <a:r>
              <a:rPr lang="sl-SI" dirty="0" smtClean="0">
                <a:latin typeface="+mj-lt"/>
              </a:rPr>
              <a:t>K. in </a:t>
            </a:r>
            <a:r>
              <a:rPr lang="sl-SI" dirty="0" err="1" smtClean="0">
                <a:latin typeface="+mj-lt"/>
              </a:rPr>
              <a:t>Sicherl</a:t>
            </a:r>
            <a:r>
              <a:rPr lang="sl-SI" dirty="0" smtClean="0">
                <a:latin typeface="+mj-lt"/>
              </a:rPr>
              <a:t> Kafol, B. (2020). </a:t>
            </a:r>
            <a:r>
              <a:rPr lang="sl-SI" i="1" dirty="0" smtClean="0">
                <a:latin typeface="+mj-lt"/>
              </a:rPr>
              <a:t>Avtizem in glasba. </a:t>
            </a:r>
            <a:r>
              <a:rPr lang="sl-SI" dirty="0" smtClean="0">
                <a:latin typeface="+mj-lt"/>
              </a:rPr>
              <a:t>Pedagoška fakulteta Univerze v Ljubljani</a:t>
            </a:r>
            <a:r>
              <a:rPr lang="sl-SI" i="1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84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5332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Neposredni in posredni vplivi glasbenih izkušenj (terapije) na različna področja razvoja otrok z MAS</a:t>
            </a:r>
            <a:endParaRPr lang="en-GB" sz="3600" dirty="0">
              <a:solidFill>
                <a:srgbClr val="C00000"/>
              </a:solidFill>
            </a:endParaRPr>
          </a:p>
        </p:txBody>
      </p:sp>
      <p:pic>
        <p:nvPicPr>
          <p:cNvPr id="3" name="Slika 2" descr="An external file that holds a picture, illustration, etc.&#10;Object name is fnint-07-00022-g0001.jpg">
            <a:hlinkClick r:id="rId2" tgtFrame="&quot;tileshopwindow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11" y="1914797"/>
            <a:ext cx="6370320" cy="3672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198" y="6287589"/>
            <a:ext cx="10515600" cy="481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atin typeface="+mj-lt"/>
              </a:rPr>
              <a:t>Srinivasan</a:t>
            </a:r>
            <a:r>
              <a:rPr lang="en-GB" sz="1400" dirty="0">
                <a:latin typeface="+mj-lt"/>
              </a:rPr>
              <a:t>, S. M., </a:t>
            </a:r>
            <a:r>
              <a:rPr lang="en-GB" sz="1400" dirty="0" err="1">
                <a:latin typeface="+mj-lt"/>
              </a:rPr>
              <a:t>Bhar</a:t>
            </a:r>
            <a:r>
              <a:rPr lang="en-GB" sz="1400" dirty="0">
                <a:latin typeface="+mj-lt"/>
              </a:rPr>
              <a:t>, A. N. (2013). A review of “music and movement” therapies for children with autism: embodied interventions for multisystem development</a:t>
            </a:r>
            <a:r>
              <a:rPr lang="en-GB" sz="1400" dirty="0" smtClean="0">
                <a:latin typeface="+mj-lt"/>
              </a:rPr>
              <a:t>.</a:t>
            </a:r>
            <a:r>
              <a:rPr lang="sl-SI" sz="1400" dirty="0" smtClean="0">
                <a:latin typeface="+mj-lt"/>
              </a:rPr>
              <a:t> </a:t>
            </a:r>
            <a:r>
              <a:rPr lang="sl-SI" sz="1400" i="1" dirty="0" err="1" smtClean="0">
                <a:latin typeface="+mj-lt"/>
              </a:rPr>
              <a:t>Frontiers</a:t>
            </a:r>
            <a:r>
              <a:rPr lang="sl-SI" sz="1400" i="1" dirty="0" smtClean="0">
                <a:latin typeface="+mj-lt"/>
              </a:rPr>
              <a:t> in </a:t>
            </a:r>
            <a:r>
              <a:rPr lang="sl-SI" sz="1400" i="1" dirty="0" err="1" smtClean="0">
                <a:latin typeface="+mj-lt"/>
              </a:rPr>
              <a:t>Integrative</a:t>
            </a:r>
            <a:r>
              <a:rPr lang="sl-SI" sz="1400" i="1" dirty="0" smtClean="0">
                <a:latin typeface="+mj-lt"/>
              </a:rPr>
              <a:t> </a:t>
            </a:r>
            <a:r>
              <a:rPr lang="sl-SI" sz="1400" i="1" dirty="0" err="1" smtClean="0">
                <a:latin typeface="+mj-lt"/>
              </a:rPr>
              <a:t>Neuroscience</a:t>
            </a:r>
            <a:r>
              <a:rPr lang="sl-SI" sz="1400" dirty="0" smtClean="0">
                <a:latin typeface="+mj-lt"/>
              </a:rPr>
              <a:t>, </a:t>
            </a:r>
            <a:r>
              <a:rPr lang="en-GB" sz="1400" dirty="0" smtClean="0">
                <a:latin typeface="+mj-lt"/>
              </a:rPr>
              <a:t>7</a:t>
            </a:r>
            <a:r>
              <a:rPr lang="en-GB" sz="1400" dirty="0">
                <a:latin typeface="+mj-lt"/>
              </a:rPr>
              <a:t>, 22.  </a:t>
            </a:r>
            <a:r>
              <a:rPr lang="en-GB" sz="1400" dirty="0" err="1">
                <a:latin typeface="+mj-lt"/>
              </a:rPr>
              <a:t>doi</a:t>
            </a:r>
            <a:r>
              <a:rPr lang="en-GB" sz="1400" dirty="0">
                <a:latin typeface="+mj-lt"/>
              </a:rPr>
              <a:t>: </a:t>
            </a:r>
            <a:r>
              <a:rPr lang="en-GB" sz="1400" dirty="0">
                <a:latin typeface="+mj-lt"/>
                <a:hlinkClick r:id="rId4"/>
              </a:rPr>
              <a:t>10.3389/fnint.2013.00022</a:t>
            </a:r>
            <a:endParaRPr lang="en-GB" sz="1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620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7349" y="391250"/>
            <a:ext cx="10649913" cy="968627"/>
          </a:xfrm>
        </p:spPr>
        <p:txBody>
          <a:bodyPr>
            <a:normAutofit/>
          </a:bodyPr>
          <a:lstStyle/>
          <a:p>
            <a:pPr algn="ctr"/>
            <a:r>
              <a:rPr lang="en-GB" sz="3200" dirty="0" err="1">
                <a:solidFill>
                  <a:srgbClr val="C00000"/>
                </a:solidFill>
              </a:rPr>
              <a:t>Vpliv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</a:rPr>
              <a:t>gl</a:t>
            </a:r>
            <a:r>
              <a:rPr lang="sl-SI" sz="3200" dirty="0" err="1" smtClean="0">
                <a:solidFill>
                  <a:srgbClr val="C00000"/>
                </a:solidFill>
              </a:rPr>
              <a:t>asbenih</a:t>
            </a:r>
            <a:r>
              <a:rPr lang="sl-SI" sz="3200" dirty="0" smtClean="0">
                <a:solidFill>
                  <a:srgbClr val="C00000"/>
                </a:solidFill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</a:rPr>
              <a:t>izkušen</a:t>
            </a:r>
            <a:r>
              <a:rPr lang="sl-SI" sz="3200" dirty="0" smtClean="0">
                <a:solidFill>
                  <a:srgbClr val="C00000"/>
                </a:solidFill>
              </a:rPr>
              <a:t>j</a:t>
            </a:r>
            <a:r>
              <a:rPr lang="en-GB" sz="3200" dirty="0" smtClean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na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socialno</a:t>
            </a:r>
            <a:r>
              <a:rPr lang="en-GB" sz="3200" dirty="0">
                <a:solidFill>
                  <a:srgbClr val="C00000"/>
                </a:solidFill>
              </a:rPr>
              <a:t> - </a:t>
            </a:r>
            <a:r>
              <a:rPr lang="en-GB" sz="3200" dirty="0" err="1">
                <a:solidFill>
                  <a:srgbClr val="C00000"/>
                </a:solidFill>
              </a:rPr>
              <a:t>čustveni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razvoj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sl-SI" sz="3200" dirty="0" smtClean="0">
                <a:solidFill>
                  <a:srgbClr val="C00000"/>
                </a:solidFill>
              </a:rPr>
              <a:t>in vedenj</a:t>
            </a:r>
            <a:r>
              <a:rPr lang="en-GB" sz="3200" dirty="0" smtClean="0">
                <a:solidFill>
                  <a:srgbClr val="C00000"/>
                </a:solidFill>
              </a:rPr>
              <a:t>e 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7349" y="1825625"/>
            <a:ext cx="11155679" cy="3613883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 err="1">
                <a:solidFill>
                  <a:srgbClr val="C00000"/>
                </a:solidFill>
                <a:latin typeface="+mj-lt"/>
              </a:rPr>
              <a:t>Ustvarjanje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glasbe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ali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petje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v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skupini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(</a:t>
            </a:r>
            <a:r>
              <a:rPr lang="en-GB" dirty="0" err="1">
                <a:latin typeface="+mj-lt"/>
              </a:rPr>
              <a:t>ali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paru</a:t>
            </a:r>
            <a:r>
              <a:rPr lang="en-GB" dirty="0">
                <a:latin typeface="+mj-lt"/>
              </a:rPr>
              <a:t>) </a:t>
            </a:r>
            <a:r>
              <a:rPr lang="en-GB" dirty="0" err="1" smtClean="0">
                <a:latin typeface="+mj-lt"/>
              </a:rPr>
              <a:t>razv</a:t>
            </a:r>
            <a:r>
              <a:rPr lang="sl-SI" dirty="0" err="1" smtClean="0">
                <a:latin typeface="+mj-lt"/>
              </a:rPr>
              <a:t>ija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socialn</a:t>
            </a:r>
            <a:r>
              <a:rPr lang="sl-SI" dirty="0" smtClean="0">
                <a:latin typeface="+mj-lt"/>
              </a:rPr>
              <a:t>e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spretnosti</a:t>
            </a:r>
            <a:r>
              <a:rPr lang="sl-SI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sl-SI" sz="1500" dirty="0" smtClean="0">
              <a:latin typeface="+mj-lt"/>
            </a:endParaRPr>
          </a:p>
          <a:p>
            <a:r>
              <a:rPr lang="en-GB" dirty="0" err="1" smtClean="0">
                <a:latin typeface="+mj-lt"/>
              </a:rPr>
              <a:t>Bolj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od </a:t>
            </a:r>
            <a:r>
              <a:rPr lang="en-GB" dirty="0" err="1">
                <a:latin typeface="+mj-lt"/>
              </a:rPr>
              <a:t>doseganja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ciljev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glasbenih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dejavnosti</a:t>
            </a:r>
            <a:r>
              <a:rPr lang="en-GB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je </a:t>
            </a:r>
            <a:r>
              <a:rPr lang="sl-SI" dirty="0">
                <a:latin typeface="+mj-lt"/>
              </a:rPr>
              <a:t>pomemben </a:t>
            </a:r>
            <a:r>
              <a:rPr lang="sl-SI" dirty="0">
                <a:solidFill>
                  <a:srgbClr val="C00000"/>
                </a:solidFill>
                <a:latin typeface="+mj-lt"/>
              </a:rPr>
              <a:t>proces sodelovanja</a:t>
            </a:r>
            <a:r>
              <a:rPr lang="sl-SI" dirty="0">
                <a:latin typeface="+mj-lt"/>
              </a:rPr>
              <a:t>, v katerem nastajajo možnosti za posnemanje drug drugega, dajanje pobud ali umikanja, spodbujanja pozornosti, doživljanja istega dogodka, razvoja empatije ipd. 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en-GB" sz="1500" dirty="0">
              <a:latin typeface="+mj-lt"/>
            </a:endParaRPr>
          </a:p>
          <a:p>
            <a:r>
              <a:rPr lang="en-GB" dirty="0">
                <a:solidFill>
                  <a:srgbClr val="C00000"/>
                </a:solidFill>
                <a:latin typeface="+mj-lt"/>
              </a:rPr>
              <a:t>Raba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glasbenih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parametrov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(</a:t>
            </a:r>
            <a:r>
              <a:rPr lang="en-GB" dirty="0" err="1">
                <a:latin typeface="+mj-lt"/>
              </a:rPr>
              <a:t>kot</a:t>
            </a:r>
            <a:r>
              <a:rPr lang="en-GB" dirty="0">
                <a:latin typeface="+mj-lt"/>
              </a:rPr>
              <a:t> so tempo, </a:t>
            </a:r>
            <a:r>
              <a:rPr lang="en-GB" dirty="0" err="1">
                <a:latin typeface="+mj-lt"/>
              </a:rPr>
              <a:t>dinamika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tonske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višine</a:t>
            </a:r>
            <a:r>
              <a:rPr lang="en-GB" dirty="0">
                <a:latin typeface="+mj-lt"/>
              </a:rPr>
              <a:t> in </a:t>
            </a:r>
            <a:r>
              <a:rPr lang="en-GB" dirty="0" err="1">
                <a:latin typeface="+mj-lt"/>
              </a:rPr>
              <a:t>tudi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različni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poudarki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tišine</a:t>
            </a:r>
            <a:r>
              <a:rPr lang="en-GB" dirty="0">
                <a:latin typeface="+mj-lt"/>
              </a:rPr>
              <a:t> …) </a:t>
            </a:r>
            <a:r>
              <a:rPr lang="en-GB" dirty="0" err="1">
                <a:latin typeface="+mj-lt"/>
              </a:rPr>
              <a:t>izraža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različna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čustvena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stanja</a:t>
            </a:r>
            <a:r>
              <a:rPr lang="en-GB" dirty="0">
                <a:latin typeface="+mj-lt"/>
              </a:rPr>
              <a:t> (</a:t>
            </a:r>
            <a:r>
              <a:rPr lang="en-GB" dirty="0" err="1">
                <a:latin typeface="+mj-lt"/>
              </a:rPr>
              <a:t>strah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srečo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jezo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radost</a:t>
            </a:r>
            <a:r>
              <a:rPr lang="en-GB" dirty="0">
                <a:latin typeface="+mj-lt"/>
              </a:rPr>
              <a:t> ..) in so </a:t>
            </a:r>
            <a:r>
              <a:rPr lang="en-GB" dirty="0" err="1">
                <a:latin typeface="+mj-lt"/>
              </a:rPr>
              <a:t>osebam</a:t>
            </a:r>
            <a:r>
              <a:rPr lang="en-GB" dirty="0">
                <a:latin typeface="+mj-lt"/>
              </a:rPr>
              <a:t> z MAS </a:t>
            </a:r>
            <a:r>
              <a:rPr lang="en-GB" dirty="0" err="1">
                <a:latin typeface="+mj-lt"/>
              </a:rPr>
              <a:t>bolj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razumljiva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kot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jezikovno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sporočanje</a:t>
            </a:r>
            <a:r>
              <a:rPr lang="en-GB" dirty="0">
                <a:latin typeface="+mj-lt"/>
              </a:rPr>
              <a:t>. </a:t>
            </a:r>
          </a:p>
          <a:p>
            <a:endParaRPr lang="en-GB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557349" y="6376016"/>
            <a:ext cx="10515600" cy="481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atin typeface="+mj-lt"/>
              </a:rPr>
              <a:t>Srinivasan</a:t>
            </a:r>
            <a:r>
              <a:rPr lang="en-GB" sz="1400" dirty="0">
                <a:latin typeface="+mj-lt"/>
              </a:rPr>
              <a:t>, S. M., </a:t>
            </a:r>
            <a:r>
              <a:rPr lang="en-GB" sz="1400" dirty="0" err="1">
                <a:latin typeface="+mj-lt"/>
              </a:rPr>
              <a:t>Bhar</a:t>
            </a:r>
            <a:r>
              <a:rPr lang="en-GB" sz="1400" dirty="0">
                <a:latin typeface="+mj-lt"/>
              </a:rPr>
              <a:t>, A. N. (2013). A review of “music and movement” therapies for children with autism: embodied interventions for multisystem development</a:t>
            </a:r>
            <a:r>
              <a:rPr lang="en-GB" sz="1400" dirty="0" smtClean="0">
                <a:latin typeface="+mj-lt"/>
              </a:rPr>
              <a:t>.</a:t>
            </a:r>
            <a:r>
              <a:rPr lang="sl-SI" sz="1400" dirty="0" smtClean="0">
                <a:latin typeface="+mj-lt"/>
              </a:rPr>
              <a:t> </a:t>
            </a:r>
            <a:r>
              <a:rPr lang="sl-SI" sz="1400" i="1" dirty="0" err="1" smtClean="0">
                <a:latin typeface="+mj-lt"/>
              </a:rPr>
              <a:t>Frontiers</a:t>
            </a:r>
            <a:r>
              <a:rPr lang="sl-SI" sz="1400" i="1" dirty="0" smtClean="0">
                <a:latin typeface="+mj-lt"/>
              </a:rPr>
              <a:t> in </a:t>
            </a:r>
            <a:r>
              <a:rPr lang="sl-SI" sz="1400" i="1" dirty="0" err="1" smtClean="0">
                <a:latin typeface="+mj-lt"/>
              </a:rPr>
              <a:t>Integrative</a:t>
            </a:r>
            <a:r>
              <a:rPr lang="sl-SI" sz="1400" i="1" dirty="0" smtClean="0">
                <a:latin typeface="+mj-lt"/>
              </a:rPr>
              <a:t> </a:t>
            </a:r>
            <a:r>
              <a:rPr lang="sl-SI" sz="1400" i="1" dirty="0" err="1" smtClean="0">
                <a:latin typeface="+mj-lt"/>
              </a:rPr>
              <a:t>Neuroscience</a:t>
            </a:r>
            <a:r>
              <a:rPr lang="sl-SI" sz="1400" dirty="0" smtClean="0">
                <a:latin typeface="+mj-lt"/>
              </a:rPr>
              <a:t>, </a:t>
            </a:r>
            <a:r>
              <a:rPr lang="en-GB" sz="1400" dirty="0" smtClean="0">
                <a:latin typeface="+mj-lt"/>
              </a:rPr>
              <a:t>7</a:t>
            </a:r>
            <a:r>
              <a:rPr lang="en-GB" sz="1400" dirty="0">
                <a:latin typeface="+mj-lt"/>
              </a:rPr>
              <a:t>, 22.  </a:t>
            </a:r>
            <a:r>
              <a:rPr lang="en-GB" sz="1400" dirty="0" err="1">
                <a:latin typeface="+mj-lt"/>
              </a:rPr>
              <a:t>doi</a:t>
            </a:r>
            <a:r>
              <a:rPr lang="en-GB" sz="1400" dirty="0">
                <a:latin typeface="+mj-lt"/>
              </a:rPr>
              <a:t>: </a:t>
            </a:r>
            <a:r>
              <a:rPr lang="en-GB" sz="1400" dirty="0">
                <a:latin typeface="+mj-lt"/>
                <a:hlinkClick r:id="rId2"/>
              </a:rPr>
              <a:t>10.3389/fnint.2013.00022</a:t>
            </a:r>
            <a:endParaRPr lang="en-GB" sz="1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246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6137" cy="6868250"/>
          </a:xfrm>
        </p:spPr>
      </p:pic>
      <p:sp>
        <p:nvSpPr>
          <p:cNvPr id="6" name="Pravokotnik 5"/>
          <p:cNvSpPr/>
          <p:nvPr/>
        </p:nvSpPr>
        <p:spPr>
          <a:xfrm>
            <a:off x="5618143" y="6334780"/>
            <a:ext cx="6565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>
                <a:latin typeface="+mj-lt"/>
              </a:rPr>
              <a:t>Zalar, K. (2020). </a:t>
            </a:r>
            <a:r>
              <a:rPr lang="sl-SI" sz="1400" dirty="0" err="1" smtClean="0">
                <a:latin typeface="+mj-lt"/>
              </a:rPr>
              <a:t>Free</a:t>
            </a:r>
            <a:r>
              <a:rPr lang="sl-SI" sz="1400" dirty="0" smtClean="0">
                <a:latin typeface="+mj-lt"/>
              </a:rPr>
              <a:t> </a:t>
            </a:r>
            <a:r>
              <a:rPr lang="sl-SI" sz="1400" dirty="0" err="1" smtClean="0">
                <a:latin typeface="+mj-lt"/>
              </a:rPr>
              <a:t>Verse</a:t>
            </a:r>
            <a:r>
              <a:rPr lang="sl-SI" sz="1400" dirty="0" smtClean="0">
                <a:latin typeface="+mj-lt"/>
              </a:rPr>
              <a:t> </a:t>
            </a:r>
            <a:r>
              <a:rPr lang="sl-SI" sz="1400" dirty="0" err="1" smtClean="0">
                <a:latin typeface="+mj-lt"/>
              </a:rPr>
              <a:t>Poetry</a:t>
            </a:r>
            <a:r>
              <a:rPr lang="sl-SI" sz="1400" dirty="0" smtClean="0">
                <a:latin typeface="+mj-lt"/>
              </a:rPr>
              <a:t> </a:t>
            </a:r>
            <a:r>
              <a:rPr lang="sl-SI" sz="1400" dirty="0" err="1" smtClean="0">
                <a:latin typeface="+mj-lt"/>
              </a:rPr>
              <a:t>and</a:t>
            </a:r>
            <a:r>
              <a:rPr lang="sl-SI" sz="1400" dirty="0" smtClean="0">
                <a:latin typeface="+mj-lt"/>
              </a:rPr>
              <a:t> </a:t>
            </a:r>
            <a:r>
              <a:rPr lang="sl-SI" sz="1400" dirty="0" err="1" smtClean="0">
                <a:latin typeface="+mj-lt"/>
              </a:rPr>
              <a:t>Music</a:t>
            </a:r>
            <a:r>
              <a:rPr lang="sl-SI" sz="1400" dirty="0" smtClean="0">
                <a:latin typeface="+mj-lt"/>
              </a:rPr>
              <a:t> </a:t>
            </a:r>
            <a:r>
              <a:rPr lang="sl-SI" sz="1400" dirty="0" err="1" smtClean="0">
                <a:latin typeface="+mj-lt"/>
              </a:rPr>
              <a:t>Making</a:t>
            </a:r>
            <a:r>
              <a:rPr lang="sl-SI" sz="1400" dirty="0" smtClean="0">
                <a:latin typeface="+mj-lt"/>
              </a:rPr>
              <a:t>. V J. Žnidaršič (ur.) </a:t>
            </a:r>
            <a:r>
              <a:rPr lang="en-GB" sz="1400" i="1" dirty="0">
                <a:latin typeface="+mj-lt"/>
              </a:rPr>
              <a:t>Interdisciplinary </a:t>
            </a:r>
            <a:endParaRPr lang="sl-SI" sz="1400" i="1" dirty="0" smtClean="0">
              <a:latin typeface="+mj-lt"/>
            </a:endParaRPr>
          </a:p>
          <a:p>
            <a:r>
              <a:rPr lang="en-GB" sz="1400" i="1" dirty="0" smtClean="0">
                <a:latin typeface="+mj-lt"/>
              </a:rPr>
              <a:t>Perspectives </a:t>
            </a:r>
            <a:r>
              <a:rPr lang="en-GB" sz="1400" i="1" dirty="0">
                <a:latin typeface="+mj-lt"/>
              </a:rPr>
              <a:t>in Music </a:t>
            </a:r>
            <a:r>
              <a:rPr lang="en-GB" sz="1400" i="1" dirty="0" smtClean="0">
                <a:latin typeface="+mj-lt"/>
              </a:rPr>
              <a:t>Education</a:t>
            </a:r>
            <a:r>
              <a:rPr lang="sl-SI" sz="1400" i="1" dirty="0" smtClean="0">
                <a:latin typeface="+mj-lt"/>
              </a:rPr>
              <a:t>. </a:t>
            </a:r>
            <a:r>
              <a:rPr lang="sl-SI" sz="1400" dirty="0" smtClean="0">
                <a:latin typeface="+mj-lt"/>
              </a:rPr>
              <a:t>New York: Nova Science </a:t>
            </a:r>
            <a:r>
              <a:rPr lang="sl-SI" sz="1400" dirty="0" err="1" smtClean="0">
                <a:latin typeface="+mj-lt"/>
              </a:rPr>
              <a:t>Publishers</a:t>
            </a:r>
            <a:r>
              <a:rPr lang="sl-SI" sz="1400" dirty="0" smtClean="0">
                <a:latin typeface="+mj-lt"/>
              </a:rPr>
              <a:t>, </a:t>
            </a:r>
            <a:r>
              <a:rPr lang="sl-SI" sz="1400" dirty="0" err="1" smtClean="0">
                <a:latin typeface="+mj-lt"/>
              </a:rPr>
              <a:t>Inc</a:t>
            </a:r>
            <a:r>
              <a:rPr lang="sl-SI" sz="1400" dirty="0" smtClean="0">
                <a:latin typeface="+mj-lt"/>
              </a:rPr>
              <a:t>. </a:t>
            </a:r>
            <a:endParaRPr lang="en-GB" sz="1400" dirty="0">
              <a:latin typeface="+mj-lt"/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5618143" y="396876"/>
            <a:ext cx="5586412" cy="1135834"/>
          </a:xfrm>
        </p:spPr>
        <p:txBody>
          <a:bodyPr>
            <a:noAutofit/>
          </a:bodyPr>
          <a:lstStyle/>
          <a:p>
            <a:r>
              <a:rPr lang="en-GB" sz="2800" dirty="0" err="1">
                <a:solidFill>
                  <a:srgbClr val="C00000"/>
                </a:solidFill>
              </a:rPr>
              <a:t>Vpliv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gl</a:t>
            </a:r>
            <a:r>
              <a:rPr lang="sl-SI" sz="2800" dirty="0" err="1" smtClean="0">
                <a:solidFill>
                  <a:srgbClr val="C00000"/>
                </a:solidFill>
              </a:rPr>
              <a:t>asbenih</a:t>
            </a:r>
            <a:r>
              <a:rPr lang="sl-SI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izkušen</a:t>
            </a:r>
            <a:r>
              <a:rPr lang="sl-SI" sz="2800" dirty="0" smtClean="0">
                <a:solidFill>
                  <a:srgbClr val="C00000"/>
                </a:solidFill>
              </a:rPr>
              <a:t>j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na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socialno</a:t>
            </a:r>
            <a:r>
              <a:rPr lang="en-GB" sz="2800" dirty="0">
                <a:solidFill>
                  <a:srgbClr val="C00000"/>
                </a:solidFill>
              </a:rPr>
              <a:t> - </a:t>
            </a:r>
            <a:r>
              <a:rPr lang="en-GB" sz="2800" dirty="0" err="1">
                <a:solidFill>
                  <a:srgbClr val="C00000"/>
                </a:solidFill>
              </a:rPr>
              <a:t>čustveni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razvoj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ter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vpliv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na</a:t>
            </a:r>
            <a:r>
              <a:rPr lang="sl-SI" sz="2800" dirty="0">
                <a:solidFill>
                  <a:srgbClr val="C00000"/>
                </a:solidFill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</a:rPr>
              <a:t>vedenje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sl-SI" sz="2800" dirty="0" smtClean="0">
                <a:solidFill>
                  <a:srgbClr val="C00000"/>
                </a:solidFill>
              </a:rPr>
              <a:t>- primer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5618143" y="3345179"/>
            <a:ext cx="5586412" cy="75764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 smtClean="0"/>
              <a:t>„</a:t>
            </a:r>
            <a:r>
              <a:rPr lang="sl-SI" sz="1800" dirty="0" err="1" smtClean="0"/>
              <a:t>Jst</a:t>
            </a:r>
            <a:r>
              <a:rPr lang="sl-SI" sz="1800" dirty="0" smtClean="0"/>
              <a:t> bom tvoja senca. </a:t>
            </a:r>
          </a:p>
          <a:p>
            <a:r>
              <a:rPr lang="sl-SI" sz="1800" dirty="0" smtClean="0"/>
              <a:t>Zraven tebe. Vedno ob tebi. </a:t>
            </a:r>
          </a:p>
          <a:p>
            <a:r>
              <a:rPr lang="sl-SI" sz="1800" dirty="0" smtClean="0"/>
              <a:t>Vedno tiho.“ </a:t>
            </a:r>
            <a:r>
              <a:rPr lang="en-GB" sz="1800" dirty="0" smtClean="0"/>
              <a:t> </a:t>
            </a:r>
            <a:r>
              <a:rPr lang="en-GB" sz="1200" dirty="0" smtClean="0"/>
              <a:t>(</a:t>
            </a:r>
            <a:r>
              <a:rPr lang="sl-SI" sz="1200" dirty="0" smtClean="0"/>
              <a:t>Sonja</a:t>
            </a:r>
            <a:r>
              <a:rPr lang="en-GB" sz="1200" dirty="0" smtClean="0"/>
              <a:t>, EP/I-L</a:t>
            </a:r>
            <a:r>
              <a:rPr lang="sl-SI" sz="1200" dirty="0" smtClean="0"/>
              <a:t>4</a:t>
            </a:r>
            <a:r>
              <a:rPr lang="en-GB" sz="1200" dirty="0" smtClean="0"/>
              <a:t>9)</a:t>
            </a:r>
            <a:endParaRPr lang="en-GB" sz="1200" dirty="0"/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5618143" y="4582885"/>
            <a:ext cx="5967452" cy="12022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 smtClean="0"/>
              <a:t>„Čist lahko se </a:t>
            </a:r>
            <a:r>
              <a:rPr lang="sl-SI" sz="1800" dirty="0" err="1" smtClean="0"/>
              <a:t>počut‘m</a:t>
            </a:r>
            <a:r>
              <a:rPr lang="sl-SI" sz="1800" dirty="0" smtClean="0"/>
              <a:t>, na najvišjo goro bi lahko poletela. </a:t>
            </a:r>
          </a:p>
          <a:p>
            <a:r>
              <a:rPr lang="sl-SI" sz="1800" dirty="0" smtClean="0"/>
              <a:t>Gora je bela.</a:t>
            </a:r>
          </a:p>
          <a:p>
            <a:r>
              <a:rPr lang="sl-SI" sz="1800" dirty="0" smtClean="0"/>
              <a:t>Nebo je belo. </a:t>
            </a:r>
          </a:p>
          <a:p>
            <a:r>
              <a:rPr lang="sl-SI" sz="1800" dirty="0" err="1" smtClean="0"/>
              <a:t>Jst</a:t>
            </a:r>
            <a:r>
              <a:rPr lang="sl-SI" sz="1800" dirty="0" smtClean="0"/>
              <a:t> sem bela.“</a:t>
            </a:r>
            <a:r>
              <a:rPr lang="sl-SI" sz="2000" dirty="0" smtClean="0"/>
              <a:t> </a:t>
            </a:r>
            <a:r>
              <a:rPr lang="sl-SI" sz="1400" dirty="0" smtClean="0"/>
              <a:t>(Ela, EP/I-L23)</a:t>
            </a:r>
            <a:endParaRPr lang="en-GB" sz="1600" dirty="0"/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5618143" y="1734419"/>
            <a:ext cx="5586412" cy="134841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 smtClean="0"/>
              <a:t>„Vse pleše v modrem. </a:t>
            </a:r>
            <a:r>
              <a:rPr lang="sl-SI" sz="1200" dirty="0" smtClean="0"/>
              <a:t>(Sonja, SP/V-L50)</a:t>
            </a:r>
          </a:p>
          <a:p>
            <a:r>
              <a:rPr lang="sl-SI" sz="1800" dirty="0" smtClean="0"/>
              <a:t>„</a:t>
            </a:r>
            <a:r>
              <a:rPr lang="sl-SI" sz="1800" dirty="0" err="1" smtClean="0"/>
              <a:t>Okol</a:t>
            </a:r>
            <a:r>
              <a:rPr lang="sl-SI" sz="1800" dirty="0" smtClean="0"/>
              <a:t>‘ po vesolju v modrem čist vse pleše.“ </a:t>
            </a:r>
            <a:r>
              <a:rPr lang="sl-SI" sz="1200" dirty="0" smtClean="0"/>
              <a:t>(Karel, SP/V-L50)</a:t>
            </a:r>
            <a:endParaRPr lang="sl-SI" sz="1800" dirty="0" smtClean="0"/>
          </a:p>
          <a:p>
            <a:r>
              <a:rPr lang="sl-SI" sz="1800" dirty="0" smtClean="0"/>
              <a:t>„</a:t>
            </a:r>
            <a:r>
              <a:rPr lang="sl-SI" sz="1800" dirty="0" err="1" smtClean="0"/>
              <a:t>Dost</a:t>
            </a:r>
            <a:r>
              <a:rPr lang="sl-SI" sz="1800" dirty="0" smtClean="0"/>
              <a:t>‘ je veliko vesolje, da lahko vsi </a:t>
            </a:r>
            <a:r>
              <a:rPr lang="sl-SI" sz="1800" dirty="0" err="1" smtClean="0"/>
              <a:t>notr</a:t>
            </a:r>
            <a:r>
              <a:rPr lang="sl-SI" sz="1800" dirty="0" smtClean="0"/>
              <a:t>‘ plešemo v modrem. </a:t>
            </a:r>
          </a:p>
          <a:p>
            <a:r>
              <a:rPr lang="sl-SI" sz="1800" dirty="0" smtClean="0"/>
              <a:t>Ampak mi nismo zgubljeni.“ </a:t>
            </a:r>
            <a:r>
              <a:rPr lang="sl-SI" sz="1200" dirty="0" smtClean="0"/>
              <a:t>(Roza, EP/J-L50)</a:t>
            </a:r>
            <a:endParaRPr lang="en-GB" sz="1200" dirty="0"/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(2023).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757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1833</Words>
  <Application>Microsoft Office PowerPoint</Application>
  <PresentationFormat>Širokozaslonsko</PresentationFormat>
  <Paragraphs>160</Paragraphs>
  <Slides>18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Officeova tema</vt:lpstr>
      <vt:lpstr>Učenje in poučevanje otrok s posebnimi potrebami: glasbena vzgoja</vt:lpstr>
      <vt:lpstr>   Vsebina predavanja</vt:lpstr>
      <vt:lpstr>PowerPointova predstavitev</vt:lpstr>
      <vt:lpstr>MAS in glasba (1)</vt:lpstr>
      <vt:lpstr>   Vpliv glasbenih izkušenj na razvoj komunikacije (in jezika) </vt:lpstr>
      <vt:lpstr>Pomembna je povezava glasbe in pozitivnih čustev pri otrocih z AM.  Ob siceršnjih težavah pri prepoznavanju čustvenih stanj pri sebi in drugih lahko slednje bolje prepoznajo z glasbo.  Glasbo lahko torej razumemo kot »posebno okno v svet avtizma«. </vt:lpstr>
      <vt:lpstr>Neposredni in posredni vplivi glasbenih izkušenj (terapije) na različna področja razvoja otrok z MAS</vt:lpstr>
      <vt:lpstr>Vpliv glasbenih izkušenj na socialno - čustveni razvoj in vedenje </vt:lpstr>
      <vt:lpstr>Vpliv glasbenih izkušenj na socialno - čustveni razvoj ter vpliv na vedenje - primer</vt:lpstr>
      <vt:lpstr>Vpliv glasbenih izkušenj na motorične spretnosti in čutno zaznavanje</vt:lpstr>
      <vt:lpstr>MAS – glasbena terapija</vt:lpstr>
      <vt:lpstr>Primeri dobre prakse   Skupina Čudoviti um   Glasbeni center DO RE MI </vt:lpstr>
      <vt:lpstr>PowerPointova predstavitev</vt:lpstr>
      <vt:lpstr>PowerPointova predstavitev</vt:lpstr>
      <vt:lpstr>    UČNA PIRPRAVA                  Priporočila za načrtovanje pouka glasbene umetnosti</vt:lpstr>
      <vt:lpstr>  Struktura učne priprave za glasbeno umetnost</vt:lpstr>
      <vt:lpstr>PowerPointova predstavitev</vt:lpstr>
      <vt:lpstr> V razmislek in utrjevanje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Konstanca</dc:creator>
  <cp:lastModifiedBy>Konstanca</cp:lastModifiedBy>
  <cp:revision>51</cp:revision>
  <cp:lastPrinted>2021-05-10T07:29:45Z</cp:lastPrinted>
  <dcterms:created xsi:type="dcterms:W3CDTF">2020-05-04T09:09:33Z</dcterms:created>
  <dcterms:modified xsi:type="dcterms:W3CDTF">2023-05-22T08:27:52Z</dcterms:modified>
</cp:coreProperties>
</file>