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3" r:id="rId2"/>
    <p:sldId id="271" r:id="rId3"/>
    <p:sldId id="256" r:id="rId4"/>
    <p:sldId id="275" r:id="rId5"/>
    <p:sldId id="277" r:id="rId6"/>
    <p:sldId id="279" r:id="rId7"/>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smtClean="0"/>
              <a:t>Uredite slog naslova matrice</a:t>
            </a:r>
            <a:endParaRPr lang="sl-SI"/>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smtClean="0"/>
              <a:t>Kliknite, da uredite slog podnaslova matrice</a:t>
            </a:r>
            <a:endParaRPr lang="sl-SI"/>
          </a:p>
        </p:txBody>
      </p:sp>
      <p:sp>
        <p:nvSpPr>
          <p:cNvPr id="4" name="Označba mesta datuma 3"/>
          <p:cNvSpPr>
            <a:spLocks noGrp="1"/>
          </p:cNvSpPr>
          <p:nvPr>
            <p:ph type="dt" sz="half" idx="10"/>
          </p:nvPr>
        </p:nvSpPr>
        <p:spPr/>
        <p:txBody>
          <a:bodyPr/>
          <a:lstStyle/>
          <a:p>
            <a:fld id="{6881228A-9C1D-45B2-89AF-96E3A71B8350}" type="datetimeFigureOut">
              <a:rPr lang="sl-SI" smtClean="0"/>
              <a:t>28. 11. 2021</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3F340CE-C5FD-4291-A688-1AC262BBC577}" type="slidenum">
              <a:rPr lang="sl-SI" smtClean="0"/>
              <a:t>‹#›</a:t>
            </a:fld>
            <a:endParaRPr lang="sl-SI"/>
          </a:p>
        </p:txBody>
      </p:sp>
    </p:spTree>
    <p:extLst>
      <p:ext uri="{BB962C8B-B14F-4D97-AF65-F5344CB8AC3E}">
        <p14:creationId xmlns:p14="http://schemas.microsoft.com/office/powerpoint/2010/main" val="2412792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6881228A-9C1D-45B2-89AF-96E3A71B8350}" type="datetimeFigureOut">
              <a:rPr lang="sl-SI" smtClean="0"/>
              <a:t>28. 11. 2021</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3F340CE-C5FD-4291-A688-1AC262BBC577}" type="slidenum">
              <a:rPr lang="sl-SI" smtClean="0"/>
              <a:t>‹#›</a:t>
            </a:fld>
            <a:endParaRPr lang="sl-SI"/>
          </a:p>
        </p:txBody>
      </p:sp>
    </p:spTree>
    <p:extLst>
      <p:ext uri="{BB962C8B-B14F-4D97-AF65-F5344CB8AC3E}">
        <p14:creationId xmlns:p14="http://schemas.microsoft.com/office/powerpoint/2010/main" val="1316453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6881228A-9C1D-45B2-89AF-96E3A71B8350}" type="datetimeFigureOut">
              <a:rPr lang="sl-SI" smtClean="0"/>
              <a:t>28. 11. 2021</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3F340CE-C5FD-4291-A688-1AC262BBC577}" type="slidenum">
              <a:rPr lang="sl-SI" smtClean="0"/>
              <a:t>‹#›</a:t>
            </a:fld>
            <a:endParaRPr lang="sl-SI"/>
          </a:p>
        </p:txBody>
      </p:sp>
    </p:spTree>
    <p:extLst>
      <p:ext uri="{BB962C8B-B14F-4D97-AF65-F5344CB8AC3E}">
        <p14:creationId xmlns:p14="http://schemas.microsoft.com/office/powerpoint/2010/main" val="2057477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6881228A-9C1D-45B2-89AF-96E3A71B8350}" type="datetimeFigureOut">
              <a:rPr lang="sl-SI" smtClean="0"/>
              <a:t>28. 11. 2021</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3F340CE-C5FD-4291-A688-1AC262BBC577}" type="slidenum">
              <a:rPr lang="sl-SI" smtClean="0"/>
              <a:t>‹#›</a:t>
            </a:fld>
            <a:endParaRPr lang="sl-SI"/>
          </a:p>
        </p:txBody>
      </p:sp>
    </p:spTree>
    <p:extLst>
      <p:ext uri="{BB962C8B-B14F-4D97-AF65-F5344CB8AC3E}">
        <p14:creationId xmlns:p14="http://schemas.microsoft.com/office/powerpoint/2010/main" val="3238329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smtClean="0"/>
              <a:t>Uredite sloge besedila matrice</a:t>
            </a:r>
          </a:p>
        </p:txBody>
      </p:sp>
      <p:sp>
        <p:nvSpPr>
          <p:cNvPr id="4" name="Označba mesta datuma 3"/>
          <p:cNvSpPr>
            <a:spLocks noGrp="1"/>
          </p:cNvSpPr>
          <p:nvPr>
            <p:ph type="dt" sz="half" idx="10"/>
          </p:nvPr>
        </p:nvSpPr>
        <p:spPr/>
        <p:txBody>
          <a:bodyPr/>
          <a:lstStyle/>
          <a:p>
            <a:fld id="{6881228A-9C1D-45B2-89AF-96E3A71B8350}" type="datetimeFigureOut">
              <a:rPr lang="sl-SI" smtClean="0"/>
              <a:t>28. 11. 2021</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93F340CE-C5FD-4291-A688-1AC262BBC577}" type="slidenum">
              <a:rPr lang="sl-SI" smtClean="0"/>
              <a:t>‹#›</a:t>
            </a:fld>
            <a:endParaRPr lang="sl-SI"/>
          </a:p>
        </p:txBody>
      </p:sp>
    </p:spTree>
    <p:extLst>
      <p:ext uri="{BB962C8B-B14F-4D97-AF65-F5344CB8AC3E}">
        <p14:creationId xmlns:p14="http://schemas.microsoft.com/office/powerpoint/2010/main" val="1373880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838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vsebine 3"/>
          <p:cNvSpPr>
            <a:spLocks noGrp="1"/>
          </p:cNvSpPr>
          <p:nvPr>
            <p:ph sz="half" idx="2"/>
          </p:nvPr>
        </p:nvSpPr>
        <p:spPr>
          <a:xfrm>
            <a:off x="6172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datuma 4"/>
          <p:cNvSpPr>
            <a:spLocks noGrp="1"/>
          </p:cNvSpPr>
          <p:nvPr>
            <p:ph type="dt" sz="half" idx="10"/>
          </p:nvPr>
        </p:nvSpPr>
        <p:spPr/>
        <p:txBody>
          <a:bodyPr/>
          <a:lstStyle/>
          <a:p>
            <a:fld id="{6881228A-9C1D-45B2-89AF-96E3A71B8350}" type="datetimeFigureOut">
              <a:rPr lang="sl-SI" smtClean="0"/>
              <a:t>28. 11. 2021</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93F340CE-C5FD-4291-A688-1AC262BBC577}" type="slidenum">
              <a:rPr lang="sl-SI" smtClean="0"/>
              <a:t>‹#›</a:t>
            </a:fld>
            <a:endParaRPr lang="sl-SI"/>
          </a:p>
        </p:txBody>
      </p:sp>
    </p:spTree>
    <p:extLst>
      <p:ext uri="{BB962C8B-B14F-4D97-AF65-F5344CB8AC3E}">
        <p14:creationId xmlns:p14="http://schemas.microsoft.com/office/powerpoint/2010/main" val="1645457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smtClean="0"/>
              <a:t>Uredite slog naslova matrice</a:t>
            </a:r>
            <a:endParaRPr lang="sl-SI"/>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značba mesta datuma 6"/>
          <p:cNvSpPr>
            <a:spLocks noGrp="1"/>
          </p:cNvSpPr>
          <p:nvPr>
            <p:ph type="dt" sz="half" idx="10"/>
          </p:nvPr>
        </p:nvSpPr>
        <p:spPr/>
        <p:txBody>
          <a:bodyPr/>
          <a:lstStyle/>
          <a:p>
            <a:fld id="{6881228A-9C1D-45B2-89AF-96E3A71B8350}" type="datetimeFigureOut">
              <a:rPr lang="sl-SI" smtClean="0"/>
              <a:t>28. 11. 2021</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93F340CE-C5FD-4291-A688-1AC262BBC577}" type="slidenum">
              <a:rPr lang="sl-SI" smtClean="0"/>
              <a:t>‹#›</a:t>
            </a:fld>
            <a:endParaRPr lang="sl-SI"/>
          </a:p>
        </p:txBody>
      </p:sp>
    </p:spTree>
    <p:extLst>
      <p:ext uri="{BB962C8B-B14F-4D97-AF65-F5344CB8AC3E}">
        <p14:creationId xmlns:p14="http://schemas.microsoft.com/office/powerpoint/2010/main" val="1351781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datuma 2"/>
          <p:cNvSpPr>
            <a:spLocks noGrp="1"/>
          </p:cNvSpPr>
          <p:nvPr>
            <p:ph type="dt" sz="half" idx="10"/>
          </p:nvPr>
        </p:nvSpPr>
        <p:spPr/>
        <p:txBody>
          <a:bodyPr/>
          <a:lstStyle/>
          <a:p>
            <a:fld id="{6881228A-9C1D-45B2-89AF-96E3A71B8350}" type="datetimeFigureOut">
              <a:rPr lang="sl-SI" smtClean="0"/>
              <a:t>28. 11. 2021</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93F340CE-C5FD-4291-A688-1AC262BBC577}" type="slidenum">
              <a:rPr lang="sl-SI" smtClean="0"/>
              <a:t>‹#›</a:t>
            </a:fld>
            <a:endParaRPr lang="sl-SI"/>
          </a:p>
        </p:txBody>
      </p:sp>
    </p:spTree>
    <p:extLst>
      <p:ext uri="{BB962C8B-B14F-4D97-AF65-F5344CB8AC3E}">
        <p14:creationId xmlns:p14="http://schemas.microsoft.com/office/powerpoint/2010/main" val="2958054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6881228A-9C1D-45B2-89AF-96E3A71B8350}" type="datetimeFigureOut">
              <a:rPr lang="sl-SI" smtClean="0"/>
              <a:t>28. 11. 2021</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93F340CE-C5FD-4291-A688-1AC262BBC577}" type="slidenum">
              <a:rPr lang="sl-SI" smtClean="0"/>
              <a:t>‹#›</a:t>
            </a:fld>
            <a:endParaRPr lang="sl-SI"/>
          </a:p>
        </p:txBody>
      </p:sp>
    </p:spTree>
    <p:extLst>
      <p:ext uri="{BB962C8B-B14F-4D97-AF65-F5344CB8AC3E}">
        <p14:creationId xmlns:p14="http://schemas.microsoft.com/office/powerpoint/2010/main" val="501007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6881228A-9C1D-45B2-89AF-96E3A71B8350}" type="datetimeFigureOut">
              <a:rPr lang="sl-SI" smtClean="0"/>
              <a:t>28. 11. 2021</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93F340CE-C5FD-4291-A688-1AC262BBC577}" type="slidenum">
              <a:rPr lang="sl-SI" smtClean="0"/>
              <a:t>‹#›</a:t>
            </a:fld>
            <a:endParaRPr lang="sl-SI"/>
          </a:p>
        </p:txBody>
      </p:sp>
    </p:spTree>
    <p:extLst>
      <p:ext uri="{BB962C8B-B14F-4D97-AF65-F5344CB8AC3E}">
        <p14:creationId xmlns:p14="http://schemas.microsoft.com/office/powerpoint/2010/main" val="3375984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6881228A-9C1D-45B2-89AF-96E3A71B8350}" type="datetimeFigureOut">
              <a:rPr lang="sl-SI" smtClean="0"/>
              <a:t>28. 11. 2021</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93F340CE-C5FD-4291-A688-1AC262BBC577}" type="slidenum">
              <a:rPr lang="sl-SI" smtClean="0"/>
              <a:t>‹#›</a:t>
            </a:fld>
            <a:endParaRPr lang="sl-SI"/>
          </a:p>
        </p:txBody>
      </p:sp>
    </p:spTree>
    <p:extLst>
      <p:ext uri="{BB962C8B-B14F-4D97-AF65-F5344CB8AC3E}">
        <p14:creationId xmlns:p14="http://schemas.microsoft.com/office/powerpoint/2010/main" val="132702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smtClean="0"/>
              <a:t>Uredite slog naslova matrice</a:t>
            </a:r>
            <a:endParaRPr lang="sl-SI"/>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81228A-9C1D-45B2-89AF-96E3A71B8350}" type="datetimeFigureOut">
              <a:rPr lang="sl-SI" smtClean="0"/>
              <a:t>28. 11. 2021</a:t>
            </a:fld>
            <a:endParaRPr lang="sl-SI"/>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F340CE-C5FD-4291-A688-1AC262BBC577}" type="slidenum">
              <a:rPr lang="sl-SI" smtClean="0"/>
              <a:t>‹#›</a:t>
            </a:fld>
            <a:endParaRPr lang="sl-SI"/>
          </a:p>
        </p:txBody>
      </p:sp>
    </p:spTree>
    <p:extLst>
      <p:ext uri="{BB962C8B-B14F-4D97-AF65-F5344CB8AC3E}">
        <p14:creationId xmlns:p14="http://schemas.microsoft.com/office/powerpoint/2010/main" val="40612558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2.m4a"/></Relationships>
</file>

<file path=ppt/slides/_rels/slide2.xml.rels><?xml version="1.0" encoding="UTF-8" standalone="yes"?>
<Relationships xmlns="http://schemas.openxmlformats.org/package/2006/relationships"><Relationship Id="rId3" Type="http://schemas.microsoft.com/office/2007/relationships/media" Target="../media/media4.m4a"/><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slideLayout" Target="../slideLayouts/slideLayout2.xml"/><Relationship Id="rId4" Type="http://schemas.openxmlformats.org/officeDocument/2006/relationships/audio" Target="../media/media4.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938462" y="372773"/>
            <a:ext cx="9529011" cy="1130969"/>
          </a:xfrm>
        </p:spPr>
        <p:txBody>
          <a:bodyPr>
            <a:normAutofit/>
          </a:bodyPr>
          <a:lstStyle/>
          <a:p>
            <a:r>
              <a:rPr lang="sl-SI" dirty="0" smtClean="0"/>
              <a:t>OBDOBJE PISMENSTVA (SREDNJI VEK)</a:t>
            </a:r>
            <a:endParaRPr lang="sl-SI" dirty="0"/>
          </a:p>
        </p:txBody>
      </p:sp>
      <p:pic>
        <p:nvPicPr>
          <p:cNvPr id="9"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98200" y="633457"/>
            <a:ext cx="609600" cy="609600"/>
          </a:xfrm>
          <a:prstGeom prst="rect">
            <a:avLst/>
          </a:prstGeom>
        </p:spPr>
      </p:pic>
      <p:pic>
        <p:nvPicPr>
          <p:cNvPr id="10" name="Slika 9"/>
          <p:cNvPicPr>
            <a:picLocks noChangeAspect="1"/>
          </p:cNvPicPr>
          <p:nvPr/>
        </p:nvPicPr>
        <p:blipFill>
          <a:blip r:embed="rId7"/>
          <a:stretch>
            <a:fillRect/>
          </a:stretch>
        </p:blipFill>
        <p:spPr>
          <a:xfrm>
            <a:off x="1140165" y="1612900"/>
            <a:ext cx="10835935" cy="5123656"/>
          </a:xfrm>
          <a:prstGeom prst="rect">
            <a:avLst/>
          </a:prstGeom>
        </p:spPr>
      </p:pic>
      <p:sp>
        <p:nvSpPr>
          <p:cNvPr id="12" name="PoljeZBesedilom 11"/>
          <p:cNvSpPr txBox="1"/>
          <p:nvPr/>
        </p:nvSpPr>
        <p:spPr>
          <a:xfrm>
            <a:off x="10718800" y="4937890"/>
            <a:ext cx="1473200" cy="646331"/>
          </a:xfrm>
          <a:prstGeom prst="rect">
            <a:avLst/>
          </a:prstGeom>
          <a:noFill/>
        </p:spPr>
        <p:txBody>
          <a:bodyPr wrap="square" rtlCol="0">
            <a:spAutoFit/>
          </a:bodyPr>
          <a:lstStyle/>
          <a:p>
            <a:r>
              <a:rPr lang="sl-SI" dirty="0" smtClean="0">
                <a:solidFill>
                  <a:srgbClr val="FF0000"/>
                </a:solidFill>
              </a:rPr>
              <a:t>ZAPIS V ZVEZEK</a:t>
            </a:r>
            <a:endParaRPr lang="sl-SI" dirty="0">
              <a:solidFill>
                <a:srgbClr val="FF0000"/>
              </a:solidFill>
            </a:endParaRPr>
          </a:p>
        </p:txBody>
      </p:sp>
      <p:pic>
        <p:nvPicPr>
          <p:cNvPr id="13" name="Posnet zv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985500" y="5571521"/>
            <a:ext cx="609600" cy="609600"/>
          </a:xfrm>
          <a:prstGeom prst="rect">
            <a:avLst/>
          </a:prstGeom>
        </p:spPr>
      </p:pic>
    </p:spTree>
    <p:extLst>
      <p:ext uri="{BB962C8B-B14F-4D97-AF65-F5344CB8AC3E}">
        <p14:creationId xmlns:p14="http://schemas.microsoft.com/office/powerpoint/2010/main" val="35145254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480"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4361" fill="hold"/>
                                        <p:tgtEl>
                                          <p:spTgt spid="13"/>
                                        </p:tgtEl>
                                      </p:cBhvr>
                                    </p:cmd>
                                  </p:childTnLst>
                                </p:cTn>
                              </p:par>
                            </p:childTnLst>
                          </p:cTn>
                        </p:par>
                      </p:childTnLst>
                    </p:cTn>
                  </p:par>
                </p:childTnLst>
              </p:cTn>
              <p:nextCondLst>
                <p:cond evt="onClick" delay="0">
                  <p:tgtEl>
                    <p:spTgt spid="13"/>
                  </p:tgtEl>
                </p:cond>
              </p:nextCondLst>
            </p:seq>
            <p:audio>
              <p:cMediaNode vol="80000">
                <p:cTn id="13" fill="hold" display="0">
                  <p:stCondLst>
                    <p:cond delay="indefinite"/>
                  </p:stCondLst>
                  <p:endCondLst>
                    <p:cond evt="onStopAudio" delay="0">
                      <p:tgtEl>
                        <p:sldTgt/>
                      </p:tgtEl>
                    </p:cond>
                  </p:endCondLst>
                </p:cTn>
                <p:tgtEl>
                  <p:spTgt spid="1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značba mesta vsebine 3"/>
          <p:cNvGraphicFramePr>
            <a:graphicFrameLocks noGrp="1"/>
          </p:cNvGraphicFramePr>
          <p:nvPr>
            <p:ph idx="1"/>
            <p:extLst>
              <p:ext uri="{D42A27DB-BD31-4B8C-83A1-F6EECF244321}">
                <p14:modId xmlns:p14="http://schemas.microsoft.com/office/powerpoint/2010/main" val="779464505"/>
              </p:ext>
            </p:extLst>
          </p:nvPr>
        </p:nvGraphicFramePr>
        <p:xfrm>
          <a:off x="721896" y="1419725"/>
          <a:ext cx="10371219" cy="4507521"/>
        </p:xfrm>
        <a:graphic>
          <a:graphicData uri="http://schemas.openxmlformats.org/drawingml/2006/table">
            <a:tbl>
              <a:tblPr/>
              <a:tblGrid>
                <a:gridCol w="3457073">
                  <a:extLst>
                    <a:ext uri="{9D8B030D-6E8A-4147-A177-3AD203B41FA5}">
                      <a16:colId xmlns:a16="http://schemas.microsoft.com/office/drawing/2014/main" val="2371249117"/>
                    </a:ext>
                  </a:extLst>
                </a:gridCol>
                <a:gridCol w="3457073">
                  <a:extLst>
                    <a:ext uri="{9D8B030D-6E8A-4147-A177-3AD203B41FA5}">
                      <a16:colId xmlns:a16="http://schemas.microsoft.com/office/drawing/2014/main" val="1913642441"/>
                    </a:ext>
                  </a:extLst>
                </a:gridCol>
                <a:gridCol w="3457073">
                  <a:extLst>
                    <a:ext uri="{9D8B030D-6E8A-4147-A177-3AD203B41FA5}">
                      <a16:colId xmlns:a16="http://schemas.microsoft.com/office/drawing/2014/main" val="358219525"/>
                    </a:ext>
                  </a:extLst>
                </a:gridCol>
              </a:tblGrid>
              <a:tr h="708898">
                <a:tc>
                  <a:txBody>
                    <a:bodyPr/>
                    <a:lstStyle/>
                    <a:p>
                      <a:pPr algn="ctr" fontAlgn="ctr"/>
                      <a:r>
                        <a:rPr lang="sl-SI" dirty="0" smtClean="0">
                          <a:effectLst/>
                        </a:rPr>
                        <a:t>ROKOPISI</a:t>
                      </a:r>
                      <a:r>
                        <a:rPr lang="sl-SI" baseline="0" dirty="0" smtClean="0">
                          <a:effectLst/>
                        </a:rPr>
                        <a:t> </a:t>
                      </a:r>
                      <a:r>
                        <a:rPr lang="sl-SI" dirty="0">
                          <a:effectLst/>
                        </a:rPr>
                        <a:t/>
                      </a:r>
                      <a:br>
                        <a:rPr lang="sl-SI" dirty="0">
                          <a:effectLst/>
                        </a:rPr>
                      </a:br>
                      <a:endParaRPr lang="sl-SI" dirty="0">
                        <a:effectLst/>
                      </a:endParaRPr>
                    </a:p>
                  </a:txBody>
                  <a:tcPr marL="28575" marR="28575" marT="28575" marB="28575" anchor="ctr">
                    <a:lnL>
                      <a:noFill/>
                    </a:lnL>
                    <a:lnR w="9525" cap="flat" cmpd="sng" algn="ctr">
                      <a:solidFill>
                        <a:srgbClr val="DFDFDF"/>
                      </a:solidFill>
                      <a:prstDash val="solid"/>
                      <a:round/>
                      <a:headEnd type="none" w="med" len="med"/>
                      <a:tailEnd type="none" w="med" len="med"/>
                    </a:lnR>
                    <a:lnT w="9525" cap="flat" cmpd="sng" algn="ctr">
                      <a:solidFill>
                        <a:srgbClr val="DFDFDF"/>
                      </a:solidFill>
                      <a:prstDash val="solid"/>
                      <a:round/>
                      <a:headEnd type="none" w="med" len="med"/>
                      <a:tailEnd type="none" w="med" len="med"/>
                    </a:lnT>
                    <a:lnB w="9525" cap="flat" cmpd="sng" algn="ctr">
                      <a:solidFill>
                        <a:srgbClr val="DFDFDF"/>
                      </a:solidFill>
                      <a:prstDash val="solid"/>
                      <a:round/>
                      <a:headEnd type="none" w="med" len="med"/>
                      <a:tailEnd type="none" w="med" len="med"/>
                    </a:lnB>
                  </a:tcPr>
                </a:tc>
                <a:tc>
                  <a:txBody>
                    <a:bodyPr/>
                    <a:lstStyle/>
                    <a:p>
                      <a:pPr algn="ctr" fontAlgn="ctr"/>
                      <a:r>
                        <a:rPr lang="sl-SI" dirty="0">
                          <a:effectLst/>
                        </a:rPr>
                        <a:t>NASTANEK</a:t>
                      </a:r>
                    </a:p>
                  </a:txBody>
                  <a:tcPr marL="28575" marR="28575" marT="28575" marB="28575" anchor="ctr">
                    <a:lnL w="9525" cap="flat" cmpd="sng" algn="ctr">
                      <a:solidFill>
                        <a:srgbClr val="DFDFDF"/>
                      </a:solidFill>
                      <a:prstDash val="solid"/>
                      <a:round/>
                      <a:headEnd type="none" w="med" len="med"/>
                      <a:tailEnd type="none" w="med" len="med"/>
                    </a:lnL>
                    <a:lnR w="9525" cap="flat" cmpd="sng" algn="ctr">
                      <a:solidFill>
                        <a:srgbClr val="DFDFDF"/>
                      </a:solidFill>
                      <a:prstDash val="solid"/>
                      <a:round/>
                      <a:headEnd type="none" w="med" len="med"/>
                      <a:tailEnd type="none" w="med" len="med"/>
                    </a:lnR>
                    <a:lnT w="9525" cap="flat" cmpd="sng" algn="ctr">
                      <a:solidFill>
                        <a:srgbClr val="DFDFDF"/>
                      </a:solidFill>
                      <a:prstDash val="solid"/>
                      <a:round/>
                      <a:headEnd type="none" w="med" len="med"/>
                      <a:tailEnd type="none" w="med" len="med"/>
                    </a:lnT>
                    <a:lnB w="9525" cap="flat" cmpd="sng" algn="ctr">
                      <a:solidFill>
                        <a:srgbClr val="DFDFDF"/>
                      </a:solidFill>
                      <a:prstDash val="solid"/>
                      <a:round/>
                      <a:headEnd type="none" w="med" len="med"/>
                      <a:tailEnd type="none" w="med" len="med"/>
                    </a:lnB>
                  </a:tcPr>
                </a:tc>
                <a:tc>
                  <a:txBody>
                    <a:bodyPr/>
                    <a:lstStyle/>
                    <a:p>
                      <a:pPr algn="ctr" fontAlgn="ctr"/>
                      <a:r>
                        <a:rPr lang="sl-SI">
                          <a:effectLst/>
                        </a:rPr>
                        <a:t>VRSTE BESEDIL</a:t>
                      </a:r>
                      <a:br>
                        <a:rPr lang="sl-SI">
                          <a:effectLst/>
                        </a:rPr>
                      </a:br>
                      <a:endParaRPr lang="sl-SI">
                        <a:effectLst/>
                      </a:endParaRPr>
                    </a:p>
                  </a:txBody>
                  <a:tcPr marL="28575" marR="28575" marT="28575" marB="28575" anchor="ctr">
                    <a:lnL w="9525" cap="flat" cmpd="sng" algn="ctr">
                      <a:solidFill>
                        <a:srgbClr val="DFDFDF"/>
                      </a:solidFill>
                      <a:prstDash val="solid"/>
                      <a:round/>
                      <a:headEnd type="none" w="med" len="med"/>
                      <a:tailEnd type="none" w="med" len="med"/>
                    </a:lnL>
                    <a:lnR w="9525" cap="flat" cmpd="sng" algn="ctr">
                      <a:solidFill>
                        <a:srgbClr val="DFDFDF"/>
                      </a:solidFill>
                      <a:prstDash val="solid"/>
                      <a:round/>
                      <a:headEnd type="none" w="med" len="med"/>
                      <a:tailEnd type="none" w="med" len="med"/>
                    </a:lnR>
                    <a:lnT w="9525" cap="flat" cmpd="sng" algn="ctr">
                      <a:solidFill>
                        <a:srgbClr val="DFDFDF"/>
                      </a:solidFill>
                      <a:prstDash val="solid"/>
                      <a:round/>
                      <a:headEnd type="none" w="med" len="med"/>
                      <a:tailEnd type="none" w="med" len="med"/>
                    </a:lnT>
                    <a:lnB w="9525" cap="flat" cmpd="sng" algn="ctr">
                      <a:solidFill>
                        <a:srgbClr val="DFDFDF"/>
                      </a:solidFill>
                      <a:prstDash val="solid"/>
                      <a:round/>
                      <a:headEnd type="none" w="med" len="med"/>
                      <a:tailEnd type="none" w="med" len="med"/>
                    </a:lnB>
                  </a:tcPr>
                </a:tc>
                <a:extLst>
                  <a:ext uri="{0D108BD9-81ED-4DB2-BD59-A6C34878D82A}">
                    <a16:rowId xmlns:a16="http://schemas.microsoft.com/office/drawing/2014/main" val="2920213497"/>
                  </a:ext>
                </a:extLst>
              </a:tr>
              <a:tr h="708898">
                <a:tc>
                  <a:txBody>
                    <a:bodyPr/>
                    <a:lstStyle/>
                    <a:p>
                      <a:pPr fontAlgn="ctr"/>
                      <a:r>
                        <a:rPr lang="sl-SI" b="1">
                          <a:effectLst/>
                        </a:rPr>
                        <a:t>Brižinski ali Freisinški spomeniki</a:t>
                      </a:r>
                      <a:endParaRPr lang="sl-SI">
                        <a:effectLst/>
                      </a:endParaRPr>
                    </a:p>
                  </a:txBody>
                  <a:tcPr marL="28575" marR="28575" marT="28575" marB="28575" anchor="ctr">
                    <a:lnL>
                      <a:noFill/>
                    </a:lnL>
                    <a:lnR w="9525" cap="flat" cmpd="sng" algn="ctr">
                      <a:solidFill>
                        <a:srgbClr val="DFDFDF"/>
                      </a:solidFill>
                      <a:prstDash val="solid"/>
                      <a:round/>
                      <a:headEnd type="none" w="med" len="med"/>
                      <a:tailEnd type="none" w="med" len="med"/>
                    </a:lnR>
                    <a:lnT w="9525" cap="flat" cmpd="sng" algn="ctr">
                      <a:solidFill>
                        <a:srgbClr val="DFDFDF"/>
                      </a:solidFill>
                      <a:prstDash val="solid"/>
                      <a:round/>
                      <a:headEnd type="none" w="med" len="med"/>
                      <a:tailEnd type="none" w="med" len="med"/>
                    </a:lnT>
                    <a:lnB w="9525" cap="flat" cmpd="sng" algn="ctr">
                      <a:solidFill>
                        <a:srgbClr val="DFDFDF"/>
                      </a:solidFill>
                      <a:prstDash val="solid"/>
                      <a:round/>
                      <a:headEnd type="none" w="med" len="med"/>
                      <a:tailEnd type="none" w="med" len="med"/>
                    </a:lnB>
                    <a:solidFill>
                      <a:srgbClr val="F2F2F2"/>
                    </a:solidFill>
                  </a:tcPr>
                </a:tc>
                <a:tc>
                  <a:txBody>
                    <a:bodyPr/>
                    <a:lstStyle/>
                    <a:p>
                      <a:pPr fontAlgn="ctr"/>
                      <a:r>
                        <a:rPr lang="sl-SI" dirty="0">
                          <a:effectLst/>
                        </a:rPr>
                        <a:t>okoli leta 1000</a:t>
                      </a:r>
                      <a:br>
                        <a:rPr lang="sl-SI" dirty="0">
                          <a:effectLst/>
                        </a:rPr>
                      </a:br>
                      <a:endParaRPr lang="sl-SI" dirty="0">
                        <a:effectLst/>
                      </a:endParaRPr>
                    </a:p>
                  </a:txBody>
                  <a:tcPr marL="28575" marR="28575" marT="28575" marB="28575" anchor="ctr">
                    <a:lnL w="9525" cap="flat" cmpd="sng" algn="ctr">
                      <a:solidFill>
                        <a:srgbClr val="DFDFDF"/>
                      </a:solidFill>
                      <a:prstDash val="solid"/>
                      <a:round/>
                      <a:headEnd type="none" w="med" len="med"/>
                      <a:tailEnd type="none" w="med" len="med"/>
                    </a:lnL>
                    <a:lnR w="9525" cap="flat" cmpd="sng" algn="ctr">
                      <a:solidFill>
                        <a:srgbClr val="DFDFDF"/>
                      </a:solidFill>
                      <a:prstDash val="solid"/>
                      <a:round/>
                      <a:headEnd type="none" w="med" len="med"/>
                      <a:tailEnd type="none" w="med" len="med"/>
                    </a:lnR>
                    <a:lnT w="9525" cap="flat" cmpd="sng" algn="ctr">
                      <a:solidFill>
                        <a:srgbClr val="DFDFDF"/>
                      </a:solidFill>
                      <a:prstDash val="solid"/>
                      <a:round/>
                      <a:headEnd type="none" w="med" len="med"/>
                      <a:tailEnd type="none" w="med" len="med"/>
                    </a:lnT>
                    <a:lnB w="9525" cap="flat" cmpd="sng" algn="ctr">
                      <a:solidFill>
                        <a:srgbClr val="DFDFDF"/>
                      </a:solidFill>
                      <a:prstDash val="solid"/>
                      <a:round/>
                      <a:headEnd type="none" w="med" len="med"/>
                      <a:tailEnd type="none" w="med" len="med"/>
                    </a:lnB>
                    <a:solidFill>
                      <a:srgbClr val="F2F2F2"/>
                    </a:solidFill>
                  </a:tcPr>
                </a:tc>
                <a:tc>
                  <a:txBody>
                    <a:bodyPr/>
                    <a:lstStyle/>
                    <a:p>
                      <a:pPr fontAlgn="ctr"/>
                      <a:r>
                        <a:rPr lang="sl-SI">
                          <a:effectLst/>
                        </a:rPr>
                        <a:t>obrazec splošne spovedi,</a:t>
                      </a:r>
                    </a:p>
                    <a:p>
                      <a:pPr fontAlgn="ctr"/>
                      <a:r>
                        <a:rPr lang="sl-SI">
                          <a:effectLst/>
                        </a:rPr>
                        <a:t>pridiga, obrazec splošne spovedi</a:t>
                      </a:r>
                    </a:p>
                  </a:txBody>
                  <a:tcPr marL="28575" marR="28575" marT="28575" marB="28575" anchor="ctr">
                    <a:lnL w="9525" cap="flat" cmpd="sng" algn="ctr">
                      <a:solidFill>
                        <a:srgbClr val="DFDFDF"/>
                      </a:solidFill>
                      <a:prstDash val="solid"/>
                      <a:round/>
                      <a:headEnd type="none" w="med" len="med"/>
                      <a:tailEnd type="none" w="med" len="med"/>
                    </a:lnL>
                    <a:lnR w="9525" cap="flat" cmpd="sng" algn="ctr">
                      <a:solidFill>
                        <a:srgbClr val="DFDFDF"/>
                      </a:solidFill>
                      <a:prstDash val="solid"/>
                      <a:round/>
                      <a:headEnd type="none" w="med" len="med"/>
                      <a:tailEnd type="none" w="med" len="med"/>
                    </a:lnR>
                    <a:lnT w="9525" cap="flat" cmpd="sng" algn="ctr">
                      <a:solidFill>
                        <a:srgbClr val="DFDFDF"/>
                      </a:solidFill>
                      <a:prstDash val="solid"/>
                      <a:round/>
                      <a:headEnd type="none" w="med" len="med"/>
                      <a:tailEnd type="none" w="med" len="med"/>
                    </a:lnT>
                    <a:lnB w="9525" cap="flat" cmpd="sng" algn="ctr">
                      <a:solidFill>
                        <a:srgbClr val="DFDFDF"/>
                      </a:solidFill>
                      <a:prstDash val="solid"/>
                      <a:round/>
                      <a:headEnd type="none" w="med" len="med"/>
                      <a:tailEnd type="none" w="med" len="med"/>
                    </a:lnB>
                    <a:solidFill>
                      <a:srgbClr val="F2F2F2"/>
                    </a:solidFill>
                  </a:tcPr>
                </a:tc>
                <a:extLst>
                  <a:ext uri="{0D108BD9-81ED-4DB2-BD59-A6C34878D82A}">
                    <a16:rowId xmlns:a16="http://schemas.microsoft.com/office/drawing/2014/main" val="2222402069"/>
                  </a:ext>
                </a:extLst>
              </a:tr>
              <a:tr h="708898">
                <a:tc>
                  <a:txBody>
                    <a:bodyPr/>
                    <a:lstStyle/>
                    <a:p>
                      <a:pPr fontAlgn="ctr"/>
                      <a:r>
                        <a:rPr lang="sl-SI" b="1">
                          <a:effectLst/>
                        </a:rPr>
                        <a:t>Rateški ali Celovški rokopis</a:t>
                      </a:r>
                      <a:endParaRPr lang="sl-SI">
                        <a:effectLst/>
                      </a:endParaRPr>
                    </a:p>
                  </a:txBody>
                  <a:tcPr marL="28575" marR="28575" marT="28575" marB="28575" anchor="ctr">
                    <a:lnL>
                      <a:noFill/>
                    </a:lnL>
                    <a:lnR w="9525" cap="flat" cmpd="sng" algn="ctr">
                      <a:solidFill>
                        <a:srgbClr val="DFDFDF"/>
                      </a:solidFill>
                      <a:prstDash val="solid"/>
                      <a:round/>
                      <a:headEnd type="none" w="med" len="med"/>
                      <a:tailEnd type="none" w="med" len="med"/>
                    </a:lnR>
                    <a:lnT w="9525" cap="flat" cmpd="sng" algn="ctr">
                      <a:solidFill>
                        <a:srgbClr val="DFDFDF"/>
                      </a:solidFill>
                      <a:prstDash val="solid"/>
                      <a:round/>
                      <a:headEnd type="none" w="med" len="med"/>
                      <a:tailEnd type="none" w="med" len="med"/>
                    </a:lnT>
                    <a:lnB w="9525" cap="flat" cmpd="sng" algn="ctr">
                      <a:solidFill>
                        <a:srgbClr val="DFDFDF"/>
                      </a:solidFill>
                      <a:prstDash val="solid"/>
                      <a:round/>
                      <a:headEnd type="none" w="med" len="med"/>
                      <a:tailEnd type="none" w="med" len="med"/>
                    </a:lnB>
                  </a:tcPr>
                </a:tc>
                <a:tc>
                  <a:txBody>
                    <a:bodyPr/>
                    <a:lstStyle/>
                    <a:p>
                      <a:pPr fontAlgn="ctr"/>
                      <a:r>
                        <a:rPr lang="sl-SI">
                          <a:effectLst/>
                        </a:rPr>
                        <a:t> 14. stol.</a:t>
                      </a:r>
                    </a:p>
                  </a:txBody>
                  <a:tcPr marL="28575" marR="28575" marT="28575" marB="28575" anchor="ctr">
                    <a:lnL w="9525" cap="flat" cmpd="sng" algn="ctr">
                      <a:solidFill>
                        <a:srgbClr val="DFDFDF"/>
                      </a:solidFill>
                      <a:prstDash val="solid"/>
                      <a:round/>
                      <a:headEnd type="none" w="med" len="med"/>
                      <a:tailEnd type="none" w="med" len="med"/>
                    </a:lnL>
                    <a:lnR w="9525" cap="flat" cmpd="sng" algn="ctr">
                      <a:solidFill>
                        <a:srgbClr val="DFDFDF"/>
                      </a:solidFill>
                      <a:prstDash val="solid"/>
                      <a:round/>
                      <a:headEnd type="none" w="med" len="med"/>
                      <a:tailEnd type="none" w="med" len="med"/>
                    </a:lnR>
                    <a:lnT w="9525" cap="flat" cmpd="sng" algn="ctr">
                      <a:solidFill>
                        <a:srgbClr val="DFDFDF"/>
                      </a:solidFill>
                      <a:prstDash val="solid"/>
                      <a:round/>
                      <a:headEnd type="none" w="med" len="med"/>
                      <a:tailEnd type="none" w="med" len="med"/>
                    </a:lnT>
                    <a:lnB w="9525" cap="flat" cmpd="sng" algn="ctr">
                      <a:solidFill>
                        <a:srgbClr val="DFDFDF"/>
                      </a:solidFill>
                      <a:prstDash val="solid"/>
                      <a:round/>
                      <a:headEnd type="none" w="med" len="med"/>
                      <a:tailEnd type="none" w="med" len="med"/>
                    </a:lnB>
                  </a:tcPr>
                </a:tc>
                <a:tc>
                  <a:txBody>
                    <a:bodyPr/>
                    <a:lstStyle/>
                    <a:p>
                      <a:pPr fontAlgn="ctr"/>
                      <a:r>
                        <a:rPr lang="sl-SI">
                          <a:effectLst/>
                        </a:rPr>
                        <a:t>molitve: očenaš, apostolska vera,</a:t>
                      </a:r>
                    </a:p>
                    <a:p>
                      <a:pPr fontAlgn="ctr"/>
                      <a:r>
                        <a:rPr lang="sl-SI">
                          <a:effectLst/>
                        </a:rPr>
                        <a:t>zdravamarija</a:t>
                      </a:r>
                    </a:p>
                  </a:txBody>
                  <a:tcPr marL="28575" marR="28575" marT="28575" marB="28575" anchor="ctr">
                    <a:lnL w="9525" cap="flat" cmpd="sng" algn="ctr">
                      <a:solidFill>
                        <a:srgbClr val="DFDFDF"/>
                      </a:solidFill>
                      <a:prstDash val="solid"/>
                      <a:round/>
                      <a:headEnd type="none" w="med" len="med"/>
                      <a:tailEnd type="none" w="med" len="med"/>
                    </a:lnL>
                    <a:lnR w="9525" cap="flat" cmpd="sng" algn="ctr">
                      <a:solidFill>
                        <a:srgbClr val="DFDFDF"/>
                      </a:solidFill>
                      <a:prstDash val="solid"/>
                      <a:round/>
                      <a:headEnd type="none" w="med" len="med"/>
                      <a:tailEnd type="none" w="med" len="med"/>
                    </a:lnR>
                    <a:lnT w="9525" cap="flat" cmpd="sng" algn="ctr">
                      <a:solidFill>
                        <a:srgbClr val="DFDFDF"/>
                      </a:solidFill>
                      <a:prstDash val="solid"/>
                      <a:round/>
                      <a:headEnd type="none" w="med" len="med"/>
                      <a:tailEnd type="none" w="med" len="med"/>
                    </a:lnT>
                    <a:lnB w="9525" cap="flat" cmpd="sng" algn="ctr">
                      <a:solidFill>
                        <a:srgbClr val="DFDFDF"/>
                      </a:solidFill>
                      <a:prstDash val="solid"/>
                      <a:round/>
                      <a:headEnd type="none" w="med" len="med"/>
                      <a:tailEnd type="none" w="med" len="med"/>
                    </a:lnB>
                  </a:tcPr>
                </a:tc>
                <a:extLst>
                  <a:ext uri="{0D108BD9-81ED-4DB2-BD59-A6C34878D82A}">
                    <a16:rowId xmlns:a16="http://schemas.microsoft.com/office/drawing/2014/main" val="1116794422"/>
                  </a:ext>
                </a:extLst>
              </a:tr>
              <a:tr h="1671929">
                <a:tc>
                  <a:txBody>
                    <a:bodyPr/>
                    <a:lstStyle/>
                    <a:p>
                      <a:pPr fontAlgn="ctr"/>
                      <a:r>
                        <a:rPr lang="sl-SI" b="1">
                          <a:effectLst/>
                        </a:rPr>
                        <a:t>Stiški ali Ljubljanski rokopis</a:t>
                      </a:r>
                      <a:endParaRPr lang="sl-SI">
                        <a:effectLst/>
                      </a:endParaRPr>
                    </a:p>
                  </a:txBody>
                  <a:tcPr marL="28575" marR="28575" marT="28575" marB="28575" anchor="ctr">
                    <a:lnL>
                      <a:noFill/>
                    </a:lnL>
                    <a:lnR w="9525" cap="flat" cmpd="sng" algn="ctr">
                      <a:solidFill>
                        <a:srgbClr val="DFDFDF"/>
                      </a:solidFill>
                      <a:prstDash val="solid"/>
                      <a:round/>
                      <a:headEnd type="none" w="med" len="med"/>
                      <a:tailEnd type="none" w="med" len="med"/>
                    </a:lnR>
                    <a:lnT w="9525" cap="flat" cmpd="sng" algn="ctr">
                      <a:solidFill>
                        <a:srgbClr val="DFDFDF"/>
                      </a:solidFill>
                      <a:prstDash val="solid"/>
                      <a:round/>
                      <a:headEnd type="none" w="med" len="med"/>
                      <a:tailEnd type="none" w="med" len="med"/>
                    </a:lnT>
                    <a:lnB w="9525" cap="flat" cmpd="sng" algn="ctr">
                      <a:solidFill>
                        <a:srgbClr val="DFDFDF"/>
                      </a:solidFill>
                      <a:prstDash val="solid"/>
                      <a:round/>
                      <a:headEnd type="none" w="med" len="med"/>
                      <a:tailEnd type="none" w="med" len="med"/>
                    </a:lnB>
                    <a:solidFill>
                      <a:srgbClr val="F2F2F2"/>
                    </a:solidFill>
                  </a:tcPr>
                </a:tc>
                <a:tc>
                  <a:txBody>
                    <a:bodyPr/>
                    <a:lstStyle/>
                    <a:p>
                      <a:pPr fontAlgn="ctr"/>
                      <a:r>
                        <a:rPr lang="sl-SI">
                          <a:effectLst/>
                        </a:rPr>
                        <a:t> 15. stol.</a:t>
                      </a:r>
                      <a:br>
                        <a:rPr lang="sl-SI">
                          <a:effectLst/>
                        </a:rPr>
                      </a:br>
                      <a:endParaRPr lang="sl-SI">
                        <a:effectLst/>
                      </a:endParaRPr>
                    </a:p>
                  </a:txBody>
                  <a:tcPr marL="28575" marR="28575" marT="28575" marB="28575" anchor="ctr">
                    <a:lnL w="9525" cap="flat" cmpd="sng" algn="ctr">
                      <a:solidFill>
                        <a:srgbClr val="DFDFDF"/>
                      </a:solidFill>
                      <a:prstDash val="solid"/>
                      <a:round/>
                      <a:headEnd type="none" w="med" len="med"/>
                      <a:tailEnd type="none" w="med" len="med"/>
                    </a:lnL>
                    <a:lnR w="9525" cap="flat" cmpd="sng" algn="ctr">
                      <a:solidFill>
                        <a:srgbClr val="DFDFDF"/>
                      </a:solidFill>
                      <a:prstDash val="solid"/>
                      <a:round/>
                      <a:headEnd type="none" w="med" len="med"/>
                      <a:tailEnd type="none" w="med" len="med"/>
                    </a:lnR>
                    <a:lnT w="9525" cap="flat" cmpd="sng" algn="ctr">
                      <a:solidFill>
                        <a:srgbClr val="DFDFDF"/>
                      </a:solidFill>
                      <a:prstDash val="solid"/>
                      <a:round/>
                      <a:headEnd type="none" w="med" len="med"/>
                      <a:tailEnd type="none" w="med" len="med"/>
                    </a:lnT>
                    <a:lnB w="9525" cap="flat" cmpd="sng" algn="ctr">
                      <a:solidFill>
                        <a:srgbClr val="DFDFDF"/>
                      </a:solidFill>
                      <a:prstDash val="solid"/>
                      <a:round/>
                      <a:headEnd type="none" w="med" len="med"/>
                      <a:tailEnd type="none" w="med" len="med"/>
                    </a:lnB>
                    <a:solidFill>
                      <a:srgbClr val="F2F2F2"/>
                    </a:solidFill>
                  </a:tcPr>
                </a:tc>
                <a:tc>
                  <a:txBody>
                    <a:bodyPr/>
                    <a:lstStyle/>
                    <a:p>
                      <a:pPr fontAlgn="ctr"/>
                      <a:r>
                        <a:rPr lang="sl-SI">
                          <a:effectLst/>
                        </a:rPr>
                        <a:t>molitvi: molitev pred pridigo, češčena bodi, kraljica, obrazec splošne spovedi, prva kitica cerkvene velikonočne pesmi</a:t>
                      </a:r>
                      <a:br>
                        <a:rPr lang="sl-SI">
                          <a:effectLst/>
                        </a:rPr>
                      </a:br>
                      <a:endParaRPr lang="sl-SI">
                        <a:effectLst/>
                      </a:endParaRPr>
                    </a:p>
                  </a:txBody>
                  <a:tcPr marL="28575" marR="28575" marT="28575" marB="28575" anchor="ctr">
                    <a:lnL w="9525" cap="flat" cmpd="sng" algn="ctr">
                      <a:solidFill>
                        <a:srgbClr val="DFDFDF"/>
                      </a:solidFill>
                      <a:prstDash val="solid"/>
                      <a:round/>
                      <a:headEnd type="none" w="med" len="med"/>
                      <a:tailEnd type="none" w="med" len="med"/>
                    </a:lnL>
                    <a:lnR w="9525" cap="flat" cmpd="sng" algn="ctr">
                      <a:solidFill>
                        <a:srgbClr val="DFDFDF"/>
                      </a:solidFill>
                      <a:prstDash val="solid"/>
                      <a:round/>
                      <a:headEnd type="none" w="med" len="med"/>
                      <a:tailEnd type="none" w="med" len="med"/>
                    </a:lnR>
                    <a:lnT w="9525" cap="flat" cmpd="sng" algn="ctr">
                      <a:solidFill>
                        <a:srgbClr val="DFDFDF"/>
                      </a:solidFill>
                      <a:prstDash val="solid"/>
                      <a:round/>
                      <a:headEnd type="none" w="med" len="med"/>
                      <a:tailEnd type="none" w="med" len="med"/>
                    </a:lnT>
                    <a:lnB w="9525" cap="flat" cmpd="sng" algn="ctr">
                      <a:solidFill>
                        <a:srgbClr val="DFDFDF"/>
                      </a:solidFill>
                      <a:prstDash val="solid"/>
                      <a:round/>
                      <a:headEnd type="none" w="med" len="med"/>
                      <a:tailEnd type="none" w="med" len="med"/>
                    </a:lnB>
                    <a:solidFill>
                      <a:srgbClr val="F2F2F2"/>
                    </a:solidFill>
                  </a:tcPr>
                </a:tc>
                <a:extLst>
                  <a:ext uri="{0D108BD9-81ED-4DB2-BD59-A6C34878D82A}">
                    <a16:rowId xmlns:a16="http://schemas.microsoft.com/office/drawing/2014/main" val="1072695851"/>
                  </a:ext>
                </a:extLst>
              </a:tr>
              <a:tr h="708898">
                <a:tc>
                  <a:txBody>
                    <a:bodyPr/>
                    <a:lstStyle/>
                    <a:p>
                      <a:pPr fontAlgn="ctr"/>
                      <a:r>
                        <a:rPr lang="sl-SI" b="1">
                          <a:effectLst/>
                        </a:rPr>
                        <a:t>Starogorski rokopis</a:t>
                      </a:r>
                      <a:endParaRPr lang="sl-SI">
                        <a:effectLst/>
                      </a:endParaRPr>
                    </a:p>
                  </a:txBody>
                  <a:tcPr marL="28575" marR="28575" marT="28575" marB="28575" anchor="ctr">
                    <a:lnL>
                      <a:noFill/>
                    </a:lnL>
                    <a:lnR w="9525" cap="flat" cmpd="sng" algn="ctr">
                      <a:solidFill>
                        <a:srgbClr val="DFDFDF"/>
                      </a:solidFill>
                      <a:prstDash val="solid"/>
                      <a:round/>
                      <a:headEnd type="none" w="med" len="med"/>
                      <a:tailEnd type="none" w="med" len="med"/>
                    </a:lnR>
                    <a:lnT w="9525" cap="flat" cmpd="sng" algn="ctr">
                      <a:solidFill>
                        <a:srgbClr val="DFDFDF"/>
                      </a:solidFill>
                      <a:prstDash val="solid"/>
                      <a:round/>
                      <a:headEnd type="none" w="med" len="med"/>
                      <a:tailEnd type="none" w="med" len="med"/>
                    </a:lnT>
                    <a:lnB w="9525" cap="flat" cmpd="sng" algn="ctr">
                      <a:solidFill>
                        <a:srgbClr val="DFDFDF"/>
                      </a:solidFill>
                      <a:prstDash val="solid"/>
                      <a:round/>
                      <a:headEnd type="none" w="med" len="med"/>
                      <a:tailEnd type="none" w="med" len="med"/>
                    </a:lnB>
                  </a:tcPr>
                </a:tc>
                <a:tc>
                  <a:txBody>
                    <a:bodyPr/>
                    <a:lstStyle/>
                    <a:p>
                      <a:pPr fontAlgn="ctr"/>
                      <a:r>
                        <a:rPr lang="sl-SI">
                          <a:effectLst/>
                        </a:rPr>
                        <a:t> 15. stol.</a:t>
                      </a:r>
                      <a:br>
                        <a:rPr lang="sl-SI">
                          <a:effectLst/>
                        </a:rPr>
                      </a:br>
                      <a:endParaRPr lang="sl-SI">
                        <a:effectLst/>
                      </a:endParaRPr>
                    </a:p>
                  </a:txBody>
                  <a:tcPr marL="28575" marR="28575" marT="28575" marB="28575" anchor="ctr">
                    <a:lnL w="9525" cap="flat" cmpd="sng" algn="ctr">
                      <a:solidFill>
                        <a:srgbClr val="DFDFDF"/>
                      </a:solidFill>
                      <a:prstDash val="solid"/>
                      <a:round/>
                      <a:headEnd type="none" w="med" len="med"/>
                      <a:tailEnd type="none" w="med" len="med"/>
                    </a:lnL>
                    <a:lnR w="9525" cap="flat" cmpd="sng" algn="ctr">
                      <a:solidFill>
                        <a:srgbClr val="DFDFDF"/>
                      </a:solidFill>
                      <a:prstDash val="solid"/>
                      <a:round/>
                      <a:headEnd type="none" w="med" len="med"/>
                      <a:tailEnd type="none" w="med" len="med"/>
                    </a:lnR>
                    <a:lnT w="9525" cap="flat" cmpd="sng" algn="ctr">
                      <a:solidFill>
                        <a:srgbClr val="DFDFDF"/>
                      </a:solidFill>
                      <a:prstDash val="solid"/>
                      <a:round/>
                      <a:headEnd type="none" w="med" len="med"/>
                      <a:tailEnd type="none" w="med" len="med"/>
                    </a:lnT>
                    <a:lnB w="9525" cap="flat" cmpd="sng" algn="ctr">
                      <a:solidFill>
                        <a:srgbClr val="DFDFDF"/>
                      </a:solidFill>
                      <a:prstDash val="solid"/>
                      <a:round/>
                      <a:headEnd type="none" w="med" len="med"/>
                      <a:tailEnd type="none" w="med" len="med"/>
                    </a:lnB>
                  </a:tcPr>
                </a:tc>
                <a:tc>
                  <a:txBody>
                    <a:bodyPr/>
                    <a:lstStyle/>
                    <a:p>
                      <a:pPr fontAlgn="ctr"/>
                      <a:r>
                        <a:rPr lang="sl-SI" dirty="0">
                          <a:effectLst/>
                        </a:rPr>
                        <a:t>iste molitve kot v Celovškem rokopisu</a:t>
                      </a:r>
                    </a:p>
                  </a:txBody>
                  <a:tcPr marL="28575" marR="28575" marT="28575" marB="28575" anchor="ctr">
                    <a:lnL w="9525" cap="flat" cmpd="sng" algn="ctr">
                      <a:solidFill>
                        <a:srgbClr val="DFDFDF"/>
                      </a:solidFill>
                      <a:prstDash val="solid"/>
                      <a:round/>
                      <a:headEnd type="none" w="med" len="med"/>
                      <a:tailEnd type="none" w="med" len="med"/>
                    </a:lnL>
                    <a:lnR w="9525" cap="flat" cmpd="sng" algn="ctr">
                      <a:solidFill>
                        <a:srgbClr val="DFDFDF"/>
                      </a:solidFill>
                      <a:prstDash val="solid"/>
                      <a:round/>
                      <a:headEnd type="none" w="med" len="med"/>
                      <a:tailEnd type="none" w="med" len="med"/>
                    </a:lnR>
                    <a:lnT w="9525" cap="flat" cmpd="sng" algn="ctr">
                      <a:solidFill>
                        <a:srgbClr val="DFDFDF"/>
                      </a:solidFill>
                      <a:prstDash val="solid"/>
                      <a:round/>
                      <a:headEnd type="none" w="med" len="med"/>
                      <a:tailEnd type="none" w="med" len="med"/>
                    </a:lnT>
                    <a:lnB w="9525" cap="flat" cmpd="sng" algn="ctr">
                      <a:solidFill>
                        <a:srgbClr val="DFDFDF"/>
                      </a:solidFill>
                      <a:prstDash val="solid"/>
                      <a:round/>
                      <a:headEnd type="none" w="med" len="med"/>
                      <a:tailEnd type="none" w="med" len="med"/>
                    </a:lnB>
                  </a:tcPr>
                </a:tc>
                <a:extLst>
                  <a:ext uri="{0D108BD9-81ED-4DB2-BD59-A6C34878D82A}">
                    <a16:rowId xmlns:a16="http://schemas.microsoft.com/office/drawing/2014/main" val="2727609281"/>
                  </a:ext>
                </a:extLst>
              </a:tr>
            </a:tbl>
          </a:graphicData>
        </a:graphic>
      </p:graphicFrame>
      <p:pic>
        <p:nvPicPr>
          <p:cNvPr id="5"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88315" y="405063"/>
            <a:ext cx="609600" cy="609600"/>
          </a:xfrm>
          <a:prstGeom prst="rect">
            <a:avLst/>
          </a:prstGeom>
        </p:spPr>
      </p:pic>
      <p:pic>
        <p:nvPicPr>
          <p:cNvPr id="7" name="Posnet zv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093115" y="5816600"/>
            <a:ext cx="609600" cy="609600"/>
          </a:xfrm>
          <a:prstGeom prst="rect">
            <a:avLst/>
          </a:prstGeom>
        </p:spPr>
      </p:pic>
      <p:sp>
        <p:nvSpPr>
          <p:cNvPr id="8" name="PoljeZBesedilom 7"/>
          <p:cNvSpPr txBox="1"/>
          <p:nvPr/>
        </p:nvSpPr>
        <p:spPr>
          <a:xfrm>
            <a:off x="10883900" y="4864100"/>
            <a:ext cx="1308100" cy="646331"/>
          </a:xfrm>
          <a:prstGeom prst="rect">
            <a:avLst/>
          </a:prstGeom>
          <a:noFill/>
        </p:spPr>
        <p:txBody>
          <a:bodyPr wrap="square" rtlCol="0">
            <a:spAutoFit/>
          </a:bodyPr>
          <a:lstStyle/>
          <a:p>
            <a:r>
              <a:rPr lang="sl-SI" dirty="0" smtClean="0">
                <a:solidFill>
                  <a:srgbClr val="FF0000"/>
                </a:solidFill>
              </a:rPr>
              <a:t>ZAPIS V ZVEZEK</a:t>
            </a:r>
            <a:endParaRPr lang="sl-SI" dirty="0">
              <a:solidFill>
                <a:srgbClr val="FF0000"/>
              </a:solidFill>
            </a:endParaRPr>
          </a:p>
        </p:txBody>
      </p:sp>
    </p:spTree>
    <p:extLst>
      <p:ext uri="{BB962C8B-B14F-4D97-AF65-F5344CB8AC3E}">
        <p14:creationId xmlns:p14="http://schemas.microsoft.com/office/powerpoint/2010/main" val="21978165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28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6371"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2645663"/>
            <a:ext cx="9144000" cy="864299"/>
          </a:xfrm>
        </p:spPr>
        <p:txBody>
          <a:bodyPr>
            <a:normAutofit fontScale="90000"/>
          </a:bodyPr>
          <a:lstStyle/>
          <a:p>
            <a:r>
              <a:rPr lang="sl-SI" dirty="0" smtClean="0"/>
              <a:t>BRIŽINSKI SPOMENIKI</a:t>
            </a:r>
            <a:endParaRPr lang="sl-SI" dirty="0"/>
          </a:p>
        </p:txBody>
      </p:sp>
      <p:sp>
        <p:nvSpPr>
          <p:cNvPr id="4" name="Pravokotnik 3"/>
          <p:cNvSpPr/>
          <p:nvPr/>
        </p:nvSpPr>
        <p:spPr>
          <a:xfrm>
            <a:off x="2596896" y="3509962"/>
            <a:ext cx="2535936" cy="3139321"/>
          </a:xfrm>
          <a:prstGeom prst="rect">
            <a:avLst/>
          </a:prstGeom>
        </p:spPr>
        <p:txBody>
          <a:bodyPr wrap="square">
            <a:spAutoFit/>
          </a:bodyPr>
          <a:lstStyle/>
          <a:p>
            <a:r>
              <a:rPr lang="sl-SI" dirty="0" smtClean="0"/>
              <a:t>Brižinski spomeniki niso spomeniki v dobesednem pomenu. To je besedilo, ki ohranja spomin na zapis v slovenskem jeziku, podobno kot ohranja spomin vsak drug spomenik (npr. kip).</a:t>
            </a:r>
          </a:p>
          <a:p>
            <a:endParaRPr lang="sl-SI" dirty="0"/>
          </a:p>
          <a:p>
            <a:endParaRPr lang="sl-SI" dirty="0"/>
          </a:p>
        </p:txBody>
      </p:sp>
      <p:sp>
        <p:nvSpPr>
          <p:cNvPr id="5" name="PoljeZBesedilom 4"/>
          <p:cNvSpPr txBox="1"/>
          <p:nvPr/>
        </p:nvSpPr>
        <p:spPr>
          <a:xfrm>
            <a:off x="8668512" y="963168"/>
            <a:ext cx="2816352" cy="1477328"/>
          </a:xfrm>
          <a:prstGeom prst="rect">
            <a:avLst/>
          </a:prstGeom>
          <a:noFill/>
        </p:spPr>
        <p:txBody>
          <a:bodyPr wrap="square" rtlCol="0">
            <a:spAutoFit/>
          </a:bodyPr>
          <a:lstStyle/>
          <a:p>
            <a:r>
              <a:rPr lang="sl-SI" smtClean="0"/>
              <a:t>Ime so Brižinski spomeniki dobili po poslovenjenem imenu nemškega mesta Freising: Brižinj, zato 'brižinski'.</a:t>
            </a:r>
            <a:endParaRPr lang="sl-SI" dirty="0"/>
          </a:p>
        </p:txBody>
      </p:sp>
      <p:pic>
        <p:nvPicPr>
          <p:cNvPr id="6"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90610" y="1113036"/>
            <a:ext cx="609600" cy="609600"/>
          </a:xfrm>
          <a:prstGeom prst="rect">
            <a:avLst/>
          </a:prstGeom>
        </p:spPr>
      </p:pic>
    </p:spTree>
    <p:extLst>
      <p:ext uri="{BB962C8B-B14F-4D97-AF65-F5344CB8AC3E}">
        <p14:creationId xmlns:p14="http://schemas.microsoft.com/office/powerpoint/2010/main" val="4566064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1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Zapis v zvezek</a:t>
            </a:r>
            <a:br>
              <a:rPr lang="sl-SI" dirty="0" smtClean="0"/>
            </a:br>
            <a:r>
              <a:rPr lang="sl-SI" dirty="0" smtClean="0"/>
              <a:t>BRIŽINSKI SPOMENIKI </a:t>
            </a:r>
            <a:endParaRPr lang="sl-SI" dirty="0"/>
          </a:p>
        </p:txBody>
      </p:sp>
      <p:sp>
        <p:nvSpPr>
          <p:cNvPr id="3" name="Označba mesta vsebine 2"/>
          <p:cNvSpPr>
            <a:spLocks noGrp="1"/>
          </p:cNvSpPr>
          <p:nvPr>
            <p:ph idx="1"/>
          </p:nvPr>
        </p:nvSpPr>
        <p:spPr/>
        <p:txBody>
          <a:bodyPr>
            <a:normAutofit/>
          </a:bodyPr>
          <a:lstStyle/>
          <a:p>
            <a:pPr marL="0" indent="0">
              <a:buNone/>
            </a:pPr>
            <a:r>
              <a:rPr lang="sl-SI" dirty="0" smtClean="0"/>
              <a:t>Kdaj so nastali Brižinski spomeniki?</a:t>
            </a:r>
          </a:p>
          <a:p>
            <a:pPr marL="0" indent="0">
              <a:buNone/>
            </a:pPr>
            <a:r>
              <a:rPr lang="sl-SI" dirty="0" smtClean="0"/>
              <a:t>Kje so nastali Brižinski spomeniki?</a:t>
            </a:r>
          </a:p>
          <a:p>
            <a:pPr marL="0" indent="0">
              <a:buNone/>
            </a:pPr>
            <a:r>
              <a:rPr lang="sl-SI" dirty="0" smtClean="0"/>
              <a:t>Kdaj so jih našli?</a:t>
            </a:r>
          </a:p>
          <a:p>
            <a:pPr marL="0" indent="0">
              <a:buNone/>
            </a:pPr>
            <a:r>
              <a:rPr lang="sl-SI" dirty="0" smtClean="0"/>
              <a:t>Čemu so jim služili?</a:t>
            </a:r>
          </a:p>
          <a:p>
            <a:pPr marL="0" indent="0">
              <a:buNone/>
            </a:pPr>
            <a:r>
              <a:rPr lang="sl-SI" dirty="0" smtClean="0"/>
              <a:t>Iz koliko delov so sestavljeni?</a:t>
            </a:r>
          </a:p>
          <a:p>
            <a:pPr marL="0" indent="0">
              <a:buNone/>
            </a:pPr>
            <a:r>
              <a:rPr lang="sl-SI" dirty="0" smtClean="0"/>
              <a:t>V kateri pisavi so napisani Brižinski spomeniki?</a:t>
            </a:r>
          </a:p>
        </p:txBody>
      </p:sp>
      <p:pic>
        <p:nvPicPr>
          <p:cNvPr id="4"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54716" y="1081088"/>
            <a:ext cx="609600" cy="609600"/>
          </a:xfrm>
          <a:prstGeom prst="rect">
            <a:avLst/>
          </a:prstGeom>
        </p:spPr>
      </p:pic>
    </p:spTree>
    <p:extLst>
      <p:ext uri="{BB962C8B-B14F-4D97-AF65-F5344CB8AC3E}">
        <p14:creationId xmlns:p14="http://schemas.microsoft.com/office/powerpoint/2010/main" val="32609046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96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Zapis v zvezek </a:t>
            </a:r>
            <a:br>
              <a:rPr lang="sl-SI" dirty="0" smtClean="0"/>
            </a:br>
            <a:r>
              <a:rPr lang="sl-SI" dirty="0" smtClean="0"/>
              <a:t>POMEN BRIŽINSKIH SPOMENIKOV</a:t>
            </a:r>
            <a:endParaRPr lang="sl-SI" dirty="0"/>
          </a:p>
        </p:txBody>
      </p:sp>
      <p:sp>
        <p:nvSpPr>
          <p:cNvPr id="5" name="Pravokotnik 4"/>
          <p:cNvSpPr/>
          <p:nvPr/>
        </p:nvSpPr>
        <p:spPr>
          <a:xfrm>
            <a:off x="838199" y="1690688"/>
            <a:ext cx="10515601" cy="4247317"/>
          </a:xfrm>
          <a:prstGeom prst="rect">
            <a:avLst/>
          </a:prstGeom>
        </p:spPr>
        <p:txBody>
          <a:bodyPr wrap="square">
            <a:spAutoFit/>
          </a:bodyPr>
          <a:lstStyle/>
          <a:p>
            <a:r>
              <a:rPr lang="sl-SI" sz="3600" b="1" dirty="0" smtClean="0"/>
              <a:t>So najstarejša ohranjena slovenska besedila </a:t>
            </a:r>
            <a:r>
              <a:rPr lang="sl-SI" sz="3600" dirty="0" smtClean="0"/>
              <a:t>in </a:t>
            </a:r>
            <a:r>
              <a:rPr lang="sl-SI" sz="3600" b="1" dirty="0" smtClean="0"/>
              <a:t>najstarejša slovanska besedila v latinici sploh</a:t>
            </a:r>
            <a:r>
              <a:rPr lang="sl-SI" sz="3600" dirty="0" smtClean="0"/>
              <a:t>.</a:t>
            </a:r>
          </a:p>
          <a:p>
            <a:endParaRPr lang="sl-SI" sz="3600" dirty="0" smtClean="0"/>
          </a:p>
          <a:p>
            <a:r>
              <a:rPr lang="sl-SI" sz="3600" dirty="0" smtClean="0"/>
              <a:t> So prvi ohranjeni dokaz nastajajoče slovenske narodne individualnosti: </a:t>
            </a:r>
            <a:r>
              <a:rPr lang="sl-SI" sz="3600" b="1" dirty="0" smtClean="0"/>
              <a:t>"rojstni list slovenske kulture".</a:t>
            </a:r>
          </a:p>
          <a:p>
            <a:endParaRPr lang="sl-SI" b="1" dirty="0"/>
          </a:p>
          <a:p>
            <a:endParaRPr lang="sl-SI" b="1" dirty="0" smtClean="0"/>
          </a:p>
          <a:p>
            <a:endParaRPr lang="sl-SI" b="1" dirty="0" smtClean="0"/>
          </a:p>
          <a:p>
            <a:endParaRPr lang="sl-SI" b="1" dirty="0"/>
          </a:p>
          <a:p>
            <a:endParaRPr lang="sl-SI" b="1" dirty="0" smtClean="0"/>
          </a:p>
        </p:txBody>
      </p:sp>
      <p:pic>
        <p:nvPicPr>
          <p:cNvPr id="3"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05811" y="894170"/>
            <a:ext cx="487363" cy="487363"/>
          </a:xfrm>
          <a:prstGeom prst="rect">
            <a:avLst/>
          </a:prstGeom>
        </p:spPr>
      </p:pic>
    </p:spTree>
    <p:extLst>
      <p:ext uri="{BB962C8B-B14F-4D97-AF65-F5344CB8AC3E}">
        <p14:creationId xmlns:p14="http://schemas.microsoft.com/office/powerpoint/2010/main" val="17568711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1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PRVI BRIŽINSKI SPOMENIK</a:t>
            </a:r>
            <a:endParaRPr lang="sl-SI" dirty="0"/>
          </a:p>
        </p:txBody>
      </p:sp>
      <p:sp>
        <p:nvSpPr>
          <p:cNvPr id="7" name="Pravokotnik 6"/>
          <p:cNvSpPr/>
          <p:nvPr/>
        </p:nvSpPr>
        <p:spPr>
          <a:xfrm>
            <a:off x="4423682" y="1690688"/>
            <a:ext cx="2785314" cy="369332"/>
          </a:xfrm>
          <a:prstGeom prst="rect">
            <a:avLst/>
          </a:prstGeom>
        </p:spPr>
        <p:txBody>
          <a:bodyPr wrap="none">
            <a:spAutoFit/>
          </a:bodyPr>
          <a:lstStyle/>
          <a:p>
            <a:r>
              <a:rPr lang="sl-SI" dirty="0" smtClean="0"/>
              <a:t>- obrazec za splošno spoved</a:t>
            </a:r>
            <a:endParaRPr lang="sl-SI" dirty="0"/>
          </a:p>
        </p:txBody>
      </p:sp>
      <p:sp>
        <p:nvSpPr>
          <p:cNvPr id="8" name="Pravokotnik 7"/>
          <p:cNvSpPr/>
          <p:nvPr/>
        </p:nvSpPr>
        <p:spPr>
          <a:xfrm>
            <a:off x="6151652" y="2111756"/>
            <a:ext cx="6096000" cy="1477328"/>
          </a:xfrm>
          <a:prstGeom prst="rect">
            <a:avLst/>
          </a:prstGeom>
        </p:spPr>
        <p:txBody>
          <a:bodyPr>
            <a:spAutoFit/>
          </a:bodyPr>
          <a:lstStyle/>
          <a:p>
            <a:r>
              <a:rPr lang="sl-SI" dirty="0" smtClean="0"/>
              <a:t>I. in III. spomenik sta molitvi splošne spovedi. V srednjem veku sprva še niso poznali individualne spovedi (ko se posamezni vernik spove duhovniku), ampak so dolgo poznali le skupno spoved grehov. Pri tem so za duhovnikom izrekali besedilo molitev, kakršni sta I. in III. spomenik.</a:t>
            </a:r>
            <a:endParaRPr lang="sl-SI" dirty="0"/>
          </a:p>
        </p:txBody>
      </p:sp>
      <p:pic>
        <p:nvPicPr>
          <p:cNvPr id="9" name="Slika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0649" y="2813879"/>
            <a:ext cx="3041003" cy="3713791"/>
          </a:xfrm>
          <a:prstGeom prst="rect">
            <a:avLst/>
          </a:prstGeom>
        </p:spPr>
      </p:pic>
      <p:pic>
        <p:nvPicPr>
          <p:cNvPr id="11" name="Označba mesta vsebine 10"/>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41463" y="2850420"/>
            <a:ext cx="2969186" cy="3640710"/>
          </a:xfrm>
        </p:spPr>
      </p:pic>
      <p:pic>
        <p:nvPicPr>
          <p:cNvPr id="3"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97102" y="1027906"/>
            <a:ext cx="487363" cy="487363"/>
          </a:xfrm>
          <a:prstGeom prst="rect">
            <a:avLst/>
          </a:prstGeom>
        </p:spPr>
      </p:pic>
    </p:spTree>
    <p:extLst>
      <p:ext uri="{BB962C8B-B14F-4D97-AF65-F5344CB8AC3E}">
        <p14:creationId xmlns:p14="http://schemas.microsoft.com/office/powerpoint/2010/main" val="5948601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2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TotalTime>
  <Words>262</Words>
  <Application>Microsoft Office PowerPoint</Application>
  <PresentationFormat>Širokozaslonsko</PresentationFormat>
  <Paragraphs>40</Paragraphs>
  <Slides>6</Slides>
  <Notes>0</Notes>
  <HiddenSlides>0</HiddenSlides>
  <MMClips>8</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6</vt:i4>
      </vt:variant>
    </vt:vector>
  </HeadingPairs>
  <TitlesOfParts>
    <vt:vector size="10" baseType="lpstr">
      <vt:lpstr>Arial</vt:lpstr>
      <vt:lpstr>Calibri</vt:lpstr>
      <vt:lpstr>Calibri Light</vt:lpstr>
      <vt:lpstr>Officeova tema</vt:lpstr>
      <vt:lpstr>OBDOBJE PISMENSTVA (SREDNJI VEK)</vt:lpstr>
      <vt:lpstr>PowerPointova predstavitev</vt:lpstr>
      <vt:lpstr>BRIŽINSKI SPOMENIKI</vt:lpstr>
      <vt:lpstr>Zapis v zvezek BRIŽINSKI SPOMENIKI </vt:lpstr>
      <vt:lpstr>Zapis v zvezek  POMEN BRIŽINSKIH SPOMENIKOV</vt:lpstr>
      <vt:lpstr>PRVI BRIŽINSKI SPOMENIK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BRIŽINSKI SPOMENIKI</dc:title>
  <dc:creator>KSENJA</dc:creator>
  <cp:lastModifiedBy>Ksenja Žmauc</cp:lastModifiedBy>
  <cp:revision>31</cp:revision>
  <dcterms:created xsi:type="dcterms:W3CDTF">2021-01-17T01:36:50Z</dcterms:created>
  <dcterms:modified xsi:type="dcterms:W3CDTF">2021-11-28T19:46:37Z</dcterms:modified>
</cp:coreProperties>
</file>