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1" r:id="rId3"/>
    <p:sldId id="275" r:id="rId4"/>
    <p:sldId id="273" r:id="rId5"/>
    <p:sldId id="274" r:id="rId6"/>
    <p:sldId id="278" r:id="rId7"/>
    <p:sldId id="277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266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742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684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470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56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353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70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315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301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058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899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DDA48-2626-4F7E-95E1-B4E427D11A65}" type="datetimeFigureOut">
              <a:rPr lang="sl-SI" smtClean="0"/>
              <a:t>8. 02. 2021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413CD-B989-46F6-8AF7-0A04D22B6C2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361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http://www.preseren.net/slo/3_poezije/38_glosa.as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5.m4a"/><Relationship Id="rId7" Type="http://schemas.openxmlformats.org/officeDocument/2006/relationships/image" Target="../media/image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y9KKtnPA1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70312" y="1292972"/>
            <a:ext cx="6046694" cy="979581"/>
          </a:xfrm>
        </p:spPr>
        <p:txBody>
          <a:bodyPr/>
          <a:lstStyle/>
          <a:p>
            <a:r>
              <a:rPr lang="sl-SI" dirty="0" smtClean="0"/>
              <a:t>France Prešeren, Glosa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97105" y="2272553"/>
            <a:ext cx="8615082" cy="769657"/>
          </a:xfrm>
        </p:spPr>
        <p:txBody>
          <a:bodyPr/>
          <a:lstStyle/>
          <a:p>
            <a:r>
              <a:rPr lang="sl-SI" dirty="0">
                <a:hlinkClick r:id="rId4"/>
              </a:rPr>
              <a:t>http://</a:t>
            </a:r>
            <a:r>
              <a:rPr lang="sl-SI" dirty="0" smtClean="0">
                <a:hlinkClick r:id="rId4"/>
              </a:rPr>
              <a:t>www.preseren.net/slo/3_poezije/38_glosa.asp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8451477" y="3402106"/>
            <a:ext cx="320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Poslušaj pesem na spletni strani, nato jo preberi v berilu. </a:t>
            </a:r>
            <a:endParaRPr lang="sl-SI" dirty="0"/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078" y="7249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1" y="121024"/>
            <a:ext cx="5570961" cy="67369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630" y="3847896"/>
            <a:ext cx="2431368" cy="244811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7998" y="1856068"/>
            <a:ext cx="3887704" cy="231373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406" y="4194501"/>
            <a:ext cx="3956208" cy="2126206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4683" y="1163220"/>
            <a:ext cx="487363" cy="487363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7718612" y="121024"/>
            <a:ext cx="287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Pesem je v BERILU.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700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1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10988" y="268941"/>
            <a:ext cx="1116105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b="1" dirty="0" smtClean="0"/>
              <a:t>Vsebina Glose po kiticah </a:t>
            </a:r>
            <a:endParaRPr lang="sl-SI" sz="2400" b="1" dirty="0"/>
          </a:p>
          <a:p>
            <a:endParaRPr lang="sl-SI" dirty="0"/>
          </a:p>
          <a:p>
            <a:r>
              <a:rPr lang="sl-SI" sz="2400" dirty="0"/>
              <a:t>V prvi kitici zariše usodo pesnikov z znanimi primeri nesrečnih pesniških usod (Homerja, </a:t>
            </a:r>
            <a:r>
              <a:rPr lang="sl-SI" sz="2400" dirty="0" err="1"/>
              <a:t>Ovida</a:t>
            </a:r>
            <a:r>
              <a:rPr lang="sl-SI" sz="2400" dirty="0"/>
              <a:t>, </a:t>
            </a:r>
            <a:r>
              <a:rPr lang="sl-SI" sz="2400" dirty="0" err="1"/>
              <a:t>Camoesa</a:t>
            </a:r>
            <a:r>
              <a:rPr lang="sl-SI" sz="2400" dirty="0"/>
              <a:t>, Danteja in Cervantesa)</a:t>
            </a:r>
          </a:p>
          <a:p>
            <a:endParaRPr lang="sl-SI" sz="2400" dirty="0"/>
          </a:p>
          <a:p>
            <a:r>
              <a:rPr lang="sl-SI" sz="2400" dirty="0"/>
              <a:t>V drugi kitici pregleda, v kakšnem položaju živi slovenski pesnik, ki s svojimi deli v domači deželi nima naklonjenosti, ker se Slovencem zdi pesništvo nekoristno, nepotrebno.</a:t>
            </a:r>
          </a:p>
          <a:p>
            <a:endParaRPr lang="sl-SI" sz="2400" dirty="0"/>
          </a:p>
          <a:p>
            <a:r>
              <a:rPr lang="sl-SI" sz="2400" dirty="0"/>
              <a:t>V tretji kitici postavi pesniku nasproti lik podjetnega pridobitnika, ki mu denar prinašajo ničvredni posli, pesnik nima ne gmote ne ljubezenske sreče.</a:t>
            </a:r>
          </a:p>
          <a:p>
            <a:endParaRPr lang="sl-SI" sz="2400" dirty="0"/>
          </a:p>
          <a:p>
            <a:r>
              <a:rPr lang="sl-SI" sz="2400" dirty="0"/>
              <a:t>V četrti kitici že prinaša idejo, da je pesnik poplačan že s tem, da se mu povsod v naravi odkriva njena lepota, ki jo opeva.</a:t>
            </a:r>
          </a:p>
          <a:p>
            <a:endParaRPr lang="sl-SI" sz="2400" dirty="0"/>
          </a:p>
          <a:p>
            <a:r>
              <a:rPr lang="sl-SI" sz="2400" dirty="0"/>
              <a:t>Prešeren pesnika pojmuje kot izrazito romantičnega, v njem vidi osebnost, ki ima posebne </a:t>
            </a:r>
            <a:r>
              <a:rPr lang="sl-SI" sz="2400" dirty="0" smtClean="0"/>
              <a:t>sposobnosti.</a:t>
            </a:r>
            <a:endParaRPr lang="sl-SI" sz="2400" dirty="0"/>
          </a:p>
          <a:p>
            <a:endParaRPr lang="sl-SI" dirty="0"/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960" y="268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avokotnik 19"/>
          <p:cNvSpPr/>
          <p:nvPr/>
        </p:nvSpPr>
        <p:spPr>
          <a:xfrm>
            <a:off x="8942294" y="2475699"/>
            <a:ext cx="1909482" cy="28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avokotnik 18"/>
          <p:cNvSpPr/>
          <p:nvPr/>
        </p:nvSpPr>
        <p:spPr>
          <a:xfrm>
            <a:off x="8942294" y="2091697"/>
            <a:ext cx="1909482" cy="28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 17"/>
          <p:cNvSpPr/>
          <p:nvPr/>
        </p:nvSpPr>
        <p:spPr>
          <a:xfrm>
            <a:off x="8942294" y="1775012"/>
            <a:ext cx="1909482" cy="285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Zaobljeni pravokotnik 15"/>
          <p:cNvSpPr/>
          <p:nvPr/>
        </p:nvSpPr>
        <p:spPr>
          <a:xfrm>
            <a:off x="8942294" y="1183341"/>
            <a:ext cx="1909482" cy="322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Zaobljeni pravokotnik 13"/>
          <p:cNvSpPr/>
          <p:nvPr/>
        </p:nvSpPr>
        <p:spPr>
          <a:xfrm>
            <a:off x="8713694" y="363071"/>
            <a:ext cx="1828800" cy="6463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286" y="563864"/>
            <a:ext cx="4276164" cy="43176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48" y="175933"/>
            <a:ext cx="3030238" cy="6682067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8807823" y="363071"/>
            <a:ext cx="142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KVARTINA ali štirivrstičnica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8942294" y="1183341"/>
            <a:ext cx="217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dirty="0" smtClean="0"/>
              <a:t>decima ali </a:t>
            </a:r>
            <a:r>
              <a:rPr lang="sl-SI" dirty="0" err="1" smtClean="0"/>
              <a:t>desetvrstičnica</a:t>
            </a:r>
            <a:endParaRPr lang="sl-SI" dirty="0" smtClean="0"/>
          </a:p>
          <a:p>
            <a:pPr marL="342900" indent="-342900">
              <a:buAutoNum type="arabicPeriod"/>
            </a:pPr>
            <a:r>
              <a:rPr lang="sl-SI" dirty="0" smtClean="0"/>
              <a:t>decima</a:t>
            </a:r>
          </a:p>
          <a:p>
            <a:pPr marL="342900" indent="-342900">
              <a:buAutoNum type="arabicPeriod"/>
            </a:pPr>
            <a:r>
              <a:rPr lang="sl-SI" dirty="0" smtClean="0"/>
              <a:t>decima</a:t>
            </a:r>
          </a:p>
          <a:p>
            <a:pPr marL="342900" indent="-342900">
              <a:buAutoNum type="arabicPeriod"/>
            </a:pPr>
            <a:r>
              <a:rPr lang="sl-SI" dirty="0" smtClean="0"/>
              <a:t>decima</a:t>
            </a:r>
          </a:p>
          <a:p>
            <a:pPr marL="342900" indent="-342900">
              <a:buAutoNum type="arabicPeriod"/>
            </a:pPr>
            <a:endParaRPr lang="sl-SI" dirty="0"/>
          </a:p>
        </p:txBody>
      </p:sp>
      <p:cxnSp>
        <p:nvCxnSpPr>
          <p:cNvPr id="22" name="Raven puščični povezovalnik 21"/>
          <p:cNvCxnSpPr/>
          <p:nvPr/>
        </p:nvCxnSpPr>
        <p:spPr>
          <a:xfrm>
            <a:off x="2474259" y="457200"/>
            <a:ext cx="6118412" cy="10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Slika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627" y="3406597"/>
            <a:ext cx="4858933" cy="499915"/>
          </a:xfrm>
          <a:prstGeom prst="rect">
            <a:avLst/>
          </a:prstGeom>
        </p:spPr>
      </p:pic>
      <p:sp>
        <p:nvSpPr>
          <p:cNvPr id="25" name="Pravokotnik 24"/>
          <p:cNvSpPr/>
          <p:nvPr/>
        </p:nvSpPr>
        <p:spPr>
          <a:xfrm>
            <a:off x="6544511" y="6119041"/>
            <a:ext cx="3720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/>
              <a:t>Verz</a:t>
            </a:r>
            <a:r>
              <a:rPr lang="sl-SI" dirty="0"/>
              <a:t>: trohej (– U) = španski osmerec </a:t>
            </a: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88516" y="821057"/>
            <a:ext cx="487363" cy="487363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5131" y="5631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372035" y="137791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GLOSA je španska pesniška </a:t>
            </a:r>
            <a:r>
              <a:rPr lang="sl-SI" dirty="0" smtClean="0"/>
              <a:t>oblika:</a:t>
            </a:r>
          </a:p>
          <a:p>
            <a:pPr marL="285750" indent="-285750">
              <a:buFontTx/>
              <a:buChar char="-"/>
            </a:pPr>
            <a:r>
              <a:rPr lang="sl-SI" dirty="0"/>
              <a:t>S</a:t>
            </a:r>
            <a:r>
              <a:rPr lang="sl-SI" dirty="0" smtClean="0"/>
              <a:t>estavljena </a:t>
            </a:r>
            <a:r>
              <a:rPr lang="sl-SI" dirty="0"/>
              <a:t>iz 4 decim (</a:t>
            </a:r>
            <a:r>
              <a:rPr lang="sl-SI" dirty="0" err="1"/>
              <a:t>desetvrstičnih</a:t>
            </a:r>
            <a:r>
              <a:rPr lang="sl-SI" dirty="0"/>
              <a:t> kitic). </a:t>
            </a:r>
            <a:endParaRPr lang="sl-SI" dirty="0" smtClean="0"/>
          </a:p>
          <a:p>
            <a:pPr marL="285750" indent="-285750">
              <a:buFontTx/>
              <a:buChar char="-"/>
            </a:pPr>
            <a:r>
              <a:rPr lang="sl-SI" dirty="0" smtClean="0"/>
              <a:t>Verz </a:t>
            </a:r>
            <a:r>
              <a:rPr lang="sl-SI" dirty="0"/>
              <a:t>je </a:t>
            </a:r>
            <a:r>
              <a:rPr lang="sl-SI" dirty="0" err="1"/>
              <a:t>četverostopični</a:t>
            </a:r>
            <a:r>
              <a:rPr lang="sl-SI" dirty="0"/>
              <a:t> trohej. </a:t>
            </a:r>
            <a:r>
              <a:rPr lang="sl-SI" dirty="0" smtClean="0"/>
              <a:t>    _U 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Na </a:t>
            </a:r>
            <a:r>
              <a:rPr lang="sl-SI" dirty="0"/>
              <a:t>začetku glose je geslo (moto), v katerem pesnik zgoščeno izpove poglavitno izročilo pesmi. </a:t>
            </a:r>
            <a:endParaRPr lang="sl-SI" dirty="0" smtClean="0"/>
          </a:p>
          <a:p>
            <a:pPr marL="285750" indent="-285750">
              <a:buFontTx/>
              <a:buChar char="-"/>
            </a:pPr>
            <a:r>
              <a:rPr lang="sl-SI" dirty="0" smtClean="0"/>
              <a:t>Posamezne </a:t>
            </a:r>
            <a:r>
              <a:rPr lang="sl-SI" dirty="0"/>
              <a:t>vrstice gesla se ponovijo kot zadnje vrstice decim. </a:t>
            </a:r>
            <a:endParaRPr lang="sl-SI" dirty="0" smtClean="0"/>
          </a:p>
          <a:p>
            <a:pPr marL="285750" indent="-285750">
              <a:buFontTx/>
              <a:buChar char="-"/>
            </a:pPr>
            <a:r>
              <a:rPr lang="sl-SI" dirty="0" smtClean="0"/>
              <a:t>Vsebina glose: pesniški poklic. 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7930726" y="2706452"/>
            <a:ext cx="308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 trohej (– U) = španski osmerec</a:t>
            </a:r>
          </a:p>
        </p:txBody>
      </p:sp>
      <p:sp>
        <p:nvSpPr>
          <p:cNvPr id="5" name="Pravokotnik 4"/>
          <p:cNvSpPr/>
          <p:nvPr/>
        </p:nvSpPr>
        <p:spPr>
          <a:xfrm>
            <a:off x="8338036" y="916250"/>
            <a:ext cx="25346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/>
              <a:t>R</a:t>
            </a:r>
            <a:r>
              <a:rPr lang="it-IT" b="1" dirty="0" err="1" smtClean="0"/>
              <a:t>im</a:t>
            </a:r>
            <a:r>
              <a:rPr lang="sl-SI" b="1" dirty="0" smtClean="0"/>
              <a:t>a</a:t>
            </a:r>
            <a:r>
              <a:rPr lang="it-IT" b="1" dirty="0" smtClean="0"/>
              <a:t>: </a:t>
            </a:r>
            <a:endParaRPr lang="sl-SI" b="1" dirty="0" smtClean="0"/>
          </a:p>
          <a:p>
            <a:r>
              <a:rPr lang="it-IT" dirty="0" smtClean="0"/>
              <a:t>v </a:t>
            </a:r>
            <a:r>
              <a:rPr lang="it-IT" dirty="0" err="1"/>
              <a:t>kvartini</a:t>
            </a:r>
            <a:r>
              <a:rPr lang="it-IT" dirty="0"/>
              <a:t> je </a:t>
            </a:r>
            <a:r>
              <a:rPr lang="it-IT" dirty="0" err="1" smtClean="0"/>
              <a:t>abba</a:t>
            </a:r>
            <a:endParaRPr lang="sl-SI" dirty="0" smtClean="0"/>
          </a:p>
          <a:p>
            <a:r>
              <a:rPr lang="it-IT" dirty="0" smtClean="0"/>
              <a:t>v </a:t>
            </a:r>
            <a:r>
              <a:rPr lang="it-IT" dirty="0" err="1"/>
              <a:t>decimah</a:t>
            </a:r>
            <a:r>
              <a:rPr lang="it-IT" dirty="0"/>
              <a:t> je </a:t>
            </a:r>
            <a:r>
              <a:rPr lang="it-IT" dirty="0" err="1"/>
              <a:t>abbaaccddc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1156996" y="298580"/>
            <a:ext cx="531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Kaj je GLOSA?</a:t>
            </a:r>
            <a:endParaRPr lang="sl-SI" sz="40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39" y="5114324"/>
            <a:ext cx="10071465" cy="1042506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4335" y="38781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Ogled posnetka - ponovitev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12845" y="2301487"/>
            <a:ext cx="8436429" cy="423053"/>
          </a:xfrm>
        </p:spPr>
        <p:txBody>
          <a:bodyPr>
            <a:normAutofit fontScale="92500" lnSpcReduction="10000"/>
          </a:bodyPr>
          <a:lstStyle/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www.youtube.com/watch?v=y9KKtnPA1es</a:t>
            </a:r>
            <a:r>
              <a:rPr lang="sl-SI" dirty="0" smtClean="0"/>
              <a:t>  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1345403" y="4074928"/>
            <a:ext cx="6682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https://www.youtube.com/watch?v=xsqharrtKt4</a:t>
            </a: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972" y="3318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CILJI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Doživeto, tekoče preberem pesem.</a:t>
            </a:r>
          </a:p>
          <a:p>
            <a:r>
              <a:rPr lang="sl-SI" dirty="0" smtClean="0"/>
              <a:t>Razložim notranjo zgradbo (vsebino) pesmi po kiticah.</a:t>
            </a:r>
          </a:p>
          <a:p>
            <a:r>
              <a:rPr lang="sl-SI" dirty="0" smtClean="0"/>
              <a:t>Razložim zunanjo zgradbo pesmi .</a:t>
            </a:r>
          </a:p>
          <a:p>
            <a:r>
              <a:rPr lang="sl-SI" dirty="0" smtClean="0"/>
              <a:t>Poznam sporočilo pesmi.</a:t>
            </a:r>
          </a:p>
          <a:p>
            <a:r>
              <a:rPr lang="sl-SI" dirty="0" smtClean="0"/>
              <a:t>Vem, kaj je španski osmerec.</a:t>
            </a:r>
          </a:p>
          <a:p>
            <a:r>
              <a:rPr lang="sl-SI" dirty="0" smtClean="0"/>
              <a:t>Razložim, kaj je značilno za pesniško obliko, imenovano glosa. </a:t>
            </a:r>
            <a:endParaRPr lang="sl-SI" dirty="0" smtClean="0"/>
          </a:p>
          <a:p>
            <a:r>
              <a:rPr lang="sl-SI" dirty="0" smtClean="0"/>
              <a:t>Vem, kdo je izvajalec uglasbene pesmi. </a:t>
            </a:r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86590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312</Words>
  <Application>Microsoft Office PowerPoint</Application>
  <PresentationFormat>Širokozaslonsko</PresentationFormat>
  <Paragraphs>44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France Prešeren, Glosa </vt:lpstr>
      <vt:lpstr>PowerPointova predstavitev</vt:lpstr>
      <vt:lpstr>PowerPointova predstavitev</vt:lpstr>
      <vt:lpstr>PowerPointova predstavitev</vt:lpstr>
      <vt:lpstr>PowerPointova predstavitev</vt:lpstr>
      <vt:lpstr>Ogled posnetka - ponovitev</vt:lpstr>
      <vt:lpstr>CILJI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Ksenja Žmauc</dc:creator>
  <cp:lastModifiedBy>Ksenja Žmauc</cp:lastModifiedBy>
  <cp:revision>29</cp:revision>
  <dcterms:created xsi:type="dcterms:W3CDTF">2021-01-26T17:44:07Z</dcterms:created>
  <dcterms:modified xsi:type="dcterms:W3CDTF">2021-02-08T21:42:58Z</dcterms:modified>
</cp:coreProperties>
</file>