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F9D206-1C79-773D-1C31-54CF1F693F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5C89D6C-9456-7BEE-DBB6-79443290D6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9F6BFA6-84F0-752F-1C29-C41AF1E49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14. 09. 2023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F73D0FA-4D4A-416D-EB5F-5BE461799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7747A58-B867-6871-1B8A-75E1EB5DA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437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6F2A12-5F2E-ABCB-0D06-87F88280B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9EF636E-7791-A164-7D7D-70F0A2140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437166E-3D4D-8784-0318-A6D5ADE0B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14. 09. 2023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B453143-FBBF-3092-77E9-3546EFF05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7161465-B5C2-B092-FBEF-27823A4D0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4180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238F147A-5CA9-40DC-ABEC-04AE1748A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9F332AC-22D0-FDA3-7DCE-BE53F61B89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627030B-B5AE-6CD1-E56C-C351A2AC8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14. 09. 2023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08E0AAD-6C3B-10C9-7706-032D20FF4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42E68B0-DF62-4ADF-E2FA-C27700631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3097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5D1391C-6E26-5B77-FE5A-0A34C6266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A8DD18B-3E42-D165-A698-3C0511FFF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BC18087-B3E5-FB94-D4FC-9E06F5EFB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14. 09. 2023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9BEAA58-3AFD-9129-99D6-36E145AEB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2DB6E76-0DC3-577F-C6B1-20351C815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1103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1888C2B-F6F5-295A-1891-185C969FD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633731F-B498-81FA-E330-D491D4CFB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F9823E7-A868-B314-DEE1-15367A5D3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14. 09. 2023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232C107-2E7D-BF22-2DCF-4A355AE94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8186AD6-5CB3-D634-230F-353B516D9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1876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3694A3-60AF-2F9B-0898-4979054D6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691FB08-300E-968E-7A26-41ABA7458C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EB46DE56-0A26-5C1A-80A5-EAF1869CC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142E2AB-9C42-6234-1A8E-1A459B09F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14. 09. 2023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ED2D2117-66DD-4C42-6564-34B8089B9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03F9ABA-B2C0-2CE1-4808-D334C8AFA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8988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BF24BF5-B18C-18AE-1509-DFD3CAF7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A057345-199C-F86A-B8E6-34436E666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7500158-A59E-F725-8E33-ED85BF221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72EB5A09-30DF-238A-5DF2-710A12FCEE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1C804027-AE53-6447-096E-4A2CACAD9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761EE023-8CCE-DBEE-E0A3-55148ABF5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14. 09. 2023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526778C7-A3AF-40EE-0E8A-F33CE6521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8E24CA4C-1A88-5E0C-8470-C99FA564B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6436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E182D0-4F2E-7FD3-0AD2-1E33F695F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A21C545C-6488-24FF-A29D-0032AAC24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14. 09. 2023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06908D00-2233-581E-5B99-C4334B03E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42CE3B35-4D6A-32C3-2CF4-18975FAA2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9121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A7A63F7E-FA8F-EC85-4591-679E1898E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14. 09. 2023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14D45B9E-B000-DF3B-1F20-038548722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C17985CE-7269-E887-D850-AEC2DA0FF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7358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5147D11-5980-F262-45DF-EFD4CF7D9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98021C3-71BA-6C1D-4485-143127F96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3540309-06CA-640B-2910-2CA35F7142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9BFBA9D-B30C-493C-D738-A62ECC6A7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14. 09. 2023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1B1F310C-D5F9-B5B3-8015-D0EDEBF55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655F05A-A07D-85BF-4149-67325BA5D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1377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DC3F82-CFDA-2AE2-8DF5-88F8B40B0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7DB67C1A-3648-964F-8070-B1920B3C20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9C661A0-A31C-CA38-4053-4658241D0F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F6FB086-5625-45A0-232E-821518F3E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14. 09. 2023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CD40F24-41F1-2A7B-F0A8-A8723D8ED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F03DA34-FD95-9889-F6C2-72EF8B50C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8352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6DC3DAB5-E20A-834B-C7D7-9D244007C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4F3569A-1DD4-F8BC-0E76-4CB7868C4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25D1820-926E-0CE5-8DDE-7AA5AF266B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E1EC7-B00B-4398-B3B4-48C34AD37281}" type="datetimeFigureOut">
              <a:rPr lang="sl-SI" smtClean="0"/>
              <a:t>14. 09. 2023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4613CC5-CE49-3610-DD1B-0F8B928095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0AB3083-96A8-CAA4-54F0-2A1FB95667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14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D36CCD02-ADD5-224C-C587-A3A7015671C1}"/>
              </a:ext>
            </a:extLst>
          </p:cNvPr>
          <p:cNvSpPr txBox="1"/>
          <p:nvPr/>
        </p:nvSpPr>
        <p:spPr>
          <a:xfrm>
            <a:off x="349625" y="313765"/>
            <a:ext cx="4831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rgbClr val="0070C0"/>
                </a:solidFill>
              </a:rPr>
              <a:t>DELJENJE Z ENOMESTNIM ŠTEVILOM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DA3C2544-2BA0-587E-B037-3E45A2BD14E5}"/>
              </a:ext>
            </a:extLst>
          </p:cNvPr>
          <p:cNvSpPr txBox="1"/>
          <p:nvPr/>
        </p:nvSpPr>
        <p:spPr>
          <a:xfrm>
            <a:off x="349624" y="1760315"/>
            <a:ext cx="307007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a) 12565 : 5 = 2513 </a:t>
            </a:r>
          </a:p>
          <a:p>
            <a:r>
              <a:rPr lang="sl-SI" sz="2800" dirty="0"/>
              <a:t>      25</a:t>
            </a:r>
          </a:p>
          <a:p>
            <a:r>
              <a:rPr lang="sl-SI" sz="2800" dirty="0"/>
              <a:t>       = 6</a:t>
            </a:r>
          </a:p>
          <a:p>
            <a:r>
              <a:rPr lang="sl-SI" sz="2800" dirty="0"/>
              <a:t>          15</a:t>
            </a:r>
          </a:p>
          <a:p>
            <a:r>
              <a:rPr lang="sl-SI" sz="2800" dirty="0"/>
              <a:t>            =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658D8F93-CA73-CE84-8F46-2B793AABDD21}"/>
              </a:ext>
            </a:extLst>
          </p:cNvPr>
          <p:cNvSpPr txBox="1"/>
          <p:nvPr/>
        </p:nvSpPr>
        <p:spPr>
          <a:xfrm>
            <a:off x="412377" y="790818"/>
            <a:ext cx="21963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800" dirty="0"/>
              <a:t>a) 12565 : 5 =</a:t>
            </a:r>
            <a:r>
              <a:rPr lang="sl-SI" sz="1800" dirty="0"/>
              <a:t> </a:t>
            </a:r>
            <a:endParaRPr lang="sl-SI" dirty="0"/>
          </a:p>
        </p:txBody>
      </p:sp>
      <p:cxnSp>
        <p:nvCxnSpPr>
          <p:cNvPr id="7" name="Raven povezovalnik 6">
            <a:extLst>
              <a:ext uri="{FF2B5EF4-FFF2-40B4-BE49-F238E27FC236}">
                <a16:creationId xmlns:a16="http://schemas.microsoft.com/office/drawing/2014/main" id="{D73610FD-739C-8D09-B455-3D672B383EF4}"/>
              </a:ext>
            </a:extLst>
          </p:cNvPr>
          <p:cNvCxnSpPr>
            <a:cxnSpLocks/>
          </p:cNvCxnSpPr>
          <p:nvPr/>
        </p:nvCxnSpPr>
        <p:spPr>
          <a:xfrm flipV="1">
            <a:off x="412377" y="1237095"/>
            <a:ext cx="11681011" cy="615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en povezovalnik 7">
            <a:extLst>
              <a:ext uri="{FF2B5EF4-FFF2-40B4-BE49-F238E27FC236}">
                <a16:creationId xmlns:a16="http://schemas.microsoft.com/office/drawing/2014/main" id="{EE1BC7E5-46EE-960C-33F3-4FB4C5FF943F}"/>
              </a:ext>
            </a:extLst>
          </p:cNvPr>
          <p:cNvCxnSpPr>
            <a:cxnSpLocks/>
          </p:cNvCxnSpPr>
          <p:nvPr/>
        </p:nvCxnSpPr>
        <p:spPr>
          <a:xfrm flipV="1">
            <a:off x="222994" y="669762"/>
            <a:ext cx="11779623" cy="313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C505C275-61EE-3C36-ECDA-311C55B6E505}"/>
              </a:ext>
            </a:extLst>
          </p:cNvPr>
          <p:cNvCxnSpPr>
            <a:cxnSpLocks/>
          </p:cNvCxnSpPr>
          <p:nvPr/>
        </p:nvCxnSpPr>
        <p:spPr>
          <a:xfrm>
            <a:off x="2685899" y="694930"/>
            <a:ext cx="14582" cy="5232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ovezovalnik 12">
            <a:extLst>
              <a:ext uri="{FF2B5EF4-FFF2-40B4-BE49-F238E27FC236}">
                <a16:creationId xmlns:a16="http://schemas.microsoft.com/office/drawing/2014/main" id="{75581AFD-9969-9912-2011-347EC7FAE8E0}"/>
              </a:ext>
            </a:extLst>
          </p:cNvPr>
          <p:cNvCxnSpPr/>
          <p:nvPr/>
        </p:nvCxnSpPr>
        <p:spPr>
          <a:xfrm>
            <a:off x="9491519" y="713261"/>
            <a:ext cx="14582" cy="5232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FE2980F2-55B1-A3A3-E120-5524F5AE0ED4}"/>
              </a:ext>
            </a:extLst>
          </p:cNvPr>
          <p:cNvCxnSpPr/>
          <p:nvPr/>
        </p:nvCxnSpPr>
        <p:spPr>
          <a:xfrm>
            <a:off x="4787691" y="713875"/>
            <a:ext cx="14582" cy="5232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89EEB0A4-D571-26F6-4932-D4B382942A6D}"/>
              </a:ext>
            </a:extLst>
          </p:cNvPr>
          <p:cNvCxnSpPr/>
          <p:nvPr/>
        </p:nvCxnSpPr>
        <p:spPr>
          <a:xfrm>
            <a:off x="7314711" y="681065"/>
            <a:ext cx="14582" cy="5232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2228BAB4-FCC0-59AD-56AF-CCAA145E61D6}"/>
              </a:ext>
            </a:extLst>
          </p:cNvPr>
          <p:cNvSpPr txBox="1"/>
          <p:nvPr/>
        </p:nvSpPr>
        <p:spPr>
          <a:xfrm>
            <a:off x="2608729" y="744652"/>
            <a:ext cx="2283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b) 44856 : 8 = 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B338D3EE-790A-33A9-1988-9DF889748357}"/>
              </a:ext>
            </a:extLst>
          </p:cNvPr>
          <p:cNvSpPr txBox="1"/>
          <p:nvPr/>
        </p:nvSpPr>
        <p:spPr>
          <a:xfrm>
            <a:off x="4854326" y="713970"/>
            <a:ext cx="2619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 c) 18021 : 3 = 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11A2C7FF-357D-BFB2-E08E-E9F91CEB938B}"/>
              </a:ext>
            </a:extLst>
          </p:cNvPr>
          <p:cNvSpPr txBox="1"/>
          <p:nvPr/>
        </p:nvSpPr>
        <p:spPr>
          <a:xfrm>
            <a:off x="7473626" y="712647"/>
            <a:ext cx="2018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č) 7280 : 7 = 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92EE9E15-9E01-1EBA-AF4E-F1674172B291}"/>
              </a:ext>
            </a:extLst>
          </p:cNvPr>
          <p:cNvSpPr txBox="1"/>
          <p:nvPr/>
        </p:nvSpPr>
        <p:spPr>
          <a:xfrm>
            <a:off x="9558827" y="681646"/>
            <a:ext cx="2283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rgbClr val="3366FF"/>
                </a:solidFill>
              </a:rPr>
              <a:t>d) 90045 : 3 = 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5879D89D-40EA-A4B9-9444-B62FE74687BF}"/>
              </a:ext>
            </a:extLst>
          </p:cNvPr>
          <p:cNvSpPr txBox="1"/>
          <p:nvPr/>
        </p:nvSpPr>
        <p:spPr>
          <a:xfrm>
            <a:off x="3750503" y="1683372"/>
            <a:ext cx="307648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b) 44856 : 8 = 5607 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    48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      05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        56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           =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617870A9-DE2E-15A0-5B2A-253A5B49BEBA}"/>
              </a:ext>
            </a:extLst>
          </p:cNvPr>
          <p:cNvSpPr txBox="1"/>
          <p:nvPr/>
        </p:nvSpPr>
        <p:spPr>
          <a:xfrm>
            <a:off x="7630530" y="1651143"/>
            <a:ext cx="303961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c) 18021 : 3 = 6007 </a:t>
            </a:r>
          </a:p>
          <a:p>
            <a:r>
              <a:rPr lang="sl-SI" sz="2800" dirty="0">
                <a:solidFill>
                  <a:srgbClr val="00B050"/>
                </a:solidFill>
              </a:rPr>
              <a:t>      00</a:t>
            </a:r>
          </a:p>
          <a:p>
            <a:r>
              <a:rPr lang="sl-SI" sz="2800" dirty="0">
                <a:solidFill>
                  <a:srgbClr val="00B050"/>
                </a:solidFill>
              </a:rPr>
              <a:t>           2</a:t>
            </a:r>
          </a:p>
          <a:p>
            <a:r>
              <a:rPr lang="sl-SI" sz="2800" dirty="0">
                <a:solidFill>
                  <a:srgbClr val="00B050"/>
                </a:solidFill>
              </a:rPr>
              <a:t>           21 </a:t>
            </a:r>
          </a:p>
          <a:p>
            <a:r>
              <a:rPr lang="sl-SI" sz="2800" dirty="0">
                <a:solidFill>
                  <a:srgbClr val="00B050"/>
                </a:solidFill>
              </a:rPr>
              <a:t>              =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A9F4A618-4C0D-3E50-17F3-3C930B49BB4F}"/>
              </a:ext>
            </a:extLst>
          </p:cNvPr>
          <p:cNvSpPr txBox="1"/>
          <p:nvPr/>
        </p:nvSpPr>
        <p:spPr>
          <a:xfrm>
            <a:off x="562823" y="4083332"/>
            <a:ext cx="285687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č) 7280 : 7 = 1040 </a:t>
            </a:r>
          </a:p>
          <a:p>
            <a:r>
              <a:rPr lang="sl-SI" sz="2800" dirty="0">
                <a:solidFill>
                  <a:srgbClr val="C00000"/>
                </a:solidFill>
              </a:rPr>
              <a:t>    02</a:t>
            </a:r>
          </a:p>
          <a:p>
            <a:r>
              <a:rPr lang="sl-SI" sz="2800" dirty="0">
                <a:solidFill>
                  <a:srgbClr val="C00000"/>
                </a:solidFill>
              </a:rPr>
              <a:t>      28</a:t>
            </a:r>
          </a:p>
          <a:p>
            <a:r>
              <a:rPr lang="sl-SI" sz="2800" dirty="0">
                <a:solidFill>
                  <a:srgbClr val="C00000"/>
                </a:solidFill>
              </a:rPr>
              <a:t>           0</a:t>
            </a:r>
          </a:p>
          <a:p>
            <a:r>
              <a:rPr lang="sl-SI" sz="2800" dirty="0">
                <a:solidFill>
                  <a:srgbClr val="C00000"/>
                </a:solidFill>
              </a:rPr>
              <a:t>           =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4DFC0270-2F32-182A-76FE-7397F8D0909F}"/>
              </a:ext>
            </a:extLst>
          </p:cNvPr>
          <p:cNvSpPr txBox="1"/>
          <p:nvPr/>
        </p:nvSpPr>
        <p:spPr>
          <a:xfrm>
            <a:off x="3731959" y="4083331"/>
            <a:ext cx="325922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3366FF"/>
                </a:solidFill>
              </a:rPr>
              <a:t>d) 90045 : 3 = 30015 </a:t>
            </a:r>
          </a:p>
          <a:p>
            <a:r>
              <a:rPr lang="sl-SI" sz="2800" dirty="0">
                <a:solidFill>
                  <a:srgbClr val="3366FF"/>
                </a:solidFill>
              </a:rPr>
              <a:t>     0</a:t>
            </a:r>
          </a:p>
          <a:p>
            <a:r>
              <a:rPr lang="sl-SI" sz="2800" dirty="0">
                <a:solidFill>
                  <a:srgbClr val="3366FF"/>
                </a:solidFill>
              </a:rPr>
              <a:t>       0</a:t>
            </a:r>
          </a:p>
          <a:p>
            <a:r>
              <a:rPr lang="sl-SI" sz="2800" dirty="0">
                <a:solidFill>
                  <a:srgbClr val="3366FF"/>
                </a:solidFill>
              </a:rPr>
              <a:t>        00</a:t>
            </a:r>
          </a:p>
          <a:p>
            <a:r>
              <a:rPr lang="sl-SI" sz="2800" dirty="0">
                <a:solidFill>
                  <a:srgbClr val="3366FF"/>
                </a:solidFill>
              </a:rPr>
              <a:t>          04</a:t>
            </a:r>
          </a:p>
          <a:p>
            <a:r>
              <a:rPr lang="sl-SI" sz="2800" dirty="0">
                <a:solidFill>
                  <a:srgbClr val="3366FF"/>
                </a:solidFill>
              </a:rPr>
              <a:t>            15</a:t>
            </a:r>
          </a:p>
        </p:txBody>
      </p:sp>
      <p:cxnSp>
        <p:nvCxnSpPr>
          <p:cNvPr id="34" name="Raven povezovalnik 33">
            <a:extLst>
              <a:ext uri="{FF2B5EF4-FFF2-40B4-BE49-F238E27FC236}">
                <a16:creationId xmlns:a16="http://schemas.microsoft.com/office/drawing/2014/main" id="{065018C9-A6AE-EF18-6176-C4294A17A17E}"/>
              </a:ext>
            </a:extLst>
          </p:cNvPr>
          <p:cNvCxnSpPr/>
          <p:nvPr/>
        </p:nvCxnSpPr>
        <p:spPr>
          <a:xfrm>
            <a:off x="3566236" y="1311371"/>
            <a:ext cx="66895" cy="52764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>
            <a:extLst>
              <a:ext uri="{FF2B5EF4-FFF2-40B4-BE49-F238E27FC236}">
                <a16:creationId xmlns:a16="http://schemas.microsoft.com/office/drawing/2014/main" id="{F71A5344-1EFE-2E53-75AD-21E0C838C523}"/>
              </a:ext>
            </a:extLst>
          </p:cNvPr>
          <p:cNvCxnSpPr/>
          <p:nvPr/>
        </p:nvCxnSpPr>
        <p:spPr>
          <a:xfrm>
            <a:off x="7493183" y="1314038"/>
            <a:ext cx="66895" cy="52764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ven povezovalnik 35">
            <a:extLst>
              <a:ext uri="{FF2B5EF4-FFF2-40B4-BE49-F238E27FC236}">
                <a16:creationId xmlns:a16="http://schemas.microsoft.com/office/drawing/2014/main" id="{EAD7C1DD-12E9-B5CA-10FA-C7A85B1D4B38}"/>
              </a:ext>
            </a:extLst>
          </p:cNvPr>
          <p:cNvCxnSpPr>
            <a:cxnSpLocks/>
          </p:cNvCxnSpPr>
          <p:nvPr/>
        </p:nvCxnSpPr>
        <p:spPr>
          <a:xfrm flipV="1">
            <a:off x="272299" y="3919306"/>
            <a:ext cx="11681011" cy="615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6C16FB1A-DF28-4502-9B2B-42667E7D00E2}"/>
              </a:ext>
            </a:extLst>
          </p:cNvPr>
          <p:cNvSpPr txBox="1"/>
          <p:nvPr/>
        </p:nvSpPr>
        <p:spPr>
          <a:xfrm>
            <a:off x="7441688" y="4234281"/>
            <a:ext cx="2482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chemeClr val="bg2">
                    <a:lumMod val="50000"/>
                  </a:schemeClr>
                </a:solidFill>
              </a:rPr>
              <a:t>e) 549423 : 9 = 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D3F1EC58-BA54-77A4-92C0-D15703A4BECE}"/>
              </a:ext>
            </a:extLst>
          </p:cNvPr>
          <p:cNvSpPr txBox="1"/>
          <p:nvPr/>
        </p:nvSpPr>
        <p:spPr>
          <a:xfrm>
            <a:off x="7441688" y="4765195"/>
            <a:ext cx="3070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chemeClr val="accent6">
                    <a:lumMod val="75000"/>
                  </a:schemeClr>
                </a:solidFill>
              </a:rPr>
              <a:t>f) 3362496 : 6 = 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64038ADE-FD16-9042-E591-8AEDE2037A30}"/>
              </a:ext>
            </a:extLst>
          </p:cNvPr>
          <p:cNvSpPr txBox="1"/>
          <p:nvPr/>
        </p:nvSpPr>
        <p:spPr>
          <a:xfrm>
            <a:off x="7493183" y="5276400"/>
            <a:ext cx="3070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chemeClr val="accent4">
                    <a:lumMod val="75000"/>
                  </a:schemeClr>
                </a:solidFill>
              </a:rPr>
              <a:t>g) 23331 : 7 = 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317C5F2D-5308-63C9-674E-EBF717317360}"/>
              </a:ext>
            </a:extLst>
          </p:cNvPr>
          <p:cNvSpPr txBox="1"/>
          <p:nvPr/>
        </p:nvSpPr>
        <p:spPr>
          <a:xfrm>
            <a:off x="7540940" y="5871805"/>
            <a:ext cx="3070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rgbClr val="FF0066"/>
                </a:solidFill>
              </a:rPr>
              <a:t>h) 8837181 : 9 = 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E9DD433C-7409-1B2A-C9D2-14C26CBCA9BD}"/>
              </a:ext>
            </a:extLst>
          </p:cNvPr>
          <p:cNvSpPr txBox="1"/>
          <p:nvPr/>
        </p:nvSpPr>
        <p:spPr>
          <a:xfrm>
            <a:off x="9783060" y="4242175"/>
            <a:ext cx="1467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chemeClr val="bg2">
                    <a:lumMod val="50000"/>
                  </a:schemeClr>
                </a:solidFill>
              </a:rPr>
              <a:t>61047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7883D0ED-421B-30A2-B5BD-12914816C00F}"/>
              </a:ext>
            </a:extLst>
          </p:cNvPr>
          <p:cNvSpPr txBox="1"/>
          <p:nvPr/>
        </p:nvSpPr>
        <p:spPr>
          <a:xfrm>
            <a:off x="9936322" y="4789999"/>
            <a:ext cx="1467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chemeClr val="accent6">
                    <a:lumMod val="75000"/>
                  </a:schemeClr>
                </a:solidFill>
              </a:rPr>
              <a:t>560416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AC0FF346-49B1-0FCF-C719-406BB3B7D3D4}"/>
              </a:ext>
            </a:extLst>
          </p:cNvPr>
          <p:cNvSpPr txBox="1"/>
          <p:nvPr/>
        </p:nvSpPr>
        <p:spPr>
          <a:xfrm>
            <a:off x="9749651" y="5307228"/>
            <a:ext cx="1467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chemeClr val="accent4">
                    <a:lumMod val="75000"/>
                  </a:schemeClr>
                </a:solidFill>
              </a:rPr>
              <a:t>3333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EFDCDB81-610E-CDC8-CBF7-78AA785E4755}"/>
              </a:ext>
            </a:extLst>
          </p:cNvPr>
          <p:cNvSpPr txBox="1"/>
          <p:nvPr/>
        </p:nvSpPr>
        <p:spPr>
          <a:xfrm>
            <a:off x="10073992" y="5904120"/>
            <a:ext cx="1467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rgbClr val="FF0066"/>
                </a:solidFill>
              </a:rPr>
              <a:t>981909</a:t>
            </a:r>
          </a:p>
        </p:txBody>
      </p:sp>
      <p:sp>
        <p:nvSpPr>
          <p:cNvPr id="53" name="Pravokotnik: zaokroženi vogali 52">
            <a:extLst>
              <a:ext uri="{FF2B5EF4-FFF2-40B4-BE49-F238E27FC236}">
                <a16:creationId xmlns:a16="http://schemas.microsoft.com/office/drawing/2014/main" id="{F32566D3-74E3-3DCD-735E-ABCCDE3C11C3}"/>
              </a:ext>
            </a:extLst>
          </p:cNvPr>
          <p:cNvSpPr/>
          <p:nvPr/>
        </p:nvSpPr>
        <p:spPr>
          <a:xfrm>
            <a:off x="9888953" y="4274850"/>
            <a:ext cx="1245611" cy="392187"/>
          </a:xfrm>
          <a:prstGeom prst="roundRect">
            <a:avLst/>
          </a:prstGeom>
          <a:solidFill>
            <a:schemeClr val="tx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5" name="Pravokotnik: zaokroženi vogali 54">
            <a:extLst>
              <a:ext uri="{FF2B5EF4-FFF2-40B4-BE49-F238E27FC236}">
                <a16:creationId xmlns:a16="http://schemas.microsoft.com/office/drawing/2014/main" id="{3D28DF02-26CA-785C-C373-AE9EEED14C97}"/>
              </a:ext>
            </a:extLst>
          </p:cNvPr>
          <p:cNvSpPr/>
          <p:nvPr/>
        </p:nvSpPr>
        <p:spPr>
          <a:xfrm>
            <a:off x="9939230" y="4825873"/>
            <a:ext cx="1684019" cy="392187"/>
          </a:xfrm>
          <a:prstGeom prst="roundRect">
            <a:avLst/>
          </a:prstGeom>
          <a:solidFill>
            <a:schemeClr val="accent6">
              <a:lumMod val="60000"/>
              <a:lumOff val="40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7" name="Pravokotnik: zaokroženi vogali 56">
            <a:extLst>
              <a:ext uri="{FF2B5EF4-FFF2-40B4-BE49-F238E27FC236}">
                <a16:creationId xmlns:a16="http://schemas.microsoft.com/office/drawing/2014/main" id="{E32A3E95-BF70-BA39-4F9C-BE365DF3C7D6}"/>
              </a:ext>
            </a:extLst>
          </p:cNvPr>
          <p:cNvSpPr/>
          <p:nvPr/>
        </p:nvSpPr>
        <p:spPr>
          <a:xfrm>
            <a:off x="9749389" y="5371559"/>
            <a:ext cx="1245611" cy="392187"/>
          </a:xfrm>
          <a:prstGeom prst="roundRect">
            <a:avLst/>
          </a:prstGeom>
          <a:solidFill>
            <a:schemeClr val="accent4">
              <a:lumMod val="75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9" name="Pravokotnik: zaokroženi vogali 58">
            <a:extLst>
              <a:ext uri="{FF2B5EF4-FFF2-40B4-BE49-F238E27FC236}">
                <a16:creationId xmlns:a16="http://schemas.microsoft.com/office/drawing/2014/main" id="{62BB7BC4-790E-B497-8F2B-AD7A6F8BE074}"/>
              </a:ext>
            </a:extLst>
          </p:cNvPr>
          <p:cNvSpPr/>
          <p:nvPr/>
        </p:nvSpPr>
        <p:spPr>
          <a:xfrm>
            <a:off x="10093174" y="5962460"/>
            <a:ext cx="1547057" cy="392187"/>
          </a:xfrm>
          <a:prstGeom prst="roundRect">
            <a:avLst/>
          </a:prstGeom>
          <a:solidFill>
            <a:srgbClr val="FF0066">
              <a:alpha val="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1" name="Pravokotnik: zaokroženi vogali 60">
            <a:extLst>
              <a:ext uri="{FF2B5EF4-FFF2-40B4-BE49-F238E27FC236}">
                <a16:creationId xmlns:a16="http://schemas.microsoft.com/office/drawing/2014/main" id="{D4EE949A-D1D9-365D-9A34-F3EE28ACF850}"/>
              </a:ext>
            </a:extLst>
          </p:cNvPr>
          <p:cNvSpPr/>
          <p:nvPr/>
        </p:nvSpPr>
        <p:spPr>
          <a:xfrm>
            <a:off x="5835493" y="1721949"/>
            <a:ext cx="991493" cy="392187"/>
          </a:xfrm>
          <a:prstGeom prst="roundRect">
            <a:avLst/>
          </a:prstGeom>
          <a:solidFill>
            <a:srgbClr val="7030A0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3" name="Pravokotnik: zaokroženi vogali 62">
            <a:extLst>
              <a:ext uri="{FF2B5EF4-FFF2-40B4-BE49-F238E27FC236}">
                <a16:creationId xmlns:a16="http://schemas.microsoft.com/office/drawing/2014/main" id="{399D8209-BD61-2942-B417-EDC7C32ED854}"/>
              </a:ext>
            </a:extLst>
          </p:cNvPr>
          <p:cNvSpPr/>
          <p:nvPr/>
        </p:nvSpPr>
        <p:spPr>
          <a:xfrm>
            <a:off x="9673449" y="1678895"/>
            <a:ext cx="1013589" cy="392187"/>
          </a:xfrm>
          <a:prstGeom prst="roundRect">
            <a:avLst/>
          </a:prstGeom>
          <a:solidFill>
            <a:srgbClr val="92D050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5" name="Pravokotnik: zaokroženi vogali 64">
            <a:extLst>
              <a:ext uri="{FF2B5EF4-FFF2-40B4-BE49-F238E27FC236}">
                <a16:creationId xmlns:a16="http://schemas.microsoft.com/office/drawing/2014/main" id="{D0F06D5E-9308-03F2-2B95-4E1A6DD32302}"/>
              </a:ext>
            </a:extLst>
          </p:cNvPr>
          <p:cNvSpPr/>
          <p:nvPr/>
        </p:nvSpPr>
        <p:spPr>
          <a:xfrm>
            <a:off x="2427929" y="4124616"/>
            <a:ext cx="983606" cy="392187"/>
          </a:xfrm>
          <a:prstGeom prst="roundRect">
            <a:avLst/>
          </a:prstGeom>
          <a:solidFill>
            <a:srgbClr val="C00000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7" name="Pravokotnik: zaokroženi vogali 66">
            <a:extLst>
              <a:ext uri="{FF2B5EF4-FFF2-40B4-BE49-F238E27FC236}">
                <a16:creationId xmlns:a16="http://schemas.microsoft.com/office/drawing/2014/main" id="{DB60D7D0-6558-9781-70EF-6121D3CD8010}"/>
              </a:ext>
            </a:extLst>
          </p:cNvPr>
          <p:cNvSpPr/>
          <p:nvPr/>
        </p:nvSpPr>
        <p:spPr>
          <a:xfrm>
            <a:off x="2389689" y="1834592"/>
            <a:ext cx="890332" cy="392187"/>
          </a:xfrm>
          <a:prstGeom prst="roundRect">
            <a:avLst/>
          </a:prstGeom>
          <a:solidFill>
            <a:schemeClr val="bg2">
              <a:lumMod val="50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69" name="Raven povezovalnik 68">
            <a:extLst>
              <a:ext uri="{FF2B5EF4-FFF2-40B4-BE49-F238E27FC236}">
                <a16:creationId xmlns:a16="http://schemas.microsoft.com/office/drawing/2014/main" id="{9EFBAE61-9B90-3BED-62AB-FDB80AC215EC}"/>
              </a:ext>
            </a:extLst>
          </p:cNvPr>
          <p:cNvCxnSpPr/>
          <p:nvPr/>
        </p:nvCxnSpPr>
        <p:spPr>
          <a:xfrm>
            <a:off x="4490007" y="4455248"/>
            <a:ext cx="0" cy="5963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aven povezovalnik 69">
            <a:extLst>
              <a:ext uri="{FF2B5EF4-FFF2-40B4-BE49-F238E27FC236}">
                <a16:creationId xmlns:a16="http://schemas.microsoft.com/office/drawing/2014/main" id="{7D3EE9F4-A7B5-3B3B-90CC-9B638A0F1FF1}"/>
              </a:ext>
            </a:extLst>
          </p:cNvPr>
          <p:cNvCxnSpPr>
            <a:cxnSpLocks/>
          </p:cNvCxnSpPr>
          <p:nvPr/>
        </p:nvCxnSpPr>
        <p:spPr>
          <a:xfrm>
            <a:off x="4693207" y="4503785"/>
            <a:ext cx="0" cy="918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Raven povezovalnik 71">
            <a:extLst>
              <a:ext uri="{FF2B5EF4-FFF2-40B4-BE49-F238E27FC236}">
                <a16:creationId xmlns:a16="http://schemas.microsoft.com/office/drawing/2014/main" id="{57F8AD75-C3EF-DAB3-9AB7-01299CAA3583}"/>
              </a:ext>
            </a:extLst>
          </p:cNvPr>
          <p:cNvCxnSpPr>
            <a:cxnSpLocks/>
          </p:cNvCxnSpPr>
          <p:nvPr/>
        </p:nvCxnSpPr>
        <p:spPr>
          <a:xfrm>
            <a:off x="4853613" y="4495891"/>
            <a:ext cx="38665" cy="13759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ven povezovalnik 73">
            <a:extLst>
              <a:ext uri="{FF2B5EF4-FFF2-40B4-BE49-F238E27FC236}">
                <a16:creationId xmlns:a16="http://schemas.microsoft.com/office/drawing/2014/main" id="{28C591D8-BD07-8ECC-2E47-F90230F61AC5}"/>
              </a:ext>
            </a:extLst>
          </p:cNvPr>
          <p:cNvCxnSpPr>
            <a:cxnSpLocks/>
          </p:cNvCxnSpPr>
          <p:nvPr/>
        </p:nvCxnSpPr>
        <p:spPr>
          <a:xfrm>
            <a:off x="5026779" y="4516803"/>
            <a:ext cx="61610" cy="18132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Pravokotnik: zaokroženi vogali 78">
            <a:extLst>
              <a:ext uri="{FF2B5EF4-FFF2-40B4-BE49-F238E27FC236}">
                <a16:creationId xmlns:a16="http://schemas.microsoft.com/office/drawing/2014/main" id="{87F0A630-6562-3078-F377-8681E8A5E177}"/>
              </a:ext>
            </a:extLst>
          </p:cNvPr>
          <p:cNvSpPr/>
          <p:nvPr/>
        </p:nvSpPr>
        <p:spPr>
          <a:xfrm>
            <a:off x="5820658" y="4120348"/>
            <a:ext cx="1049376" cy="392187"/>
          </a:xfrm>
          <a:prstGeom prst="roundRect">
            <a:avLst/>
          </a:prstGeom>
          <a:solidFill>
            <a:srgbClr val="3366FF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80" name="Prostoročno: oblika 79">
            <a:extLst>
              <a:ext uri="{FF2B5EF4-FFF2-40B4-BE49-F238E27FC236}">
                <a16:creationId xmlns:a16="http://schemas.microsoft.com/office/drawing/2014/main" id="{CAD9596F-7021-A2C9-1031-5067DBEC1476}"/>
              </a:ext>
            </a:extLst>
          </p:cNvPr>
          <p:cNvSpPr/>
          <p:nvPr/>
        </p:nvSpPr>
        <p:spPr>
          <a:xfrm>
            <a:off x="4598894" y="4437529"/>
            <a:ext cx="1595718" cy="708212"/>
          </a:xfrm>
          <a:custGeom>
            <a:avLst/>
            <a:gdLst>
              <a:gd name="connsiteX0" fmla="*/ 0 w 1595718"/>
              <a:gd name="connsiteY0" fmla="*/ 708212 h 708212"/>
              <a:gd name="connsiteX1" fmla="*/ 224118 w 1595718"/>
              <a:gd name="connsiteY1" fmla="*/ 699247 h 708212"/>
              <a:gd name="connsiteX2" fmla="*/ 295835 w 1595718"/>
              <a:gd name="connsiteY2" fmla="*/ 672353 h 708212"/>
              <a:gd name="connsiteX3" fmla="*/ 340659 w 1595718"/>
              <a:gd name="connsiteY3" fmla="*/ 654424 h 708212"/>
              <a:gd name="connsiteX4" fmla="*/ 376518 w 1595718"/>
              <a:gd name="connsiteY4" fmla="*/ 627530 h 708212"/>
              <a:gd name="connsiteX5" fmla="*/ 412377 w 1595718"/>
              <a:gd name="connsiteY5" fmla="*/ 609600 h 708212"/>
              <a:gd name="connsiteX6" fmla="*/ 493059 w 1595718"/>
              <a:gd name="connsiteY6" fmla="*/ 546847 h 708212"/>
              <a:gd name="connsiteX7" fmla="*/ 519953 w 1595718"/>
              <a:gd name="connsiteY7" fmla="*/ 519953 h 708212"/>
              <a:gd name="connsiteX8" fmla="*/ 555812 w 1595718"/>
              <a:gd name="connsiteY8" fmla="*/ 502024 h 708212"/>
              <a:gd name="connsiteX9" fmla="*/ 681318 w 1595718"/>
              <a:gd name="connsiteY9" fmla="*/ 439271 h 708212"/>
              <a:gd name="connsiteX10" fmla="*/ 770965 w 1595718"/>
              <a:gd name="connsiteY10" fmla="*/ 394447 h 708212"/>
              <a:gd name="connsiteX11" fmla="*/ 806824 w 1595718"/>
              <a:gd name="connsiteY11" fmla="*/ 367553 h 708212"/>
              <a:gd name="connsiteX12" fmla="*/ 842682 w 1595718"/>
              <a:gd name="connsiteY12" fmla="*/ 349624 h 708212"/>
              <a:gd name="connsiteX13" fmla="*/ 869577 w 1595718"/>
              <a:gd name="connsiteY13" fmla="*/ 313765 h 708212"/>
              <a:gd name="connsiteX14" fmla="*/ 896471 w 1595718"/>
              <a:gd name="connsiteY14" fmla="*/ 295836 h 708212"/>
              <a:gd name="connsiteX15" fmla="*/ 932330 w 1595718"/>
              <a:gd name="connsiteY15" fmla="*/ 268942 h 708212"/>
              <a:gd name="connsiteX16" fmla="*/ 986118 w 1595718"/>
              <a:gd name="connsiteY16" fmla="*/ 251012 h 708212"/>
              <a:gd name="connsiteX17" fmla="*/ 1120588 w 1595718"/>
              <a:gd name="connsiteY17" fmla="*/ 206189 h 708212"/>
              <a:gd name="connsiteX18" fmla="*/ 1290918 w 1595718"/>
              <a:gd name="connsiteY18" fmla="*/ 170330 h 708212"/>
              <a:gd name="connsiteX19" fmla="*/ 1479177 w 1595718"/>
              <a:gd name="connsiteY19" fmla="*/ 125506 h 708212"/>
              <a:gd name="connsiteX20" fmla="*/ 1559859 w 1595718"/>
              <a:gd name="connsiteY20" fmla="*/ 53789 h 708212"/>
              <a:gd name="connsiteX21" fmla="*/ 1595718 w 1595718"/>
              <a:gd name="connsiteY21" fmla="*/ 0 h 70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595718" h="708212">
                <a:moveTo>
                  <a:pt x="0" y="708212"/>
                </a:moveTo>
                <a:cubicBezTo>
                  <a:pt x="74706" y="705224"/>
                  <a:pt x="149529" y="704391"/>
                  <a:pt x="224118" y="699247"/>
                </a:cubicBezTo>
                <a:cubicBezTo>
                  <a:pt x="255802" y="697062"/>
                  <a:pt x="267547" y="684925"/>
                  <a:pt x="295835" y="672353"/>
                </a:cubicBezTo>
                <a:cubicBezTo>
                  <a:pt x="310540" y="665817"/>
                  <a:pt x="326592" y="662239"/>
                  <a:pt x="340659" y="654424"/>
                </a:cubicBezTo>
                <a:cubicBezTo>
                  <a:pt x="353720" y="647168"/>
                  <a:pt x="363848" y="635449"/>
                  <a:pt x="376518" y="627530"/>
                </a:cubicBezTo>
                <a:cubicBezTo>
                  <a:pt x="387851" y="620447"/>
                  <a:pt x="400424" y="615577"/>
                  <a:pt x="412377" y="609600"/>
                </a:cubicBezTo>
                <a:cubicBezTo>
                  <a:pt x="463812" y="541022"/>
                  <a:pt x="409119" y="602808"/>
                  <a:pt x="493059" y="546847"/>
                </a:cubicBezTo>
                <a:cubicBezTo>
                  <a:pt x="503608" y="539814"/>
                  <a:pt x="509636" y="527322"/>
                  <a:pt x="519953" y="519953"/>
                </a:cubicBezTo>
                <a:cubicBezTo>
                  <a:pt x="530828" y="512186"/>
                  <a:pt x="544431" y="509028"/>
                  <a:pt x="555812" y="502024"/>
                </a:cubicBezTo>
                <a:cubicBezTo>
                  <a:pt x="660699" y="437478"/>
                  <a:pt x="599365" y="455662"/>
                  <a:pt x="681318" y="439271"/>
                </a:cubicBezTo>
                <a:cubicBezTo>
                  <a:pt x="745358" y="396578"/>
                  <a:pt x="714201" y="408638"/>
                  <a:pt x="770965" y="394447"/>
                </a:cubicBezTo>
                <a:cubicBezTo>
                  <a:pt x="782918" y="385482"/>
                  <a:pt x="794154" y="375472"/>
                  <a:pt x="806824" y="367553"/>
                </a:cubicBezTo>
                <a:cubicBezTo>
                  <a:pt x="818156" y="360470"/>
                  <a:pt x="832536" y="358321"/>
                  <a:pt x="842682" y="349624"/>
                </a:cubicBezTo>
                <a:cubicBezTo>
                  <a:pt x="854026" y="339900"/>
                  <a:pt x="859012" y="324330"/>
                  <a:pt x="869577" y="313765"/>
                </a:cubicBezTo>
                <a:cubicBezTo>
                  <a:pt x="877196" y="306147"/>
                  <a:pt x="887704" y="302098"/>
                  <a:pt x="896471" y="295836"/>
                </a:cubicBezTo>
                <a:cubicBezTo>
                  <a:pt x="908629" y="287152"/>
                  <a:pt x="918966" y="275624"/>
                  <a:pt x="932330" y="268942"/>
                </a:cubicBezTo>
                <a:cubicBezTo>
                  <a:pt x="949234" y="260490"/>
                  <a:pt x="969214" y="259464"/>
                  <a:pt x="986118" y="251012"/>
                </a:cubicBezTo>
                <a:cubicBezTo>
                  <a:pt x="1076734" y="205703"/>
                  <a:pt x="1031376" y="218933"/>
                  <a:pt x="1120588" y="206189"/>
                </a:cubicBezTo>
                <a:cubicBezTo>
                  <a:pt x="1190446" y="159615"/>
                  <a:pt x="1123944" y="198160"/>
                  <a:pt x="1290918" y="170330"/>
                </a:cubicBezTo>
                <a:cubicBezTo>
                  <a:pt x="1327997" y="164150"/>
                  <a:pt x="1440788" y="151098"/>
                  <a:pt x="1479177" y="125506"/>
                </a:cubicBezTo>
                <a:cubicBezTo>
                  <a:pt x="1511513" y="103949"/>
                  <a:pt x="1535297" y="90633"/>
                  <a:pt x="1559859" y="53789"/>
                </a:cubicBezTo>
                <a:lnTo>
                  <a:pt x="1595718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1" name="Prostoročno: oblika 80">
            <a:extLst>
              <a:ext uri="{FF2B5EF4-FFF2-40B4-BE49-F238E27FC236}">
                <a16:creationId xmlns:a16="http://schemas.microsoft.com/office/drawing/2014/main" id="{39BD9358-D1FD-8703-BC18-9B7F2B253A73}"/>
              </a:ext>
            </a:extLst>
          </p:cNvPr>
          <p:cNvSpPr/>
          <p:nvPr/>
        </p:nvSpPr>
        <p:spPr>
          <a:xfrm>
            <a:off x="4849906" y="4455459"/>
            <a:ext cx="1532965" cy="1156447"/>
          </a:xfrm>
          <a:custGeom>
            <a:avLst/>
            <a:gdLst>
              <a:gd name="connsiteX0" fmla="*/ 0 w 1532965"/>
              <a:gd name="connsiteY0" fmla="*/ 1156447 h 1156447"/>
              <a:gd name="connsiteX1" fmla="*/ 179294 w 1532965"/>
              <a:gd name="connsiteY1" fmla="*/ 1138517 h 1156447"/>
              <a:gd name="connsiteX2" fmla="*/ 251012 w 1532965"/>
              <a:gd name="connsiteY2" fmla="*/ 1102659 h 1156447"/>
              <a:gd name="connsiteX3" fmla="*/ 277906 w 1532965"/>
              <a:gd name="connsiteY3" fmla="*/ 1075765 h 1156447"/>
              <a:gd name="connsiteX4" fmla="*/ 322729 w 1532965"/>
              <a:gd name="connsiteY4" fmla="*/ 1048870 h 1156447"/>
              <a:gd name="connsiteX5" fmla="*/ 349623 w 1532965"/>
              <a:gd name="connsiteY5" fmla="*/ 1013012 h 1156447"/>
              <a:gd name="connsiteX6" fmla="*/ 421341 w 1532965"/>
              <a:gd name="connsiteY6" fmla="*/ 977153 h 1156447"/>
              <a:gd name="connsiteX7" fmla="*/ 537882 w 1532965"/>
              <a:gd name="connsiteY7" fmla="*/ 878541 h 1156447"/>
              <a:gd name="connsiteX8" fmla="*/ 600635 w 1532965"/>
              <a:gd name="connsiteY8" fmla="*/ 842682 h 1156447"/>
              <a:gd name="connsiteX9" fmla="*/ 663388 w 1532965"/>
              <a:gd name="connsiteY9" fmla="*/ 762000 h 1156447"/>
              <a:gd name="connsiteX10" fmla="*/ 681318 w 1532965"/>
              <a:gd name="connsiteY10" fmla="*/ 735106 h 1156447"/>
              <a:gd name="connsiteX11" fmla="*/ 717176 w 1532965"/>
              <a:gd name="connsiteY11" fmla="*/ 708212 h 1156447"/>
              <a:gd name="connsiteX12" fmla="*/ 744070 w 1532965"/>
              <a:gd name="connsiteY12" fmla="*/ 672353 h 1156447"/>
              <a:gd name="connsiteX13" fmla="*/ 762000 w 1532965"/>
              <a:gd name="connsiteY13" fmla="*/ 645459 h 1156447"/>
              <a:gd name="connsiteX14" fmla="*/ 806823 w 1532965"/>
              <a:gd name="connsiteY14" fmla="*/ 609600 h 1156447"/>
              <a:gd name="connsiteX15" fmla="*/ 887506 w 1532965"/>
              <a:gd name="connsiteY15" fmla="*/ 555812 h 1156447"/>
              <a:gd name="connsiteX16" fmla="*/ 1004047 w 1532965"/>
              <a:gd name="connsiteY16" fmla="*/ 493059 h 1156447"/>
              <a:gd name="connsiteX17" fmla="*/ 1048870 w 1532965"/>
              <a:gd name="connsiteY17" fmla="*/ 466165 h 1156447"/>
              <a:gd name="connsiteX18" fmla="*/ 1066800 w 1532965"/>
              <a:gd name="connsiteY18" fmla="*/ 448235 h 1156447"/>
              <a:gd name="connsiteX19" fmla="*/ 1111623 w 1532965"/>
              <a:gd name="connsiteY19" fmla="*/ 421341 h 1156447"/>
              <a:gd name="connsiteX20" fmla="*/ 1129553 w 1532965"/>
              <a:gd name="connsiteY20" fmla="*/ 403412 h 1156447"/>
              <a:gd name="connsiteX21" fmla="*/ 1165412 w 1532965"/>
              <a:gd name="connsiteY21" fmla="*/ 376517 h 1156447"/>
              <a:gd name="connsiteX22" fmla="*/ 1192306 w 1532965"/>
              <a:gd name="connsiteY22" fmla="*/ 358588 h 1156447"/>
              <a:gd name="connsiteX23" fmla="*/ 1255059 w 1532965"/>
              <a:gd name="connsiteY23" fmla="*/ 295835 h 1156447"/>
              <a:gd name="connsiteX24" fmla="*/ 1299882 w 1532965"/>
              <a:gd name="connsiteY24" fmla="*/ 268941 h 1156447"/>
              <a:gd name="connsiteX25" fmla="*/ 1380565 w 1532965"/>
              <a:gd name="connsiteY25" fmla="*/ 206188 h 1156447"/>
              <a:gd name="connsiteX26" fmla="*/ 1425388 w 1532965"/>
              <a:gd name="connsiteY26" fmla="*/ 152400 h 1156447"/>
              <a:gd name="connsiteX27" fmla="*/ 1461247 w 1532965"/>
              <a:gd name="connsiteY27" fmla="*/ 116541 h 1156447"/>
              <a:gd name="connsiteX28" fmla="*/ 1479176 w 1532965"/>
              <a:gd name="connsiteY28" fmla="*/ 89647 h 1156447"/>
              <a:gd name="connsiteX29" fmla="*/ 1532965 w 1532965"/>
              <a:gd name="connsiteY29" fmla="*/ 17929 h 1156447"/>
              <a:gd name="connsiteX30" fmla="*/ 1532965 w 1532965"/>
              <a:gd name="connsiteY30" fmla="*/ 0 h 1156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532965" h="1156447">
                <a:moveTo>
                  <a:pt x="0" y="1156447"/>
                </a:moveTo>
                <a:cubicBezTo>
                  <a:pt x="315" y="1156421"/>
                  <a:pt x="159762" y="1144621"/>
                  <a:pt x="179294" y="1138517"/>
                </a:cubicBezTo>
                <a:cubicBezTo>
                  <a:pt x="204805" y="1130545"/>
                  <a:pt x="251012" y="1102659"/>
                  <a:pt x="251012" y="1102659"/>
                </a:cubicBezTo>
                <a:cubicBezTo>
                  <a:pt x="259977" y="1093694"/>
                  <a:pt x="267764" y="1083372"/>
                  <a:pt x="277906" y="1075765"/>
                </a:cubicBezTo>
                <a:cubicBezTo>
                  <a:pt x="291845" y="1065310"/>
                  <a:pt x="309616" y="1060344"/>
                  <a:pt x="322729" y="1048870"/>
                </a:cubicBezTo>
                <a:cubicBezTo>
                  <a:pt x="333973" y="1039031"/>
                  <a:pt x="337540" y="1021800"/>
                  <a:pt x="349623" y="1013012"/>
                </a:cubicBezTo>
                <a:cubicBezTo>
                  <a:pt x="371239" y="997292"/>
                  <a:pt x="398676" y="991319"/>
                  <a:pt x="421341" y="977153"/>
                </a:cubicBezTo>
                <a:cubicBezTo>
                  <a:pt x="573132" y="882284"/>
                  <a:pt x="427262" y="964579"/>
                  <a:pt x="537882" y="878541"/>
                </a:cubicBezTo>
                <a:cubicBezTo>
                  <a:pt x="669422" y="776231"/>
                  <a:pt x="493250" y="932171"/>
                  <a:pt x="600635" y="842682"/>
                </a:cubicBezTo>
                <a:cubicBezTo>
                  <a:pt x="632234" y="816349"/>
                  <a:pt x="638398" y="799485"/>
                  <a:pt x="663388" y="762000"/>
                </a:cubicBezTo>
                <a:cubicBezTo>
                  <a:pt x="669365" y="753035"/>
                  <a:pt x="672699" y="741571"/>
                  <a:pt x="681318" y="735106"/>
                </a:cubicBezTo>
                <a:cubicBezTo>
                  <a:pt x="693271" y="726141"/>
                  <a:pt x="706611" y="718777"/>
                  <a:pt x="717176" y="708212"/>
                </a:cubicBezTo>
                <a:cubicBezTo>
                  <a:pt x="727741" y="697647"/>
                  <a:pt x="735386" y="684511"/>
                  <a:pt x="744070" y="672353"/>
                </a:cubicBezTo>
                <a:cubicBezTo>
                  <a:pt x="750332" y="663586"/>
                  <a:pt x="754381" y="653078"/>
                  <a:pt x="762000" y="645459"/>
                </a:cubicBezTo>
                <a:cubicBezTo>
                  <a:pt x="775530" y="631929"/>
                  <a:pt x="791253" y="620721"/>
                  <a:pt x="806823" y="609600"/>
                </a:cubicBezTo>
                <a:cubicBezTo>
                  <a:pt x="833125" y="590813"/>
                  <a:pt x="859678" y="572256"/>
                  <a:pt x="887506" y="555812"/>
                </a:cubicBezTo>
                <a:cubicBezTo>
                  <a:pt x="925491" y="533367"/>
                  <a:pt x="965479" y="514486"/>
                  <a:pt x="1004047" y="493059"/>
                </a:cubicBezTo>
                <a:cubicBezTo>
                  <a:pt x="1019278" y="484597"/>
                  <a:pt x="1034691" y="476293"/>
                  <a:pt x="1048870" y="466165"/>
                </a:cubicBezTo>
                <a:cubicBezTo>
                  <a:pt x="1055748" y="461252"/>
                  <a:pt x="1059922" y="453148"/>
                  <a:pt x="1066800" y="448235"/>
                </a:cubicBezTo>
                <a:cubicBezTo>
                  <a:pt x="1080979" y="438107"/>
                  <a:pt x="1097444" y="431468"/>
                  <a:pt x="1111623" y="421341"/>
                </a:cubicBezTo>
                <a:cubicBezTo>
                  <a:pt x="1118501" y="416428"/>
                  <a:pt x="1123060" y="408823"/>
                  <a:pt x="1129553" y="403412"/>
                </a:cubicBezTo>
                <a:cubicBezTo>
                  <a:pt x="1141031" y="393847"/>
                  <a:pt x="1153254" y="385202"/>
                  <a:pt x="1165412" y="376517"/>
                </a:cubicBezTo>
                <a:cubicBezTo>
                  <a:pt x="1174179" y="370255"/>
                  <a:pt x="1184298" y="365795"/>
                  <a:pt x="1192306" y="358588"/>
                </a:cubicBezTo>
                <a:cubicBezTo>
                  <a:pt x="1214294" y="338799"/>
                  <a:pt x="1229693" y="311055"/>
                  <a:pt x="1255059" y="295835"/>
                </a:cubicBezTo>
                <a:cubicBezTo>
                  <a:pt x="1270000" y="286870"/>
                  <a:pt x="1286276" y="279826"/>
                  <a:pt x="1299882" y="268941"/>
                </a:cubicBezTo>
                <a:cubicBezTo>
                  <a:pt x="1390335" y="196578"/>
                  <a:pt x="1302925" y="245007"/>
                  <a:pt x="1380565" y="206188"/>
                </a:cubicBezTo>
                <a:cubicBezTo>
                  <a:pt x="1473823" y="112930"/>
                  <a:pt x="1350502" y="239767"/>
                  <a:pt x="1425388" y="152400"/>
                </a:cubicBezTo>
                <a:cubicBezTo>
                  <a:pt x="1436389" y="139565"/>
                  <a:pt x="1450246" y="129376"/>
                  <a:pt x="1461247" y="116541"/>
                </a:cubicBezTo>
                <a:cubicBezTo>
                  <a:pt x="1468259" y="108361"/>
                  <a:pt x="1472445" y="98060"/>
                  <a:pt x="1479176" y="89647"/>
                </a:cubicBezTo>
                <a:cubicBezTo>
                  <a:pt x="1496438" y="68069"/>
                  <a:pt x="1532965" y="49205"/>
                  <a:pt x="1532965" y="17929"/>
                </a:cubicBezTo>
                <a:lnTo>
                  <a:pt x="153296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2" name="Prostoročno: oblika 81">
            <a:extLst>
              <a:ext uri="{FF2B5EF4-FFF2-40B4-BE49-F238E27FC236}">
                <a16:creationId xmlns:a16="http://schemas.microsoft.com/office/drawing/2014/main" id="{5ECC5665-9D69-1B1D-A71B-0E53B8A26EAE}"/>
              </a:ext>
            </a:extLst>
          </p:cNvPr>
          <p:cNvSpPr/>
          <p:nvPr/>
        </p:nvSpPr>
        <p:spPr>
          <a:xfrm>
            <a:off x="5047129" y="4469632"/>
            <a:ext cx="1509612" cy="1581544"/>
          </a:xfrm>
          <a:custGeom>
            <a:avLst/>
            <a:gdLst>
              <a:gd name="connsiteX0" fmla="*/ 0 w 1509612"/>
              <a:gd name="connsiteY0" fmla="*/ 1581544 h 1581544"/>
              <a:gd name="connsiteX1" fmla="*/ 161365 w 1509612"/>
              <a:gd name="connsiteY1" fmla="*/ 1554650 h 1581544"/>
              <a:gd name="connsiteX2" fmla="*/ 430306 w 1509612"/>
              <a:gd name="connsiteY2" fmla="*/ 1509827 h 1581544"/>
              <a:gd name="connsiteX3" fmla="*/ 528918 w 1509612"/>
              <a:gd name="connsiteY3" fmla="*/ 1447074 h 1581544"/>
              <a:gd name="connsiteX4" fmla="*/ 842683 w 1509612"/>
              <a:gd name="connsiteY4" fmla="*/ 1231921 h 1581544"/>
              <a:gd name="connsiteX5" fmla="*/ 995083 w 1509612"/>
              <a:gd name="connsiteY5" fmla="*/ 998839 h 1581544"/>
              <a:gd name="connsiteX6" fmla="*/ 1201271 w 1509612"/>
              <a:gd name="connsiteY6" fmla="*/ 667144 h 1581544"/>
              <a:gd name="connsiteX7" fmla="*/ 1228165 w 1509612"/>
              <a:gd name="connsiteY7" fmla="*/ 622321 h 1581544"/>
              <a:gd name="connsiteX8" fmla="*/ 1299883 w 1509612"/>
              <a:gd name="connsiteY8" fmla="*/ 416133 h 1581544"/>
              <a:gd name="connsiteX9" fmla="*/ 1326777 w 1509612"/>
              <a:gd name="connsiteY9" fmla="*/ 335450 h 1581544"/>
              <a:gd name="connsiteX10" fmla="*/ 1335742 w 1509612"/>
              <a:gd name="connsiteY10" fmla="*/ 308556 h 1581544"/>
              <a:gd name="connsiteX11" fmla="*/ 1389530 w 1509612"/>
              <a:gd name="connsiteY11" fmla="*/ 227874 h 1581544"/>
              <a:gd name="connsiteX12" fmla="*/ 1425389 w 1509612"/>
              <a:gd name="connsiteY12" fmla="*/ 174086 h 1581544"/>
              <a:gd name="connsiteX13" fmla="*/ 1443318 w 1509612"/>
              <a:gd name="connsiteY13" fmla="*/ 156156 h 1581544"/>
              <a:gd name="connsiteX14" fmla="*/ 1479177 w 1509612"/>
              <a:gd name="connsiteY14" fmla="*/ 111333 h 1581544"/>
              <a:gd name="connsiteX15" fmla="*/ 1488142 w 1509612"/>
              <a:gd name="connsiteY15" fmla="*/ 84439 h 1581544"/>
              <a:gd name="connsiteX16" fmla="*/ 1497106 w 1509612"/>
              <a:gd name="connsiteY16" fmla="*/ 3756 h 1581544"/>
              <a:gd name="connsiteX17" fmla="*/ 1461247 w 1509612"/>
              <a:gd name="connsiteY17" fmla="*/ 3756 h 1581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09612" h="1581544">
                <a:moveTo>
                  <a:pt x="0" y="1581544"/>
                </a:moveTo>
                <a:lnTo>
                  <a:pt x="161365" y="1554650"/>
                </a:lnTo>
                <a:lnTo>
                  <a:pt x="430306" y="1509827"/>
                </a:lnTo>
                <a:cubicBezTo>
                  <a:pt x="463177" y="1488909"/>
                  <a:pt x="495399" y="1466937"/>
                  <a:pt x="528918" y="1447074"/>
                </a:cubicBezTo>
                <a:cubicBezTo>
                  <a:pt x="667033" y="1365228"/>
                  <a:pt x="719451" y="1355153"/>
                  <a:pt x="842683" y="1231921"/>
                </a:cubicBezTo>
                <a:cubicBezTo>
                  <a:pt x="879514" y="1195090"/>
                  <a:pt x="966001" y="1042461"/>
                  <a:pt x="995083" y="998839"/>
                </a:cubicBezTo>
                <a:cubicBezTo>
                  <a:pt x="1191933" y="703564"/>
                  <a:pt x="965276" y="1080137"/>
                  <a:pt x="1201271" y="667144"/>
                </a:cubicBezTo>
                <a:cubicBezTo>
                  <a:pt x="1209916" y="652016"/>
                  <a:pt x="1222047" y="638636"/>
                  <a:pt x="1228165" y="622321"/>
                </a:cubicBezTo>
                <a:cubicBezTo>
                  <a:pt x="1331775" y="346027"/>
                  <a:pt x="1249953" y="575909"/>
                  <a:pt x="1299883" y="416133"/>
                </a:cubicBezTo>
                <a:cubicBezTo>
                  <a:pt x="1308339" y="389074"/>
                  <a:pt x="1317812" y="362344"/>
                  <a:pt x="1326777" y="335450"/>
                </a:cubicBezTo>
                <a:cubicBezTo>
                  <a:pt x="1329765" y="326485"/>
                  <a:pt x="1330500" y="316419"/>
                  <a:pt x="1335742" y="308556"/>
                </a:cubicBezTo>
                <a:lnTo>
                  <a:pt x="1389530" y="227874"/>
                </a:lnTo>
                <a:cubicBezTo>
                  <a:pt x="1389533" y="227869"/>
                  <a:pt x="1425385" y="174090"/>
                  <a:pt x="1425389" y="174086"/>
                </a:cubicBezTo>
                <a:cubicBezTo>
                  <a:pt x="1431365" y="168109"/>
                  <a:pt x="1438038" y="162756"/>
                  <a:pt x="1443318" y="156156"/>
                </a:cubicBezTo>
                <a:cubicBezTo>
                  <a:pt x="1488542" y="99623"/>
                  <a:pt x="1435894" y="154614"/>
                  <a:pt x="1479177" y="111333"/>
                </a:cubicBezTo>
                <a:cubicBezTo>
                  <a:pt x="1482165" y="102368"/>
                  <a:pt x="1484420" y="93125"/>
                  <a:pt x="1488142" y="84439"/>
                </a:cubicBezTo>
                <a:cubicBezTo>
                  <a:pt x="1498218" y="60928"/>
                  <a:pt x="1525415" y="32065"/>
                  <a:pt x="1497106" y="3756"/>
                </a:cubicBezTo>
                <a:cubicBezTo>
                  <a:pt x="1488654" y="-4696"/>
                  <a:pt x="1473200" y="3756"/>
                  <a:pt x="1461247" y="375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3" name="Prostoročno: oblika 82">
            <a:extLst>
              <a:ext uri="{FF2B5EF4-FFF2-40B4-BE49-F238E27FC236}">
                <a16:creationId xmlns:a16="http://schemas.microsoft.com/office/drawing/2014/main" id="{B8C10DF4-2C6C-454B-1636-7711440EE6EB}"/>
              </a:ext>
            </a:extLst>
          </p:cNvPr>
          <p:cNvSpPr/>
          <p:nvPr/>
        </p:nvSpPr>
        <p:spPr>
          <a:xfrm>
            <a:off x="5262282" y="4518202"/>
            <a:ext cx="1515036" cy="1927422"/>
          </a:xfrm>
          <a:custGeom>
            <a:avLst/>
            <a:gdLst>
              <a:gd name="connsiteX0" fmla="*/ 0 w 1515036"/>
              <a:gd name="connsiteY0" fmla="*/ 1927422 h 1927422"/>
              <a:gd name="connsiteX1" fmla="*/ 224118 w 1515036"/>
              <a:gd name="connsiteY1" fmla="*/ 1864669 h 1927422"/>
              <a:gd name="connsiteX2" fmla="*/ 385483 w 1515036"/>
              <a:gd name="connsiteY2" fmla="*/ 1828810 h 1927422"/>
              <a:gd name="connsiteX3" fmla="*/ 600636 w 1515036"/>
              <a:gd name="connsiteY3" fmla="*/ 1622622 h 1927422"/>
              <a:gd name="connsiteX4" fmla="*/ 681318 w 1515036"/>
              <a:gd name="connsiteY4" fmla="*/ 1568833 h 1927422"/>
              <a:gd name="connsiteX5" fmla="*/ 735106 w 1515036"/>
              <a:gd name="connsiteY5" fmla="*/ 1497116 h 1927422"/>
              <a:gd name="connsiteX6" fmla="*/ 959224 w 1515036"/>
              <a:gd name="connsiteY6" fmla="*/ 1192316 h 1927422"/>
              <a:gd name="connsiteX7" fmla="*/ 1174377 w 1515036"/>
              <a:gd name="connsiteY7" fmla="*/ 851657 h 1927422"/>
              <a:gd name="connsiteX8" fmla="*/ 1264024 w 1515036"/>
              <a:gd name="connsiteY8" fmla="*/ 690292 h 1927422"/>
              <a:gd name="connsiteX9" fmla="*/ 1308847 w 1515036"/>
              <a:gd name="connsiteY9" fmla="*/ 609610 h 1927422"/>
              <a:gd name="connsiteX10" fmla="*/ 1398494 w 1515036"/>
              <a:gd name="connsiteY10" fmla="*/ 493069 h 1927422"/>
              <a:gd name="connsiteX11" fmla="*/ 1479177 w 1515036"/>
              <a:gd name="connsiteY11" fmla="*/ 367563 h 1927422"/>
              <a:gd name="connsiteX12" fmla="*/ 1515036 w 1515036"/>
              <a:gd name="connsiteY12" fmla="*/ 286880 h 1927422"/>
              <a:gd name="connsiteX13" fmla="*/ 1506071 w 1515036"/>
              <a:gd name="connsiteY13" fmla="*/ 89657 h 1927422"/>
              <a:gd name="connsiteX14" fmla="*/ 1488142 w 1515036"/>
              <a:gd name="connsiteY14" fmla="*/ 10 h 1927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15036" h="1927422">
                <a:moveTo>
                  <a:pt x="0" y="1927422"/>
                </a:moveTo>
                <a:cubicBezTo>
                  <a:pt x="223798" y="1882661"/>
                  <a:pt x="-75423" y="1946362"/>
                  <a:pt x="224118" y="1864669"/>
                </a:cubicBezTo>
                <a:cubicBezTo>
                  <a:pt x="277277" y="1850171"/>
                  <a:pt x="331695" y="1840763"/>
                  <a:pt x="385483" y="1828810"/>
                </a:cubicBezTo>
                <a:cubicBezTo>
                  <a:pt x="740293" y="1599227"/>
                  <a:pt x="392435" y="1856849"/>
                  <a:pt x="600636" y="1622622"/>
                </a:cubicBezTo>
                <a:cubicBezTo>
                  <a:pt x="622110" y="1598464"/>
                  <a:pt x="657688" y="1590887"/>
                  <a:pt x="681318" y="1568833"/>
                </a:cubicBezTo>
                <a:cubicBezTo>
                  <a:pt x="703163" y="1548444"/>
                  <a:pt x="716304" y="1520342"/>
                  <a:pt x="735106" y="1497116"/>
                </a:cubicBezTo>
                <a:cubicBezTo>
                  <a:pt x="845448" y="1360811"/>
                  <a:pt x="860307" y="1366876"/>
                  <a:pt x="959224" y="1192316"/>
                </a:cubicBezTo>
                <a:cubicBezTo>
                  <a:pt x="1127285" y="895738"/>
                  <a:pt x="1043771" y="1000919"/>
                  <a:pt x="1174377" y="851657"/>
                </a:cubicBezTo>
                <a:cubicBezTo>
                  <a:pt x="1266844" y="629733"/>
                  <a:pt x="1171099" y="829678"/>
                  <a:pt x="1264024" y="690292"/>
                </a:cubicBezTo>
                <a:cubicBezTo>
                  <a:pt x="1281090" y="664694"/>
                  <a:pt x="1291516" y="635029"/>
                  <a:pt x="1308847" y="609610"/>
                </a:cubicBezTo>
                <a:cubicBezTo>
                  <a:pt x="1336456" y="569116"/>
                  <a:pt x="1369088" y="532277"/>
                  <a:pt x="1398494" y="493069"/>
                </a:cubicBezTo>
                <a:cubicBezTo>
                  <a:pt x="1439224" y="438762"/>
                  <a:pt x="1447525" y="426345"/>
                  <a:pt x="1479177" y="367563"/>
                </a:cubicBezTo>
                <a:cubicBezTo>
                  <a:pt x="1506406" y="316995"/>
                  <a:pt x="1501566" y="327289"/>
                  <a:pt x="1515036" y="286880"/>
                </a:cubicBezTo>
                <a:cubicBezTo>
                  <a:pt x="1512048" y="221139"/>
                  <a:pt x="1510176" y="155338"/>
                  <a:pt x="1506071" y="89657"/>
                </a:cubicBezTo>
                <a:cubicBezTo>
                  <a:pt x="1500282" y="-2963"/>
                  <a:pt x="1526792" y="10"/>
                  <a:pt x="1488142" y="1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766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6" grpId="0"/>
      <p:bldP spid="28" grpId="0"/>
      <p:bldP spid="30" grpId="0"/>
      <p:bldP spid="32" grpId="0"/>
      <p:bldP spid="46" grpId="0"/>
      <p:bldP spid="48" grpId="0"/>
      <p:bldP spid="50" grpId="0"/>
      <p:bldP spid="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7F4F9F4D-23D0-143A-1F91-63E41CE90078}"/>
              </a:ext>
            </a:extLst>
          </p:cNvPr>
          <p:cNvSpPr txBox="1"/>
          <p:nvPr/>
        </p:nvSpPr>
        <p:spPr>
          <a:xfrm>
            <a:off x="349625" y="313765"/>
            <a:ext cx="4831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rgbClr val="0070C0"/>
                </a:solidFill>
              </a:rPr>
              <a:t>DELJENJE Z DVOMESZNIM ŠTEVILOM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39B04126-7C47-EF39-B84C-7D1CA165D9D6}"/>
              </a:ext>
            </a:extLst>
          </p:cNvPr>
          <p:cNvSpPr txBox="1"/>
          <p:nvPr/>
        </p:nvSpPr>
        <p:spPr>
          <a:xfrm>
            <a:off x="788895" y="1371599"/>
            <a:ext cx="24509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u="sng" dirty="0"/>
              <a:t>29</a:t>
            </a:r>
            <a:r>
              <a:rPr lang="sl-SI" sz="2800" dirty="0"/>
              <a:t>60 : 16 =</a:t>
            </a:r>
            <a:endParaRPr lang="sl-SI" sz="2800" dirty="0">
              <a:solidFill>
                <a:srgbClr val="00B050"/>
              </a:solidFill>
            </a:endParaRPr>
          </a:p>
          <a:p>
            <a:r>
              <a:rPr lang="sl-SI" sz="2800" dirty="0"/>
              <a:t>    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7D77AA6A-4468-4899-D95D-16A729096E7E}"/>
              </a:ext>
            </a:extLst>
          </p:cNvPr>
          <p:cNvSpPr txBox="1"/>
          <p:nvPr/>
        </p:nvSpPr>
        <p:spPr>
          <a:xfrm>
            <a:off x="4011933" y="722419"/>
            <a:ext cx="3581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1 krat 6 je 6. Koliko manjka do 9?</a:t>
            </a:r>
          </a:p>
        </p:txBody>
      </p:sp>
      <p:sp>
        <p:nvSpPr>
          <p:cNvPr id="11" name="Prostoročno: oblika 10">
            <a:extLst>
              <a:ext uri="{FF2B5EF4-FFF2-40B4-BE49-F238E27FC236}">
                <a16:creationId xmlns:a16="http://schemas.microsoft.com/office/drawing/2014/main" id="{106E9EC4-DA34-70A4-1C3A-F5EEE436F10A}"/>
              </a:ext>
            </a:extLst>
          </p:cNvPr>
          <p:cNvSpPr/>
          <p:nvPr/>
        </p:nvSpPr>
        <p:spPr>
          <a:xfrm>
            <a:off x="2115671" y="1255059"/>
            <a:ext cx="510988" cy="206188"/>
          </a:xfrm>
          <a:custGeom>
            <a:avLst/>
            <a:gdLst>
              <a:gd name="connsiteX0" fmla="*/ 0 w 510988"/>
              <a:gd name="connsiteY0" fmla="*/ 197223 h 206188"/>
              <a:gd name="connsiteX1" fmla="*/ 17929 w 510988"/>
              <a:gd name="connsiteY1" fmla="*/ 152400 h 206188"/>
              <a:gd name="connsiteX2" fmla="*/ 44823 w 510988"/>
              <a:gd name="connsiteY2" fmla="*/ 80682 h 206188"/>
              <a:gd name="connsiteX3" fmla="*/ 71717 w 510988"/>
              <a:gd name="connsiteY3" fmla="*/ 44823 h 206188"/>
              <a:gd name="connsiteX4" fmla="*/ 89647 w 510988"/>
              <a:gd name="connsiteY4" fmla="*/ 17929 h 206188"/>
              <a:gd name="connsiteX5" fmla="*/ 143435 w 510988"/>
              <a:gd name="connsiteY5" fmla="*/ 0 h 206188"/>
              <a:gd name="connsiteX6" fmla="*/ 277905 w 510988"/>
              <a:gd name="connsiteY6" fmla="*/ 8965 h 206188"/>
              <a:gd name="connsiteX7" fmla="*/ 322729 w 510988"/>
              <a:gd name="connsiteY7" fmla="*/ 26894 h 206188"/>
              <a:gd name="connsiteX8" fmla="*/ 403411 w 510988"/>
              <a:gd name="connsiteY8" fmla="*/ 71717 h 206188"/>
              <a:gd name="connsiteX9" fmla="*/ 430305 w 510988"/>
              <a:gd name="connsiteY9" fmla="*/ 89647 h 206188"/>
              <a:gd name="connsiteX10" fmla="*/ 493058 w 510988"/>
              <a:gd name="connsiteY10" fmla="*/ 161365 h 206188"/>
              <a:gd name="connsiteX11" fmla="*/ 502023 w 510988"/>
              <a:gd name="connsiteY11" fmla="*/ 188259 h 206188"/>
              <a:gd name="connsiteX12" fmla="*/ 510988 w 510988"/>
              <a:gd name="connsiteY12" fmla="*/ 206188 h 206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0988" h="206188">
                <a:moveTo>
                  <a:pt x="0" y="197223"/>
                </a:moveTo>
                <a:cubicBezTo>
                  <a:pt x="5976" y="182282"/>
                  <a:pt x="12279" y="167467"/>
                  <a:pt x="17929" y="152400"/>
                </a:cubicBezTo>
                <a:cubicBezTo>
                  <a:pt x="27218" y="127630"/>
                  <a:pt x="31500" y="104665"/>
                  <a:pt x="44823" y="80682"/>
                </a:cubicBezTo>
                <a:cubicBezTo>
                  <a:pt x="52079" y="67621"/>
                  <a:pt x="63033" y="56981"/>
                  <a:pt x="71717" y="44823"/>
                </a:cubicBezTo>
                <a:cubicBezTo>
                  <a:pt x="77979" y="36056"/>
                  <a:pt x="80510" y="23639"/>
                  <a:pt x="89647" y="17929"/>
                </a:cubicBezTo>
                <a:cubicBezTo>
                  <a:pt x="105674" y="7913"/>
                  <a:pt x="143435" y="0"/>
                  <a:pt x="143435" y="0"/>
                </a:cubicBezTo>
                <a:cubicBezTo>
                  <a:pt x="188258" y="2988"/>
                  <a:pt x="233479" y="2301"/>
                  <a:pt x="277905" y="8965"/>
                </a:cubicBezTo>
                <a:cubicBezTo>
                  <a:pt x="293819" y="11352"/>
                  <a:pt x="307661" y="21244"/>
                  <a:pt x="322729" y="26894"/>
                </a:cubicBezTo>
                <a:cubicBezTo>
                  <a:pt x="376824" y="47179"/>
                  <a:pt x="326349" y="20342"/>
                  <a:pt x="403411" y="71717"/>
                </a:cubicBezTo>
                <a:cubicBezTo>
                  <a:pt x="412376" y="77694"/>
                  <a:pt x="422686" y="82028"/>
                  <a:pt x="430305" y="89647"/>
                </a:cubicBezTo>
                <a:cubicBezTo>
                  <a:pt x="453679" y="113021"/>
                  <a:pt x="478231" y="131711"/>
                  <a:pt x="493058" y="161365"/>
                </a:cubicBezTo>
                <a:cubicBezTo>
                  <a:pt x="497284" y="169817"/>
                  <a:pt x="498513" y="179485"/>
                  <a:pt x="502023" y="188259"/>
                </a:cubicBezTo>
                <a:cubicBezTo>
                  <a:pt x="504505" y="194463"/>
                  <a:pt x="508000" y="200212"/>
                  <a:pt x="510988" y="206188"/>
                </a:cubicBezTo>
              </a:path>
            </a:pathLst>
          </a:cu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rostoročno: oblika 11">
            <a:extLst>
              <a:ext uri="{FF2B5EF4-FFF2-40B4-BE49-F238E27FC236}">
                <a16:creationId xmlns:a16="http://schemas.microsoft.com/office/drawing/2014/main" id="{55393E36-AEAE-546A-DC4A-AFA7E428F7A1}"/>
              </a:ext>
            </a:extLst>
          </p:cNvPr>
          <p:cNvSpPr/>
          <p:nvPr/>
        </p:nvSpPr>
        <p:spPr>
          <a:xfrm rot="8434895" flipV="1">
            <a:off x="2554941" y="915295"/>
            <a:ext cx="1524000" cy="545952"/>
          </a:xfrm>
          <a:custGeom>
            <a:avLst/>
            <a:gdLst>
              <a:gd name="connsiteX0" fmla="*/ 0 w 555812"/>
              <a:gd name="connsiteY0" fmla="*/ 125505 h 125505"/>
              <a:gd name="connsiteX1" fmla="*/ 251012 w 555812"/>
              <a:gd name="connsiteY1" fmla="*/ 107576 h 125505"/>
              <a:gd name="connsiteX2" fmla="*/ 277906 w 555812"/>
              <a:gd name="connsiteY2" fmla="*/ 98611 h 125505"/>
              <a:gd name="connsiteX3" fmla="*/ 313765 w 555812"/>
              <a:gd name="connsiteY3" fmla="*/ 89647 h 125505"/>
              <a:gd name="connsiteX4" fmla="*/ 376518 w 555812"/>
              <a:gd name="connsiteY4" fmla="*/ 71717 h 125505"/>
              <a:gd name="connsiteX5" fmla="*/ 448235 w 555812"/>
              <a:gd name="connsiteY5" fmla="*/ 53788 h 125505"/>
              <a:gd name="connsiteX6" fmla="*/ 519953 w 555812"/>
              <a:gd name="connsiteY6" fmla="*/ 17929 h 125505"/>
              <a:gd name="connsiteX7" fmla="*/ 555812 w 555812"/>
              <a:gd name="connsiteY7" fmla="*/ 0 h 12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812" h="125505">
                <a:moveTo>
                  <a:pt x="0" y="125505"/>
                </a:moveTo>
                <a:cubicBezTo>
                  <a:pt x="63011" y="122355"/>
                  <a:pt x="176421" y="121138"/>
                  <a:pt x="251012" y="107576"/>
                </a:cubicBezTo>
                <a:cubicBezTo>
                  <a:pt x="260309" y="105886"/>
                  <a:pt x="268820" y="101207"/>
                  <a:pt x="277906" y="98611"/>
                </a:cubicBezTo>
                <a:cubicBezTo>
                  <a:pt x="289753" y="95226"/>
                  <a:pt x="301878" y="92889"/>
                  <a:pt x="313765" y="89647"/>
                </a:cubicBezTo>
                <a:cubicBezTo>
                  <a:pt x="334753" y="83923"/>
                  <a:pt x="355413" y="76993"/>
                  <a:pt x="376518" y="71717"/>
                </a:cubicBezTo>
                <a:lnTo>
                  <a:pt x="448235" y="53788"/>
                </a:lnTo>
                <a:cubicBezTo>
                  <a:pt x="485373" y="29028"/>
                  <a:pt x="469822" y="36728"/>
                  <a:pt x="519953" y="17929"/>
                </a:cubicBezTo>
                <a:cubicBezTo>
                  <a:pt x="552916" y="5568"/>
                  <a:pt x="539244" y="16567"/>
                  <a:pt x="555812" y="0"/>
                </a:cubicBezTo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0A4C62CD-D45B-6683-2003-061622129EB9}"/>
              </a:ext>
            </a:extLst>
          </p:cNvPr>
          <p:cNvSpPr txBox="1"/>
          <p:nvPr/>
        </p:nvSpPr>
        <p:spPr>
          <a:xfrm>
            <a:off x="4011933" y="1130160"/>
            <a:ext cx="3581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1 krat 1 je 1. Koliko manjka do 2?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AF9A3237-1BA3-1EF1-7889-0D62E33DA044}"/>
              </a:ext>
            </a:extLst>
          </p:cNvPr>
          <p:cNvSpPr txBox="1"/>
          <p:nvPr/>
        </p:nvSpPr>
        <p:spPr>
          <a:xfrm>
            <a:off x="8436593" y="1234063"/>
            <a:ext cx="13869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20 · 7 = 140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5DA32E9B-A70A-7F4B-80B4-A0743667DB49}"/>
              </a:ext>
            </a:extLst>
          </p:cNvPr>
          <p:cNvSpPr txBox="1"/>
          <p:nvPr/>
        </p:nvSpPr>
        <p:spPr>
          <a:xfrm>
            <a:off x="4069976" y="1625443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7 krat 6 je 42. Koliko manjka do </a:t>
            </a:r>
            <a:r>
              <a:rPr lang="sl-SI" sz="2800" dirty="0">
                <a:solidFill>
                  <a:srgbClr val="00B050"/>
                </a:solidFill>
              </a:rPr>
              <a:t>4</a:t>
            </a:r>
            <a:r>
              <a:rPr lang="sl-SI" sz="2000" dirty="0">
                <a:solidFill>
                  <a:srgbClr val="00B050"/>
                </a:solidFill>
              </a:rPr>
              <a:t>6?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E2E83470-072F-D04F-F3D8-E384130A3828}"/>
              </a:ext>
            </a:extLst>
          </p:cNvPr>
          <p:cNvSpPr txBox="1"/>
          <p:nvPr/>
        </p:nvSpPr>
        <p:spPr>
          <a:xfrm>
            <a:off x="4132730" y="2103404"/>
            <a:ext cx="5074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7 krat 1 je 7      7 + 4 = 11. Koliko manjka do 13?  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D4983BB3-D7E8-11C7-CDC1-91C3C7E8181E}"/>
              </a:ext>
            </a:extLst>
          </p:cNvPr>
          <p:cNvSpPr txBox="1"/>
          <p:nvPr/>
        </p:nvSpPr>
        <p:spPr>
          <a:xfrm>
            <a:off x="2496312" y="2496628"/>
            <a:ext cx="4221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8</a:t>
            </a:r>
            <a:r>
              <a:rPr lang="sl-SI" sz="2000" dirty="0">
                <a:solidFill>
                  <a:srgbClr val="00B050"/>
                </a:solidFill>
              </a:rPr>
              <a:t> </a:t>
            </a:r>
            <a:r>
              <a:rPr lang="sl-SI" sz="2000" dirty="0">
                <a:solidFill>
                  <a:srgbClr val="0070C0"/>
                </a:solidFill>
              </a:rPr>
              <a:t>krat 6 je 48.    Koliko manjka do </a:t>
            </a:r>
            <a:r>
              <a:rPr lang="sl-SI" sz="2800" dirty="0">
                <a:solidFill>
                  <a:srgbClr val="0070C0"/>
                </a:solidFill>
              </a:rPr>
              <a:t>5</a:t>
            </a:r>
            <a:r>
              <a:rPr lang="sl-SI" sz="2000" dirty="0">
                <a:solidFill>
                  <a:srgbClr val="0070C0"/>
                </a:solidFill>
              </a:rPr>
              <a:t>6? 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196DD76D-F515-D782-87EB-9FFD8236EFDA}"/>
              </a:ext>
            </a:extLst>
          </p:cNvPr>
          <p:cNvSpPr txBox="1"/>
          <p:nvPr/>
        </p:nvSpPr>
        <p:spPr>
          <a:xfrm>
            <a:off x="2662057" y="137159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8F3E2869-650E-A4B8-B9DD-9B0780A64C37}"/>
              </a:ext>
            </a:extLst>
          </p:cNvPr>
          <p:cNvSpPr txBox="1"/>
          <p:nvPr/>
        </p:nvSpPr>
        <p:spPr>
          <a:xfrm>
            <a:off x="2461215" y="2919786"/>
            <a:ext cx="7269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8 krat 1 je 8      8 + 5 = 13. Koliko manjka do </a:t>
            </a:r>
            <a:r>
              <a:rPr lang="sl-SI" sz="2800" dirty="0">
                <a:solidFill>
                  <a:srgbClr val="0070C0"/>
                </a:solidFill>
              </a:rPr>
              <a:t>13</a:t>
            </a:r>
            <a:r>
              <a:rPr lang="sl-SI" sz="2000" dirty="0">
                <a:solidFill>
                  <a:srgbClr val="0070C0"/>
                </a:solidFill>
              </a:rPr>
              <a:t>? 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8AF790AD-59D9-4E95-41EC-5E0B4AE5242F}"/>
              </a:ext>
            </a:extLst>
          </p:cNvPr>
          <p:cNvSpPr txBox="1"/>
          <p:nvPr/>
        </p:nvSpPr>
        <p:spPr>
          <a:xfrm>
            <a:off x="936743" y="211115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AFEA5463-E788-EA10-788E-E5C9DA625F02}"/>
              </a:ext>
            </a:extLst>
          </p:cNvPr>
          <p:cNvSpPr txBox="1"/>
          <p:nvPr/>
        </p:nvSpPr>
        <p:spPr>
          <a:xfrm>
            <a:off x="2442955" y="138952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A8814263-6B4A-5582-692B-009C4E7D9C96}"/>
              </a:ext>
            </a:extLst>
          </p:cNvPr>
          <p:cNvSpPr txBox="1"/>
          <p:nvPr/>
        </p:nvSpPr>
        <p:spPr>
          <a:xfrm>
            <a:off x="1139657" y="212351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81BED3B9-50B8-3607-AEE0-A76334DFCE77}"/>
              </a:ext>
            </a:extLst>
          </p:cNvPr>
          <p:cNvSpPr txBox="1"/>
          <p:nvPr/>
        </p:nvSpPr>
        <p:spPr>
          <a:xfrm>
            <a:off x="1158284" y="177327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6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E1A6A28A-B1A0-C575-D5C4-10F35D19FB65}"/>
              </a:ext>
            </a:extLst>
          </p:cNvPr>
          <p:cNvSpPr txBox="1"/>
          <p:nvPr/>
        </p:nvSpPr>
        <p:spPr>
          <a:xfrm>
            <a:off x="749435" y="1766303"/>
            <a:ext cx="399663" cy="537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DEF1B5B7-EB89-2917-FBC3-3EC74CF1162B}"/>
              </a:ext>
            </a:extLst>
          </p:cNvPr>
          <p:cNvSpPr txBox="1"/>
          <p:nvPr/>
        </p:nvSpPr>
        <p:spPr>
          <a:xfrm>
            <a:off x="955953" y="176630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44988308-A7FC-2631-39E7-D68251E9E2C7}"/>
              </a:ext>
            </a:extLst>
          </p:cNvPr>
          <p:cNvSpPr txBox="1"/>
          <p:nvPr/>
        </p:nvSpPr>
        <p:spPr>
          <a:xfrm>
            <a:off x="2657573" y="138952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7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6114E8A6-ACA2-98FD-4154-45641158D694}"/>
              </a:ext>
            </a:extLst>
          </p:cNvPr>
          <p:cNvSpPr txBox="1"/>
          <p:nvPr/>
        </p:nvSpPr>
        <p:spPr>
          <a:xfrm>
            <a:off x="1136014" y="2123516"/>
            <a:ext cx="367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60F0DF6D-3E9F-BA75-48B0-CD342EC4C4B2}"/>
              </a:ext>
            </a:extLst>
          </p:cNvPr>
          <p:cNvSpPr txBox="1"/>
          <p:nvPr/>
        </p:nvSpPr>
        <p:spPr>
          <a:xfrm>
            <a:off x="1348369" y="213587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0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8C6D0FE3-9405-25D2-7E77-A4154DA4B185}"/>
              </a:ext>
            </a:extLst>
          </p:cNvPr>
          <p:cNvSpPr txBox="1"/>
          <p:nvPr/>
        </p:nvSpPr>
        <p:spPr>
          <a:xfrm>
            <a:off x="2893871" y="1398486"/>
            <a:ext cx="318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5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DED04FA7-C3D9-538F-A550-398BC3CE325D}"/>
              </a:ext>
            </a:extLst>
          </p:cNvPr>
          <p:cNvSpPr txBox="1"/>
          <p:nvPr/>
        </p:nvSpPr>
        <p:spPr>
          <a:xfrm>
            <a:off x="2474125" y="3335070"/>
            <a:ext cx="4221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7030A0"/>
                </a:solidFill>
              </a:rPr>
              <a:t>5 krat 6 je 30.    Koliko manjka do </a:t>
            </a:r>
            <a:r>
              <a:rPr lang="sl-SI" sz="2800" dirty="0">
                <a:solidFill>
                  <a:srgbClr val="7030A0"/>
                </a:solidFill>
              </a:rPr>
              <a:t>3</a:t>
            </a:r>
            <a:r>
              <a:rPr lang="sl-SI" sz="2000" dirty="0">
                <a:solidFill>
                  <a:srgbClr val="7030A0"/>
                </a:solidFill>
              </a:rPr>
              <a:t>0? </a:t>
            </a:r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CE8EC58E-0F91-2135-C41C-C6B734549DD4}"/>
              </a:ext>
            </a:extLst>
          </p:cNvPr>
          <p:cNvSpPr txBox="1"/>
          <p:nvPr/>
        </p:nvSpPr>
        <p:spPr>
          <a:xfrm>
            <a:off x="2474125" y="3873464"/>
            <a:ext cx="4837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7030A0"/>
                </a:solidFill>
              </a:rPr>
              <a:t>5 krat 1 je 5      5 + 3 = 8. Koliko manjka do 8?     </a:t>
            </a:r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7FCF9DE1-1757-24E4-C212-0AA73286CCE6}"/>
              </a:ext>
            </a:extLst>
          </p:cNvPr>
          <p:cNvSpPr txBox="1"/>
          <p:nvPr/>
        </p:nvSpPr>
        <p:spPr>
          <a:xfrm>
            <a:off x="9178865" y="2103404"/>
            <a:ext cx="29583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24 je PREVELIK OSTANEK</a:t>
            </a:r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BA084E64-30C5-8307-3F34-14E9D7F66DA4}"/>
              </a:ext>
            </a:extLst>
          </p:cNvPr>
          <p:cNvSpPr txBox="1"/>
          <p:nvPr/>
        </p:nvSpPr>
        <p:spPr>
          <a:xfrm>
            <a:off x="1363936" y="246576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0</a:t>
            </a:r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6BEF9215-185E-B01F-F6C5-06377740C8C3}"/>
              </a:ext>
            </a:extLst>
          </p:cNvPr>
          <p:cNvSpPr txBox="1"/>
          <p:nvPr/>
        </p:nvSpPr>
        <p:spPr>
          <a:xfrm>
            <a:off x="932744" y="211812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3366FF"/>
                </a:solidFill>
              </a:rPr>
              <a:t>=</a:t>
            </a:r>
          </a:p>
        </p:txBody>
      </p:sp>
      <p:sp>
        <p:nvSpPr>
          <p:cNvPr id="58" name="Prostoročno: oblika 57">
            <a:extLst>
              <a:ext uri="{FF2B5EF4-FFF2-40B4-BE49-F238E27FC236}">
                <a16:creationId xmlns:a16="http://schemas.microsoft.com/office/drawing/2014/main" id="{CAAD1055-1622-950C-A718-C7223E7012D4}"/>
              </a:ext>
            </a:extLst>
          </p:cNvPr>
          <p:cNvSpPr/>
          <p:nvPr/>
        </p:nvSpPr>
        <p:spPr>
          <a:xfrm>
            <a:off x="2139696" y="1764792"/>
            <a:ext cx="713232" cy="320040"/>
          </a:xfrm>
          <a:custGeom>
            <a:avLst/>
            <a:gdLst>
              <a:gd name="connsiteX0" fmla="*/ 0 w 713232"/>
              <a:gd name="connsiteY0" fmla="*/ 0 h 320040"/>
              <a:gd name="connsiteX1" fmla="*/ 27432 w 713232"/>
              <a:gd name="connsiteY1" fmla="*/ 118872 h 320040"/>
              <a:gd name="connsiteX2" fmla="*/ 45720 w 713232"/>
              <a:gd name="connsiteY2" fmla="*/ 182880 h 320040"/>
              <a:gd name="connsiteX3" fmla="*/ 82296 w 713232"/>
              <a:gd name="connsiteY3" fmla="*/ 228600 h 320040"/>
              <a:gd name="connsiteX4" fmla="*/ 155448 w 713232"/>
              <a:gd name="connsiteY4" fmla="*/ 283464 h 320040"/>
              <a:gd name="connsiteX5" fmla="*/ 210312 w 713232"/>
              <a:gd name="connsiteY5" fmla="*/ 320040 h 320040"/>
              <a:gd name="connsiteX6" fmla="*/ 393192 w 713232"/>
              <a:gd name="connsiteY6" fmla="*/ 292608 h 320040"/>
              <a:gd name="connsiteX7" fmla="*/ 420624 w 713232"/>
              <a:gd name="connsiteY7" fmla="*/ 274320 h 320040"/>
              <a:gd name="connsiteX8" fmla="*/ 521208 w 713232"/>
              <a:gd name="connsiteY8" fmla="*/ 192024 h 320040"/>
              <a:gd name="connsiteX9" fmla="*/ 548640 w 713232"/>
              <a:gd name="connsiteY9" fmla="*/ 164592 h 320040"/>
              <a:gd name="connsiteX10" fmla="*/ 612648 w 713232"/>
              <a:gd name="connsiteY10" fmla="*/ 128016 h 320040"/>
              <a:gd name="connsiteX11" fmla="*/ 676656 w 713232"/>
              <a:gd name="connsiteY11" fmla="*/ 82296 h 320040"/>
              <a:gd name="connsiteX12" fmla="*/ 713232 w 713232"/>
              <a:gd name="connsiteY12" fmla="*/ 27432 h 32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3232" h="320040">
                <a:moveTo>
                  <a:pt x="0" y="0"/>
                </a:moveTo>
                <a:cubicBezTo>
                  <a:pt x="17178" y="154603"/>
                  <a:pt x="-6424" y="28590"/>
                  <a:pt x="27432" y="118872"/>
                </a:cubicBezTo>
                <a:cubicBezTo>
                  <a:pt x="30817" y="127899"/>
                  <a:pt x="38812" y="171827"/>
                  <a:pt x="45720" y="182880"/>
                </a:cubicBezTo>
                <a:cubicBezTo>
                  <a:pt x="56064" y="199430"/>
                  <a:pt x="69330" y="214013"/>
                  <a:pt x="82296" y="228600"/>
                </a:cubicBezTo>
                <a:cubicBezTo>
                  <a:pt x="130035" y="282307"/>
                  <a:pt x="102245" y="251542"/>
                  <a:pt x="155448" y="283464"/>
                </a:cubicBezTo>
                <a:cubicBezTo>
                  <a:pt x="174295" y="294772"/>
                  <a:pt x="210312" y="320040"/>
                  <a:pt x="210312" y="320040"/>
                </a:cubicBezTo>
                <a:cubicBezTo>
                  <a:pt x="271272" y="310896"/>
                  <a:pt x="332957" y="305703"/>
                  <a:pt x="393192" y="292608"/>
                </a:cubicBezTo>
                <a:cubicBezTo>
                  <a:pt x="403931" y="290273"/>
                  <a:pt x="411082" y="279772"/>
                  <a:pt x="420624" y="274320"/>
                </a:cubicBezTo>
                <a:cubicBezTo>
                  <a:pt x="494782" y="231944"/>
                  <a:pt x="424111" y="289121"/>
                  <a:pt x="521208" y="192024"/>
                </a:cubicBezTo>
                <a:cubicBezTo>
                  <a:pt x="530352" y="182880"/>
                  <a:pt x="537074" y="170375"/>
                  <a:pt x="548640" y="164592"/>
                </a:cubicBezTo>
                <a:cubicBezTo>
                  <a:pt x="570999" y="153412"/>
                  <a:pt x="593261" y="144172"/>
                  <a:pt x="612648" y="128016"/>
                </a:cubicBezTo>
                <a:cubicBezTo>
                  <a:pt x="668254" y="81678"/>
                  <a:pt x="608976" y="116136"/>
                  <a:pt x="676656" y="82296"/>
                </a:cubicBezTo>
                <a:lnTo>
                  <a:pt x="713232" y="27432"/>
                </a:lnTo>
              </a:path>
            </a:pathLst>
          </a:cu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0" name="Prostoročno: oblika 59">
            <a:extLst>
              <a:ext uri="{FF2B5EF4-FFF2-40B4-BE49-F238E27FC236}">
                <a16:creationId xmlns:a16="http://schemas.microsoft.com/office/drawing/2014/main" id="{1E0C9000-BA69-3ACC-CAD1-C37D3A810AD5}"/>
              </a:ext>
            </a:extLst>
          </p:cNvPr>
          <p:cNvSpPr/>
          <p:nvPr/>
        </p:nvSpPr>
        <p:spPr>
          <a:xfrm>
            <a:off x="1974800" y="1773936"/>
            <a:ext cx="878128" cy="438912"/>
          </a:xfrm>
          <a:custGeom>
            <a:avLst/>
            <a:gdLst>
              <a:gd name="connsiteX0" fmla="*/ 878128 w 878128"/>
              <a:gd name="connsiteY0" fmla="*/ 0 h 438912"/>
              <a:gd name="connsiteX1" fmla="*/ 850696 w 878128"/>
              <a:gd name="connsiteY1" fmla="*/ 118872 h 438912"/>
              <a:gd name="connsiteX2" fmla="*/ 804976 w 878128"/>
              <a:gd name="connsiteY2" fmla="*/ 173736 h 438912"/>
              <a:gd name="connsiteX3" fmla="*/ 740968 w 878128"/>
              <a:gd name="connsiteY3" fmla="*/ 256032 h 438912"/>
              <a:gd name="connsiteX4" fmla="*/ 686104 w 878128"/>
              <a:gd name="connsiteY4" fmla="*/ 329184 h 438912"/>
              <a:gd name="connsiteX5" fmla="*/ 658672 w 878128"/>
              <a:gd name="connsiteY5" fmla="*/ 347472 h 438912"/>
              <a:gd name="connsiteX6" fmla="*/ 622096 w 878128"/>
              <a:gd name="connsiteY6" fmla="*/ 374904 h 438912"/>
              <a:gd name="connsiteX7" fmla="*/ 594664 w 878128"/>
              <a:gd name="connsiteY7" fmla="*/ 384048 h 438912"/>
              <a:gd name="connsiteX8" fmla="*/ 548944 w 878128"/>
              <a:gd name="connsiteY8" fmla="*/ 402336 h 438912"/>
              <a:gd name="connsiteX9" fmla="*/ 521512 w 878128"/>
              <a:gd name="connsiteY9" fmla="*/ 420624 h 438912"/>
              <a:gd name="connsiteX10" fmla="*/ 484936 w 878128"/>
              <a:gd name="connsiteY10" fmla="*/ 438912 h 438912"/>
              <a:gd name="connsiteX11" fmla="*/ 292912 w 878128"/>
              <a:gd name="connsiteY11" fmla="*/ 429768 h 438912"/>
              <a:gd name="connsiteX12" fmla="*/ 256336 w 878128"/>
              <a:gd name="connsiteY12" fmla="*/ 402336 h 438912"/>
              <a:gd name="connsiteX13" fmla="*/ 219760 w 878128"/>
              <a:gd name="connsiteY13" fmla="*/ 384048 h 438912"/>
              <a:gd name="connsiteX14" fmla="*/ 192328 w 878128"/>
              <a:gd name="connsiteY14" fmla="*/ 356616 h 438912"/>
              <a:gd name="connsiteX15" fmla="*/ 164896 w 878128"/>
              <a:gd name="connsiteY15" fmla="*/ 338328 h 438912"/>
              <a:gd name="connsiteX16" fmla="*/ 91744 w 878128"/>
              <a:gd name="connsiteY16" fmla="*/ 228600 h 438912"/>
              <a:gd name="connsiteX17" fmla="*/ 55168 w 878128"/>
              <a:gd name="connsiteY17" fmla="*/ 164592 h 438912"/>
              <a:gd name="connsiteX18" fmla="*/ 46024 w 878128"/>
              <a:gd name="connsiteY18" fmla="*/ 128016 h 438912"/>
              <a:gd name="connsiteX19" fmla="*/ 9448 w 878128"/>
              <a:gd name="connsiteY19" fmla="*/ 64008 h 438912"/>
              <a:gd name="connsiteX20" fmla="*/ 304 w 878128"/>
              <a:gd name="connsiteY20" fmla="*/ 9144 h 438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878128" h="438912">
                <a:moveTo>
                  <a:pt x="878128" y="0"/>
                </a:moveTo>
                <a:cubicBezTo>
                  <a:pt x="875613" y="17603"/>
                  <a:pt x="867432" y="102136"/>
                  <a:pt x="850696" y="118872"/>
                </a:cubicBezTo>
                <a:cubicBezTo>
                  <a:pt x="800513" y="169055"/>
                  <a:pt x="843168" y="122814"/>
                  <a:pt x="804976" y="173736"/>
                </a:cubicBezTo>
                <a:cubicBezTo>
                  <a:pt x="784124" y="201538"/>
                  <a:pt x="760245" y="227116"/>
                  <a:pt x="740968" y="256032"/>
                </a:cubicBezTo>
                <a:cubicBezTo>
                  <a:pt x="724085" y="281357"/>
                  <a:pt x="707825" y="307463"/>
                  <a:pt x="686104" y="329184"/>
                </a:cubicBezTo>
                <a:cubicBezTo>
                  <a:pt x="678333" y="336955"/>
                  <a:pt x="667615" y="341084"/>
                  <a:pt x="658672" y="347472"/>
                </a:cubicBezTo>
                <a:cubicBezTo>
                  <a:pt x="646271" y="356330"/>
                  <a:pt x="635328" y="367343"/>
                  <a:pt x="622096" y="374904"/>
                </a:cubicBezTo>
                <a:cubicBezTo>
                  <a:pt x="613727" y="379686"/>
                  <a:pt x="603689" y="380664"/>
                  <a:pt x="594664" y="384048"/>
                </a:cubicBezTo>
                <a:cubicBezTo>
                  <a:pt x="579295" y="389811"/>
                  <a:pt x="563625" y="394995"/>
                  <a:pt x="548944" y="402336"/>
                </a:cubicBezTo>
                <a:cubicBezTo>
                  <a:pt x="539114" y="407251"/>
                  <a:pt x="531054" y="415172"/>
                  <a:pt x="521512" y="420624"/>
                </a:cubicBezTo>
                <a:cubicBezTo>
                  <a:pt x="509677" y="427387"/>
                  <a:pt x="497128" y="432816"/>
                  <a:pt x="484936" y="438912"/>
                </a:cubicBezTo>
                <a:cubicBezTo>
                  <a:pt x="420928" y="435864"/>
                  <a:pt x="356188" y="439892"/>
                  <a:pt x="292912" y="429768"/>
                </a:cubicBezTo>
                <a:cubicBezTo>
                  <a:pt x="277863" y="427360"/>
                  <a:pt x="269259" y="410413"/>
                  <a:pt x="256336" y="402336"/>
                </a:cubicBezTo>
                <a:cubicBezTo>
                  <a:pt x="244777" y="395112"/>
                  <a:pt x="230852" y="391971"/>
                  <a:pt x="219760" y="384048"/>
                </a:cubicBezTo>
                <a:cubicBezTo>
                  <a:pt x="209237" y="376532"/>
                  <a:pt x="202262" y="364895"/>
                  <a:pt x="192328" y="356616"/>
                </a:cubicBezTo>
                <a:cubicBezTo>
                  <a:pt x="183885" y="349581"/>
                  <a:pt x="174040" y="344424"/>
                  <a:pt x="164896" y="338328"/>
                </a:cubicBezTo>
                <a:lnTo>
                  <a:pt x="91744" y="228600"/>
                </a:lnTo>
                <a:cubicBezTo>
                  <a:pt x="76584" y="205861"/>
                  <a:pt x="65112" y="191109"/>
                  <a:pt x="55168" y="164592"/>
                </a:cubicBezTo>
                <a:cubicBezTo>
                  <a:pt x="50755" y="152825"/>
                  <a:pt x="50437" y="139783"/>
                  <a:pt x="46024" y="128016"/>
                </a:cubicBezTo>
                <a:cubicBezTo>
                  <a:pt x="21978" y="63892"/>
                  <a:pt x="35977" y="117067"/>
                  <a:pt x="9448" y="64008"/>
                </a:cubicBezTo>
                <a:cubicBezTo>
                  <a:pt x="-2588" y="39937"/>
                  <a:pt x="304" y="34797"/>
                  <a:pt x="304" y="9144"/>
                </a:cubicBezTo>
              </a:path>
            </a:pathLst>
          </a:cu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E8C548A6-C3E2-886D-FBCB-AF40353A09D7}"/>
              </a:ext>
            </a:extLst>
          </p:cNvPr>
          <p:cNvSpPr txBox="1"/>
          <p:nvPr/>
        </p:nvSpPr>
        <p:spPr>
          <a:xfrm>
            <a:off x="1166268" y="242958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=</a:t>
            </a:r>
          </a:p>
        </p:txBody>
      </p:sp>
      <p:cxnSp>
        <p:nvCxnSpPr>
          <p:cNvPr id="63" name="Raven povezovalnik 62">
            <a:extLst>
              <a:ext uri="{FF2B5EF4-FFF2-40B4-BE49-F238E27FC236}">
                <a16:creationId xmlns:a16="http://schemas.microsoft.com/office/drawing/2014/main" id="{2610088F-DDFB-F320-60DB-65CEF4C2B3C8}"/>
              </a:ext>
            </a:extLst>
          </p:cNvPr>
          <p:cNvCxnSpPr/>
          <p:nvPr/>
        </p:nvCxnSpPr>
        <p:spPr>
          <a:xfrm>
            <a:off x="416432" y="4302872"/>
            <a:ext cx="116198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EE1F9380-7A4B-F815-B002-F9DEAD51C0C7}"/>
              </a:ext>
            </a:extLst>
          </p:cNvPr>
          <p:cNvSpPr txBox="1"/>
          <p:nvPr/>
        </p:nvSpPr>
        <p:spPr>
          <a:xfrm>
            <a:off x="3212851" y="4502928"/>
            <a:ext cx="28954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22578 : 17 = 1328</a:t>
            </a:r>
          </a:p>
          <a:p>
            <a:r>
              <a:rPr lang="sl-SI" sz="2800" dirty="0"/>
              <a:t>  55</a:t>
            </a:r>
          </a:p>
          <a:p>
            <a:r>
              <a:rPr lang="sl-SI" sz="2800" dirty="0"/>
              <a:t>    47 </a:t>
            </a:r>
          </a:p>
          <a:p>
            <a:r>
              <a:rPr lang="sl-SI" sz="2800" dirty="0"/>
              <a:t>    138</a:t>
            </a:r>
          </a:p>
          <a:p>
            <a:r>
              <a:rPr lang="sl-SI" sz="2800" dirty="0"/>
              <a:t>         2 ost </a:t>
            </a:r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B78F29E3-CFD3-F584-CDFD-277642F638C6}"/>
              </a:ext>
            </a:extLst>
          </p:cNvPr>
          <p:cNvSpPr txBox="1"/>
          <p:nvPr/>
        </p:nvSpPr>
        <p:spPr>
          <a:xfrm>
            <a:off x="6316797" y="4449874"/>
            <a:ext cx="1138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PREIZKUS:</a:t>
            </a: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D7A8AC85-7881-E04C-AF9F-DA91FC4C041C}"/>
              </a:ext>
            </a:extLst>
          </p:cNvPr>
          <p:cNvSpPr txBox="1"/>
          <p:nvPr/>
        </p:nvSpPr>
        <p:spPr>
          <a:xfrm>
            <a:off x="6226367" y="4841193"/>
            <a:ext cx="153599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u="sng" dirty="0"/>
              <a:t>1328 · 17</a:t>
            </a:r>
          </a:p>
          <a:p>
            <a:r>
              <a:rPr lang="sl-SI" sz="2800" dirty="0"/>
              <a:t>     1328</a:t>
            </a:r>
            <a:r>
              <a:rPr lang="sl-SI" sz="2800" dirty="0">
                <a:solidFill>
                  <a:schemeClr val="bg2">
                    <a:lumMod val="75000"/>
                  </a:schemeClr>
                </a:solidFill>
              </a:rPr>
              <a:t>0</a:t>
            </a:r>
          </a:p>
          <a:p>
            <a:r>
              <a:rPr lang="sl-SI" sz="2800" dirty="0">
                <a:solidFill>
                  <a:schemeClr val="bg2">
                    <a:lumMod val="75000"/>
                  </a:schemeClr>
                </a:solidFill>
              </a:rPr>
              <a:t>       </a:t>
            </a:r>
            <a:r>
              <a:rPr lang="sl-SI" sz="2800" dirty="0"/>
              <a:t>9296</a:t>
            </a:r>
          </a:p>
          <a:p>
            <a:r>
              <a:rPr lang="sl-SI" sz="2800" dirty="0"/>
              <a:t>     22576</a:t>
            </a:r>
          </a:p>
        </p:txBody>
      </p:sp>
      <p:cxnSp>
        <p:nvCxnSpPr>
          <p:cNvPr id="68" name="Raven povezovalnik 67">
            <a:extLst>
              <a:ext uri="{FF2B5EF4-FFF2-40B4-BE49-F238E27FC236}">
                <a16:creationId xmlns:a16="http://schemas.microsoft.com/office/drawing/2014/main" id="{E17C8A85-8D54-7575-8BAF-752CF24C9861}"/>
              </a:ext>
            </a:extLst>
          </p:cNvPr>
          <p:cNvCxnSpPr/>
          <p:nvPr/>
        </p:nvCxnSpPr>
        <p:spPr>
          <a:xfrm>
            <a:off x="6551583" y="6206490"/>
            <a:ext cx="126545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002DE53E-DFA4-A11B-B380-109D34D162F1}"/>
              </a:ext>
            </a:extLst>
          </p:cNvPr>
          <p:cNvSpPr txBox="1"/>
          <p:nvPr/>
        </p:nvSpPr>
        <p:spPr>
          <a:xfrm>
            <a:off x="8257132" y="4733925"/>
            <a:ext cx="2880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22576 + 2 = 22578</a:t>
            </a:r>
          </a:p>
        </p:txBody>
      </p:sp>
      <p:sp>
        <p:nvSpPr>
          <p:cNvPr id="2" name="Prostoročno: oblika 1">
            <a:extLst>
              <a:ext uri="{FF2B5EF4-FFF2-40B4-BE49-F238E27FC236}">
                <a16:creationId xmlns:a16="http://schemas.microsoft.com/office/drawing/2014/main" id="{2AFA2CD8-8AE1-5157-200E-7631D83017FD}"/>
              </a:ext>
            </a:extLst>
          </p:cNvPr>
          <p:cNvSpPr/>
          <p:nvPr/>
        </p:nvSpPr>
        <p:spPr>
          <a:xfrm>
            <a:off x="4572000" y="2883137"/>
            <a:ext cx="1511559" cy="205296"/>
          </a:xfrm>
          <a:custGeom>
            <a:avLst/>
            <a:gdLst>
              <a:gd name="connsiteX0" fmla="*/ 0 w 1511559"/>
              <a:gd name="connsiteY0" fmla="*/ 205296 h 205296"/>
              <a:gd name="connsiteX1" fmla="*/ 83976 w 1511559"/>
              <a:gd name="connsiteY1" fmla="*/ 158643 h 205296"/>
              <a:gd name="connsiteX2" fmla="*/ 102637 w 1511559"/>
              <a:gd name="connsiteY2" fmla="*/ 139981 h 205296"/>
              <a:gd name="connsiteX3" fmla="*/ 149290 w 1511559"/>
              <a:gd name="connsiteY3" fmla="*/ 121320 h 205296"/>
              <a:gd name="connsiteX4" fmla="*/ 186612 w 1511559"/>
              <a:gd name="connsiteY4" fmla="*/ 93328 h 205296"/>
              <a:gd name="connsiteX5" fmla="*/ 289249 w 1511559"/>
              <a:gd name="connsiteY5" fmla="*/ 56006 h 205296"/>
              <a:gd name="connsiteX6" fmla="*/ 373224 w 1511559"/>
              <a:gd name="connsiteY6" fmla="*/ 37345 h 205296"/>
              <a:gd name="connsiteX7" fmla="*/ 765110 w 1511559"/>
              <a:gd name="connsiteY7" fmla="*/ 46675 h 205296"/>
              <a:gd name="connsiteX8" fmla="*/ 877078 w 1511559"/>
              <a:gd name="connsiteY8" fmla="*/ 65336 h 205296"/>
              <a:gd name="connsiteX9" fmla="*/ 951722 w 1511559"/>
              <a:gd name="connsiteY9" fmla="*/ 74667 h 205296"/>
              <a:gd name="connsiteX10" fmla="*/ 1073020 w 1511559"/>
              <a:gd name="connsiteY10" fmla="*/ 93328 h 205296"/>
              <a:gd name="connsiteX11" fmla="*/ 1110343 w 1511559"/>
              <a:gd name="connsiteY11" fmla="*/ 102659 h 205296"/>
              <a:gd name="connsiteX12" fmla="*/ 1296955 w 1511559"/>
              <a:gd name="connsiteY12" fmla="*/ 93328 h 205296"/>
              <a:gd name="connsiteX13" fmla="*/ 1324947 w 1511559"/>
              <a:gd name="connsiteY13" fmla="*/ 74667 h 205296"/>
              <a:gd name="connsiteX14" fmla="*/ 1380931 w 1511559"/>
              <a:gd name="connsiteY14" fmla="*/ 65336 h 205296"/>
              <a:gd name="connsiteX15" fmla="*/ 1427584 w 1511559"/>
              <a:gd name="connsiteY15" fmla="*/ 46675 h 205296"/>
              <a:gd name="connsiteX16" fmla="*/ 1464906 w 1511559"/>
              <a:gd name="connsiteY16" fmla="*/ 37345 h 205296"/>
              <a:gd name="connsiteX17" fmla="*/ 1511559 w 1511559"/>
              <a:gd name="connsiteY17" fmla="*/ 22 h 205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11559" h="205296">
                <a:moveTo>
                  <a:pt x="0" y="205296"/>
                </a:moveTo>
                <a:cubicBezTo>
                  <a:pt x="129975" y="101315"/>
                  <a:pt x="-19872" y="210567"/>
                  <a:pt x="83976" y="158643"/>
                </a:cubicBezTo>
                <a:cubicBezTo>
                  <a:pt x="91844" y="154709"/>
                  <a:pt x="94999" y="144346"/>
                  <a:pt x="102637" y="139981"/>
                </a:cubicBezTo>
                <a:cubicBezTo>
                  <a:pt x="117179" y="131671"/>
                  <a:pt x="134649" y="129454"/>
                  <a:pt x="149290" y="121320"/>
                </a:cubicBezTo>
                <a:cubicBezTo>
                  <a:pt x="162884" y="113768"/>
                  <a:pt x="172960" y="100775"/>
                  <a:pt x="186612" y="93328"/>
                </a:cubicBezTo>
                <a:cubicBezTo>
                  <a:pt x="244337" y="61841"/>
                  <a:pt x="239437" y="70238"/>
                  <a:pt x="289249" y="56006"/>
                </a:cubicBezTo>
                <a:cubicBezTo>
                  <a:pt x="353569" y="37629"/>
                  <a:pt x="272185" y="54184"/>
                  <a:pt x="373224" y="37345"/>
                </a:cubicBezTo>
                <a:lnTo>
                  <a:pt x="765110" y="46675"/>
                </a:lnTo>
                <a:cubicBezTo>
                  <a:pt x="811597" y="48572"/>
                  <a:pt x="833757" y="58671"/>
                  <a:pt x="877078" y="65336"/>
                </a:cubicBezTo>
                <a:cubicBezTo>
                  <a:pt x="901861" y="69149"/>
                  <a:pt x="926867" y="71353"/>
                  <a:pt x="951722" y="74667"/>
                </a:cubicBezTo>
                <a:cubicBezTo>
                  <a:pt x="978595" y="78250"/>
                  <a:pt x="1044522" y="87628"/>
                  <a:pt x="1073020" y="93328"/>
                </a:cubicBezTo>
                <a:cubicBezTo>
                  <a:pt x="1085595" y="95843"/>
                  <a:pt x="1097902" y="99549"/>
                  <a:pt x="1110343" y="102659"/>
                </a:cubicBezTo>
                <a:cubicBezTo>
                  <a:pt x="1172547" y="99549"/>
                  <a:pt x="1235196" y="101384"/>
                  <a:pt x="1296955" y="93328"/>
                </a:cubicBezTo>
                <a:cubicBezTo>
                  <a:pt x="1308075" y="91878"/>
                  <a:pt x="1314308" y="78213"/>
                  <a:pt x="1324947" y="74667"/>
                </a:cubicBezTo>
                <a:cubicBezTo>
                  <a:pt x="1342895" y="68684"/>
                  <a:pt x="1362270" y="68446"/>
                  <a:pt x="1380931" y="65336"/>
                </a:cubicBezTo>
                <a:cubicBezTo>
                  <a:pt x="1396482" y="59116"/>
                  <a:pt x="1411695" y="51971"/>
                  <a:pt x="1427584" y="46675"/>
                </a:cubicBezTo>
                <a:cubicBezTo>
                  <a:pt x="1439749" y="42620"/>
                  <a:pt x="1454032" y="44141"/>
                  <a:pt x="1464906" y="37345"/>
                </a:cubicBezTo>
                <a:cubicBezTo>
                  <a:pt x="1528142" y="-2177"/>
                  <a:pt x="1480443" y="22"/>
                  <a:pt x="1511559" y="22"/>
                </a:cubicBezTo>
              </a:path>
            </a:pathLst>
          </a:cu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rostoročno: oblika 5">
            <a:extLst>
              <a:ext uri="{FF2B5EF4-FFF2-40B4-BE49-F238E27FC236}">
                <a16:creationId xmlns:a16="http://schemas.microsoft.com/office/drawing/2014/main" id="{0BB8945C-476D-E911-91C5-3910914A3465}"/>
              </a:ext>
            </a:extLst>
          </p:cNvPr>
          <p:cNvSpPr/>
          <p:nvPr/>
        </p:nvSpPr>
        <p:spPr>
          <a:xfrm>
            <a:off x="4599992" y="3713584"/>
            <a:ext cx="1483567" cy="223934"/>
          </a:xfrm>
          <a:custGeom>
            <a:avLst/>
            <a:gdLst>
              <a:gd name="connsiteX0" fmla="*/ 0 w 1483567"/>
              <a:gd name="connsiteY0" fmla="*/ 223934 h 223934"/>
              <a:gd name="connsiteX1" fmla="*/ 139959 w 1483567"/>
              <a:gd name="connsiteY1" fmla="*/ 111967 h 223934"/>
              <a:gd name="connsiteX2" fmla="*/ 195943 w 1483567"/>
              <a:gd name="connsiteY2" fmla="*/ 93306 h 223934"/>
              <a:gd name="connsiteX3" fmla="*/ 298579 w 1483567"/>
              <a:gd name="connsiteY3" fmla="*/ 46653 h 223934"/>
              <a:gd name="connsiteX4" fmla="*/ 410547 w 1483567"/>
              <a:gd name="connsiteY4" fmla="*/ 27992 h 223934"/>
              <a:gd name="connsiteX5" fmla="*/ 802432 w 1483567"/>
              <a:gd name="connsiteY5" fmla="*/ 46653 h 223934"/>
              <a:gd name="connsiteX6" fmla="*/ 858416 w 1483567"/>
              <a:gd name="connsiteY6" fmla="*/ 65314 h 223934"/>
              <a:gd name="connsiteX7" fmla="*/ 942392 w 1483567"/>
              <a:gd name="connsiteY7" fmla="*/ 93306 h 223934"/>
              <a:gd name="connsiteX8" fmla="*/ 1110343 w 1483567"/>
              <a:gd name="connsiteY8" fmla="*/ 121298 h 223934"/>
              <a:gd name="connsiteX9" fmla="*/ 1352939 w 1483567"/>
              <a:gd name="connsiteY9" fmla="*/ 93306 h 223934"/>
              <a:gd name="connsiteX10" fmla="*/ 1455575 w 1483567"/>
              <a:gd name="connsiteY10" fmla="*/ 27992 h 223934"/>
              <a:gd name="connsiteX11" fmla="*/ 1483567 w 1483567"/>
              <a:gd name="connsiteY11" fmla="*/ 0 h 223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83567" h="223934">
                <a:moveTo>
                  <a:pt x="0" y="223934"/>
                </a:moveTo>
                <a:cubicBezTo>
                  <a:pt x="38375" y="189823"/>
                  <a:pt x="90159" y="136866"/>
                  <a:pt x="139959" y="111967"/>
                </a:cubicBezTo>
                <a:cubicBezTo>
                  <a:pt x="157553" y="103170"/>
                  <a:pt x="177457" y="100028"/>
                  <a:pt x="195943" y="93306"/>
                </a:cubicBezTo>
                <a:cubicBezTo>
                  <a:pt x="352578" y="36349"/>
                  <a:pt x="114744" y="120188"/>
                  <a:pt x="298579" y="46653"/>
                </a:cubicBezTo>
                <a:cubicBezTo>
                  <a:pt x="326603" y="35443"/>
                  <a:pt x="388926" y="30694"/>
                  <a:pt x="410547" y="27992"/>
                </a:cubicBezTo>
                <a:cubicBezTo>
                  <a:pt x="541175" y="34212"/>
                  <a:pt x="672107" y="35793"/>
                  <a:pt x="802432" y="46653"/>
                </a:cubicBezTo>
                <a:cubicBezTo>
                  <a:pt x="822035" y="48287"/>
                  <a:pt x="839755" y="59094"/>
                  <a:pt x="858416" y="65314"/>
                </a:cubicBezTo>
                <a:cubicBezTo>
                  <a:pt x="886408" y="74645"/>
                  <a:pt x="913459" y="87519"/>
                  <a:pt x="942392" y="93306"/>
                </a:cubicBezTo>
                <a:cubicBezTo>
                  <a:pt x="1060286" y="116885"/>
                  <a:pt x="1004225" y="108033"/>
                  <a:pt x="1110343" y="121298"/>
                </a:cubicBezTo>
                <a:cubicBezTo>
                  <a:pt x="1191208" y="111967"/>
                  <a:pt x="1273309" y="110197"/>
                  <a:pt x="1352939" y="93306"/>
                </a:cubicBezTo>
                <a:cubicBezTo>
                  <a:pt x="1372478" y="89161"/>
                  <a:pt x="1434954" y="45667"/>
                  <a:pt x="1455575" y="27992"/>
                </a:cubicBezTo>
                <a:cubicBezTo>
                  <a:pt x="1465594" y="19404"/>
                  <a:pt x="1483567" y="0"/>
                  <a:pt x="1483567" y="0"/>
                </a:cubicBezTo>
              </a:path>
            </a:pathLst>
          </a:cu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070619A6-7C1F-035C-13AA-981490B20AED}"/>
              </a:ext>
            </a:extLst>
          </p:cNvPr>
          <p:cNvSpPr/>
          <p:nvPr/>
        </p:nvSpPr>
        <p:spPr>
          <a:xfrm>
            <a:off x="798710" y="1461247"/>
            <a:ext cx="424094" cy="312024"/>
          </a:xfrm>
          <a:prstGeom prst="rect">
            <a:avLst/>
          </a:prstGeom>
          <a:solidFill>
            <a:srgbClr val="FF0000">
              <a:alpha val="2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rostoročno: oblika 7">
            <a:extLst>
              <a:ext uri="{FF2B5EF4-FFF2-40B4-BE49-F238E27FC236}">
                <a16:creationId xmlns:a16="http://schemas.microsoft.com/office/drawing/2014/main" id="{1D3D2AB7-0B54-EFFB-4841-F74D810A63A1}"/>
              </a:ext>
            </a:extLst>
          </p:cNvPr>
          <p:cNvSpPr/>
          <p:nvPr/>
        </p:nvSpPr>
        <p:spPr>
          <a:xfrm>
            <a:off x="6242180" y="2015412"/>
            <a:ext cx="1287624" cy="149290"/>
          </a:xfrm>
          <a:custGeom>
            <a:avLst/>
            <a:gdLst>
              <a:gd name="connsiteX0" fmla="*/ 0 w 1287624"/>
              <a:gd name="connsiteY0" fmla="*/ 149290 h 149290"/>
              <a:gd name="connsiteX1" fmla="*/ 46653 w 1287624"/>
              <a:gd name="connsiteY1" fmla="*/ 93306 h 149290"/>
              <a:gd name="connsiteX2" fmla="*/ 289249 w 1287624"/>
              <a:gd name="connsiteY2" fmla="*/ 27992 h 149290"/>
              <a:gd name="connsiteX3" fmla="*/ 485191 w 1287624"/>
              <a:gd name="connsiteY3" fmla="*/ 55984 h 149290"/>
              <a:gd name="connsiteX4" fmla="*/ 662473 w 1287624"/>
              <a:gd name="connsiteY4" fmla="*/ 121298 h 149290"/>
              <a:gd name="connsiteX5" fmla="*/ 886408 w 1287624"/>
              <a:gd name="connsiteY5" fmla="*/ 139959 h 149290"/>
              <a:gd name="connsiteX6" fmla="*/ 1166326 w 1287624"/>
              <a:gd name="connsiteY6" fmla="*/ 130629 h 149290"/>
              <a:gd name="connsiteX7" fmla="*/ 1240971 w 1287624"/>
              <a:gd name="connsiteY7" fmla="*/ 65315 h 149290"/>
              <a:gd name="connsiteX8" fmla="*/ 1287624 w 1287624"/>
              <a:gd name="connsiteY8" fmla="*/ 0 h 149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7624" h="149290">
                <a:moveTo>
                  <a:pt x="0" y="149290"/>
                </a:moveTo>
                <a:cubicBezTo>
                  <a:pt x="15551" y="130629"/>
                  <a:pt x="27220" y="107881"/>
                  <a:pt x="46653" y="93306"/>
                </a:cubicBezTo>
                <a:cubicBezTo>
                  <a:pt x="147326" y="17801"/>
                  <a:pt x="162009" y="36475"/>
                  <a:pt x="289249" y="27992"/>
                </a:cubicBezTo>
                <a:cubicBezTo>
                  <a:pt x="354563" y="37323"/>
                  <a:pt x="421184" y="39982"/>
                  <a:pt x="485191" y="55984"/>
                </a:cubicBezTo>
                <a:cubicBezTo>
                  <a:pt x="546288" y="71258"/>
                  <a:pt x="600832" y="108396"/>
                  <a:pt x="662473" y="121298"/>
                </a:cubicBezTo>
                <a:cubicBezTo>
                  <a:pt x="735788" y="136643"/>
                  <a:pt x="811763" y="133739"/>
                  <a:pt x="886408" y="139959"/>
                </a:cubicBezTo>
                <a:cubicBezTo>
                  <a:pt x="979714" y="136849"/>
                  <a:pt x="1074971" y="149861"/>
                  <a:pt x="1166326" y="130629"/>
                </a:cubicBezTo>
                <a:cubicBezTo>
                  <a:pt x="1198679" y="123818"/>
                  <a:pt x="1218474" y="89543"/>
                  <a:pt x="1240971" y="65315"/>
                </a:cubicBezTo>
                <a:cubicBezTo>
                  <a:pt x="1259177" y="45709"/>
                  <a:pt x="1287624" y="0"/>
                  <a:pt x="1287624" y="0"/>
                </a:cubicBezTo>
              </a:path>
            </a:pathLst>
          </a:cu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A40CE98A-14BF-DA0D-7A09-3AC4545D9237}"/>
              </a:ext>
            </a:extLst>
          </p:cNvPr>
          <p:cNvSpPr txBox="1"/>
          <p:nvPr/>
        </p:nvSpPr>
        <p:spPr>
          <a:xfrm>
            <a:off x="644676" y="4551131"/>
            <a:ext cx="1784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22578 : 17 = </a:t>
            </a:r>
          </a:p>
        </p:txBody>
      </p:sp>
    </p:spTree>
    <p:extLst>
      <p:ext uri="{BB962C8B-B14F-4D97-AF65-F5344CB8AC3E}">
        <p14:creationId xmlns:p14="http://schemas.microsoft.com/office/powerpoint/2010/main" val="363892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animBg="1"/>
      <p:bldP spid="12" grpId="0" animBg="1"/>
      <p:bldP spid="14" grpId="0"/>
      <p:bldP spid="19" grpId="0"/>
      <p:bldP spid="21" grpId="0"/>
      <p:bldP spid="23" grpId="0"/>
      <p:bldP spid="27" grpId="0"/>
      <p:bldP spid="29" grpId="0"/>
      <p:bldP spid="31" grpId="0"/>
      <p:bldP spid="32" grpId="0"/>
      <p:bldP spid="32" grpId="1"/>
      <p:bldP spid="35" grpId="0"/>
      <p:bldP spid="35" grpId="1"/>
      <p:bldP spid="37" grpId="0"/>
      <p:bldP spid="39" grpId="0"/>
      <p:bldP spid="41" grpId="0"/>
      <p:bldP spid="43" grpId="0"/>
      <p:bldP spid="43" grpId="1"/>
      <p:bldP spid="45" grpId="0"/>
      <p:bldP spid="47" grpId="0"/>
      <p:bldP spid="49" grpId="0"/>
      <p:bldP spid="51" grpId="0"/>
      <p:bldP spid="53" grpId="0"/>
      <p:bldP spid="55" grpId="0"/>
      <p:bldP spid="56" grpId="0"/>
      <p:bldP spid="57" grpId="0"/>
      <p:bldP spid="58" grpId="0" animBg="1"/>
      <p:bldP spid="60" grpId="0" animBg="1"/>
      <p:bldP spid="61" grpId="0"/>
      <p:bldP spid="64" grpId="0"/>
      <p:bldP spid="65" grpId="0"/>
      <p:bldP spid="66" grpId="0"/>
      <p:bldP spid="70" grpId="0"/>
      <p:bldP spid="2" grpId="0" animBg="1"/>
      <p:bldP spid="6" grpId="0" animBg="1"/>
      <p:bldP spid="7" grpId="0" animBg="1"/>
      <p:bldP spid="8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17E0D1A5-AEA1-8D7B-C538-B8E4DF9E9BDD}"/>
              </a:ext>
            </a:extLst>
          </p:cNvPr>
          <p:cNvSpPr txBox="1"/>
          <p:nvPr/>
        </p:nvSpPr>
        <p:spPr>
          <a:xfrm>
            <a:off x="868680" y="438912"/>
            <a:ext cx="2331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502 904 : 63 = 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A6ACC467-8320-9261-52D2-4BACCD70CD89}"/>
              </a:ext>
            </a:extLst>
          </p:cNvPr>
          <p:cNvSpPr txBox="1"/>
          <p:nvPr/>
        </p:nvSpPr>
        <p:spPr>
          <a:xfrm>
            <a:off x="4687824" y="429768"/>
            <a:ext cx="2331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9334 : 45 = 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4F218F23-7C0D-1A34-6C07-56369A6E73F1}"/>
              </a:ext>
            </a:extLst>
          </p:cNvPr>
          <p:cNvSpPr txBox="1"/>
          <p:nvPr/>
        </p:nvSpPr>
        <p:spPr>
          <a:xfrm>
            <a:off x="9058656" y="438912"/>
            <a:ext cx="2264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180 439 : 18 = 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A95129ED-0BED-BE01-EAE2-E714A4787E14}"/>
              </a:ext>
            </a:extLst>
          </p:cNvPr>
          <p:cNvSpPr txBox="1"/>
          <p:nvPr/>
        </p:nvSpPr>
        <p:spPr>
          <a:xfrm>
            <a:off x="755904" y="1112521"/>
            <a:ext cx="3230880" cy="2234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502 904 : 63 = 7982</a:t>
            </a:r>
          </a:p>
          <a:p>
            <a:r>
              <a:rPr lang="sl-SI" sz="2800" dirty="0"/>
              <a:t>  61 9</a:t>
            </a:r>
          </a:p>
          <a:p>
            <a:r>
              <a:rPr lang="sl-SI" sz="2800" dirty="0"/>
              <a:t>     520</a:t>
            </a:r>
          </a:p>
          <a:p>
            <a:r>
              <a:rPr lang="sl-SI" sz="2800" dirty="0"/>
              <a:t>       164</a:t>
            </a:r>
          </a:p>
          <a:p>
            <a:r>
              <a:rPr lang="sl-SI" sz="2800" dirty="0"/>
              <a:t>          38 ost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EDC755C2-9551-500A-7101-941FE7BC3831}"/>
              </a:ext>
            </a:extLst>
          </p:cNvPr>
          <p:cNvSpPr txBox="1"/>
          <p:nvPr/>
        </p:nvSpPr>
        <p:spPr>
          <a:xfrm>
            <a:off x="178904" y="4450601"/>
            <a:ext cx="175240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u="sng" dirty="0"/>
              <a:t>7982 · 63</a:t>
            </a:r>
          </a:p>
          <a:p>
            <a:r>
              <a:rPr lang="sl-SI" sz="2800" dirty="0"/>
              <a:t>   47892</a:t>
            </a:r>
            <a:r>
              <a:rPr lang="sl-SI" sz="2800" dirty="0">
                <a:solidFill>
                  <a:schemeClr val="bg2">
                    <a:lumMod val="50000"/>
                  </a:schemeClr>
                </a:solidFill>
              </a:rPr>
              <a:t>0</a:t>
            </a:r>
          </a:p>
          <a:p>
            <a:r>
              <a:rPr lang="sl-SI" sz="2800" dirty="0">
                <a:solidFill>
                  <a:schemeClr val="bg2">
                    <a:lumMod val="75000"/>
                  </a:schemeClr>
                </a:solidFill>
              </a:rPr>
              <a:t>     </a:t>
            </a:r>
            <a:r>
              <a:rPr lang="sl-SI" sz="2800" dirty="0"/>
              <a:t>23946</a:t>
            </a:r>
            <a:r>
              <a:rPr lang="sl-SI" sz="2800" dirty="0">
                <a:solidFill>
                  <a:schemeClr val="bg2">
                    <a:lumMod val="75000"/>
                  </a:schemeClr>
                </a:solidFill>
              </a:rPr>
              <a:t>   </a:t>
            </a:r>
            <a:endParaRPr lang="sl-SI" sz="2800" dirty="0"/>
          </a:p>
          <a:p>
            <a:r>
              <a:rPr lang="sl-SI" sz="2800" dirty="0"/>
              <a:t>   502866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BBB3A0EE-39E4-56F9-9CA8-729FA916D519}"/>
              </a:ext>
            </a:extLst>
          </p:cNvPr>
          <p:cNvSpPr txBox="1"/>
          <p:nvPr/>
        </p:nvSpPr>
        <p:spPr>
          <a:xfrm>
            <a:off x="375442" y="3800144"/>
            <a:ext cx="1210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Preizkus</a:t>
            </a:r>
          </a:p>
        </p:txBody>
      </p:sp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CBAC4FEF-B305-7112-915E-AFE2E9C189B8}"/>
              </a:ext>
            </a:extLst>
          </p:cNvPr>
          <p:cNvCxnSpPr/>
          <p:nvPr/>
        </p:nvCxnSpPr>
        <p:spPr>
          <a:xfrm>
            <a:off x="232244" y="5756448"/>
            <a:ext cx="14538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B354D205-0324-77CC-7096-6F87962C381B}"/>
              </a:ext>
            </a:extLst>
          </p:cNvPr>
          <p:cNvSpPr txBox="1"/>
          <p:nvPr/>
        </p:nvSpPr>
        <p:spPr>
          <a:xfrm>
            <a:off x="2006346" y="4848507"/>
            <a:ext cx="19446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502 866</a:t>
            </a:r>
          </a:p>
          <a:p>
            <a:r>
              <a:rPr lang="sl-SI" sz="2800" dirty="0"/>
              <a:t>+          38</a:t>
            </a:r>
          </a:p>
          <a:p>
            <a:r>
              <a:rPr lang="sl-SI" sz="2800" dirty="0"/>
              <a:t>  502 904</a:t>
            </a:r>
          </a:p>
        </p:txBody>
      </p: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3862F905-19F8-955D-E92F-DFEA151322E6}"/>
              </a:ext>
            </a:extLst>
          </p:cNvPr>
          <p:cNvCxnSpPr/>
          <p:nvPr/>
        </p:nvCxnSpPr>
        <p:spPr>
          <a:xfrm>
            <a:off x="2176671" y="5756448"/>
            <a:ext cx="14538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ovezovalnik 16">
            <a:extLst>
              <a:ext uri="{FF2B5EF4-FFF2-40B4-BE49-F238E27FC236}">
                <a16:creationId xmlns:a16="http://schemas.microsoft.com/office/drawing/2014/main" id="{8CF9DF2A-2628-E7BB-A864-694C7F03EDD0}"/>
              </a:ext>
            </a:extLst>
          </p:cNvPr>
          <p:cNvCxnSpPr>
            <a:cxnSpLocks/>
          </p:cNvCxnSpPr>
          <p:nvPr/>
        </p:nvCxnSpPr>
        <p:spPr>
          <a:xfrm flipH="1">
            <a:off x="4040124" y="367332"/>
            <a:ext cx="48768" cy="6345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269AFA65-64DE-FF05-B410-1CC8DC093CDF}"/>
              </a:ext>
            </a:extLst>
          </p:cNvPr>
          <p:cNvSpPr txBox="1"/>
          <p:nvPr/>
        </p:nvSpPr>
        <p:spPr>
          <a:xfrm>
            <a:off x="4591812" y="1112521"/>
            <a:ext cx="27142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9334 : 45 = 207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33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334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 19 ost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935BF76D-EF38-5662-9587-1326DF2E0F3F}"/>
              </a:ext>
            </a:extLst>
          </p:cNvPr>
          <p:cNvSpPr txBox="1"/>
          <p:nvPr/>
        </p:nvSpPr>
        <p:spPr>
          <a:xfrm>
            <a:off x="4242743" y="3800592"/>
            <a:ext cx="1210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7030A0"/>
                </a:solidFill>
              </a:rPr>
              <a:t>Preizkus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7596DAC3-C627-565A-A45E-99B0D04E4558}"/>
              </a:ext>
            </a:extLst>
          </p:cNvPr>
          <p:cNvSpPr txBox="1"/>
          <p:nvPr/>
        </p:nvSpPr>
        <p:spPr>
          <a:xfrm>
            <a:off x="4528929" y="4468293"/>
            <a:ext cx="165141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u="sng" dirty="0">
                <a:solidFill>
                  <a:srgbClr val="7030A0"/>
                </a:solidFill>
              </a:rPr>
              <a:t>207 · 45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   8280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   1035   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   9315</a:t>
            </a:r>
          </a:p>
        </p:txBody>
      </p:sp>
      <p:cxnSp>
        <p:nvCxnSpPr>
          <p:cNvPr id="26" name="Raven povezovalnik 25">
            <a:extLst>
              <a:ext uri="{FF2B5EF4-FFF2-40B4-BE49-F238E27FC236}">
                <a16:creationId xmlns:a16="http://schemas.microsoft.com/office/drawing/2014/main" id="{549B5620-85A2-237A-FBA9-0B2BF80B6755}"/>
              </a:ext>
            </a:extLst>
          </p:cNvPr>
          <p:cNvCxnSpPr/>
          <p:nvPr/>
        </p:nvCxnSpPr>
        <p:spPr>
          <a:xfrm>
            <a:off x="4399788" y="5756448"/>
            <a:ext cx="14538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8D974780-CFD1-E6C5-1A33-BE172F2B7EA4}"/>
              </a:ext>
            </a:extLst>
          </p:cNvPr>
          <p:cNvSpPr txBox="1"/>
          <p:nvPr/>
        </p:nvSpPr>
        <p:spPr>
          <a:xfrm>
            <a:off x="6533257" y="4773377"/>
            <a:ext cx="19446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</a:t>
            </a:r>
            <a:r>
              <a:rPr lang="sl-SI" sz="2800" dirty="0">
                <a:solidFill>
                  <a:srgbClr val="7030A0"/>
                </a:solidFill>
              </a:rPr>
              <a:t>9 315</a:t>
            </a:r>
          </a:p>
          <a:p>
            <a:r>
              <a:rPr lang="sl-SI" sz="2800" dirty="0">
                <a:solidFill>
                  <a:srgbClr val="7030A0"/>
                </a:solidFill>
              </a:rPr>
              <a:t>+     19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9334</a:t>
            </a:r>
            <a:r>
              <a:rPr lang="sl-SI" sz="2800" dirty="0"/>
              <a:t>    </a:t>
            </a:r>
          </a:p>
        </p:txBody>
      </p: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19E5F08A-4DFE-F0F2-3C5B-ECA4E1441527}"/>
              </a:ext>
            </a:extLst>
          </p:cNvPr>
          <p:cNvCxnSpPr/>
          <p:nvPr/>
        </p:nvCxnSpPr>
        <p:spPr>
          <a:xfrm>
            <a:off x="6373492" y="5632407"/>
            <a:ext cx="14538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en povezovalnik 28">
            <a:extLst>
              <a:ext uri="{FF2B5EF4-FFF2-40B4-BE49-F238E27FC236}">
                <a16:creationId xmlns:a16="http://schemas.microsoft.com/office/drawing/2014/main" id="{CF480F17-55F9-781C-6C40-348654AAAEE1}"/>
              </a:ext>
            </a:extLst>
          </p:cNvPr>
          <p:cNvCxnSpPr>
            <a:cxnSpLocks/>
          </p:cNvCxnSpPr>
          <p:nvPr/>
        </p:nvCxnSpPr>
        <p:spPr>
          <a:xfrm flipH="1">
            <a:off x="8532601" y="270534"/>
            <a:ext cx="48768" cy="6345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C39ACB74-C279-30A2-48C5-28CCE8587553}"/>
              </a:ext>
            </a:extLst>
          </p:cNvPr>
          <p:cNvSpPr txBox="1"/>
          <p:nvPr/>
        </p:nvSpPr>
        <p:spPr>
          <a:xfrm>
            <a:off x="8532600" y="1112521"/>
            <a:ext cx="34643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180 439 : 18 = 10024</a:t>
            </a:r>
          </a:p>
          <a:p>
            <a:r>
              <a:rPr lang="sl-SI" sz="2800" dirty="0">
                <a:solidFill>
                  <a:srgbClr val="0070C0"/>
                </a:solidFill>
              </a:rPr>
              <a:t>   00</a:t>
            </a:r>
          </a:p>
          <a:p>
            <a:r>
              <a:rPr lang="sl-SI" sz="2800">
                <a:solidFill>
                  <a:srgbClr val="0070C0"/>
                </a:solidFill>
              </a:rPr>
              <a:t>      04</a:t>
            </a:r>
            <a:endParaRPr lang="sl-SI" sz="2800" dirty="0">
              <a:solidFill>
                <a:srgbClr val="0070C0"/>
              </a:solidFill>
            </a:endParaRPr>
          </a:p>
          <a:p>
            <a:r>
              <a:rPr lang="sl-SI" sz="2800" dirty="0">
                <a:solidFill>
                  <a:srgbClr val="0070C0"/>
                </a:solidFill>
              </a:rPr>
              <a:t>         43</a:t>
            </a:r>
          </a:p>
          <a:p>
            <a:r>
              <a:rPr lang="sl-SI" sz="2800" dirty="0">
                <a:solidFill>
                  <a:srgbClr val="0070C0"/>
                </a:solidFill>
              </a:rPr>
              <a:t>            79</a:t>
            </a:r>
          </a:p>
          <a:p>
            <a:r>
              <a:rPr lang="sl-SI" sz="2800" dirty="0">
                <a:solidFill>
                  <a:srgbClr val="0070C0"/>
                </a:solidFill>
              </a:rPr>
              <a:t>            = 7 ost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44557EE2-724F-E3F0-C525-0B98A3611670}"/>
              </a:ext>
            </a:extLst>
          </p:cNvPr>
          <p:cNvSpPr txBox="1"/>
          <p:nvPr/>
        </p:nvSpPr>
        <p:spPr>
          <a:xfrm>
            <a:off x="8759677" y="3940566"/>
            <a:ext cx="201689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u="sng" dirty="0">
                <a:solidFill>
                  <a:srgbClr val="0070C0"/>
                </a:solidFill>
              </a:rPr>
              <a:t>10 024 · 18</a:t>
            </a:r>
          </a:p>
          <a:p>
            <a:r>
              <a:rPr lang="sl-SI" sz="2800" dirty="0">
                <a:solidFill>
                  <a:srgbClr val="0070C0"/>
                </a:solidFill>
              </a:rPr>
              <a:t>      100240</a:t>
            </a:r>
          </a:p>
          <a:p>
            <a:r>
              <a:rPr lang="sl-SI" sz="2800" dirty="0">
                <a:solidFill>
                  <a:srgbClr val="0070C0"/>
                </a:solidFill>
              </a:rPr>
              <a:t>        80192   </a:t>
            </a:r>
          </a:p>
          <a:p>
            <a:r>
              <a:rPr lang="sl-SI" sz="2800" dirty="0">
                <a:solidFill>
                  <a:srgbClr val="0070C0"/>
                </a:solidFill>
              </a:rPr>
              <a:t>      180432</a:t>
            </a:r>
          </a:p>
        </p:txBody>
      </p:sp>
      <p:cxnSp>
        <p:nvCxnSpPr>
          <p:cNvPr id="34" name="Raven povezovalnik 33">
            <a:extLst>
              <a:ext uri="{FF2B5EF4-FFF2-40B4-BE49-F238E27FC236}">
                <a16:creationId xmlns:a16="http://schemas.microsoft.com/office/drawing/2014/main" id="{C56D2848-6035-7160-3B63-C117CDD2A281}"/>
              </a:ext>
            </a:extLst>
          </p:cNvPr>
          <p:cNvCxnSpPr/>
          <p:nvPr/>
        </p:nvCxnSpPr>
        <p:spPr>
          <a:xfrm>
            <a:off x="9058656" y="5300175"/>
            <a:ext cx="14538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88264E46-C9C5-596B-5BFC-6145E9827D3E}"/>
              </a:ext>
            </a:extLst>
          </p:cNvPr>
          <p:cNvSpPr txBox="1"/>
          <p:nvPr/>
        </p:nvSpPr>
        <p:spPr>
          <a:xfrm>
            <a:off x="8556985" y="5955818"/>
            <a:ext cx="33281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180 432 + 7 = 180439</a:t>
            </a:r>
          </a:p>
        </p:txBody>
      </p:sp>
      <p:cxnSp>
        <p:nvCxnSpPr>
          <p:cNvPr id="37" name="Raven povezovalnik 36">
            <a:extLst>
              <a:ext uri="{FF2B5EF4-FFF2-40B4-BE49-F238E27FC236}">
                <a16:creationId xmlns:a16="http://schemas.microsoft.com/office/drawing/2014/main" id="{FB12581B-AB24-98BE-9506-0120FB55AAB8}"/>
              </a:ext>
            </a:extLst>
          </p:cNvPr>
          <p:cNvCxnSpPr>
            <a:cxnSpLocks/>
          </p:cNvCxnSpPr>
          <p:nvPr/>
        </p:nvCxnSpPr>
        <p:spPr>
          <a:xfrm>
            <a:off x="353222" y="3661327"/>
            <a:ext cx="11838778" cy="1748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Pravokotnik 38">
            <a:extLst>
              <a:ext uri="{FF2B5EF4-FFF2-40B4-BE49-F238E27FC236}">
                <a16:creationId xmlns:a16="http://schemas.microsoft.com/office/drawing/2014/main" id="{DA462C26-9CC8-9B3D-0F7E-284DE44A013D}"/>
              </a:ext>
            </a:extLst>
          </p:cNvPr>
          <p:cNvSpPr/>
          <p:nvPr/>
        </p:nvSpPr>
        <p:spPr>
          <a:xfrm>
            <a:off x="755903" y="1112521"/>
            <a:ext cx="1420767" cy="464037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1" name="Pravokotnik 40">
            <a:extLst>
              <a:ext uri="{FF2B5EF4-FFF2-40B4-BE49-F238E27FC236}">
                <a16:creationId xmlns:a16="http://schemas.microsoft.com/office/drawing/2014/main" id="{E454D523-D090-4809-2E81-0F80D4B70D13}"/>
              </a:ext>
            </a:extLst>
          </p:cNvPr>
          <p:cNvSpPr/>
          <p:nvPr/>
        </p:nvSpPr>
        <p:spPr>
          <a:xfrm>
            <a:off x="2124351" y="5744659"/>
            <a:ext cx="1420767" cy="464037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3" name="Pravokotnik 42">
            <a:extLst>
              <a:ext uri="{FF2B5EF4-FFF2-40B4-BE49-F238E27FC236}">
                <a16:creationId xmlns:a16="http://schemas.microsoft.com/office/drawing/2014/main" id="{93E17E5F-BE2A-26FE-63BC-BE4CC0E32C57}"/>
              </a:ext>
            </a:extLst>
          </p:cNvPr>
          <p:cNvSpPr/>
          <p:nvPr/>
        </p:nvSpPr>
        <p:spPr>
          <a:xfrm>
            <a:off x="4462272" y="1155049"/>
            <a:ext cx="1139771" cy="464037"/>
          </a:xfrm>
          <a:prstGeom prst="rect">
            <a:avLst/>
          </a:prstGeom>
          <a:solidFill>
            <a:srgbClr val="FF0066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5" name="Pravokotnik 44">
            <a:extLst>
              <a:ext uri="{FF2B5EF4-FFF2-40B4-BE49-F238E27FC236}">
                <a16:creationId xmlns:a16="http://schemas.microsoft.com/office/drawing/2014/main" id="{E5887DC4-B8A1-E064-CC91-CA6FD47604EA}"/>
              </a:ext>
            </a:extLst>
          </p:cNvPr>
          <p:cNvSpPr/>
          <p:nvPr/>
        </p:nvSpPr>
        <p:spPr>
          <a:xfrm>
            <a:off x="6598212" y="5632407"/>
            <a:ext cx="1139771" cy="464037"/>
          </a:xfrm>
          <a:prstGeom prst="rect">
            <a:avLst/>
          </a:prstGeom>
          <a:solidFill>
            <a:srgbClr val="FF0066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7" name="Pravokotnik 46">
            <a:extLst>
              <a:ext uri="{FF2B5EF4-FFF2-40B4-BE49-F238E27FC236}">
                <a16:creationId xmlns:a16="http://schemas.microsoft.com/office/drawing/2014/main" id="{E964AED7-6CB0-0860-EC5F-41DF379F8CA0}"/>
              </a:ext>
            </a:extLst>
          </p:cNvPr>
          <p:cNvSpPr/>
          <p:nvPr/>
        </p:nvSpPr>
        <p:spPr>
          <a:xfrm>
            <a:off x="8579491" y="1158055"/>
            <a:ext cx="1271189" cy="464037"/>
          </a:xfrm>
          <a:prstGeom prst="rect">
            <a:avLst/>
          </a:prstGeom>
          <a:solidFill>
            <a:schemeClr val="bg1">
              <a:lumMod val="65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9" name="Pravokotnik 48">
            <a:extLst>
              <a:ext uri="{FF2B5EF4-FFF2-40B4-BE49-F238E27FC236}">
                <a16:creationId xmlns:a16="http://schemas.microsoft.com/office/drawing/2014/main" id="{19AE932E-3C9B-4A15-836C-B3B152931FE5}"/>
              </a:ext>
            </a:extLst>
          </p:cNvPr>
          <p:cNvSpPr/>
          <p:nvPr/>
        </p:nvSpPr>
        <p:spPr>
          <a:xfrm>
            <a:off x="10687725" y="5946100"/>
            <a:ext cx="1271189" cy="464037"/>
          </a:xfrm>
          <a:prstGeom prst="rect">
            <a:avLst/>
          </a:prstGeom>
          <a:solidFill>
            <a:schemeClr val="bg1">
              <a:lumMod val="65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50" name="Raven povezovalnik 49">
            <a:extLst>
              <a:ext uri="{FF2B5EF4-FFF2-40B4-BE49-F238E27FC236}">
                <a16:creationId xmlns:a16="http://schemas.microsoft.com/office/drawing/2014/main" id="{D21DCB10-615C-3EC0-A0B9-A2E50C40517E}"/>
              </a:ext>
            </a:extLst>
          </p:cNvPr>
          <p:cNvCxnSpPr>
            <a:cxnSpLocks/>
          </p:cNvCxnSpPr>
          <p:nvPr/>
        </p:nvCxnSpPr>
        <p:spPr>
          <a:xfrm>
            <a:off x="46362" y="944595"/>
            <a:ext cx="11950565" cy="600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728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3" grpId="0"/>
      <p:bldP spid="21" grpId="0"/>
      <p:bldP spid="23" grpId="0"/>
      <p:bldP spid="25" grpId="0"/>
      <p:bldP spid="27" grpId="0"/>
      <p:bldP spid="31" grpId="0"/>
      <p:bldP spid="33" grpId="0"/>
      <p:bldP spid="35" grpId="0"/>
      <p:bldP spid="39" grpId="0" animBg="1"/>
      <p:bldP spid="41" grpId="0" animBg="1"/>
      <p:bldP spid="43" grpId="0" animBg="1"/>
      <p:bldP spid="45" grpId="0" animBg="1"/>
      <p:bldP spid="47" grpId="0" animBg="1"/>
      <p:bldP spid="49" grpId="0" animBg="1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431</Words>
  <Application>Microsoft Office PowerPoint</Application>
  <PresentationFormat>Širokozaslonsko</PresentationFormat>
  <Paragraphs>118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Irena Kotnik</dc:creator>
  <cp:lastModifiedBy>Irena Kotnik</cp:lastModifiedBy>
  <cp:revision>6</cp:revision>
  <dcterms:created xsi:type="dcterms:W3CDTF">2022-09-11T12:14:47Z</dcterms:created>
  <dcterms:modified xsi:type="dcterms:W3CDTF">2023-09-13T22:43:05Z</dcterms:modified>
</cp:coreProperties>
</file>