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3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18E09A7-8177-7199-BCAB-43F32AB372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1E1E312-2961-83F2-8742-87AE069368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0455C17-1B9C-A1D9-0C73-AACD77152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3A9E3-239B-4222-8575-F6BB81038081}" type="datetimeFigureOut">
              <a:rPr lang="sl-SI" smtClean="0"/>
              <a:t>12. 09. 2022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160C88A-6995-1E75-1DC9-D2307C699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D152ED5-2E2A-8837-2A5C-A9C905010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44F-7899-4829-85D1-491280B574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6358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60C707-55E8-AD46-2CEB-C2A873FF4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D57D1B4-895D-61D0-42BD-BC36276C0A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A5AB25C-8AB6-EDA5-2648-81DFE9AB4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3A9E3-239B-4222-8575-F6BB81038081}" type="datetimeFigureOut">
              <a:rPr lang="sl-SI" smtClean="0"/>
              <a:t>12. 09. 2022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28B742C-505D-5ECF-3C03-85BD18050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101DD6D-4BCB-0175-1C44-DF8FD0BA0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44F-7899-4829-85D1-491280B574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3985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65D21D40-6681-C354-3B61-899C398F63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8CD55E8-AC06-000B-862A-C05122252D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AAFC52D-A556-6A58-6062-F78392CBC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3A9E3-239B-4222-8575-F6BB81038081}" type="datetimeFigureOut">
              <a:rPr lang="sl-SI" smtClean="0"/>
              <a:t>12. 09. 2022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4879301-9C39-2FDC-C06D-4091590D3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A243B28-64B2-DEF2-79B1-88EDF81BE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44F-7899-4829-85D1-491280B574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3189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38C8CD-D06D-4A63-B44C-0DFD78062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DCD0B3B-8ED7-07DC-95EC-B880AE4FE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AC6E2E2-DEAF-CB8E-7153-EC413FB62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3A9E3-239B-4222-8575-F6BB81038081}" type="datetimeFigureOut">
              <a:rPr lang="sl-SI" smtClean="0"/>
              <a:t>12. 09. 2022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D1DC306-82CD-447A-194E-B35BC39EE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6CD5C39-8F35-AF07-EF88-3DE5250A5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44F-7899-4829-85D1-491280B574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2841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B01DA4-C281-8703-0944-F60F8E46D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EDF4C25-B630-1A65-1590-E63AAB568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45BD157-3F3B-1735-CC5E-51E0655BE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3A9E3-239B-4222-8575-F6BB81038081}" type="datetimeFigureOut">
              <a:rPr lang="sl-SI" smtClean="0"/>
              <a:t>12. 09. 2022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1DC89D4-384F-E624-67AF-D9C3F2810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CCB16D0-9251-74F9-4669-9FEB2AE5E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44F-7899-4829-85D1-491280B574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9178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C2691E-3A3D-EAE1-07A0-08676D0C2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B77A4E8-C28E-425F-0FE7-25D2979C55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99ECCD5-B51E-F836-7402-3056A68721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74C47D73-3038-D9B9-27C1-91C5F87F1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3A9E3-239B-4222-8575-F6BB81038081}" type="datetimeFigureOut">
              <a:rPr lang="sl-SI" smtClean="0"/>
              <a:t>12. 09. 2022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70B95E1-2C33-A130-8197-DB7113735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E17C316-41B7-D566-D08F-69DB41A64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44F-7899-4829-85D1-491280B574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8394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A32D01-862A-0081-010F-B0F60E3A7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FAA3DFE7-E758-95A6-DAA4-7736AF0AF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D994EC31-41AD-E94B-42A7-C8DAAF1F75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F36B7638-5394-E7EA-6066-A34965A16A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BA7E3C71-01FD-CD7E-B3BA-AC4C6293CB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3B9267AE-BEF1-FC11-174C-62A079812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3A9E3-239B-4222-8575-F6BB81038081}" type="datetimeFigureOut">
              <a:rPr lang="sl-SI" smtClean="0"/>
              <a:t>12. 09. 2022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616F45DA-6B12-9FC3-AF71-B9EBBBB75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85C94967-9552-8D79-F72F-6C2CE556C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44F-7899-4829-85D1-491280B574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06296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522B12-8622-3A93-5503-43362A89F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4218CA66-F1F3-1F04-63E8-4666B2A27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3A9E3-239B-4222-8575-F6BB81038081}" type="datetimeFigureOut">
              <a:rPr lang="sl-SI" smtClean="0"/>
              <a:t>12. 09. 2022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F08834FF-7C56-F6A2-3734-73D8AA984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8944342-1BFA-817F-9324-1E121AD65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44F-7899-4829-85D1-491280B574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21918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1663AC51-7F14-A6A7-0554-039D1D9CE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3A9E3-239B-4222-8575-F6BB81038081}" type="datetimeFigureOut">
              <a:rPr lang="sl-SI" smtClean="0"/>
              <a:t>12. 09. 2022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78EDBC84-D664-0EDB-27D7-1B536CB6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A91C1C3B-D0A3-988F-6C0C-63AC6C2AC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44F-7899-4829-85D1-491280B574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2558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8B6185-7793-2F2D-1157-E6EF933C2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F75DF54-09F0-FFBF-C6C7-49F94B930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5D5E8202-7CEB-196D-14D0-765C617F58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95586E2-6620-1DE7-DC4E-983EA4EC2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3A9E3-239B-4222-8575-F6BB81038081}" type="datetimeFigureOut">
              <a:rPr lang="sl-SI" smtClean="0"/>
              <a:t>12. 09. 2022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D095D9F-3793-34A8-312C-1020CBE83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72A0BE2-8991-437E-2628-7F623F773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44F-7899-4829-85D1-491280B574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4499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596F24F-58BB-B8BD-1E5B-8DFB50A85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1A0F68C5-A598-6253-E44C-33B53E70A7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CF2CDF73-9354-003A-6BD3-8D17A9E9A9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77A61866-7B60-F845-04FD-332239884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3A9E3-239B-4222-8575-F6BB81038081}" type="datetimeFigureOut">
              <a:rPr lang="sl-SI" smtClean="0"/>
              <a:t>12. 09. 2022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1E89137-59E9-F09B-7488-35D2CF838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A633C51-E29E-09C4-AB7B-06AA458BC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344F-7899-4829-85D1-491280B574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8132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0FC992A0-0DD3-0A8D-4BB3-1CD290444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392CAC5-4F12-ACAF-E303-3CA8B3270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C7EDDC9-ACE4-13F2-D8D0-154F7B2120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3A9E3-239B-4222-8575-F6BB81038081}" type="datetimeFigureOut">
              <a:rPr lang="sl-SI" smtClean="0"/>
              <a:t>12. 09. 2022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1F6FAEC-90F9-1510-8A92-5FA62BD06E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4E52249-BB7F-1AB2-266E-4D1A769F41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344F-7899-4829-85D1-491280B5748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41579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5.png"/><Relationship Id="rId7" Type="http://schemas.openxmlformats.org/officeDocument/2006/relationships/image" Target="../media/image30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689C310A-C7DE-4D2E-A573-09394EAD82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918" y="1184390"/>
            <a:ext cx="3699916" cy="2060834"/>
          </a:xfrm>
          <a:prstGeom prst="rect">
            <a:avLst/>
          </a:prstGeom>
        </p:spPr>
      </p:pic>
      <p:sp>
        <p:nvSpPr>
          <p:cNvPr id="5" name="Pravokotnik 4">
            <a:extLst>
              <a:ext uri="{FF2B5EF4-FFF2-40B4-BE49-F238E27FC236}">
                <a16:creationId xmlns:a16="http://schemas.microsoft.com/office/drawing/2014/main" id="{E16A2F69-8BF2-A4B2-ACEF-8F70D724BC4F}"/>
              </a:ext>
            </a:extLst>
          </p:cNvPr>
          <p:cNvSpPr/>
          <p:nvPr/>
        </p:nvSpPr>
        <p:spPr>
          <a:xfrm>
            <a:off x="4225769" y="215170"/>
            <a:ext cx="261090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l-SI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Množice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492264A8-600E-8A9A-4A24-C91C48FE15E0}"/>
              </a:ext>
            </a:extLst>
          </p:cNvPr>
          <p:cNvSpPr txBox="1"/>
          <p:nvPr/>
        </p:nvSpPr>
        <p:spPr>
          <a:xfrm>
            <a:off x="4156540" y="1451393"/>
            <a:ext cx="31945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dirty="0"/>
              <a:t>A = { 1, 2, 3, 4, 5, 6 }</a:t>
            </a:r>
            <a:endParaRPr lang="sl-SI" sz="2800" dirty="0"/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7CCA1D1C-145A-A53F-D555-2056D905550C}"/>
              </a:ext>
            </a:extLst>
          </p:cNvPr>
          <p:cNvSpPr txBox="1"/>
          <p:nvPr/>
        </p:nvSpPr>
        <p:spPr>
          <a:xfrm>
            <a:off x="7422776" y="1528337"/>
            <a:ext cx="2638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Množica ima 6 elementov.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8E616FF9-73A1-F4CE-4BB2-8A1CCD408DF5}"/>
              </a:ext>
            </a:extLst>
          </p:cNvPr>
          <p:cNvSpPr txBox="1"/>
          <p:nvPr/>
        </p:nvSpPr>
        <p:spPr>
          <a:xfrm>
            <a:off x="635918" y="3846928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2)    ℕ = { 1, 2, 3, 4, 5, 6, 7, 8, 9, …}</a:t>
            </a:r>
          </a:p>
        </p:txBody>
      </p:sp>
      <p:cxnSp>
        <p:nvCxnSpPr>
          <p:cNvPr id="12" name="Raven povezovalnik 11">
            <a:extLst>
              <a:ext uri="{FF2B5EF4-FFF2-40B4-BE49-F238E27FC236}">
                <a16:creationId xmlns:a16="http://schemas.microsoft.com/office/drawing/2014/main" id="{05D4EB13-5EA8-39B5-1FA6-B9F96E344472}"/>
              </a:ext>
            </a:extLst>
          </p:cNvPr>
          <p:cNvCxnSpPr/>
          <p:nvPr/>
        </p:nvCxnSpPr>
        <p:spPr>
          <a:xfrm>
            <a:off x="474553" y="3402106"/>
            <a:ext cx="108030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4E1ACEE4-DD2F-2DE3-854A-9E9D16267D97}"/>
              </a:ext>
            </a:extLst>
          </p:cNvPr>
          <p:cNvSpPr txBox="1"/>
          <p:nvPr/>
        </p:nvSpPr>
        <p:spPr>
          <a:xfrm>
            <a:off x="644307" y="1138500"/>
            <a:ext cx="476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1)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939B9647-EB4A-57C6-123E-9478D6A8CBFD}"/>
              </a:ext>
            </a:extLst>
          </p:cNvPr>
          <p:cNvSpPr txBox="1"/>
          <p:nvPr/>
        </p:nvSpPr>
        <p:spPr>
          <a:xfrm>
            <a:off x="6122894" y="3923872"/>
            <a:ext cx="3211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Množica ima nešteto elementov.</a:t>
            </a:r>
          </a:p>
        </p:txBody>
      </p:sp>
      <p:cxnSp>
        <p:nvCxnSpPr>
          <p:cNvPr id="16" name="Raven povezovalnik 15">
            <a:extLst>
              <a:ext uri="{FF2B5EF4-FFF2-40B4-BE49-F238E27FC236}">
                <a16:creationId xmlns:a16="http://schemas.microsoft.com/office/drawing/2014/main" id="{8482BFE8-4075-1878-6496-D1579E0CF1B8}"/>
              </a:ext>
            </a:extLst>
          </p:cNvPr>
          <p:cNvCxnSpPr/>
          <p:nvPr/>
        </p:nvCxnSpPr>
        <p:spPr>
          <a:xfrm>
            <a:off x="403298" y="4558553"/>
            <a:ext cx="108030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36C768D1-5815-64DB-7D0E-FF2A8E80DEF5}"/>
              </a:ext>
            </a:extLst>
          </p:cNvPr>
          <p:cNvSpPr txBox="1"/>
          <p:nvPr/>
        </p:nvSpPr>
        <p:spPr>
          <a:xfrm>
            <a:off x="770965" y="4941819"/>
            <a:ext cx="181087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3200" dirty="0">
                <a:solidFill>
                  <a:srgbClr val="7030A0"/>
                </a:solidFill>
              </a:rPr>
              <a:t>3)   B = { }</a:t>
            </a:r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12E33A6A-CDB4-9BEC-ABB9-E295DCC0100A}"/>
              </a:ext>
            </a:extLst>
          </p:cNvPr>
          <p:cNvSpPr txBox="1"/>
          <p:nvPr/>
        </p:nvSpPr>
        <p:spPr>
          <a:xfrm>
            <a:off x="2976282" y="5070609"/>
            <a:ext cx="375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Množica nima nobenega elementa.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37F961A3-0A23-A818-9914-F89C664BC6FE}"/>
              </a:ext>
            </a:extLst>
          </p:cNvPr>
          <p:cNvSpPr txBox="1"/>
          <p:nvPr/>
        </p:nvSpPr>
        <p:spPr>
          <a:xfrm>
            <a:off x="882513" y="5525545"/>
            <a:ext cx="32740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Prazna množica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61EA63CD-09FD-144D-EA1A-B91A3E462EA7}"/>
              </a:ext>
            </a:extLst>
          </p:cNvPr>
          <p:cNvSpPr txBox="1"/>
          <p:nvPr/>
        </p:nvSpPr>
        <p:spPr>
          <a:xfrm>
            <a:off x="671776" y="6054120"/>
            <a:ext cx="449189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 </a:t>
            </a:r>
            <a:r>
              <a:rPr lang="sl-SI" sz="2000" dirty="0"/>
              <a:t>drug zapis za prazno množico    </a:t>
            </a:r>
            <a:r>
              <a:rPr lang="sl-SI" sz="2800" dirty="0">
                <a:solidFill>
                  <a:srgbClr val="7030A0"/>
                </a:solidFill>
              </a:rPr>
              <a:t>B = ∅</a:t>
            </a:r>
          </a:p>
        </p:txBody>
      </p:sp>
    </p:spTree>
    <p:extLst>
      <p:ext uri="{BB962C8B-B14F-4D97-AF65-F5344CB8AC3E}">
        <p14:creationId xmlns:p14="http://schemas.microsoft.com/office/powerpoint/2010/main" val="2190255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5" grpId="0"/>
      <p:bldP spid="18" grpId="0"/>
      <p:bldP spid="20" grpId="0"/>
      <p:bldP spid="22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C404C5E3-DC8E-54A2-05B7-7436FDEC40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0229" y="129325"/>
            <a:ext cx="3751541" cy="1892609"/>
          </a:xfrm>
          <a:prstGeom prst="rect">
            <a:avLst/>
          </a:prstGeom>
        </p:spPr>
      </p:pic>
      <p:sp>
        <p:nvSpPr>
          <p:cNvPr id="5" name="PoljeZBesedilom 4">
            <a:extLst>
              <a:ext uri="{FF2B5EF4-FFF2-40B4-BE49-F238E27FC236}">
                <a16:creationId xmlns:a16="http://schemas.microsoft.com/office/drawing/2014/main" id="{8B4B07A2-956A-B856-C6AC-6760C1818690}"/>
              </a:ext>
            </a:extLst>
          </p:cNvPr>
          <p:cNvSpPr txBox="1"/>
          <p:nvPr/>
        </p:nvSpPr>
        <p:spPr>
          <a:xfrm>
            <a:off x="8465554" y="95939"/>
            <a:ext cx="20439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2800" dirty="0">
                <a:solidFill>
                  <a:schemeClr val="accent5">
                    <a:lumMod val="75000"/>
                  </a:schemeClr>
                </a:solidFill>
              </a:rPr>
              <a:t>A = { 1, 2, 3 }</a:t>
            </a:r>
          </a:p>
        </p:txBody>
      </p:sp>
      <p:sp>
        <p:nvSpPr>
          <p:cNvPr id="6" name="Elipsa 5">
            <a:extLst>
              <a:ext uri="{FF2B5EF4-FFF2-40B4-BE49-F238E27FC236}">
                <a16:creationId xmlns:a16="http://schemas.microsoft.com/office/drawing/2014/main" id="{E6BC3D22-39C8-2428-0518-EE60BAE93CCE}"/>
              </a:ext>
            </a:extLst>
          </p:cNvPr>
          <p:cNvSpPr/>
          <p:nvPr/>
        </p:nvSpPr>
        <p:spPr>
          <a:xfrm>
            <a:off x="4757618" y="369716"/>
            <a:ext cx="1535606" cy="1030941"/>
          </a:xfrm>
          <a:prstGeom prst="ellipse">
            <a:avLst/>
          </a:prstGeom>
          <a:solidFill>
            <a:schemeClr val="accent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DD4EABA0-5E5C-CDC5-8A8D-F27185C0FBA0}"/>
              </a:ext>
            </a:extLst>
          </p:cNvPr>
          <p:cNvSpPr txBox="1"/>
          <p:nvPr/>
        </p:nvSpPr>
        <p:spPr>
          <a:xfrm>
            <a:off x="8394780" y="619159"/>
            <a:ext cx="2185499" cy="5320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B = { 3, 6, 9 }</a:t>
            </a:r>
          </a:p>
        </p:txBody>
      </p:sp>
      <p:sp>
        <p:nvSpPr>
          <p:cNvPr id="10" name="Elipsa 9">
            <a:extLst>
              <a:ext uri="{FF2B5EF4-FFF2-40B4-BE49-F238E27FC236}">
                <a16:creationId xmlns:a16="http://schemas.microsoft.com/office/drawing/2014/main" id="{614EC59D-80CC-107C-8392-0522AE356C61}"/>
              </a:ext>
            </a:extLst>
          </p:cNvPr>
          <p:cNvSpPr/>
          <p:nvPr/>
        </p:nvSpPr>
        <p:spPr>
          <a:xfrm>
            <a:off x="5844481" y="442294"/>
            <a:ext cx="1535605" cy="1030941"/>
          </a:xfrm>
          <a:prstGeom prst="ellipse">
            <a:avLst/>
          </a:prstGeom>
          <a:solidFill>
            <a:srgbClr val="C00000">
              <a:alpha val="2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14" name="Slika 13">
            <a:extLst>
              <a:ext uri="{FF2B5EF4-FFF2-40B4-BE49-F238E27FC236}">
                <a16:creationId xmlns:a16="http://schemas.microsoft.com/office/drawing/2014/main" id="{CE3F5C91-32C0-820F-6F1A-16BCDEB635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604" y="2332337"/>
            <a:ext cx="6750424" cy="187605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DC1417F9-C8AA-FDE1-AE4D-AB43B182511D}"/>
                  </a:ext>
                </a:extLst>
              </p:cNvPr>
              <p:cNvSpPr txBox="1"/>
              <p:nvPr/>
            </p:nvSpPr>
            <p:spPr>
              <a:xfrm>
                <a:off x="7725485" y="3270362"/>
                <a:ext cx="167526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3200" dirty="0">
                    <a:solidFill>
                      <a:srgbClr val="0070C0"/>
                    </a:solidFill>
                  </a:rPr>
                  <a:t>A</a:t>
                </a:r>
                <a:r>
                  <a:rPr lang="sl-SI" sz="3200" dirty="0"/>
                  <a:t> </a:t>
                </a:r>
                <a14:m>
                  <m:oMath xmlns:m="http://schemas.openxmlformats.org/officeDocument/2006/math">
                    <m:r>
                      <a:rPr lang="sl-SI" sz="320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sl-SI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sl-SI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17" name="PoljeZBesedilom 16">
                <a:extLst>
                  <a:ext uri="{FF2B5EF4-FFF2-40B4-BE49-F238E27FC236}">
                    <a16:creationId xmlns:a16="http://schemas.microsoft.com/office/drawing/2014/main" id="{DC1417F9-C8AA-FDE1-AE4D-AB43B18251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5485" y="3270362"/>
                <a:ext cx="1675267" cy="584775"/>
              </a:xfrm>
              <a:prstGeom prst="rect">
                <a:avLst/>
              </a:prstGeom>
              <a:blipFill>
                <a:blip r:embed="rId4"/>
                <a:stretch>
                  <a:fillRect l="-9091" t="-12500" b="-3437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026D6328-5A2F-DC23-1E86-978D191DC585}"/>
                  </a:ext>
                </a:extLst>
              </p:cNvPr>
              <p:cNvSpPr txBox="1"/>
              <p:nvPr/>
            </p:nvSpPr>
            <p:spPr>
              <a:xfrm>
                <a:off x="9286659" y="3229051"/>
                <a:ext cx="82304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sl-SI" sz="3200" i="1" dirty="0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sz="3200" dirty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</m:oMath>
                  </m:oMathPara>
                </a14:m>
                <a:endParaRPr lang="sl-SI" sz="3200" dirty="0"/>
              </a:p>
            </p:txBody>
          </p:sp>
        </mc:Choice>
        <mc:Fallback xmlns="">
          <p:sp>
            <p:nvSpPr>
              <p:cNvPr id="20" name="PoljeZBesedilom 19">
                <a:extLst>
                  <a:ext uri="{FF2B5EF4-FFF2-40B4-BE49-F238E27FC236}">
                    <a16:creationId xmlns:a16="http://schemas.microsoft.com/office/drawing/2014/main" id="{026D6328-5A2F-DC23-1E86-978D191DC5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6659" y="3229051"/>
                <a:ext cx="823046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Slika 21">
            <a:extLst>
              <a:ext uri="{FF2B5EF4-FFF2-40B4-BE49-F238E27FC236}">
                <a16:creationId xmlns:a16="http://schemas.microsoft.com/office/drawing/2014/main" id="{AF244045-2002-0F81-5596-DA08BDCC6C2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6176" y="4536227"/>
            <a:ext cx="6835732" cy="1775614"/>
          </a:xfrm>
          <a:prstGeom prst="rect">
            <a:avLst/>
          </a:prstGeom>
        </p:spPr>
      </p:pic>
      <p:cxnSp>
        <p:nvCxnSpPr>
          <p:cNvPr id="24" name="Raven povezovalnik 23">
            <a:extLst>
              <a:ext uri="{FF2B5EF4-FFF2-40B4-BE49-F238E27FC236}">
                <a16:creationId xmlns:a16="http://schemas.microsoft.com/office/drawing/2014/main" id="{C753DC2D-8037-D67A-164B-AC02C7A557B8}"/>
              </a:ext>
            </a:extLst>
          </p:cNvPr>
          <p:cNvCxnSpPr>
            <a:cxnSpLocks/>
          </p:cNvCxnSpPr>
          <p:nvPr/>
        </p:nvCxnSpPr>
        <p:spPr>
          <a:xfrm>
            <a:off x="555812" y="2080342"/>
            <a:ext cx="6786096" cy="20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en povezovalnik 24">
            <a:extLst>
              <a:ext uri="{FF2B5EF4-FFF2-40B4-BE49-F238E27FC236}">
                <a16:creationId xmlns:a16="http://schemas.microsoft.com/office/drawing/2014/main" id="{86FE28F4-DD25-BBE8-F4B6-9D7FC15F1470}"/>
              </a:ext>
            </a:extLst>
          </p:cNvPr>
          <p:cNvCxnSpPr>
            <a:cxnSpLocks/>
          </p:cNvCxnSpPr>
          <p:nvPr/>
        </p:nvCxnSpPr>
        <p:spPr>
          <a:xfrm>
            <a:off x="127043" y="4391070"/>
            <a:ext cx="1206495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PoljeZBesedilom 38">
                <a:extLst>
                  <a:ext uri="{FF2B5EF4-FFF2-40B4-BE49-F238E27FC236}">
                    <a16:creationId xmlns:a16="http://schemas.microsoft.com/office/drawing/2014/main" id="{17961109-C40F-7AA4-DE46-2463CCFFC545}"/>
                  </a:ext>
                </a:extLst>
              </p:cNvPr>
              <p:cNvSpPr txBox="1"/>
              <p:nvPr/>
            </p:nvSpPr>
            <p:spPr>
              <a:xfrm>
                <a:off x="7812265" y="5900502"/>
                <a:ext cx="167526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3200" dirty="0">
                    <a:solidFill>
                      <a:srgbClr val="0070C0"/>
                    </a:solidFill>
                  </a:rPr>
                  <a:t>A</a:t>
                </a:r>
                <a:r>
                  <a:rPr lang="sl-SI" sz="3200" dirty="0"/>
                  <a:t> </a:t>
                </a:r>
                <a14:m>
                  <m:oMath xmlns:m="http://schemas.openxmlformats.org/officeDocument/2006/math">
                    <m:r>
                      <a:rPr lang="sl-SI" sz="3200" b="1" i="0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m:rPr>
                        <m:sty m:val="p"/>
                      </m:rPr>
                      <a:rPr lang="sl-SI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a:rPr lang="sl-SI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</m:oMath>
                </a14:m>
                <a:endParaRPr lang="sl-SI" sz="3200" dirty="0"/>
              </a:p>
            </p:txBody>
          </p:sp>
        </mc:Choice>
        <mc:Fallback xmlns="">
          <p:sp>
            <p:nvSpPr>
              <p:cNvPr id="39" name="PoljeZBesedilom 38">
                <a:extLst>
                  <a:ext uri="{FF2B5EF4-FFF2-40B4-BE49-F238E27FC236}">
                    <a16:creationId xmlns:a16="http://schemas.microsoft.com/office/drawing/2014/main" id="{17961109-C40F-7AA4-DE46-2463CCFFC5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2265" y="5900502"/>
                <a:ext cx="1675267" cy="584775"/>
              </a:xfrm>
              <a:prstGeom prst="rect">
                <a:avLst/>
              </a:prstGeom>
              <a:blipFill>
                <a:blip r:embed="rId7"/>
                <a:stretch>
                  <a:fillRect l="-9489" t="-12500" b="-3437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PoljeZBesedilom 40">
                <a:extLst>
                  <a:ext uri="{FF2B5EF4-FFF2-40B4-BE49-F238E27FC236}">
                    <a16:creationId xmlns:a16="http://schemas.microsoft.com/office/drawing/2014/main" id="{2C522E30-878D-92C1-36BD-776ED7674B46}"/>
                  </a:ext>
                </a:extLst>
              </p:cNvPr>
              <p:cNvSpPr txBox="1"/>
              <p:nvPr/>
            </p:nvSpPr>
            <p:spPr>
              <a:xfrm>
                <a:off x="9286659" y="5900502"/>
                <a:ext cx="23470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sl-SI" sz="3200" i="1" dirty="0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sz="32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1, 2,</m:t>
                          </m:r>
                          <m:r>
                            <a:rPr lang="sl-SI" sz="3200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l-SI" sz="3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sl-SI" sz="3200" b="0" i="0" dirty="0" smtClean="0">
                              <a:latin typeface="Cambria Math" panose="02040503050406030204" pitchFamily="18" charset="0"/>
                            </a:rPr>
                            <m:t>, 6</m:t>
                          </m:r>
                          <m:r>
                            <a:rPr lang="sl-SI" sz="3200" b="0" i="1" dirty="0" smtClean="0">
                              <a:latin typeface="Cambria Math" panose="02040503050406030204" pitchFamily="18" charset="0"/>
                            </a:rPr>
                            <m:t>, 9</m:t>
                          </m:r>
                        </m:e>
                      </m:d>
                    </m:oMath>
                  </m:oMathPara>
                </a14:m>
                <a:endParaRPr lang="sl-SI" sz="3200" dirty="0"/>
              </a:p>
            </p:txBody>
          </p:sp>
        </mc:Choice>
        <mc:Fallback xmlns="">
          <p:sp>
            <p:nvSpPr>
              <p:cNvPr id="41" name="PoljeZBesedilom 40">
                <a:extLst>
                  <a:ext uri="{FF2B5EF4-FFF2-40B4-BE49-F238E27FC236}">
                    <a16:creationId xmlns:a16="http://schemas.microsoft.com/office/drawing/2014/main" id="{2C522E30-878D-92C1-36BD-776ED7674B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6659" y="5900502"/>
                <a:ext cx="2347053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PoljeZBesedilom 44">
            <a:extLst>
              <a:ext uri="{FF2B5EF4-FFF2-40B4-BE49-F238E27FC236}">
                <a16:creationId xmlns:a16="http://schemas.microsoft.com/office/drawing/2014/main" id="{BCACD6A9-390D-C7D8-51E0-7D7DA7EE0B4C}"/>
              </a:ext>
            </a:extLst>
          </p:cNvPr>
          <p:cNvSpPr txBox="1"/>
          <p:nvPr/>
        </p:nvSpPr>
        <p:spPr>
          <a:xfrm>
            <a:off x="7512423" y="2406896"/>
            <a:ext cx="461682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2400" dirty="0">
                <a:solidFill>
                  <a:srgbClr val="7030A0"/>
                </a:solidFill>
              </a:rPr>
              <a:t>V preseku so elementi, ki spadajo v prvo </a:t>
            </a:r>
            <a:r>
              <a:rPr lang="sl-SI" sz="2400" dirty="0">
                <a:solidFill>
                  <a:srgbClr val="7030A0"/>
                </a:solidFill>
                <a:highlight>
                  <a:srgbClr val="FFFF00"/>
                </a:highlight>
              </a:rPr>
              <a:t>in hkrati </a:t>
            </a:r>
            <a:r>
              <a:rPr lang="sl-SI" sz="2400" dirty="0">
                <a:solidFill>
                  <a:srgbClr val="7030A0"/>
                </a:solidFill>
              </a:rPr>
              <a:t>drugo množico.</a:t>
            </a:r>
          </a:p>
          <a:p>
            <a:endParaRPr lang="sl-SI" sz="2400" dirty="0">
              <a:solidFill>
                <a:srgbClr val="7030A0"/>
              </a:solidFill>
            </a:endParaRPr>
          </a:p>
        </p:txBody>
      </p:sp>
      <p:cxnSp>
        <p:nvCxnSpPr>
          <p:cNvPr id="49" name="Raven povezovalnik 48">
            <a:extLst>
              <a:ext uri="{FF2B5EF4-FFF2-40B4-BE49-F238E27FC236}">
                <a16:creationId xmlns:a16="http://schemas.microsoft.com/office/drawing/2014/main" id="{237914BA-AB58-911D-4144-073750622519}"/>
              </a:ext>
            </a:extLst>
          </p:cNvPr>
          <p:cNvCxnSpPr/>
          <p:nvPr/>
        </p:nvCxnSpPr>
        <p:spPr>
          <a:xfrm>
            <a:off x="7449671" y="2080342"/>
            <a:ext cx="62753" cy="45882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FAC82EEC-7CCE-4591-C2E9-4202E5C210CC}"/>
              </a:ext>
            </a:extLst>
          </p:cNvPr>
          <p:cNvSpPr txBox="1"/>
          <p:nvPr/>
        </p:nvSpPr>
        <p:spPr>
          <a:xfrm>
            <a:off x="7481047" y="4791843"/>
            <a:ext cx="482777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V uniji množice A in množice B so vsa števila, </a:t>
            </a:r>
          </a:p>
          <a:p>
            <a:r>
              <a:rPr lang="sl-SI" sz="2000" dirty="0">
                <a:solidFill>
                  <a:srgbClr val="00B050"/>
                </a:solidFill>
              </a:rPr>
              <a:t>ki spadajo v prvo </a:t>
            </a:r>
            <a:r>
              <a:rPr lang="sl-SI" sz="2000" dirty="0">
                <a:solidFill>
                  <a:srgbClr val="00B050"/>
                </a:solidFill>
                <a:highlight>
                  <a:srgbClr val="FFFF00"/>
                </a:highlight>
              </a:rPr>
              <a:t>ali </a:t>
            </a:r>
            <a:r>
              <a:rPr lang="sl-SI" sz="2000" dirty="0">
                <a:solidFill>
                  <a:srgbClr val="00B050"/>
                </a:solidFill>
              </a:rPr>
              <a:t>drugo množico. </a:t>
            </a:r>
          </a:p>
        </p:txBody>
      </p:sp>
      <p:sp>
        <p:nvSpPr>
          <p:cNvPr id="13" name="Elipsa 12">
            <a:extLst>
              <a:ext uri="{FF2B5EF4-FFF2-40B4-BE49-F238E27FC236}">
                <a16:creationId xmlns:a16="http://schemas.microsoft.com/office/drawing/2014/main" id="{F4BF11BF-1B91-C310-8570-6D8163B29C0E}"/>
              </a:ext>
            </a:extLst>
          </p:cNvPr>
          <p:cNvSpPr/>
          <p:nvPr/>
        </p:nvSpPr>
        <p:spPr>
          <a:xfrm>
            <a:off x="5806247" y="563792"/>
            <a:ext cx="521879" cy="717204"/>
          </a:xfrm>
          <a:prstGeom prst="ellipse">
            <a:avLst/>
          </a:prstGeom>
          <a:solidFill>
            <a:srgbClr val="7030A0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8" name="Elipsa 17">
            <a:extLst>
              <a:ext uri="{FF2B5EF4-FFF2-40B4-BE49-F238E27FC236}">
                <a16:creationId xmlns:a16="http://schemas.microsoft.com/office/drawing/2014/main" id="{AD51E77E-89DF-3795-82D3-88721423C919}"/>
              </a:ext>
            </a:extLst>
          </p:cNvPr>
          <p:cNvSpPr/>
          <p:nvPr/>
        </p:nvSpPr>
        <p:spPr>
          <a:xfrm>
            <a:off x="5892672" y="453378"/>
            <a:ext cx="1432560" cy="966741"/>
          </a:xfrm>
          <a:prstGeom prst="ellipse">
            <a:avLst/>
          </a:prstGeom>
          <a:solidFill>
            <a:schemeClr val="accent6">
              <a:lumMod val="75000"/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9" name="Elipsa 18">
            <a:extLst>
              <a:ext uri="{FF2B5EF4-FFF2-40B4-BE49-F238E27FC236}">
                <a16:creationId xmlns:a16="http://schemas.microsoft.com/office/drawing/2014/main" id="{D4EBD741-961B-BB0E-F999-1B7E160EF597}"/>
              </a:ext>
            </a:extLst>
          </p:cNvPr>
          <p:cNvSpPr/>
          <p:nvPr/>
        </p:nvSpPr>
        <p:spPr>
          <a:xfrm>
            <a:off x="4809141" y="389179"/>
            <a:ext cx="1432560" cy="1011478"/>
          </a:xfrm>
          <a:prstGeom prst="ellipse">
            <a:avLst/>
          </a:prstGeom>
          <a:solidFill>
            <a:schemeClr val="accent6">
              <a:lumMod val="75000"/>
              <a:alpha val="4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7558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6" grpId="1" animBg="1"/>
      <p:bldP spid="8" grpId="0"/>
      <p:bldP spid="10" grpId="0" animBg="1"/>
      <p:bldP spid="10" grpId="1" animBg="1"/>
      <p:bldP spid="17" grpId="0"/>
      <p:bldP spid="20" grpId="0"/>
      <p:bldP spid="39" grpId="0"/>
      <p:bldP spid="41" grpId="0"/>
      <p:bldP spid="45" grpId="0"/>
      <p:bldP spid="4" grpId="0"/>
      <p:bldP spid="13" grpId="0" animBg="1"/>
      <p:bldP spid="13" grpId="1" animBg="1"/>
      <p:bldP spid="18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2068EF9B-438E-D0FC-271A-C3995F11F9F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4055" r="54" b="22004"/>
          <a:stretch/>
        </p:blipFill>
        <p:spPr>
          <a:xfrm>
            <a:off x="3919527" y="2967438"/>
            <a:ext cx="8494520" cy="893137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1D39CC9B-2F11-B363-3BDA-3DC8CF3FCEE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" t="13632" r="69190" b="67492"/>
          <a:stretch/>
        </p:blipFill>
        <p:spPr>
          <a:xfrm>
            <a:off x="71718" y="3075906"/>
            <a:ext cx="2761415" cy="1246232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9A03DFF0-7C25-FD76-6DD4-B6B4B206529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857" t="16955" r="3857" b="39711"/>
          <a:stretch/>
        </p:blipFill>
        <p:spPr>
          <a:xfrm>
            <a:off x="71718" y="4573973"/>
            <a:ext cx="3936707" cy="2050376"/>
          </a:xfrm>
          <a:prstGeom prst="rect">
            <a:avLst/>
          </a:prstGeom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3245FBFD-2EE7-E760-15FF-7C0F68085C1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223" t="78008" r="60338" b="14418"/>
          <a:stretch/>
        </p:blipFill>
        <p:spPr>
          <a:xfrm>
            <a:off x="2766560" y="3550565"/>
            <a:ext cx="1417218" cy="691174"/>
          </a:xfrm>
          <a:prstGeom prst="rect">
            <a:avLst/>
          </a:prstGeom>
        </p:spPr>
      </p:pic>
      <p:pic>
        <p:nvPicPr>
          <p:cNvPr id="14" name="Slika 13">
            <a:extLst>
              <a:ext uri="{FF2B5EF4-FFF2-40B4-BE49-F238E27FC236}">
                <a16:creationId xmlns:a16="http://schemas.microsoft.com/office/drawing/2014/main" id="{22FEC978-0067-8BAA-0ACA-23C74C6D33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64" t="85959" r="41644" b="6706"/>
          <a:stretch/>
        </p:blipFill>
        <p:spPr>
          <a:xfrm>
            <a:off x="3919527" y="4093932"/>
            <a:ext cx="6260865" cy="614801"/>
          </a:xfrm>
          <a:prstGeom prst="rect">
            <a:avLst/>
          </a:prstGeom>
        </p:spPr>
      </p:pic>
      <p:pic>
        <p:nvPicPr>
          <p:cNvPr id="16" name="Slika 15">
            <a:extLst>
              <a:ext uri="{FF2B5EF4-FFF2-40B4-BE49-F238E27FC236}">
                <a16:creationId xmlns:a16="http://schemas.microsoft.com/office/drawing/2014/main" id="{97D5E5C0-B1AB-D719-C1DD-89D75CA4037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16" t="94267" r="41070" b="574"/>
          <a:stretch/>
        </p:blipFill>
        <p:spPr>
          <a:xfrm>
            <a:off x="4183778" y="4829929"/>
            <a:ext cx="5184240" cy="359399"/>
          </a:xfrm>
          <a:prstGeom prst="rect">
            <a:avLst/>
          </a:prstGeom>
        </p:spPr>
      </p:pic>
      <p:pic>
        <p:nvPicPr>
          <p:cNvPr id="18" name="Slika 17">
            <a:extLst>
              <a:ext uri="{FF2B5EF4-FFF2-40B4-BE49-F238E27FC236}">
                <a16:creationId xmlns:a16="http://schemas.microsoft.com/office/drawing/2014/main" id="{69745490-D46D-CA9C-5261-C7A43D07501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2250" t="87082" r="5868" b="6706"/>
          <a:stretch/>
        </p:blipFill>
        <p:spPr>
          <a:xfrm>
            <a:off x="9998022" y="3982086"/>
            <a:ext cx="1795425" cy="838492"/>
          </a:xfrm>
          <a:prstGeom prst="rect">
            <a:avLst/>
          </a:prstGeom>
        </p:spPr>
      </p:pic>
      <p:pic>
        <p:nvPicPr>
          <p:cNvPr id="20" name="Slika 19">
            <a:extLst>
              <a:ext uri="{FF2B5EF4-FFF2-40B4-BE49-F238E27FC236}">
                <a16:creationId xmlns:a16="http://schemas.microsoft.com/office/drawing/2014/main" id="{B655CD18-3DCE-C20D-6EA6-C591254E3D4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1062" t="92699" r="5868" b="1"/>
          <a:stretch/>
        </p:blipFill>
        <p:spPr>
          <a:xfrm>
            <a:off x="9543371" y="4576938"/>
            <a:ext cx="1946719" cy="800965"/>
          </a:xfrm>
          <a:prstGeom prst="rect">
            <a:avLst/>
          </a:prstGeom>
        </p:spPr>
      </p:pic>
      <p:pic>
        <p:nvPicPr>
          <p:cNvPr id="22" name="Slika 21">
            <a:extLst>
              <a:ext uri="{FF2B5EF4-FFF2-40B4-BE49-F238E27FC236}">
                <a16:creationId xmlns:a16="http://schemas.microsoft.com/office/drawing/2014/main" id="{ACC3ABB8-AD88-8B8C-9642-8137DB5E3CC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275" t="14734"/>
          <a:stretch/>
        </p:blipFill>
        <p:spPr>
          <a:xfrm>
            <a:off x="71718" y="214637"/>
            <a:ext cx="9250831" cy="2460102"/>
          </a:xfrm>
          <a:prstGeom prst="rect">
            <a:avLst/>
          </a:prstGeom>
        </p:spPr>
      </p:pic>
      <p:sp>
        <p:nvSpPr>
          <p:cNvPr id="8" name="PoljeZBesedilom 7">
            <a:extLst>
              <a:ext uri="{FF2B5EF4-FFF2-40B4-BE49-F238E27FC236}">
                <a16:creationId xmlns:a16="http://schemas.microsoft.com/office/drawing/2014/main" id="{9CDD9152-D1FE-400A-7BA4-8F1E9181C2E3}"/>
              </a:ext>
            </a:extLst>
          </p:cNvPr>
          <p:cNvSpPr txBox="1"/>
          <p:nvPr/>
        </p:nvSpPr>
        <p:spPr>
          <a:xfrm>
            <a:off x="4095575" y="5354238"/>
            <a:ext cx="4774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Množica A ni podmnožica množice D.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795736C2-B784-E958-C6AF-217EB5BF5217}"/>
                  </a:ext>
                </a:extLst>
              </p:cNvPr>
              <p:cNvSpPr txBox="1"/>
              <p:nvPr/>
            </p:nvSpPr>
            <p:spPr>
              <a:xfrm>
                <a:off x="4858327" y="5857030"/>
                <a:ext cx="123085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3200" dirty="0"/>
                  <a:t>A </a:t>
                </a:r>
                <a14:m>
                  <m:oMath xmlns:m="http://schemas.openxmlformats.org/officeDocument/2006/math">
                    <m:r>
                      <a:rPr lang="sl-SI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⊂</m:t>
                    </m:r>
                    <m:r>
                      <m:rPr>
                        <m:sty m:val="p"/>
                      </m:rPr>
                      <a:rPr lang="sl-SI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</m:t>
                    </m:r>
                  </m:oMath>
                </a14:m>
                <a:endParaRPr lang="sl-SI" sz="3200" dirty="0"/>
              </a:p>
            </p:txBody>
          </p:sp>
        </mc:Choice>
        <mc:Fallback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795736C2-B784-E958-C6AF-217EB5BF52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8327" y="5857030"/>
                <a:ext cx="1230850" cy="584775"/>
              </a:xfrm>
              <a:prstGeom prst="rect">
                <a:avLst/>
              </a:prstGeom>
              <a:blipFill>
                <a:blip r:embed="rId4"/>
                <a:stretch>
                  <a:fillRect l="-12871" t="-12500" b="-34375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Raven povezovalnik 12">
            <a:extLst>
              <a:ext uri="{FF2B5EF4-FFF2-40B4-BE49-F238E27FC236}">
                <a16:creationId xmlns:a16="http://schemas.microsoft.com/office/drawing/2014/main" id="{8CBB91CD-42A8-6AAD-5AE1-565F72D52108}"/>
              </a:ext>
            </a:extLst>
          </p:cNvPr>
          <p:cNvCxnSpPr>
            <a:cxnSpLocks/>
          </p:cNvCxnSpPr>
          <p:nvPr/>
        </p:nvCxnSpPr>
        <p:spPr>
          <a:xfrm flipV="1">
            <a:off x="5259166" y="5980813"/>
            <a:ext cx="319598" cy="3687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ravokotnik 16">
            <a:extLst>
              <a:ext uri="{FF2B5EF4-FFF2-40B4-BE49-F238E27FC236}">
                <a16:creationId xmlns:a16="http://schemas.microsoft.com/office/drawing/2014/main" id="{38F90F40-151B-BFA5-458E-D1E6F811A6F6}"/>
              </a:ext>
            </a:extLst>
          </p:cNvPr>
          <p:cNvSpPr/>
          <p:nvPr/>
        </p:nvSpPr>
        <p:spPr>
          <a:xfrm>
            <a:off x="5466025" y="5417612"/>
            <a:ext cx="1994802" cy="462417"/>
          </a:xfrm>
          <a:prstGeom prst="rect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9262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>
            <a:extLst>
              <a:ext uri="{FF2B5EF4-FFF2-40B4-BE49-F238E27FC236}">
                <a16:creationId xmlns:a16="http://schemas.microsoft.com/office/drawing/2014/main" id="{E7C27691-6E71-4A5E-4DC5-ED9024C83134}"/>
              </a:ext>
            </a:extLst>
          </p:cNvPr>
          <p:cNvSpPr txBox="1"/>
          <p:nvPr/>
        </p:nvSpPr>
        <p:spPr>
          <a:xfrm>
            <a:off x="466344" y="164592"/>
            <a:ext cx="10574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/>
              <a:t>NALOGE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7E4375F5-6483-09A5-3DB1-BA28C60D8576}"/>
              </a:ext>
            </a:extLst>
          </p:cNvPr>
          <p:cNvSpPr txBox="1"/>
          <p:nvPr/>
        </p:nvSpPr>
        <p:spPr>
          <a:xfrm>
            <a:off x="556166" y="658368"/>
            <a:ext cx="43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1.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2AAAFDDF-7D1C-1130-A66A-C1A73B9DCF1E}"/>
              </a:ext>
            </a:extLst>
          </p:cNvPr>
          <p:cNvSpPr txBox="1"/>
          <p:nvPr/>
        </p:nvSpPr>
        <p:spPr>
          <a:xfrm>
            <a:off x="964139" y="704534"/>
            <a:ext cx="3443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Narisan je Venov diagram.</a:t>
            </a:r>
          </a:p>
        </p:txBody>
      </p:sp>
      <p:pic>
        <p:nvPicPr>
          <p:cNvPr id="1026" name="Picture 2" descr="Osnovna in prazna množica">
            <a:extLst>
              <a:ext uri="{FF2B5EF4-FFF2-40B4-BE49-F238E27FC236}">
                <a16:creationId xmlns:a16="http://schemas.microsoft.com/office/drawing/2014/main" id="{C49236A9-37D7-B797-CE9F-A10DB39469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166" y="1259865"/>
            <a:ext cx="329565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DB143F5-ED4A-6CC1-78E5-9F691AD191D1}"/>
              </a:ext>
            </a:extLst>
          </p:cNvPr>
          <p:cNvSpPr txBox="1"/>
          <p:nvPr/>
        </p:nvSpPr>
        <p:spPr>
          <a:xfrm>
            <a:off x="4259789" y="1166199"/>
            <a:ext cx="14446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a</a:t>
            </a:r>
            <a:r>
              <a:rPr lang="sl-SI" sz="2800" dirty="0"/>
              <a:t>)    D = {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29D46A66-1C54-D46E-4E12-F982BB2C8B2F}"/>
              </a:ext>
            </a:extLst>
          </p:cNvPr>
          <p:cNvSpPr txBox="1"/>
          <p:nvPr/>
        </p:nvSpPr>
        <p:spPr>
          <a:xfrm>
            <a:off x="4259789" y="1782216"/>
            <a:ext cx="13580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b)    E= {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E67D7859-8F96-07EC-FA0A-E1CEC3D3B2C5}"/>
              </a:ext>
            </a:extLst>
          </p:cNvPr>
          <p:cNvSpPr txBox="1"/>
          <p:nvPr/>
        </p:nvSpPr>
        <p:spPr>
          <a:xfrm>
            <a:off x="5550408" y="1166199"/>
            <a:ext cx="23471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/>
              <a:t>24,  126,  332 }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9664FFE9-4C71-F4F2-004D-A1528746419D}"/>
              </a:ext>
            </a:extLst>
          </p:cNvPr>
          <p:cNvSpPr txBox="1"/>
          <p:nvPr/>
        </p:nvSpPr>
        <p:spPr>
          <a:xfrm>
            <a:off x="5550407" y="1782216"/>
            <a:ext cx="16466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137,  239}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AF1C543E-C3E0-FB11-F3EC-AD497A2DAD71}"/>
                  </a:ext>
                </a:extLst>
              </p:cNvPr>
              <p:cNvSpPr txBox="1"/>
              <p:nvPr/>
            </p:nvSpPr>
            <p:spPr>
              <a:xfrm>
                <a:off x="4259789" y="2398233"/>
                <a:ext cx="209147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800" dirty="0">
                    <a:solidFill>
                      <a:srgbClr val="C00000"/>
                    </a:solidFill>
                  </a:rPr>
                  <a:t>c)    D </a:t>
                </a:r>
                <a14:m>
                  <m:oMath xmlns:m="http://schemas.openxmlformats.org/officeDocument/2006/math">
                    <m:r>
                      <a:rPr lang="sl-SI" sz="28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m:rPr>
                        <m:sty m:val="p"/>
                      </m:rPr>
                      <a:rPr lang="sl-SI" sz="28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</m:t>
                    </m:r>
                    <m:r>
                      <a:rPr lang="sl-SI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l-SI" sz="2800" dirty="0">
                    <a:solidFill>
                      <a:srgbClr val="C00000"/>
                    </a:solidFill>
                  </a:rPr>
                  <a:t>= {</a:t>
                </a:r>
              </a:p>
            </p:txBody>
          </p:sp>
        </mc:Choice>
        <mc:Fallback xmlns="">
          <p:sp>
            <p:nvSpPr>
              <p:cNvPr id="14" name="PoljeZBesedilom 13">
                <a:extLst>
                  <a:ext uri="{FF2B5EF4-FFF2-40B4-BE49-F238E27FC236}">
                    <a16:creationId xmlns:a16="http://schemas.microsoft.com/office/drawing/2014/main" id="{AF1C543E-C3E0-FB11-F3EC-AD497A2DAD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9789" y="2398233"/>
                <a:ext cx="2091470" cy="523220"/>
              </a:xfrm>
              <a:prstGeom prst="rect">
                <a:avLst/>
              </a:prstGeom>
              <a:blipFill>
                <a:blip r:embed="rId3"/>
                <a:stretch>
                  <a:fillRect l="-6122" t="-10465" r="-3207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Elipsa 14">
            <a:extLst>
              <a:ext uri="{FF2B5EF4-FFF2-40B4-BE49-F238E27FC236}">
                <a16:creationId xmlns:a16="http://schemas.microsoft.com/office/drawing/2014/main" id="{88C6BA64-884A-6274-89E5-3FB00F9F4B2F}"/>
              </a:ext>
            </a:extLst>
          </p:cNvPr>
          <p:cNvSpPr/>
          <p:nvPr/>
        </p:nvSpPr>
        <p:spPr>
          <a:xfrm>
            <a:off x="1803748" y="1878905"/>
            <a:ext cx="893731" cy="951978"/>
          </a:xfrm>
          <a:prstGeom prst="ellipse">
            <a:avLst/>
          </a:prstGeom>
          <a:solidFill>
            <a:srgbClr val="C000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E8C09576-936B-9103-33CA-672ADB937B16}"/>
              </a:ext>
            </a:extLst>
          </p:cNvPr>
          <p:cNvSpPr txBox="1"/>
          <p:nvPr/>
        </p:nvSpPr>
        <p:spPr>
          <a:xfrm>
            <a:off x="6253801" y="2398233"/>
            <a:ext cx="470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B52A10EE-33B3-2FF5-EF35-C97FF4B09076}"/>
                  </a:ext>
                </a:extLst>
              </p:cNvPr>
              <p:cNvSpPr txBox="1"/>
              <p:nvPr/>
            </p:nvSpPr>
            <p:spPr>
              <a:xfrm>
                <a:off x="4259789" y="3041961"/>
                <a:ext cx="209147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800" dirty="0">
                    <a:solidFill>
                      <a:srgbClr val="00B050"/>
                    </a:solidFill>
                  </a:rPr>
                  <a:t>d)    D </a:t>
                </a:r>
                <a14:m>
                  <m:oMath xmlns:m="http://schemas.openxmlformats.org/officeDocument/2006/math">
                    <m:r>
                      <a:rPr lang="sl-SI" sz="28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m:rPr>
                        <m:sty m:val="p"/>
                      </m:rPr>
                      <a:rPr lang="sl-SI" sz="2800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</m:t>
                    </m:r>
                    <m:r>
                      <a:rPr lang="sl-SI" sz="28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l-SI" sz="2800" dirty="0">
                    <a:solidFill>
                      <a:srgbClr val="00B050"/>
                    </a:solidFill>
                  </a:rPr>
                  <a:t>= {</a:t>
                </a:r>
              </a:p>
            </p:txBody>
          </p:sp>
        </mc:Choice>
        <mc:Fallback xmlns="">
          <p:sp>
            <p:nvSpPr>
              <p:cNvPr id="18" name="PoljeZBesedilom 17">
                <a:extLst>
                  <a:ext uri="{FF2B5EF4-FFF2-40B4-BE49-F238E27FC236}">
                    <a16:creationId xmlns:a16="http://schemas.microsoft.com/office/drawing/2014/main" id="{B52A10EE-33B3-2FF5-EF35-C97FF4B090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9789" y="3041961"/>
                <a:ext cx="2091470" cy="523220"/>
              </a:xfrm>
              <a:prstGeom prst="rect">
                <a:avLst/>
              </a:prstGeom>
              <a:blipFill>
                <a:blip r:embed="rId4"/>
                <a:stretch>
                  <a:fillRect l="-6122" t="-10465" r="-4956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Elipsa 18">
            <a:extLst>
              <a:ext uri="{FF2B5EF4-FFF2-40B4-BE49-F238E27FC236}">
                <a16:creationId xmlns:a16="http://schemas.microsoft.com/office/drawing/2014/main" id="{341FFF61-C554-B5C1-316F-5D17A2873C86}"/>
              </a:ext>
            </a:extLst>
          </p:cNvPr>
          <p:cNvSpPr/>
          <p:nvPr/>
        </p:nvSpPr>
        <p:spPr>
          <a:xfrm>
            <a:off x="928142" y="1727999"/>
            <a:ext cx="1735867" cy="1204126"/>
          </a:xfrm>
          <a:prstGeom prst="ellipse">
            <a:avLst/>
          </a:prstGeom>
          <a:solidFill>
            <a:srgbClr val="00B050">
              <a:alpha val="2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1" name="Elipsa 20">
            <a:extLst>
              <a:ext uri="{FF2B5EF4-FFF2-40B4-BE49-F238E27FC236}">
                <a16:creationId xmlns:a16="http://schemas.microsoft.com/office/drawing/2014/main" id="{6071C16F-28FA-335A-1120-9688B8E854F7}"/>
              </a:ext>
            </a:extLst>
          </p:cNvPr>
          <p:cNvSpPr/>
          <p:nvPr/>
        </p:nvSpPr>
        <p:spPr>
          <a:xfrm>
            <a:off x="1796075" y="1782216"/>
            <a:ext cx="1735867" cy="1204126"/>
          </a:xfrm>
          <a:prstGeom prst="ellipse">
            <a:avLst/>
          </a:prstGeom>
          <a:solidFill>
            <a:srgbClr val="00B050">
              <a:alpha val="2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756D608E-5BC3-DD3C-0433-D14D43AA30AE}"/>
              </a:ext>
            </a:extLst>
          </p:cNvPr>
          <p:cNvSpPr txBox="1"/>
          <p:nvPr/>
        </p:nvSpPr>
        <p:spPr>
          <a:xfrm>
            <a:off x="6253801" y="3041961"/>
            <a:ext cx="3868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24,  126,  332, 137,  239 }</a:t>
            </a:r>
          </a:p>
        </p:txBody>
      </p:sp>
      <p:sp>
        <p:nvSpPr>
          <p:cNvPr id="24" name="PoljeZBesedilom 23">
            <a:extLst>
              <a:ext uri="{FF2B5EF4-FFF2-40B4-BE49-F238E27FC236}">
                <a16:creationId xmlns:a16="http://schemas.microsoft.com/office/drawing/2014/main" id="{4100D0EF-E1BA-A432-8D41-B4CCA751506F}"/>
              </a:ext>
            </a:extLst>
          </p:cNvPr>
          <p:cNvSpPr txBox="1"/>
          <p:nvPr/>
        </p:nvSpPr>
        <p:spPr>
          <a:xfrm>
            <a:off x="775621" y="3712187"/>
            <a:ext cx="47747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chemeClr val="accent2">
                    <a:lumMod val="75000"/>
                  </a:schemeClr>
                </a:solidFill>
              </a:rPr>
              <a:t>e) Zapiši vse podmnožice množice E: </a:t>
            </a:r>
          </a:p>
        </p:txBody>
      </p:sp>
      <p:sp>
        <p:nvSpPr>
          <p:cNvPr id="25" name="PoljeZBesedilom 24">
            <a:extLst>
              <a:ext uri="{FF2B5EF4-FFF2-40B4-BE49-F238E27FC236}">
                <a16:creationId xmlns:a16="http://schemas.microsoft.com/office/drawing/2014/main" id="{FE291C03-9036-F179-EF5A-E326EA29F776}"/>
              </a:ext>
            </a:extLst>
          </p:cNvPr>
          <p:cNvSpPr txBox="1"/>
          <p:nvPr/>
        </p:nvSpPr>
        <p:spPr>
          <a:xfrm>
            <a:off x="1424018" y="4320856"/>
            <a:ext cx="744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{  }, </a:t>
            </a:r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BD4144DC-3B8B-2963-2849-3D1B80194330}"/>
              </a:ext>
            </a:extLst>
          </p:cNvPr>
          <p:cNvSpPr txBox="1"/>
          <p:nvPr/>
        </p:nvSpPr>
        <p:spPr>
          <a:xfrm>
            <a:off x="2027521" y="4337061"/>
            <a:ext cx="12923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{ 137 }, </a:t>
            </a:r>
          </a:p>
        </p:txBody>
      </p:sp>
      <p:sp>
        <p:nvSpPr>
          <p:cNvPr id="29" name="PoljeZBesedilom 28">
            <a:extLst>
              <a:ext uri="{FF2B5EF4-FFF2-40B4-BE49-F238E27FC236}">
                <a16:creationId xmlns:a16="http://schemas.microsoft.com/office/drawing/2014/main" id="{94D41269-519D-96B2-5502-25EFA27C9430}"/>
              </a:ext>
            </a:extLst>
          </p:cNvPr>
          <p:cNvSpPr txBox="1"/>
          <p:nvPr/>
        </p:nvSpPr>
        <p:spPr>
          <a:xfrm>
            <a:off x="4610045" y="4311266"/>
            <a:ext cx="20120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{ 137, 239 }, </a:t>
            </a:r>
          </a:p>
        </p:txBody>
      </p:sp>
      <p:sp>
        <p:nvSpPr>
          <p:cNvPr id="31" name="PoljeZBesedilom 30">
            <a:extLst>
              <a:ext uri="{FF2B5EF4-FFF2-40B4-BE49-F238E27FC236}">
                <a16:creationId xmlns:a16="http://schemas.microsoft.com/office/drawing/2014/main" id="{015A97B1-2976-EDFA-DC2F-7D3AC0626039}"/>
              </a:ext>
            </a:extLst>
          </p:cNvPr>
          <p:cNvSpPr txBox="1"/>
          <p:nvPr/>
        </p:nvSpPr>
        <p:spPr>
          <a:xfrm>
            <a:off x="3289983" y="4290955"/>
            <a:ext cx="12923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chemeClr val="accent2">
                    <a:lumMod val="75000"/>
                  </a:schemeClr>
                </a:solidFill>
              </a:rPr>
              <a:t>{ 239 }, </a:t>
            </a:r>
          </a:p>
        </p:txBody>
      </p: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FEDD4057-B70E-5015-8AB3-DCFB1C329C50}"/>
              </a:ext>
            </a:extLst>
          </p:cNvPr>
          <p:cNvSpPr txBox="1"/>
          <p:nvPr/>
        </p:nvSpPr>
        <p:spPr>
          <a:xfrm flipH="1">
            <a:off x="426268" y="5208847"/>
            <a:ext cx="4538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Prazna množica je podmnožica vsake množice.</a:t>
            </a:r>
          </a:p>
        </p:txBody>
      </p:sp>
      <p:sp>
        <p:nvSpPr>
          <p:cNvPr id="33" name="Puščica: dol 32">
            <a:extLst>
              <a:ext uri="{FF2B5EF4-FFF2-40B4-BE49-F238E27FC236}">
                <a16:creationId xmlns:a16="http://schemas.microsoft.com/office/drawing/2014/main" id="{66D1D645-6D75-194B-F233-AE11B196B3DB}"/>
              </a:ext>
            </a:extLst>
          </p:cNvPr>
          <p:cNvSpPr/>
          <p:nvPr/>
        </p:nvSpPr>
        <p:spPr>
          <a:xfrm>
            <a:off x="1564629" y="4869548"/>
            <a:ext cx="231446" cy="354407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5" name="Puščica: dol 34">
            <a:extLst>
              <a:ext uri="{FF2B5EF4-FFF2-40B4-BE49-F238E27FC236}">
                <a16:creationId xmlns:a16="http://schemas.microsoft.com/office/drawing/2014/main" id="{18AF84ED-4D17-E5EF-10E5-1B21C015B7A1}"/>
              </a:ext>
            </a:extLst>
          </p:cNvPr>
          <p:cNvSpPr/>
          <p:nvPr/>
        </p:nvSpPr>
        <p:spPr>
          <a:xfrm>
            <a:off x="5847871" y="4869548"/>
            <a:ext cx="239787" cy="354407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58DC8C9F-0906-E638-9663-E6BB38EFBB6C}"/>
              </a:ext>
            </a:extLst>
          </p:cNvPr>
          <p:cNvSpPr txBox="1"/>
          <p:nvPr/>
        </p:nvSpPr>
        <p:spPr>
          <a:xfrm flipH="1">
            <a:off x="6087658" y="5046751"/>
            <a:ext cx="4538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Vsaka množica je podmnožica sama sebi. </a:t>
            </a:r>
          </a:p>
        </p:txBody>
      </p:sp>
    </p:spTree>
    <p:extLst>
      <p:ext uri="{BB962C8B-B14F-4D97-AF65-F5344CB8AC3E}">
        <p14:creationId xmlns:p14="http://schemas.microsoft.com/office/powerpoint/2010/main" val="2602680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2" grpId="0"/>
      <p:bldP spid="14" grpId="0"/>
      <p:bldP spid="15" grpId="0" animBg="1"/>
      <p:bldP spid="15" grpId="1" animBg="1"/>
      <p:bldP spid="16" grpId="0"/>
      <p:bldP spid="18" grpId="0"/>
      <p:bldP spid="19" grpId="0" animBg="1"/>
      <p:bldP spid="19" grpId="1" animBg="1"/>
      <p:bldP spid="21" grpId="0" animBg="1"/>
      <p:bldP spid="21" grpId="1" animBg="1"/>
      <p:bldP spid="23" grpId="0"/>
      <p:bldP spid="24" grpId="0"/>
      <p:bldP spid="25" grpId="0"/>
      <p:bldP spid="27" grpId="0"/>
      <p:bldP spid="29" grpId="0"/>
      <p:bldP spid="31" grpId="0"/>
      <p:bldP spid="32" grpId="0"/>
      <p:bldP spid="33" grpId="0" animBg="1"/>
      <p:bldP spid="35" grpId="0" animBg="1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snovna in prazna množica">
            <a:extLst>
              <a:ext uri="{FF2B5EF4-FFF2-40B4-BE49-F238E27FC236}">
                <a16:creationId xmlns:a16="http://schemas.microsoft.com/office/drawing/2014/main" id="{35F44C27-968D-930D-FE30-2DB3968642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734" y="180873"/>
            <a:ext cx="329565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ipsa 3">
            <a:extLst>
              <a:ext uri="{FF2B5EF4-FFF2-40B4-BE49-F238E27FC236}">
                <a16:creationId xmlns:a16="http://schemas.microsoft.com/office/drawing/2014/main" id="{2EF3F501-8CA1-34F0-B2CF-8079FE250539}"/>
              </a:ext>
            </a:extLst>
          </p:cNvPr>
          <p:cNvSpPr/>
          <p:nvPr/>
        </p:nvSpPr>
        <p:spPr>
          <a:xfrm>
            <a:off x="886968" y="658368"/>
            <a:ext cx="1847088" cy="1188720"/>
          </a:xfrm>
          <a:prstGeom prst="ellipse">
            <a:avLst/>
          </a:prstGeom>
          <a:solidFill>
            <a:schemeClr val="accent1">
              <a:alpha val="1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A83B210B-1BE3-4B4C-85F3-ABB2043EAEE3}"/>
              </a:ext>
            </a:extLst>
          </p:cNvPr>
          <p:cNvSpPr txBox="1"/>
          <p:nvPr/>
        </p:nvSpPr>
        <p:spPr>
          <a:xfrm>
            <a:off x="4396645" y="427535"/>
            <a:ext cx="47747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0070C0"/>
                </a:solidFill>
              </a:rPr>
              <a:t>f) Zapiši vse podmnožice množice D: 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3FF98E2E-9C1D-EEF3-12B6-25F9614B0EBB}"/>
              </a:ext>
            </a:extLst>
          </p:cNvPr>
          <p:cNvSpPr txBox="1"/>
          <p:nvPr/>
        </p:nvSpPr>
        <p:spPr>
          <a:xfrm>
            <a:off x="4396645" y="889200"/>
            <a:ext cx="744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{  }, 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C8A9E0C2-AF64-85FC-9497-CFBF35318FC1}"/>
              </a:ext>
            </a:extLst>
          </p:cNvPr>
          <p:cNvSpPr txBox="1"/>
          <p:nvPr/>
        </p:nvSpPr>
        <p:spPr>
          <a:xfrm>
            <a:off x="4968906" y="889200"/>
            <a:ext cx="9460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{24}, 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73677A90-B892-A20C-86DC-13FBCF7318DA}"/>
              </a:ext>
            </a:extLst>
          </p:cNvPr>
          <p:cNvSpPr txBox="1"/>
          <p:nvPr/>
        </p:nvSpPr>
        <p:spPr>
          <a:xfrm>
            <a:off x="5743146" y="889200"/>
            <a:ext cx="12923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{ 126 }, 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1B8DA152-AA33-72C2-B604-2008BF46D261}"/>
              </a:ext>
            </a:extLst>
          </p:cNvPr>
          <p:cNvSpPr txBox="1"/>
          <p:nvPr/>
        </p:nvSpPr>
        <p:spPr>
          <a:xfrm>
            <a:off x="6863634" y="862238"/>
            <a:ext cx="12923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{ 332 }, 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A130C2F4-F4EC-085A-9B60-2ED400AC7FBE}"/>
              </a:ext>
            </a:extLst>
          </p:cNvPr>
          <p:cNvSpPr txBox="1"/>
          <p:nvPr/>
        </p:nvSpPr>
        <p:spPr>
          <a:xfrm>
            <a:off x="9735442" y="800683"/>
            <a:ext cx="17475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{ 24,332 }, 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30400990-C6CC-1963-702A-3CDDF914221F}"/>
              </a:ext>
            </a:extLst>
          </p:cNvPr>
          <p:cNvSpPr txBox="1"/>
          <p:nvPr/>
        </p:nvSpPr>
        <p:spPr>
          <a:xfrm>
            <a:off x="7984122" y="800683"/>
            <a:ext cx="18293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{ 24, 126 }, 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B548E6DF-F969-9DB9-74FD-FC051A5A9A53}"/>
              </a:ext>
            </a:extLst>
          </p:cNvPr>
          <p:cNvSpPr txBox="1"/>
          <p:nvPr/>
        </p:nvSpPr>
        <p:spPr>
          <a:xfrm>
            <a:off x="4396645" y="1412420"/>
            <a:ext cx="20120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{ 126, 332 }, 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FAC04941-AB89-1520-761C-284BE6F4AC45}"/>
              </a:ext>
            </a:extLst>
          </p:cNvPr>
          <p:cNvSpPr txBox="1"/>
          <p:nvPr/>
        </p:nvSpPr>
        <p:spPr>
          <a:xfrm>
            <a:off x="6277003" y="1385458"/>
            <a:ext cx="25490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{24, 126, 332  }, </a:t>
            </a:r>
          </a:p>
        </p:txBody>
      </p:sp>
      <p:cxnSp>
        <p:nvCxnSpPr>
          <p:cNvPr id="15" name="Raven povezovalnik 14">
            <a:extLst>
              <a:ext uri="{FF2B5EF4-FFF2-40B4-BE49-F238E27FC236}">
                <a16:creationId xmlns:a16="http://schemas.microsoft.com/office/drawing/2014/main" id="{3EB8ABAF-2384-23A5-AB2E-ECECD35955C5}"/>
              </a:ext>
            </a:extLst>
          </p:cNvPr>
          <p:cNvCxnSpPr>
            <a:cxnSpLocks/>
          </p:cNvCxnSpPr>
          <p:nvPr/>
        </p:nvCxnSpPr>
        <p:spPr>
          <a:xfrm>
            <a:off x="640080" y="2241665"/>
            <a:ext cx="11283696" cy="4012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Slika 17">
            <a:extLst>
              <a:ext uri="{FF2B5EF4-FFF2-40B4-BE49-F238E27FC236}">
                <a16:creationId xmlns:a16="http://schemas.microsoft.com/office/drawing/2014/main" id="{126A1D76-C017-6440-C312-66A922F446C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2318" b="88283"/>
          <a:stretch/>
        </p:blipFill>
        <p:spPr>
          <a:xfrm>
            <a:off x="34142" y="2431899"/>
            <a:ext cx="5608469" cy="363576"/>
          </a:xfrm>
          <a:prstGeom prst="rect">
            <a:avLst/>
          </a:prstGeom>
        </p:spPr>
      </p:pic>
      <p:pic>
        <p:nvPicPr>
          <p:cNvPr id="20" name="Slika 19">
            <a:extLst>
              <a:ext uri="{FF2B5EF4-FFF2-40B4-BE49-F238E27FC236}">
                <a16:creationId xmlns:a16="http://schemas.microsoft.com/office/drawing/2014/main" id="{D0C357F4-BFD4-00BC-8313-3B9B417F4A5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1528" r="63503"/>
          <a:stretch/>
        </p:blipFill>
        <p:spPr>
          <a:xfrm>
            <a:off x="357213" y="2762261"/>
            <a:ext cx="2906598" cy="1743813"/>
          </a:xfrm>
          <a:prstGeom prst="rect">
            <a:avLst/>
          </a:prstGeom>
        </p:spPr>
      </p:pic>
      <p:sp>
        <p:nvSpPr>
          <p:cNvPr id="23" name="PoljeZBesedilom 22">
            <a:extLst>
              <a:ext uri="{FF2B5EF4-FFF2-40B4-BE49-F238E27FC236}">
                <a16:creationId xmlns:a16="http://schemas.microsoft.com/office/drawing/2014/main" id="{2950BE9A-221D-12FA-C03B-046E3ED7ED35}"/>
              </a:ext>
            </a:extLst>
          </p:cNvPr>
          <p:cNvSpPr txBox="1"/>
          <p:nvPr/>
        </p:nvSpPr>
        <p:spPr>
          <a:xfrm>
            <a:off x="6549390" y="2466316"/>
            <a:ext cx="34541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i="1" dirty="0"/>
              <a:t>Najprej narišimo </a:t>
            </a:r>
            <a:r>
              <a:rPr lang="sl-SI" i="1" dirty="0" err="1"/>
              <a:t>Vennov</a:t>
            </a:r>
            <a:r>
              <a:rPr lang="sl-SI" i="1" dirty="0"/>
              <a:t> diagram</a:t>
            </a:r>
            <a:r>
              <a:rPr lang="sl-SI" dirty="0"/>
              <a:t>. </a:t>
            </a:r>
          </a:p>
        </p:txBody>
      </p:sp>
      <p:pic>
        <p:nvPicPr>
          <p:cNvPr id="25" name="Slika 24">
            <a:extLst>
              <a:ext uri="{FF2B5EF4-FFF2-40B4-BE49-F238E27FC236}">
                <a16:creationId xmlns:a16="http://schemas.microsoft.com/office/drawing/2014/main" id="{B210FA0E-F302-425D-A7B7-F9B3CC04B67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989" t="7545" r="3870"/>
          <a:stretch/>
        </p:blipFill>
        <p:spPr>
          <a:xfrm>
            <a:off x="137160" y="4396346"/>
            <a:ext cx="4754880" cy="2351926"/>
          </a:xfrm>
          <a:prstGeom prst="rect">
            <a:avLst/>
          </a:prstGeom>
        </p:spPr>
      </p:pic>
      <p:sp>
        <p:nvSpPr>
          <p:cNvPr id="26" name="Pravokotnik 25">
            <a:extLst>
              <a:ext uri="{FF2B5EF4-FFF2-40B4-BE49-F238E27FC236}">
                <a16:creationId xmlns:a16="http://schemas.microsoft.com/office/drawing/2014/main" id="{947B2C33-6F1D-A162-ADF9-2CEAE8596942}"/>
              </a:ext>
            </a:extLst>
          </p:cNvPr>
          <p:cNvSpPr/>
          <p:nvPr/>
        </p:nvSpPr>
        <p:spPr>
          <a:xfrm>
            <a:off x="1088136" y="4836436"/>
            <a:ext cx="457200" cy="3939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7" name="PoljeZBesedilom 26">
            <a:extLst>
              <a:ext uri="{FF2B5EF4-FFF2-40B4-BE49-F238E27FC236}">
                <a16:creationId xmlns:a16="http://schemas.microsoft.com/office/drawing/2014/main" id="{DF5830E1-C1D7-2D26-812C-F22690CB63D6}"/>
              </a:ext>
            </a:extLst>
          </p:cNvPr>
          <p:cNvSpPr txBox="1"/>
          <p:nvPr/>
        </p:nvSpPr>
        <p:spPr>
          <a:xfrm>
            <a:off x="1152144" y="4895694"/>
            <a:ext cx="329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/>
              <a:t>1</a:t>
            </a:r>
          </a:p>
        </p:txBody>
      </p:sp>
      <p:pic>
        <p:nvPicPr>
          <p:cNvPr id="29" name="Slika 28">
            <a:extLst>
              <a:ext uri="{FF2B5EF4-FFF2-40B4-BE49-F238E27FC236}">
                <a16:creationId xmlns:a16="http://schemas.microsoft.com/office/drawing/2014/main" id="{96F6B478-86EE-D3CA-5B14-3EACC9A6D09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6068" r="79037"/>
          <a:stretch/>
        </p:blipFill>
        <p:spPr>
          <a:xfrm>
            <a:off x="3931070" y="2937159"/>
            <a:ext cx="1675264" cy="1125367"/>
          </a:xfrm>
          <a:prstGeom prst="rect">
            <a:avLst/>
          </a:prstGeom>
        </p:spPr>
      </p:pic>
      <p:pic>
        <p:nvPicPr>
          <p:cNvPr id="31" name="Slika 30">
            <a:extLst>
              <a:ext uri="{FF2B5EF4-FFF2-40B4-BE49-F238E27FC236}">
                <a16:creationId xmlns:a16="http://schemas.microsoft.com/office/drawing/2014/main" id="{DE6CA660-4E5D-24FF-F19B-D2448EB94E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9093" y="3960579"/>
            <a:ext cx="2287397" cy="2433401"/>
          </a:xfrm>
          <a:prstGeom prst="rect">
            <a:avLst/>
          </a:prstGeom>
        </p:spPr>
      </p:pic>
      <p:sp>
        <p:nvSpPr>
          <p:cNvPr id="32" name="Elipsa 31">
            <a:extLst>
              <a:ext uri="{FF2B5EF4-FFF2-40B4-BE49-F238E27FC236}">
                <a16:creationId xmlns:a16="http://schemas.microsoft.com/office/drawing/2014/main" id="{F83FD35D-7E61-B00B-F4F4-36D551E10A0A}"/>
              </a:ext>
            </a:extLst>
          </p:cNvPr>
          <p:cNvSpPr/>
          <p:nvPr/>
        </p:nvSpPr>
        <p:spPr>
          <a:xfrm>
            <a:off x="996223" y="4836436"/>
            <a:ext cx="549113" cy="502920"/>
          </a:xfrm>
          <a:prstGeom prst="ellipse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34" name="Slika 33">
            <a:extLst>
              <a:ext uri="{FF2B5EF4-FFF2-40B4-BE49-F238E27FC236}">
                <a16:creationId xmlns:a16="http://schemas.microsoft.com/office/drawing/2014/main" id="{111AD747-C70E-6ABC-1AAE-5AC5BB3F1246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472" t="98"/>
          <a:stretch/>
        </p:blipFill>
        <p:spPr>
          <a:xfrm>
            <a:off x="5065059" y="6167718"/>
            <a:ext cx="5048387" cy="690282"/>
          </a:xfrm>
          <a:prstGeom prst="rect">
            <a:avLst/>
          </a:prstGeom>
        </p:spPr>
      </p:pic>
      <p:pic>
        <p:nvPicPr>
          <p:cNvPr id="36" name="Slika 35">
            <a:extLst>
              <a:ext uri="{FF2B5EF4-FFF2-40B4-BE49-F238E27FC236}">
                <a16:creationId xmlns:a16="http://schemas.microsoft.com/office/drawing/2014/main" id="{28F4A3EB-5B46-C811-11E4-4DBD02933F1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9434" t="2158"/>
          <a:stretch/>
        </p:blipFill>
        <p:spPr>
          <a:xfrm>
            <a:off x="5441952" y="2762261"/>
            <a:ext cx="4840263" cy="1311881"/>
          </a:xfrm>
          <a:prstGeom prst="rect">
            <a:avLst/>
          </a:prstGeom>
        </p:spPr>
      </p:pic>
      <p:sp>
        <p:nvSpPr>
          <p:cNvPr id="37" name="PoljeZBesedilom 36">
            <a:extLst>
              <a:ext uri="{FF2B5EF4-FFF2-40B4-BE49-F238E27FC236}">
                <a16:creationId xmlns:a16="http://schemas.microsoft.com/office/drawing/2014/main" id="{2BE19F1D-457E-9657-D402-1743A977657C}"/>
              </a:ext>
            </a:extLst>
          </p:cNvPr>
          <p:cNvSpPr txBox="1"/>
          <p:nvPr/>
        </p:nvSpPr>
        <p:spPr>
          <a:xfrm>
            <a:off x="7016731" y="4467075"/>
            <a:ext cx="39024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>
                <a:solidFill>
                  <a:srgbClr val="00B050"/>
                </a:solidFill>
              </a:rPr>
              <a:t>Množica je zapisano s veliko tiskano</a:t>
            </a:r>
          </a:p>
          <a:p>
            <a:r>
              <a:rPr lang="sl-SI" sz="2000" dirty="0">
                <a:solidFill>
                  <a:srgbClr val="00B050"/>
                </a:solidFill>
              </a:rPr>
              <a:t>črko, ali pa z zavitim oklepajem {</a:t>
            </a:r>
            <a:r>
              <a:rPr lang="sl-SI" sz="2000" dirty="0"/>
              <a:t> </a:t>
            </a:r>
            <a:r>
              <a:rPr lang="sl-SI" sz="2000" dirty="0">
                <a:solidFill>
                  <a:srgbClr val="00B050"/>
                </a:solidFill>
              </a:rPr>
              <a:t>}. </a:t>
            </a:r>
          </a:p>
        </p:txBody>
      </p:sp>
    </p:spTree>
    <p:extLst>
      <p:ext uri="{BB962C8B-B14F-4D97-AF65-F5344CB8AC3E}">
        <p14:creationId xmlns:p14="http://schemas.microsoft.com/office/powerpoint/2010/main" val="2661369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23" grpId="0"/>
      <p:bldP spid="32" grpId="0" animBg="1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id="{06793F1F-987A-C7C3-DD49-BEF4949A7CA2}"/>
              </a:ext>
            </a:extLst>
          </p:cNvPr>
          <p:cNvSpPr txBox="1"/>
          <p:nvPr/>
        </p:nvSpPr>
        <p:spPr>
          <a:xfrm>
            <a:off x="395478" y="334756"/>
            <a:ext cx="60944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2800" b="1" dirty="0">
                <a:solidFill>
                  <a:srgbClr val="C00000"/>
                </a:solidFill>
              </a:rPr>
              <a:t>6. Element ( ∈ ), ni element ( ∉ )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E9828766-8C5F-C966-250E-4BEE68DDF1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976"/>
            <a:ext cx="6218459" cy="3033023"/>
          </a:xfrm>
          <a:prstGeom prst="rect">
            <a:avLst/>
          </a:prstGeom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67A69176-F2DF-93B8-B4E2-E8901A1F9D89}"/>
              </a:ext>
            </a:extLst>
          </p:cNvPr>
          <p:cNvSpPr txBox="1"/>
          <p:nvPr/>
        </p:nvSpPr>
        <p:spPr>
          <a:xfrm>
            <a:off x="5767641" y="747008"/>
            <a:ext cx="14446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>
                <a:solidFill>
                  <a:srgbClr val="002060"/>
                </a:solidFill>
              </a:rPr>
              <a:t>a</a:t>
            </a:r>
            <a:r>
              <a:rPr lang="sl-SI" sz="2800" dirty="0">
                <a:solidFill>
                  <a:srgbClr val="002060"/>
                </a:solidFill>
              </a:rPr>
              <a:t>)    A = {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BE7037A4-6991-1077-AE26-3CD6131C12F9}"/>
              </a:ext>
            </a:extLst>
          </p:cNvPr>
          <p:cNvSpPr txBox="1"/>
          <p:nvPr/>
        </p:nvSpPr>
        <p:spPr>
          <a:xfrm>
            <a:off x="5800502" y="1381196"/>
            <a:ext cx="13789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b)    B= {</a:t>
            </a:r>
          </a:p>
        </p:txBody>
      </p:sp>
      <p:sp>
        <p:nvSpPr>
          <p:cNvPr id="8" name="Elipsa 7">
            <a:extLst>
              <a:ext uri="{FF2B5EF4-FFF2-40B4-BE49-F238E27FC236}">
                <a16:creationId xmlns:a16="http://schemas.microsoft.com/office/drawing/2014/main" id="{8347860A-5602-BDE6-A5F0-13B8CF654F47}"/>
              </a:ext>
            </a:extLst>
          </p:cNvPr>
          <p:cNvSpPr/>
          <p:nvPr/>
        </p:nvSpPr>
        <p:spPr>
          <a:xfrm>
            <a:off x="863606" y="1375432"/>
            <a:ext cx="2386584" cy="1773484"/>
          </a:xfrm>
          <a:prstGeom prst="ellipse">
            <a:avLst/>
          </a:prstGeom>
          <a:solidFill>
            <a:srgbClr val="00B0F0">
              <a:alpha val="1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Elipsa 9">
            <a:extLst>
              <a:ext uri="{FF2B5EF4-FFF2-40B4-BE49-F238E27FC236}">
                <a16:creationId xmlns:a16="http://schemas.microsoft.com/office/drawing/2014/main" id="{B6106F25-0428-F327-1519-13691693638C}"/>
              </a:ext>
            </a:extLst>
          </p:cNvPr>
          <p:cNvSpPr/>
          <p:nvPr/>
        </p:nvSpPr>
        <p:spPr>
          <a:xfrm>
            <a:off x="2249424" y="1381196"/>
            <a:ext cx="2386584" cy="1773484"/>
          </a:xfrm>
          <a:prstGeom prst="ellipse">
            <a:avLst/>
          </a:prstGeom>
          <a:solidFill>
            <a:srgbClr val="7030A0">
              <a:alpha val="1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34EA5B4E-2354-20F5-951C-E1887657BE12}"/>
              </a:ext>
            </a:extLst>
          </p:cNvPr>
          <p:cNvSpPr txBox="1"/>
          <p:nvPr/>
        </p:nvSpPr>
        <p:spPr>
          <a:xfrm>
            <a:off x="7143369" y="754719"/>
            <a:ext cx="22509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2060"/>
                </a:solidFill>
              </a:rPr>
              <a:t>1, 2, 3, 4, 5, 6}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8528797B-B2ED-E560-B2FA-4FA170075D31}"/>
              </a:ext>
            </a:extLst>
          </p:cNvPr>
          <p:cNvSpPr txBox="1"/>
          <p:nvPr/>
        </p:nvSpPr>
        <p:spPr>
          <a:xfrm>
            <a:off x="7095278" y="1378314"/>
            <a:ext cx="2351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5, 6,7, 8, 9, 10}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F3517E86-5774-B75B-6130-DD35A9A188AD}"/>
                  </a:ext>
                </a:extLst>
              </p:cNvPr>
              <p:cNvSpPr txBox="1"/>
              <p:nvPr/>
            </p:nvSpPr>
            <p:spPr>
              <a:xfrm>
                <a:off x="5754971" y="2009620"/>
                <a:ext cx="209147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800" dirty="0">
                    <a:solidFill>
                      <a:srgbClr val="C00000"/>
                    </a:solidFill>
                  </a:rPr>
                  <a:t>c)    A </a:t>
                </a:r>
                <a14:m>
                  <m:oMath xmlns:m="http://schemas.openxmlformats.org/officeDocument/2006/math">
                    <m:r>
                      <a:rPr lang="sl-SI" sz="28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m:rPr>
                        <m:sty m:val="p"/>
                      </m:rPr>
                      <a:rPr lang="sl-SI" sz="28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a:rPr lang="sl-SI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l-SI" sz="2800" dirty="0">
                    <a:solidFill>
                      <a:srgbClr val="C00000"/>
                    </a:solidFill>
                  </a:rPr>
                  <a:t>= {</a:t>
                </a:r>
              </a:p>
            </p:txBody>
          </p:sp>
        </mc:Choice>
        <mc:Fallback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F3517E86-5774-B75B-6130-DD35A9A188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4971" y="2009620"/>
                <a:ext cx="2091470" cy="523220"/>
              </a:xfrm>
              <a:prstGeom prst="rect">
                <a:avLst/>
              </a:prstGeom>
              <a:blipFill>
                <a:blip r:embed="rId3"/>
                <a:stretch>
                  <a:fillRect l="-5831" t="-11765" r="-3499" b="-3411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BCA6ADFE-150D-234A-1DEA-E854B318F6F6}"/>
              </a:ext>
            </a:extLst>
          </p:cNvPr>
          <p:cNvSpPr txBox="1"/>
          <p:nvPr/>
        </p:nvSpPr>
        <p:spPr>
          <a:xfrm>
            <a:off x="7677446" y="2009620"/>
            <a:ext cx="8338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5,6 }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E6B871EC-C29C-F2A4-4EF1-F7151C9561DA}"/>
                  </a:ext>
                </a:extLst>
              </p:cNvPr>
              <p:cNvSpPr txBox="1"/>
              <p:nvPr/>
            </p:nvSpPr>
            <p:spPr>
              <a:xfrm>
                <a:off x="5800502" y="2688699"/>
                <a:ext cx="209147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l-SI" sz="2800" dirty="0">
                    <a:solidFill>
                      <a:srgbClr val="00B050"/>
                    </a:solidFill>
                  </a:rPr>
                  <a:t>d)    A </a:t>
                </a:r>
                <a14:m>
                  <m:oMath xmlns:m="http://schemas.openxmlformats.org/officeDocument/2006/math">
                    <m:r>
                      <a:rPr lang="sl-SI" sz="28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m:rPr>
                        <m:sty m:val="p"/>
                      </m:rPr>
                      <a:rPr lang="sl-SI" sz="2800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</m:t>
                    </m:r>
                    <m:r>
                      <a:rPr lang="sl-SI" sz="28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l-SI" sz="2800" dirty="0">
                    <a:solidFill>
                      <a:srgbClr val="00B050"/>
                    </a:solidFill>
                  </a:rPr>
                  <a:t>= {</a:t>
                </a:r>
              </a:p>
            </p:txBody>
          </p:sp>
        </mc:Choice>
        <mc:Fallback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E6B871EC-C29C-F2A4-4EF1-F7151C9561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0502" y="2688699"/>
                <a:ext cx="2091470" cy="523220"/>
              </a:xfrm>
              <a:prstGeom prst="rect">
                <a:avLst/>
              </a:prstGeom>
              <a:blipFill>
                <a:blip r:embed="rId4"/>
                <a:stretch>
                  <a:fillRect l="-6122" t="-10465" r="-4956" b="-3255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CACA19E3-1DC1-3C0E-D463-B35BC0D30745}"/>
              </a:ext>
            </a:extLst>
          </p:cNvPr>
          <p:cNvSpPr txBox="1"/>
          <p:nvPr/>
        </p:nvSpPr>
        <p:spPr>
          <a:xfrm>
            <a:off x="7846441" y="2688699"/>
            <a:ext cx="3850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>
                <a:solidFill>
                  <a:srgbClr val="00B050"/>
                </a:solidFill>
              </a:rPr>
              <a:t>1, 2, 3, 4, 5, 6, 7, 8, 9, 10}</a:t>
            </a:r>
          </a:p>
        </p:txBody>
      </p:sp>
      <p:sp>
        <p:nvSpPr>
          <p:cNvPr id="17" name="Elipsa 16">
            <a:extLst>
              <a:ext uri="{FF2B5EF4-FFF2-40B4-BE49-F238E27FC236}">
                <a16:creationId xmlns:a16="http://schemas.microsoft.com/office/drawing/2014/main" id="{02E7402F-5DF8-2F38-38F5-5960AFB73050}"/>
              </a:ext>
            </a:extLst>
          </p:cNvPr>
          <p:cNvSpPr/>
          <p:nvPr/>
        </p:nvSpPr>
        <p:spPr>
          <a:xfrm>
            <a:off x="2326646" y="1658170"/>
            <a:ext cx="923544" cy="1213772"/>
          </a:xfrm>
          <a:prstGeom prst="ellipse">
            <a:avLst/>
          </a:prstGeom>
          <a:solidFill>
            <a:srgbClr val="C00000">
              <a:alpha val="1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8" name="Elipsa 17">
            <a:extLst>
              <a:ext uri="{FF2B5EF4-FFF2-40B4-BE49-F238E27FC236}">
                <a16:creationId xmlns:a16="http://schemas.microsoft.com/office/drawing/2014/main" id="{9B00CC0A-D555-11A9-26DA-70D6882019B8}"/>
              </a:ext>
            </a:extLst>
          </p:cNvPr>
          <p:cNvSpPr/>
          <p:nvPr/>
        </p:nvSpPr>
        <p:spPr>
          <a:xfrm>
            <a:off x="891732" y="1355592"/>
            <a:ext cx="2422409" cy="1793324"/>
          </a:xfrm>
          <a:prstGeom prst="ellipse">
            <a:avLst/>
          </a:prstGeom>
          <a:solidFill>
            <a:srgbClr val="00B05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0" name="Elipsa 19">
            <a:extLst>
              <a:ext uri="{FF2B5EF4-FFF2-40B4-BE49-F238E27FC236}">
                <a16:creationId xmlns:a16="http://schemas.microsoft.com/office/drawing/2014/main" id="{ABD4E28C-2CD9-386F-8784-E9E872C27EA4}"/>
              </a:ext>
            </a:extLst>
          </p:cNvPr>
          <p:cNvSpPr/>
          <p:nvPr/>
        </p:nvSpPr>
        <p:spPr>
          <a:xfrm>
            <a:off x="2231511" y="1349828"/>
            <a:ext cx="2422409" cy="1782130"/>
          </a:xfrm>
          <a:prstGeom prst="ellipse">
            <a:avLst/>
          </a:prstGeom>
          <a:solidFill>
            <a:srgbClr val="00B050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22" name="Slika 21">
            <a:extLst>
              <a:ext uri="{FF2B5EF4-FFF2-40B4-BE49-F238E27FC236}">
                <a16:creationId xmlns:a16="http://schemas.microsoft.com/office/drawing/2014/main" id="{D3E08D84-8BEE-43C5-9730-6F989072A9D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" t="8424" r="-12579" b="45306"/>
          <a:stretch/>
        </p:blipFill>
        <p:spPr>
          <a:xfrm>
            <a:off x="7212267" y="4436668"/>
            <a:ext cx="1886413" cy="2248414"/>
          </a:xfrm>
          <a:prstGeom prst="rect">
            <a:avLst/>
          </a:prstGeom>
        </p:spPr>
      </p:pic>
      <p:pic>
        <p:nvPicPr>
          <p:cNvPr id="24" name="Slika 23">
            <a:extLst>
              <a:ext uri="{FF2B5EF4-FFF2-40B4-BE49-F238E27FC236}">
                <a16:creationId xmlns:a16="http://schemas.microsoft.com/office/drawing/2014/main" id="{6F6F78D6-DB39-1173-73F8-9DCEF65F2A6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55144" r="11541"/>
          <a:stretch/>
        </p:blipFill>
        <p:spPr>
          <a:xfrm>
            <a:off x="8946650" y="4431155"/>
            <a:ext cx="1650315" cy="2426845"/>
          </a:xfrm>
          <a:prstGeom prst="rect">
            <a:avLst/>
          </a:prstGeom>
        </p:spPr>
      </p:pic>
      <p:sp>
        <p:nvSpPr>
          <p:cNvPr id="26" name="PoljeZBesedilom 25">
            <a:extLst>
              <a:ext uri="{FF2B5EF4-FFF2-40B4-BE49-F238E27FC236}">
                <a16:creationId xmlns:a16="http://schemas.microsoft.com/office/drawing/2014/main" id="{4064A533-5CED-9511-0103-CA01D082E35D}"/>
              </a:ext>
            </a:extLst>
          </p:cNvPr>
          <p:cNvSpPr txBox="1"/>
          <p:nvPr/>
        </p:nvSpPr>
        <p:spPr>
          <a:xfrm>
            <a:off x="5584411" y="3359433"/>
            <a:ext cx="609447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2800" dirty="0">
                <a:solidFill>
                  <a:srgbClr val="C00000"/>
                </a:solidFill>
              </a:rPr>
              <a:t>Med številom in množico je lahko znak: ∈ ali ∉.</a:t>
            </a:r>
          </a:p>
        </p:txBody>
      </p:sp>
      <p:cxnSp>
        <p:nvCxnSpPr>
          <p:cNvPr id="28" name="Raven puščični povezovalnik 27">
            <a:extLst>
              <a:ext uri="{FF2B5EF4-FFF2-40B4-BE49-F238E27FC236}">
                <a16:creationId xmlns:a16="http://schemas.microsoft.com/office/drawing/2014/main" id="{93406D8C-3562-D3BA-FA2F-A3FEC6EAAE69}"/>
              </a:ext>
            </a:extLst>
          </p:cNvPr>
          <p:cNvCxnSpPr/>
          <p:nvPr/>
        </p:nvCxnSpPr>
        <p:spPr>
          <a:xfrm>
            <a:off x="6912864" y="4046857"/>
            <a:ext cx="764582" cy="47705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ven puščični povezovalnik 29">
            <a:extLst>
              <a:ext uri="{FF2B5EF4-FFF2-40B4-BE49-F238E27FC236}">
                <a16:creationId xmlns:a16="http://schemas.microsoft.com/office/drawing/2014/main" id="{6B329396-CEC6-7B57-8911-C683831431E3}"/>
              </a:ext>
            </a:extLst>
          </p:cNvPr>
          <p:cNvCxnSpPr>
            <a:cxnSpLocks/>
          </p:cNvCxnSpPr>
          <p:nvPr/>
        </p:nvCxnSpPr>
        <p:spPr>
          <a:xfrm flipH="1">
            <a:off x="8364157" y="3989767"/>
            <a:ext cx="294343" cy="47705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oljeZBesedilom 31">
            <a:extLst>
              <a:ext uri="{FF2B5EF4-FFF2-40B4-BE49-F238E27FC236}">
                <a16:creationId xmlns:a16="http://schemas.microsoft.com/office/drawing/2014/main" id="{6513D949-E927-E3DF-395E-DD0D6DB71884}"/>
              </a:ext>
            </a:extLst>
          </p:cNvPr>
          <p:cNvSpPr txBox="1"/>
          <p:nvPr/>
        </p:nvSpPr>
        <p:spPr>
          <a:xfrm>
            <a:off x="576343" y="4409146"/>
            <a:ext cx="727009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2400" dirty="0"/>
              <a:t>Število 1 je element množice A ( pripada množici A). </a:t>
            </a:r>
          </a:p>
          <a:p>
            <a:endParaRPr lang="sl-SI" sz="2400" dirty="0"/>
          </a:p>
          <a:p>
            <a:r>
              <a:rPr lang="sl-SI" sz="2400" dirty="0"/>
              <a:t>Število 7 ni element množice A ( ne pripada množici A). </a:t>
            </a:r>
          </a:p>
        </p:txBody>
      </p:sp>
    </p:spTree>
    <p:extLst>
      <p:ext uri="{BB962C8B-B14F-4D97-AF65-F5344CB8AC3E}">
        <p14:creationId xmlns:p14="http://schemas.microsoft.com/office/powerpoint/2010/main" val="351123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8" grpId="1" animBg="1"/>
      <p:bldP spid="8" grpId="2" animBg="1"/>
      <p:bldP spid="10" grpId="0" animBg="1"/>
      <p:bldP spid="10" grpId="1" animBg="1"/>
      <p:bldP spid="10" grpId="2" animBg="1"/>
      <p:bldP spid="11" grpId="0"/>
      <p:bldP spid="12" grpId="0"/>
      <p:bldP spid="13" grpId="0"/>
      <p:bldP spid="14" grpId="0"/>
      <p:bldP spid="15" grpId="0"/>
      <p:bldP spid="16" grpId="0"/>
      <p:bldP spid="17" grpId="0" animBg="1"/>
      <p:bldP spid="17" grpId="1" animBg="1"/>
      <p:bldP spid="18" grpId="0" animBg="1"/>
      <p:bldP spid="20" grpId="0" animBg="1"/>
      <p:bldP spid="26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A56E1490-7653-5C33-22B7-FBE2CC176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379" y="357977"/>
            <a:ext cx="7438910" cy="6863371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CE78D9EC-C296-6215-1E7F-B2541AFE7C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9237" y="1123853"/>
            <a:ext cx="5006774" cy="2232853"/>
          </a:xfrm>
          <a:prstGeom prst="rect">
            <a:avLst/>
          </a:prstGeom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EA4EB137-B20C-30AE-F6A8-CF4D276EFF96}"/>
              </a:ext>
            </a:extLst>
          </p:cNvPr>
          <p:cNvSpPr txBox="1"/>
          <p:nvPr/>
        </p:nvSpPr>
        <p:spPr>
          <a:xfrm>
            <a:off x="1784149" y="3136509"/>
            <a:ext cx="10381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0070C0"/>
                </a:solidFill>
              </a:rPr>
              <a:t>{8,10}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F94A4327-682C-FC10-BCA7-4E351CE9E6D3}"/>
              </a:ext>
            </a:extLst>
          </p:cNvPr>
          <p:cNvSpPr txBox="1"/>
          <p:nvPr/>
        </p:nvSpPr>
        <p:spPr>
          <a:xfrm>
            <a:off x="1676961" y="3637658"/>
            <a:ext cx="4192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7030A0"/>
                </a:solidFill>
              </a:rPr>
              <a:t>{2, 4, 6, 8, 9, 10, 11, 12}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1A2211E3-6423-4D54-A85C-DEF4787221E5}"/>
                  </a:ext>
                </a:extLst>
              </p:cNvPr>
              <p:cNvSpPr txBox="1"/>
              <p:nvPr/>
            </p:nvSpPr>
            <p:spPr>
              <a:xfrm>
                <a:off x="985794" y="4526280"/>
                <a:ext cx="54053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∉</m:t>
                      </m:r>
                    </m:oMath>
                  </m:oMathPara>
                </a14:m>
                <a:endParaRPr lang="sl-SI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0" name="PoljeZBesedilom 9">
                <a:extLst>
                  <a:ext uri="{FF2B5EF4-FFF2-40B4-BE49-F238E27FC236}">
                    <a16:creationId xmlns:a16="http://schemas.microsoft.com/office/drawing/2014/main" id="{1A2211E3-6423-4D54-A85C-DEF4787221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94" y="4526280"/>
                <a:ext cx="540533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A8D8A350-5EC9-D41C-6988-016F434E1F07}"/>
                  </a:ext>
                </a:extLst>
              </p:cNvPr>
              <p:cNvSpPr txBox="1"/>
              <p:nvPr/>
            </p:nvSpPr>
            <p:spPr>
              <a:xfrm flipH="1">
                <a:off x="1681203" y="5039874"/>
                <a:ext cx="69494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⊂</m:t>
                      </m:r>
                    </m:oMath>
                  </m:oMathPara>
                </a14:m>
                <a:endParaRPr lang="sl-SI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1" name="PoljeZBesedilom 10">
                <a:extLst>
                  <a:ext uri="{FF2B5EF4-FFF2-40B4-BE49-F238E27FC236}">
                    <a16:creationId xmlns:a16="http://schemas.microsoft.com/office/drawing/2014/main" id="{A8D8A350-5EC9-D41C-6988-016F434E1F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681203" y="5039874"/>
                <a:ext cx="69494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FD3D61A8-5B5D-FE6F-A547-9E19D7E21F98}"/>
                  </a:ext>
                </a:extLst>
              </p:cNvPr>
              <p:cNvSpPr txBox="1"/>
              <p:nvPr/>
            </p:nvSpPr>
            <p:spPr>
              <a:xfrm>
                <a:off x="1947210" y="5545836"/>
                <a:ext cx="58381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⊄</m:t>
                      </m:r>
                    </m:oMath>
                  </m:oMathPara>
                </a14:m>
                <a:endParaRPr lang="sl-SI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2" name="PoljeZBesedilom 11">
                <a:extLst>
                  <a:ext uri="{FF2B5EF4-FFF2-40B4-BE49-F238E27FC236}">
                    <a16:creationId xmlns:a16="http://schemas.microsoft.com/office/drawing/2014/main" id="{FD3D61A8-5B5D-FE6F-A547-9E19D7E21F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7210" y="5545836"/>
                <a:ext cx="583814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B137074E-1EAD-62ED-6A5F-1BAD7B119FA9}"/>
                  </a:ext>
                </a:extLst>
              </p:cNvPr>
              <p:cNvSpPr txBox="1"/>
              <p:nvPr/>
            </p:nvSpPr>
            <p:spPr>
              <a:xfrm>
                <a:off x="1477290" y="2542032"/>
                <a:ext cx="144302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sl-SI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∉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sl-SI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⊂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sl-SI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⊄</m:t>
                      </m:r>
                    </m:oMath>
                  </m:oMathPara>
                </a14:m>
                <a:endParaRPr lang="sl-SI" sz="2400" dirty="0"/>
              </a:p>
            </p:txBody>
          </p:sp>
        </mc:Choice>
        <mc:Fallback xmlns="">
          <p:sp>
            <p:nvSpPr>
              <p:cNvPr id="13" name="PoljeZBesedilom 12">
                <a:extLst>
                  <a:ext uri="{FF2B5EF4-FFF2-40B4-BE49-F238E27FC236}">
                    <a16:creationId xmlns:a16="http://schemas.microsoft.com/office/drawing/2014/main" id="{B137074E-1EAD-62ED-6A5F-1BAD7B119F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7290" y="2542032"/>
                <a:ext cx="1443024" cy="461665"/>
              </a:xfrm>
              <a:prstGeom prst="rect">
                <a:avLst/>
              </a:prstGeom>
              <a:blipFill>
                <a:blip r:embed="rId7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ABDA7C3D-327B-8D1D-D306-74E9415D65FA}"/>
                  </a:ext>
                </a:extLst>
              </p:cNvPr>
              <p:cNvSpPr txBox="1"/>
              <p:nvPr/>
            </p:nvSpPr>
            <p:spPr>
              <a:xfrm>
                <a:off x="1064317" y="4069771"/>
                <a:ext cx="53412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</m:oMath>
                  </m:oMathPara>
                </a14:m>
                <a:endParaRPr lang="sl-SI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PoljeZBesedilom 14">
                <a:extLst>
                  <a:ext uri="{FF2B5EF4-FFF2-40B4-BE49-F238E27FC236}">
                    <a16:creationId xmlns:a16="http://schemas.microsoft.com/office/drawing/2014/main" id="{ABDA7C3D-327B-8D1D-D306-74E9415D65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317" y="4069771"/>
                <a:ext cx="534121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C973BA52-5C31-85A1-7E43-783AA956BBEC}"/>
                  </a:ext>
                </a:extLst>
              </p:cNvPr>
              <p:cNvSpPr txBox="1"/>
              <p:nvPr/>
            </p:nvSpPr>
            <p:spPr>
              <a:xfrm>
                <a:off x="1093147" y="6060270"/>
                <a:ext cx="58381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3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⊄</m:t>
                      </m:r>
                    </m:oMath>
                  </m:oMathPara>
                </a14:m>
                <a:endParaRPr lang="sl-SI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1" name="PoljeZBesedilom 20">
                <a:extLst>
                  <a:ext uri="{FF2B5EF4-FFF2-40B4-BE49-F238E27FC236}">
                    <a16:creationId xmlns:a16="http://schemas.microsoft.com/office/drawing/2014/main" id="{C973BA52-5C31-85A1-7E43-783AA956BB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3147" y="6060270"/>
                <a:ext cx="583814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2486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1" grpId="0"/>
      <p:bldP spid="12" grpId="0"/>
      <p:bldP spid="15" grpId="0"/>
      <p:bldP spid="21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439</Words>
  <Application>Microsoft Office PowerPoint</Application>
  <PresentationFormat>Širokozaslonsko</PresentationFormat>
  <Paragraphs>73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Irena Kotnik</dc:creator>
  <cp:lastModifiedBy>Irena Kotnik</cp:lastModifiedBy>
  <cp:revision>12</cp:revision>
  <dcterms:created xsi:type="dcterms:W3CDTF">2022-09-11T19:12:20Z</dcterms:created>
  <dcterms:modified xsi:type="dcterms:W3CDTF">2022-09-12T21:44:23Z</dcterms:modified>
</cp:coreProperties>
</file>