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FF3399"/>
    <a:srgbClr val="5F2E6C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0A79E-488B-4575-A4B1-92F08E9F4EF4}" type="datetimeFigureOut">
              <a:rPr lang="sl-SI" smtClean="0"/>
              <a:t>16.9.2021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1A7BF-CA82-46D0-8900-7A80AEEFA1F5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1A7BF-CA82-46D0-8900-7A80AEEFA1F5}" type="slidenum">
              <a:rPr lang="sl-SI" smtClean="0"/>
              <a:t>3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4BD80-74F7-46F9-9BA3-CAA8B1762619}" type="datetimeFigureOut">
              <a:rPr lang="sl-SI" smtClean="0"/>
              <a:t>16.9.2021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BA83-4904-49EB-AB70-37FDE7D21D4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4BD80-74F7-46F9-9BA3-CAA8B1762619}" type="datetimeFigureOut">
              <a:rPr lang="sl-SI" smtClean="0"/>
              <a:t>16.9.2021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BA83-4904-49EB-AB70-37FDE7D21D4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4BD80-74F7-46F9-9BA3-CAA8B1762619}" type="datetimeFigureOut">
              <a:rPr lang="sl-SI" smtClean="0"/>
              <a:t>16.9.2021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BA83-4904-49EB-AB70-37FDE7D21D4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4BD80-74F7-46F9-9BA3-CAA8B1762619}" type="datetimeFigureOut">
              <a:rPr lang="sl-SI" smtClean="0"/>
              <a:t>16.9.2021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BA83-4904-49EB-AB70-37FDE7D21D4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4BD80-74F7-46F9-9BA3-CAA8B1762619}" type="datetimeFigureOut">
              <a:rPr lang="sl-SI" smtClean="0"/>
              <a:t>16.9.2021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BA83-4904-49EB-AB70-37FDE7D21D4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4BD80-74F7-46F9-9BA3-CAA8B1762619}" type="datetimeFigureOut">
              <a:rPr lang="sl-SI" smtClean="0"/>
              <a:t>16.9.2021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BA83-4904-49EB-AB70-37FDE7D21D4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4BD80-74F7-46F9-9BA3-CAA8B1762619}" type="datetimeFigureOut">
              <a:rPr lang="sl-SI" smtClean="0"/>
              <a:t>16.9.2021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BA83-4904-49EB-AB70-37FDE7D21D4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4BD80-74F7-46F9-9BA3-CAA8B1762619}" type="datetimeFigureOut">
              <a:rPr lang="sl-SI" smtClean="0"/>
              <a:t>16.9.2021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BA83-4904-49EB-AB70-37FDE7D21D4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4BD80-74F7-46F9-9BA3-CAA8B1762619}" type="datetimeFigureOut">
              <a:rPr lang="sl-SI" smtClean="0"/>
              <a:t>16.9.2021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BA83-4904-49EB-AB70-37FDE7D21D4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4BD80-74F7-46F9-9BA3-CAA8B1762619}" type="datetimeFigureOut">
              <a:rPr lang="sl-SI" smtClean="0"/>
              <a:t>16.9.2021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BA83-4904-49EB-AB70-37FDE7D21D4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4BD80-74F7-46F9-9BA3-CAA8B1762619}" type="datetimeFigureOut">
              <a:rPr lang="sl-SI" smtClean="0"/>
              <a:t>16.9.2021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BA83-4904-49EB-AB70-37FDE7D21D4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4BD80-74F7-46F9-9BA3-CAA8B1762619}" type="datetimeFigureOut">
              <a:rPr lang="sl-SI" smtClean="0"/>
              <a:t>16.9.2021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2BA83-4904-49EB-AB70-37FDE7D21D41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0" y="260648"/>
            <a:ext cx="50264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l-SI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Kvadriranje enočlenika</a:t>
            </a:r>
            <a:endParaRPr lang="sl-SI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395536" y="1124744"/>
            <a:ext cx="1789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chemeClr val="accent1">
                    <a:lumMod val="75000"/>
                  </a:schemeClr>
                </a:solidFill>
              </a:rPr>
              <a:t>(4 x) </a:t>
            </a:r>
            <a:r>
              <a:rPr lang="sl-SI" sz="3600" b="1" baseline="30000" dirty="0" smtClean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sl-SI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sz="3600" b="1" dirty="0" smtClean="0"/>
              <a:t>= </a:t>
            </a:r>
            <a:endParaRPr lang="sl-SI" sz="3600" b="1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323528" y="1916832"/>
            <a:ext cx="2050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rgbClr val="00B050"/>
                </a:solidFill>
              </a:rPr>
              <a:t>( -3 a) </a:t>
            </a:r>
            <a:r>
              <a:rPr lang="sl-SI" sz="3600" b="1" baseline="30000" dirty="0" smtClean="0">
                <a:solidFill>
                  <a:srgbClr val="00B050"/>
                </a:solidFill>
              </a:rPr>
              <a:t>2 </a:t>
            </a:r>
            <a:r>
              <a:rPr lang="sl-SI" sz="3600" b="1" dirty="0" smtClean="0">
                <a:solidFill>
                  <a:srgbClr val="00B050"/>
                </a:solidFill>
              </a:rPr>
              <a:t> </a:t>
            </a:r>
            <a:r>
              <a:rPr lang="sl-SI" sz="3600" b="1" dirty="0" smtClean="0"/>
              <a:t>= </a:t>
            </a:r>
            <a:endParaRPr lang="sl-SI" sz="3600" b="1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251520" y="4365104"/>
            <a:ext cx="2343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/>
              <a:t>(       m) </a:t>
            </a:r>
            <a:r>
              <a:rPr lang="sl-SI" sz="3600" b="1" baseline="30000" dirty="0" smtClean="0"/>
              <a:t>2 </a:t>
            </a:r>
            <a:r>
              <a:rPr lang="sl-SI" sz="3600" b="1" dirty="0" smtClean="0"/>
              <a:t> = </a:t>
            </a:r>
            <a:endParaRPr lang="sl-SI" sz="3600" b="1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251520" y="3501008"/>
            <a:ext cx="2321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chemeClr val="accent1">
                    <a:lumMod val="75000"/>
                  </a:schemeClr>
                </a:solidFill>
              </a:rPr>
              <a:t>( -      x) </a:t>
            </a:r>
            <a:r>
              <a:rPr lang="sl-SI" sz="3600" b="1" baseline="30000" dirty="0" smtClean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sl-SI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sz="3600" b="1" dirty="0" smtClean="0"/>
              <a:t>= </a:t>
            </a:r>
            <a:endParaRPr lang="sl-SI" sz="3600" b="1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323528" y="2708920"/>
            <a:ext cx="2007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chemeClr val="accent6">
                    <a:lumMod val="75000"/>
                  </a:schemeClr>
                </a:solidFill>
              </a:rPr>
              <a:t>(8 </a:t>
            </a:r>
            <a:r>
              <a:rPr lang="sl-SI" sz="3600" b="1" dirty="0" err="1" smtClean="0">
                <a:solidFill>
                  <a:schemeClr val="accent6">
                    <a:lumMod val="75000"/>
                  </a:schemeClr>
                </a:solidFill>
              </a:rPr>
              <a:t>xy</a:t>
            </a:r>
            <a:r>
              <a:rPr lang="sl-SI" sz="3600" b="1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sl-SI" sz="3600" b="1" baseline="30000" dirty="0" smtClean="0">
                <a:solidFill>
                  <a:schemeClr val="accent6">
                    <a:lumMod val="75000"/>
                  </a:schemeClr>
                </a:solidFill>
              </a:rPr>
              <a:t>2 </a:t>
            </a:r>
            <a:r>
              <a:rPr lang="sl-SI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sz="3600" b="1" dirty="0" smtClean="0"/>
              <a:t>= </a:t>
            </a:r>
            <a:endParaRPr lang="sl-SI" sz="3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6756" t="37203" r="69370" b="49016"/>
          <a:stretch>
            <a:fillRect/>
          </a:stretch>
        </p:blipFill>
        <p:spPr bwMode="auto">
          <a:xfrm>
            <a:off x="755576" y="3284984"/>
            <a:ext cx="50405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32844" t="39609" r="62729" b="51969"/>
          <a:stretch>
            <a:fillRect/>
          </a:stretch>
        </p:blipFill>
        <p:spPr bwMode="auto">
          <a:xfrm>
            <a:off x="539552" y="4437112"/>
            <a:ext cx="47132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oljeZBesedilom 13"/>
          <p:cNvSpPr txBox="1"/>
          <p:nvPr/>
        </p:nvSpPr>
        <p:spPr>
          <a:xfrm>
            <a:off x="323528" y="5373216"/>
            <a:ext cx="2215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chemeClr val="accent6">
                    <a:lumMod val="75000"/>
                  </a:schemeClr>
                </a:solidFill>
              </a:rPr>
              <a:t>(12 b</a:t>
            </a:r>
            <a:r>
              <a:rPr lang="sl-SI" sz="3600" b="1" baseline="300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sl-SI" sz="3600" b="1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sl-SI" sz="3600" b="1" baseline="30000" dirty="0" smtClean="0">
                <a:solidFill>
                  <a:schemeClr val="accent6">
                    <a:lumMod val="75000"/>
                  </a:schemeClr>
                </a:solidFill>
              </a:rPr>
              <a:t>2 </a:t>
            </a:r>
            <a:r>
              <a:rPr lang="sl-SI" sz="3600" b="1" dirty="0" smtClean="0">
                <a:solidFill>
                  <a:schemeClr val="accent6">
                    <a:lumMod val="75000"/>
                  </a:schemeClr>
                </a:solidFill>
              </a:rPr>
              <a:t> =</a:t>
            </a:r>
            <a:r>
              <a:rPr lang="sl-SI" sz="3600" b="1" dirty="0" smtClean="0"/>
              <a:t> </a:t>
            </a:r>
            <a:endParaRPr lang="sl-SI" sz="3600" b="1" dirty="0"/>
          </a:p>
        </p:txBody>
      </p:sp>
      <p:sp>
        <p:nvSpPr>
          <p:cNvPr id="18" name="PoljeZBesedilom 17"/>
          <p:cNvSpPr txBox="1"/>
          <p:nvPr/>
        </p:nvSpPr>
        <p:spPr>
          <a:xfrm>
            <a:off x="2267744" y="1196752"/>
            <a:ext cx="112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chemeClr val="accent1">
                    <a:lumMod val="75000"/>
                  </a:schemeClr>
                </a:solidFill>
              </a:rPr>
              <a:t>16 x</a:t>
            </a:r>
            <a:r>
              <a:rPr lang="sl-SI" sz="3600" b="1" baseline="30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sl-SI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PoljeZBesedilom 18"/>
          <p:cNvSpPr txBox="1"/>
          <p:nvPr/>
        </p:nvSpPr>
        <p:spPr>
          <a:xfrm>
            <a:off x="2339752" y="2708920"/>
            <a:ext cx="1497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chemeClr val="accent6">
                    <a:lumMod val="75000"/>
                  </a:schemeClr>
                </a:solidFill>
              </a:rPr>
              <a:t>64 x</a:t>
            </a:r>
            <a:r>
              <a:rPr lang="sl-SI" sz="3600" b="1" baseline="30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sl-SI" sz="3600" b="1" dirty="0" smtClean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sl-SI" sz="3600" b="1" baseline="30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sl-SI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PoljeZBesedilom 19"/>
          <p:cNvSpPr txBox="1"/>
          <p:nvPr/>
        </p:nvSpPr>
        <p:spPr>
          <a:xfrm>
            <a:off x="2339752" y="1988840"/>
            <a:ext cx="1010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rgbClr val="00B050"/>
                </a:solidFill>
              </a:rPr>
              <a:t>9 a </a:t>
            </a:r>
            <a:r>
              <a:rPr lang="sl-SI" sz="3600" b="1" baseline="30000" dirty="0" smtClean="0">
                <a:solidFill>
                  <a:srgbClr val="00B050"/>
                </a:solidFill>
              </a:rPr>
              <a:t>2</a:t>
            </a:r>
            <a:endParaRPr lang="sl-SI" sz="3600" b="1" dirty="0">
              <a:solidFill>
                <a:srgbClr val="00B05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 l="27309" t="39172" r="69924" b="49016"/>
          <a:stretch>
            <a:fillRect/>
          </a:stretch>
        </p:blipFill>
        <p:spPr bwMode="auto">
          <a:xfrm>
            <a:off x="2483768" y="3429000"/>
            <a:ext cx="432048" cy="103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PoljeZBesedilom 22"/>
          <p:cNvSpPr txBox="1"/>
          <p:nvPr/>
        </p:nvSpPr>
        <p:spPr>
          <a:xfrm>
            <a:off x="2915816" y="3501008"/>
            <a:ext cx="655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chemeClr val="accent1">
                    <a:lumMod val="75000"/>
                  </a:schemeClr>
                </a:solidFill>
              </a:rPr>
              <a:t>x </a:t>
            </a:r>
            <a:r>
              <a:rPr lang="sl-SI" sz="3600" b="1" baseline="30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sl-SI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PoljeZBesedilom 23"/>
          <p:cNvSpPr txBox="1"/>
          <p:nvPr/>
        </p:nvSpPr>
        <p:spPr>
          <a:xfrm>
            <a:off x="2411760" y="4437112"/>
            <a:ext cx="1053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/>
              <a:t>7m </a:t>
            </a:r>
            <a:r>
              <a:rPr lang="sl-SI" sz="3600" b="1" baseline="30000" dirty="0" smtClean="0"/>
              <a:t>2</a:t>
            </a:r>
            <a:endParaRPr lang="sl-SI" sz="3600" b="1" dirty="0"/>
          </a:p>
        </p:txBody>
      </p:sp>
      <p:sp>
        <p:nvSpPr>
          <p:cNvPr id="25" name="PoljeZBesedilom 24"/>
          <p:cNvSpPr txBox="1"/>
          <p:nvPr/>
        </p:nvSpPr>
        <p:spPr>
          <a:xfrm>
            <a:off x="2483768" y="5301208"/>
            <a:ext cx="1394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chemeClr val="accent6">
                    <a:lumMod val="75000"/>
                  </a:schemeClr>
                </a:solidFill>
              </a:rPr>
              <a:t>144 b</a:t>
            </a:r>
            <a:r>
              <a:rPr lang="sl-SI" sz="3600" b="1" baseline="30000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sl-SI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PoljeZBesedilom 25"/>
          <p:cNvSpPr txBox="1"/>
          <p:nvPr/>
        </p:nvSpPr>
        <p:spPr>
          <a:xfrm>
            <a:off x="4283968" y="5661248"/>
            <a:ext cx="1721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chemeClr val="accent6">
                    <a:lumMod val="75000"/>
                  </a:schemeClr>
                </a:solidFill>
              </a:rPr>
              <a:t>12b</a:t>
            </a:r>
            <a:r>
              <a:rPr lang="sl-SI" sz="2800" b="1" baseline="300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sl-SI" sz="2800" b="1" dirty="0" smtClean="0">
                <a:solidFill>
                  <a:schemeClr val="accent6">
                    <a:lumMod val="75000"/>
                  </a:schemeClr>
                </a:solidFill>
              </a:rPr>
              <a:t>· </a:t>
            </a:r>
            <a:r>
              <a:rPr lang="sl-SI" sz="2800" b="1" dirty="0" err="1" smtClean="0">
                <a:solidFill>
                  <a:schemeClr val="accent6">
                    <a:lumMod val="75000"/>
                  </a:schemeClr>
                </a:solidFill>
              </a:rPr>
              <a:t>12b</a:t>
            </a:r>
            <a:r>
              <a:rPr lang="sl-SI" sz="2800" b="1" baseline="30000" dirty="0" err="1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sl-SI" sz="2800" b="1" dirty="0"/>
          </a:p>
        </p:txBody>
      </p:sp>
      <p:sp>
        <p:nvSpPr>
          <p:cNvPr id="28" name="Oblak 27"/>
          <p:cNvSpPr/>
          <p:nvPr/>
        </p:nvSpPr>
        <p:spPr>
          <a:xfrm>
            <a:off x="4139952" y="5517232"/>
            <a:ext cx="2304256" cy="936104"/>
          </a:xfrm>
          <a:prstGeom prst="cloudCallout">
            <a:avLst>
              <a:gd name="adj1" fmla="val -60969"/>
              <a:gd name="adj2" fmla="val -1447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 l="36718" t="60828" r="57747" b="32281"/>
          <a:stretch>
            <a:fillRect/>
          </a:stretch>
        </p:blipFill>
        <p:spPr bwMode="auto">
          <a:xfrm>
            <a:off x="4283968" y="4509120"/>
            <a:ext cx="7200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5" cstate="print"/>
          <a:srcRect l="36718" t="60828" r="57747" b="32281"/>
          <a:stretch>
            <a:fillRect/>
          </a:stretch>
        </p:blipFill>
        <p:spPr bwMode="auto">
          <a:xfrm>
            <a:off x="5220072" y="4509120"/>
            <a:ext cx="7200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PoljeZBesedilom 30"/>
          <p:cNvSpPr txBox="1"/>
          <p:nvPr/>
        </p:nvSpPr>
        <p:spPr>
          <a:xfrm>
            <a:off x="5004048" y="4365104"/>
            <a:ext cx="3273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400" dirty="0" smtClean="0"/>
              <a:t>·</a:t>
            </a:r>
            <a:endParaRPr lang="sl-SI" sz="4400" dirty="0"/>
          </a:p>
        </p:txBody>
      </p:sp>
      <p:sp>
        <p:nvSpPr>
          <p:cNvPr id="32" name="Oblak 31"/>
          <p:cNvSpPr/>
          <p:nvPr/>
        </p:nvSpPr>
        <p:spPr>
          <a:xfrm>
            <a:off x="4139952" y="4293096"/>
            <a:ext cx="2520280" cy="936104"/>
          </a:xfrm>
          <a:prstGeom prst="cloudCallout">
            <a:avLst>
              <a:gd name="adj1" fmla="val -83558"/>
              <a:gd name="adj2" fmla="val 20088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3" grpId="0"/>
      <p:bldP spid="24" grpId="0"/>
      <p:bldP spid="25" grpId="0"/>
      <p:bldP spid="26" grpId="0"/>
      <p:bldP spid="28" grpId="0" animBg="1"/>
      <p:bldP spid="31" grpId="0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/>
          <a:srcRect l="42252" t="40156" r="43359" b="49016"/>
          <a:stretch>
            <a:fillRect/>
          </a:stretch>
        </p:blipFill>
        <p:spPr bwMode="auto">
          <a:xfrm>
            <a:off x="971600" y="980728"/>
            <a:ext cx="187220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57276" t="39984" r="33316" b="49188"/>
          <a:stretch>
            <a:fillRect/>
          </a:stretch>
        </p:blipFill>
        <p:spPr bwMode="auto">
          <a:xfrm>
            <a:off x="2771800" y="980728"/>
            <a:ext cx="122413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53874" t="39172" r="36164" b="48031"/>
          <a:stretch>
            <a:fillRect/>
          </a:stretch>
        </p:blipFill>
        <p:spPr bwMode="auto">
          <a:xfrm>
            <a:off x="4283968" y="980728"/>
            <a:ext cx="129614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avokotnik 4"/>
          <p:cNvSpPr/>
          <p:nvPr/>
        </p:nvSpPr>
        <p:spPr>
          <a:xfrm>
            <a:off x="1619672" y="2132856"/>
            <a:ext cx="50056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Kvadriranje dvočlenika</a:t>
            </a:r>
            <a:endParaRPr lang="sl-SI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611560" y="3068960"/>
            <a:ext cx="1947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/>
              <a:t> (</a:t>
            </a:r>
            <a:r>
              <a:rPr lang="sl-SI" sz="3200" b="1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sl-SI" sz="3200" b="1" dirty="0" smtClean="0"/>
              <a:t> + </a:t>
            </a:r>
            <a:r>
              <a:rPr lang="sl-SI" sz="3200" b="1" dirty="0" smtClean="0">
                <a:solidFill>
                  <a:srgbClr val="00B050"/>
                </a:solidFill>
              </a:rPr>
              <a:t>7</a:t>
            </a:r>
            <a:r>
              <a:rPr lang="sl-SI" sz="3200" b="1" dirty="0" smtClean="0"/>
              <a:t>)</a:t>
            </a:r>
            <a:r>
              <a:rPr lang="sl-SI" sz="3200" b="1" baseline="30000" dirty="0" smtClean="0"/>
              <a:t>2</a:t>
            </a:r>
            <a:r>
              <a:rPr lang="sl-SI" sz="3200" b="1" dirty="0" smtClean="0"/>
              <a:t> =  </a:t>
            </a:r>
            <a:endParaRPr lang="sl-SI" sz="3200" b="1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2339753" y="3068960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/>
              <a:t> (</a:t>
            </a:r>
            <a:r>
              <a:rPr lang="sl-SI" sz="3200" b="1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sl-SI" sz="3200" b="1" dirty="0" smtClean="0"/>
              <a:t> + </a:t>
            </a:r>
            <a:r>
              <a:rPr lang="sl-SI" sz="3200" b="1" dirty="0" smtClean="0">
                <a:solidFill>
                  <a:srgbClr val="00B050"/>
                </a:solidFill>
              </a:rPr>
              <a:t>7</a:t>
            </a:r>
            <a:r>
              <a:rPr lang="sl-SI" sz="3200" b="1" dirty="0" smtClean="0"/>
              <a:t>) · ( </a:t>
            </a:r>
            <a:r>
              <a:rPr lang="sl-SI" sz="3200" b="1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sl-SI" sz="3200" b="1" dirty="0" smtClean="0"/>
              <a:t> +</a:t>
            </a:r>
            <a:r>
              <a:rPr lang="sl-SI" sz="3200" b="1" dirty="0" smtClean="0">
                <a:solidFill>
                  <a:srgbClr val="00B050"/>
                </a:solidFill>
              </a:rPr>
              <a:t> 7</a:t>
            </a:r>
            <a:r>
              <a:rPr lang="sl-SI" sz="3200" b="1" dirty="0" smtClean="0"/>
              <a:t>) =  </a:t>
            </a:r>
            <a:endParaRPr lang="sl-SI" sz="3200" b="1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5436096" y="3140968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/>
              <a:t> </a:t>
            </a:r>
            <a:r>
              <a:rPr lang="sl-SI" sz="3200" b="1" dirty="0" smtClean="0">
                <a:solidFill>
                  <a:schemeClr val="accent1">
                    <a:lumMod val="75000"/>
                  </a:schemeClr>
                </a:solidFill>
              </a:rPr>
              <a:t>a²</a:t>
            </a:r>
            <a:endParaRPr lang="sl-SI" sz="3200" b="1" dirty="0">
              <a:solidFill>
                <a:srgbClr val="00B050"/>
              </a:solidFill>
            </a:endParaRPr>
          </a:p>
        </p:txBody>
      </p:sp>
      <p:sp>
        <p:nvSpPr>
          <p:cNvPr id="12" name="Prostoročno 11"/>
          <p:cNvSpPr/>
          <p:nvPr/>
        </p:nvSpPr>
        <p:spPr>
          <a:xfrm>
            <a:off x="2743200" y="2876591"/>
            <a:ext cx="1453020" cy="402637"/>
          </a:xfrm>
          <a:custGeom>
            <a:avLst/>
            <a:gdLst>
              <a:gd name="connsiteX0" fmla="*/ 0 w 1453020"/>
              <a:gd name="connsiteY0" fmla="*/ 371106 h 402637"/>
              <a:gd name="connsiteX1" fmla="*/ 47297 w 1453020"/>
              <a:gd name="connsiteY1" fmla="*/ 276512 h 402637"/>
              <a:gd name="connsiteX2" fmla="*/ 94593 w 1453020"/>
              <a:gd name="connsiteY2" fmla="*/ 244981 h 402637"/>
              <a:gd name="connsiteX3" fmla="*/ 141890 w 1453020"/>
              <a:gd name="connsiteY3" fmla="*/ 197685 h 402637"/>
              <a:gd name="connsiteX4" fmla="*/ 189186 w 1453020"/>
              <a:gd name="connsiteY4" fmla="*/ 181919 h 402637"/>
              <a:gd name="connsiteX5" fmla="*/ 331076 w 1453020"/>
              <a:gd name="connsiteY5" fmla="*/ 103092 h 402637"/>
              <a:gd name="connsiteX6" fmla="*/ 378372 w 1453020"/>
              <a:gd name="connsiteY6" fmla="*/ 71561 h 402637"/>
              <a:gd name="connsiteX7" fmla="*/ 488731 w 1453020"/>
              <a:gd name="connsiteY7" fmla="*/ 40030 h 402637"/>
              <a:gd name="connsiteX8" fmla="*/ 630621 w 1453020"/>
              <a:gd name="connsiteY8" fmla="*/ 8499 h 402637"/>
              <a:gd name="connsiteX9" fmla="*/ 930166 w 1453020"/>
              <a:gd name="connsiteY9" fmla="*/ 24264 h 402637"/>
              <a:gd name="connsiteX10" fmla="*/ 1040524 w 1453020"/>
              <a:gd name="connsiteY10" fmla="*/ 55795 h 402637"/>
              <a:gd name="connsiteX11" fmla="*/ 1135117 w 1453020"/>
              <a:gd name="connsiteY11" fmla="*/ 103092 h 402637"/>
              <a:gd name="connsiteX12" fmla="*/ 1182414 w 1453020"/>
              <a:gd name="connsiteY12" fmla="*/ 134623 h 402637"/>
              <a:gd name="connsiteX13" fmla="*/ 1324303 w 1453020"/>
              <a:gd name="connsiteY13" fmla="*/ 197685 h 402637"/>
              <a:gd name="connsiteX14" fmla="*/ 1403131 w 1453020"/>
              <a:gd name="connsiteY14" fmla="*/ 260747 h 402637"/>
              <a:gd name="connsiteX15" fmla="*/ 1450428 w 1453020"/>
              <a:gd name="connsiteY15" fmla="*/ 355340 h 402637"/>
              <a:gd name="connsiteX16" fmla="*/ 1450428 w 1453020"/>
              <a:gd name="connsiteY16" fmla="*/ 402637 h 402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53020" h="402637">
                <a:moveTo>
                  <a:pt x="0" y="371106"/>
                </a:moveTo>
                <a:cubicBezTo>
                  <a:pt x="12823" y="332639"/>
                  <a:pt x="16736" y="307074"/>
                  <a:pt x="47297" y="276512"/>
                </a:cubicBezTo>
                <a:cubicBezTo>
                  <a:pt x="60695" y="263114"/>
                  <a:pt x="80037" y="257111"/>
                  <a:pt x="94593" y="244981"/>
                </a:cubicBezTo>
                <a:cubicBezTo>
                  <a:pt x="111721" y="230708"/>
                  <a:pt x="123339" y="210052"/>
                  <a:pt x="141890" y="197685"/>
                </a:cubicBezTo>
                <a:cubicBezTo>
                  <a:pt x="155717" y="188467"/>
                  <a:pt x="174659" y="189990"/>
                  <a:pt x="189186" y="181919"/>
                </a:cubicBezTo>
                <a:cubicBezTo>
                  <a:pt x="351809" y="91572"/>
                  <a:pt x="224058" y="138763"/>
                  <a:pt x="331076" y="103092"/>
                </a:cubicBezTo>
                <a:cubicBezTo>
                  <a:pt x="346841" y="92582"/>
                  <a:pt x="361425" y="80035"/>
                  <a:pt x="378372" y="71561"/>
                </a:cubicBezTo>
                <a:cubicBezTo>
                  <a:pt x="399443" y="61025"/>
                  <a:pt x="470542" y="44072"/>
                  <a:pt x="488731" y="40030"/>
                </a:cubicBezTo>
                <a:cubicBezTo>
                  <a:pt x="668865" y="0"/>
                  <a:pt x="476827" y="46946"/>
                  <a:pt x="630621" y="8499"/>
                </a:cubicBezTo>
                <a:cubicBezTo>
                  <a:pt x="730469" y="13754"/>
                  <a:pt x="830555" y="15602"/>
                  <a:pt x="930166" y="24264"/>
                </a:cubicBezTo>
                <a:cubicBezTo>
                  <a:pt x="956945" y="26593"/>
                  <a:pt x="1012865" y="46575"/>
                  <a:pt x="1040524" y="55795"/>
                </a:cubicBezTo>
                <a:cubicBezTo>
                  <a:pt x="1176072" y="146159"/>
                  <a:pt x="1004573" y="37819"/>
                  <a:pt x="1135117" y="103092"/>
                </a:cubicBezTo>
                <a:cubicBezTo>
                  <a:pt x="1152064" y="111566"/>
                  <a:pt x="1165099" y="126928"/>
                  <a:pt x="1182414" y="134623"/>
                </a:cubicBezTo>
                <a:cubicBezTo>
                  <a:pt x="1351263" y="209667"/>
                  <a:pt x="1217268" y="126327"/>
                  <a:pt x="1324303" y="197685"/>
                </a:cubicBezTo>
                <a:cubicBezTo>
                  <a:pt x="1414665" y="333227"/>
                  <a:pt x="1294344" y="173718"/>
                  <a:pt x="1403131" y="260747"/>
                </a:cubicBezTo>
                <a:cubicBezTo>
                  <a:pt x="1424083" y="277508"/>
                  <a:pt x="1446034" y="328977"/>
                  <a:pt x="1450428" y="355340"/>
                </a:cubicBezTo>
                <a:cubicBezTo>
                  <a:pt x="1453020" y="370891"/>
                  <a:pt x="1450428" y="386871"/>
                  <a:pt x="1450428" y="402637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ostoročno 12"/>
          <p:cNvSpPr/>
          <p:nvPr/>
        </p:nvSpPr>
        <p:spPr>
          <a:xfrm>
            <a:off x="2771800" y="2780928"/>
            <a:ext cx="1944216" cy="402637"/>
          </a:xfrm>
          <a:custGeom>
            <a:avLst/>
            <a:gdLst>
              <a:gd name="connsiteX0" fmla="*/ 0 w 1453020"/>
              <a:gd name="connsiteY0" fmla="*/ 371106 h 402637"/>
              <a:gd name="connsiteX1" fmla="*/ 47297 w 1453020"/>
              <a:gd name="connsiteY1" fmla="*/ 276512 h 402637"/>
              <a:gd name="connsiteX2" fmla="*/ 94593 w 1453020"/>
              <a:gd name="connsiteY2" fmla="*/ 244981 h 402637"/>
              <a:gd name="connsiteX3" fmla="*/ 141890 w 1453020"/>
              <a:gd name="connsiteY3" fmla="*/ 197685 h 402637"/>
              <a:gd name="connsiteX4" fmla="*/ 189186 w 1453020"/>
              <a:gd name="connsiteY4" fmla="*/ 181919 h 402637"/>
              <a:gd name="connsiteX5" fmla="*/ 331076 w 1453020"/>
              <a:gd name="connsiteY5" fmla="*/ 103092 h 402637"/>
              <a:gd name="connsiteX6" fmla="*/ 378372 w 1453020"/>
              <a:gd name="connsiteY6" fmla="*/ 71561 h 402637"/>
              <a:gd name="connsiteX7" fmla="*/ 488731 w 1453020"/>
              <a:gd name="connsiteY7" fmla="*/ 40030 h 402637"/>
              <a:gd name="connsiteX8" fmla="*/ 630621 w 1453020"/>
              <a:gd name="connsiteY8" fmla="*/ 8499 h 402637"/>
              <a:gd name="connsiteX9" fmla="*/ 930166 w 1453020"/>
              <a:gd name="connsiteY9" fmla="*/ 24264 h 402637"/>
              <a:gd name="connsiteX10" fmla="*/ 1040524 w 1453020"/>
              <a:gd name="connsiteY10" fmla="*/ 55795 h 402637"/>
              <a:gd name="connsiteX11" fmla="*/ 1135117 w 1453020"/>
              <a:gd name="connsiteY11" fmla="*/ 103092 h 402637"/>
              <a:gd name="connsiteX12" fmla="*/ 1182414 w 1453020"/>
              <a:gd name="connsiteY12" fmla="*/ 134623 h 402637"/>
              <a:gd name="connsiteX13" fmla="*/ 1324303 w 1453020"/>
              <a:gd name="connsiteY13" fmla="*/ 197685 h 402637"/>
              <a:gd name="connsiteX14" fmla="*/ 1403131 w 1453020"/>
              <a:gd name="connsiteY14" fmla="*/ 260747 h 402637"/>
              <a:gd name="connsiteX15" fmla="*/ 1450428 w 1453020"/>
              <a:gd name="connsiteY15" fmla="*/ 355340 h 402637"/>
              <a:gd name="connsiteX16" fmla="*/ 1450428 w 1453020"/>
              <a:gd name="connsiteY16" fmla="*/ 402637 h 402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53020" h="402637">
                <a:moveTo>
                  <a:pt x="0" y="371106"/>
                </a:moveTo>
                <a:cubicBezTo>
                  <a:pt x="12823" y="332639"/>
                  <a:pt x="16736" y="307074"/>
                  <a:pt x="47297" y="276512"/>
                </a:cubicBezTo>
                <a:cubicBezTo>
                  <a:pt x="60695" y="263114"/>
                  <a:pt x="80037" y="257111"/>
                  <a:pt x="94593" y="244981"/>
                </a:cubicBezTo>
                <a:cubicBezTo>
                  <a:pt x="111721" y="230708"/>
                  <a:pt x="123339" y="210052"/>
                  <a:pt x="141890" y="197685"/>
                </a:cubicBezTo>
                <a:cubicBezTo>
                  <a:pt x="155717" y="188467"/>
                  <a:pt x="174659" y="189990"/>
                  <a:pt x="189186" y="181919"/>
                </a:cubicBezTo>
                <a:cubicBezTo>
                  <a:pt x="351809" y="91572"/>
                  <a:pt x="224058" y="138763"/>
                  <a:pt x="331076" y="103092"/>
                </a:cubicBezTo>
                <a:cubicBezTo>
                  <a:pt x="346841" y="92582"/>
                  <a:pt x="361425" y="80035"/>
                  <a:pt x="378372" y="71561"/>
                </a:cubicBezTo>
                <a:cubicBezTo>
                  <a:pt x="399443" y="61025"/>
                  <a:pt x="470542" y="44072"/>
                  <a:pt x="488731" y="40030"/>
                </a:cubicBezTo>
                <a:cubicBezTo>
                  <a:pt x="668865" y="0"/>
                  <a:pt x="476827" y="46946"/>
                  <a:pt x="630621" y="8499"/>
                </a:cubicBezTo>
                <a:cubicBezTo>
                  <a:pt x="730469" y="13754"/>
                  <a:pt x="830555" y="15602"/>
                  <a:pt x="930166" y="24264"/>
                </a:cubicBezTo>
                <a:cubicBezTo>
                  <a:pt x="956945" y="26593"/>
                  <a:pt x="1012865" y="46575"/>
                  <a:pt x="1040524" y="55795"/>
                </a:cubicBezTo>
                <a:cubicBezTo>
                  <a:pt x="1176072" y="146159"/>
                  <a:pt x="1004573" y="37819"/>
                  <a:pt x="1135117" y="103092"/>
                </a:cubicBezTo>
                <a:cubicBezTo>
                  <a:pt x="1152064" y="111566"/>
                  <a:pt x="1165099" y="126928"/>
                  <a:pt x="1182414" y="134623"/>
                </a:cubicBezTo>
                <a:cubicBezTo>
                  <a:pt x="1351263" y="209667"/>
                  <a:pt x="1217268" y="126327"/>
                  <a:pt x="1324303" y="197685"/>
                </a:cubicBezTo>
                <a:cubicBezTo>
                  <a:pt x="1414665" y="333227"/>
                  <a:pt x="1294344" y="173718"/>
                  <a:pt x="1403131" y="260747"/>
                </a:cubicBezTo>
                <a:cubicBezTo>
                  <a:pt x="1424083" y="277508"/>
                  <a:pt x="1446034" y="328977"/>
                  <a:pt x="1450428" y="355340"/>
                </a:cubicBezTo>
                <a:cubicBezTo>
                  <a:pt x="1453020" y="370891"/>
                  <a:pt x="1450428" y="386871"/>
                  <a:pt x="1450428" y="402637"/>
                </a:cubicBezTo>
              </a:path>
            </a:pathLst>
          </a:cu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ostoročno 13"/>
          <p:cNvSpPr/>
          <p:nvPr/>
        </p:nvSpPr>
        <p:spPr>
          <a:xfrm rot="10800000">
            <a:off x="3275856" y="3573016"/>
            <a:ext cx="1008112" cy="216024"/>
          </a:xfrm>
          <a:custGeom>
            <a:avLst/>
            <a:gdLst>
              <a:gd name="connsiteX0" fmla="*/ 0 w 1453020"/>
              <a:gd name="connsiteY0" fmla="*/ 371106 h 402637"/>
              <a:gd name="connsiteX1" fmla="*/ 47297 w 1453020"/>
              <a:gd name="connsiteY1" fmla="*/ 276512 h 402637"/>
              <a:gd name="connsiteX2" fmla="*/ 94593 w 1453020"/>
              <a:gd name="connsiteY2" fmla="*/ 244981 h 402637"/>
              <a:gd name="connsiteX3" fmla="*/ 141890 w 1453020"/>
              <a:gd name="connsiteY3" fmla="*/ 197685 h 402637"/>
              <a:gd name="connsiteX4" fmla="*/ 189186 w 1453020"/>
              <a:gd name="connsiteY4" fmla="*/ 181919 h 402637"/>
              <a:gd name="connsiteX5" fmla="*/ 331076 w 1453020"/>
              <a:gd name="connsiteY5" fmla="*/ 103092 h 402637"/>
              <a:gd name="connsiteX6" fmla="*/ 378372 w 1453020"/>
              <a:gd name="connsiteY6" fmla="*/ 71561 h 402637"/>
              <a:gd name="connsiteX7" fmla="*/ 488731 w 1453020"/>
              <a:gd name="connsiteY7" fmla="*/ 40030 h 402637"/>
              <a:gd name="connsiteX8" fmla="*/ 630621 w 1453020"/>
              <a:gd name="connsiteY8" fmla="*/ 8499 h 402637"/>
              <a:gd name="connsiteX9" fmla="*/ 930166 w 1453020"/>
              <a:gd name="connsiteY9" fmla="*/ 24264 h 402637"/>
              <a:gd name="connsiteX10" fmla="*/ 1040524 w 1453020"/>
              <a:gd name="connsiteY10" fmla="*/ 55795 h 402637"/>
              <a:gd name="connsiteX11" fmla="*/ 1135117 w 1453020"/>
              <a:gd name="connsiteY11" fmla="*/ 103092 h 402637"/>
              <a:gd name="connsiteX12" fmla="*/ 1182414 w 1453020"/>
              <a:gd name="connsiteY12" fmla="*/ 134623 h 402637"/>
              <a:gd name="connsiteX13" fmla="*/ 1324303 w 1453020"/>
              <a:gd name="connsiteY13" fmla="*/ 197685 h 402637"/>
              <a:gd name="connsiteX14" fmla="*/ 1403131 w 1453020"/>
              <a:gd name="connsiteY14" fmla="*/ 260747 h 402637"/>
              <a:gd name="connsiteX15" fmla="*/ 1450428 w 1453020"/>
              <a:gd name="connsiteY15" fmla="*/ 355340 h 402637"/>
              <a:gd name="connsiteX16" fmla="*/ 1450428 w 1453020"/>
              <a:gd name="connsiteY16" fmla="*/ 402637 h 402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53020" h="402637">
                <a:moveTo>
                  <a:pt x="0" y="371106"/>
                </a:moveTo>
                <a:cubicBezTo>
                  <a:pt x="12823" y="332639"/>
                  <a:pt x="16736" y="307074"/>
                  <a:pt x="47297" y="276512"/>
                </a:cubicBezTo>
                <a:cubicBezTo>
                  <a:pt x="60695" y="263114"/>
                  <a:pt x="80037" y="257111"/>
                  <a:pt x="94593" y="244981"/>
                </a:cubicBezTo>
                <a:cubicBezTo>
                  <a:pt x="111721" y="230708"/>
                  <a:pt x="123339" y="210052"/>
                  <a:pt x="141890" y="197685"/>
                </a:cubicBezTo>
                <a:cubicBezTo>
                  <a:pt x="155717" y="188467"/>
                  <a:pt x="174659" y="189990"/>
                  <a:pt x="189186" y="181919"/>
                </a:cubicBezTo>
                <a:cubicBezTo>
                  <a:pt x="351809" y="91572"/>
                  <a:pt x="224058" y="138763"/>
                  <a:pt x="331076" y="103092"/>
                </a:cubicBezTo>
                <a:cubicBezTo>
                  <a:pt x="346841" y="92582"/>
                  <a:pt x="361425" y="80035"/>
                  <a:pt x="378372" y="71561"/>
                </a:cubicBezTo>
                <a:cubicBezTo>
                  <a:pt x="399443" y="61025"/>
                  <a:pt x="470542" y="44072"/>
                  <a:pt x="488731" y="40030"/>
                </a:cubicBezTo>
                <a:cubicBezTo>
                  <a:pt x="668865" y="0"/>
                  <a:pt x="476827" y="46946"/>
                  <a:pt x="630621" y="8499"/>
                </a:cubicBezTo>
                <a:cubicBezTo>
                  <a:pt x="730469" y="13754"/>
                  <a:pt x="830555" y="15602"/>
                  <a:pt x="930166" y="24264"/>
                </a:cubicBezTo>
                <a:cubicBezTo>
                  <a:pt x="956945" y="26593"/>
                  <a:pt x="1012865" y="46575"/>
                  <a:pt x="1040524" y="55795"/>
                </a:cubicBezTo>
                <a:cubicBezTo>
                  <a:pt x="1176072" y="146159"/>
                  <a:pt x="1004573" y="37819"/>
                  <a:pt x="1135117" y="103092"/>
                </a:cubicBezTo>
                <a:cubicBezTo>
                  <a:pt x="1152064" y="111566"/>
                  <a:pt x="1165099" y="126928"/>
                  <a:pt x="1182414" y="134623"/>
                </a:cubicBezTo>
                <a:cubicBezTo>
                  <a:pt x="1351263" y="209667"/>
                  <a:pt x="1217268" y="126327"/>
                  <a:pt x="1324303" y="197685"/>
                </a:cubicBezTo>
                <a:cubicBezTo>
                  <a:pt x="1414665" y="333227"/>
                  <a:pt x="1294344" y="173718"/>
                  <a:pt x="1403131" y="260747"/>
                </a:cubicBezTo>
                <a:cubicBezTo>
                  <a:pt x="1424083" y="277508"/>
                  <a:pt x="1446034" y="328977"/>
                  <a:pt x="1450428" y="355340"/>
                </a:cubicBezTo>
                <a:cubicBezTo>
                  <a:pt x="1453020" y="370891"/>
                  <a:pt x="1450428" y="386871"/>
                  <a:pt x="1450428" y="402637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ostoročno 14"/>
          <p:cNvSpPr/>
          <p:nvPr/>
        </p:nvSpPr>
        <p:spPr>
          <a:xfrm rot="10604726">
            <a:off x="3289005" y="3572758"/>
            <a:ext cx="1495796" cy="505670"/>
          </a:xfrm>
          <a:custGeom>
            <a:avLst/>
            <a:gdLst>
              <a:gd name="connsiteX0" fmla="*/ 0 w 1453020"/>
              <a:gd name="connsiteY0" fmla="*/ 371106 h 402637"/>
              <a:gd name="connsiteX1" fmla="*/ 47297 w 1453020"/>
              <a:gd name="connsiteY1" fmla="*/ 276512 h 402637"/>
              <a:gd name="connsiteX2" fmla="*/ 94593 w 1453020"/>
              <a:gd name="connsiteY2" fmla="*/ 244981 h 402637"/>
              <a:gd name="connsiteX3" fmla="*/ 141890 w 1453020"/>
              <a:gd name="connsiteY3" fmla="*/ 197685 h 402637"/>
              <a:gd name="connsiteX4" fmla="*/ 189186 w 1453020"/>
              <a:gd name="connsiteY4" fmla="*/ 181919 h 402637"/>
              <a:gd name="connsiteX5" fmla="*/ 331076 w 1453020"/>
              <a:gd name="connsiteY5" fmla="*/ 103092 h 402637"/>
              <a:gd name="connsiteX6" fmla="*/ 378372 w 1453020"/>
              <a:gd name="connsiteY6" fmla="*/ 71561 h 402637"/>
              <a:gd name="connsiteX7" fmla="*/ 488731 w 1453020"/>
              <a:gd name="connsiteY7" fmla="*/ 40030 h 402637"/>
              <a:gd name="connsiteX8" fmla="*/ 630621 w 1453020"/>
              <a:gd name="connsiteY8" fmla="*/ 8499 h 402637"/>
              <a:gd name="connsiteX9" fmla="*/ 930166 w 1453020"/>
              <a:gd name="connsiteY9" fmla="*/ 24264 h 402637"/>
              <a:gd name="connsiteX10" fmla="*/ 1040524 w 1453020"/>
              <a:gd name="connsiteY10" fmla="*/ 55795 h 402637"/>
              <a:gd name="connsiteX11" fmla="*/ 1135117 w 1453020"/>
              <a:gd name="connsiteY11" fmla="*/ 103092 h 402637"/>
              <a:gd name="connsiteX12" fmla="*/ 1182414 w 1453020"/>
              <a:gd name="connsiteY12" fmla="*/ 134623 h 402637"/>
              <a:gd name="connsiteX13" fmla="*/ 1324303 w 1453020"/>
              <a:gd name="connsiteY13" fmla="*/ 197685 h 402637"/>
              <a:gd name="connsiteX14" fmla="*/ 1403131 w 1453020"/>
              <a:gd name="connsiteY14" fmla="*/ 260747 h 402637"/>
              <a:gd name="connsiteX15" fmla="*/ 1450428 w 1453020"/>
              <a:gd name="connsiteY15" fmla="*/ 355340 h 402637"/>
              <a:gd name="connsiteX16" fmla="*/ 1450428 w 1453020"/>
              <a:gd name="connsiteY16" fmla="*/ 402637 h 402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53020" h="402637">
                <a:moveTo>
                  <a:pt x="0" y="371106"/>
                </a:moveTo>
                <a:cubicBezTo>
                  <a:pt x="12823" y="332639"/>
                  <a:pt x="16736" y="307074"/>
                  <a:pt x="47297" y="276512"/>
                </a:cubicBezTo>
                <a:cubicBezTo>
                  <a:pt x="60695" y="263114"/>
                  <a:pt x="80037" y="257111"/>
                  <a:pt x="94593" y="244981"/>
                </a:cubicBezTo>
                <a:cubicBezTo>
                  <a:pt x="111721" y="230708"/>
                  <a:pt x="123339" y="210052"/>
                  <a:pt x="141890" y="197685"/>
                </a:cubicBezTo>
                <a:cubicBezTo>
                  <a:pt x="155717" y="188467"/>
                  <a:pt x="174659" y="189990"/>
                  <a:pt x="189186" y="181919"/>
                </a:cubicBezTo>
                <a:cubicBezTo>
                  <a:pt x="351809" y="91572"/>
                  <a:pt x="224058" y="138763"/>
                  <a:pt x="331076" y="103092"/>
                </a:cubicBezTo>
                <a:cubicBezTo>
                  <a:pt x="346841" y="92582"/>
                  <a:pt x="361425" y="80035"/>
                  <a:pt x="378372" y="71561"/>
                </a:cubicBezTo>
                <a:cubicBezTo>
                  <a:pt x="399443" y="61025"/>
                  <a:pt x="470542" y="44072"/>
                  <a:pt x="488731" y="40030"/>
                </a:cubicBezTo>
                <a:cubicBezTo>
                  <a:pt x="668865" y="0"/>
                  <a:pt x="476827" y="46946"/>
                  <a:pt x="630621" y="8499"/>
                </a:cubicBezTo>
                <a:cubicBezTo>
                  <a:pt x="730469" y="13754"/>
                  <a:pt x="830555" y="15602"/>
                  <a:pt x="930166" y="24264"/>
                </a:cubicBezTo>
                <a:cubicBezTo>
                  <a:pt x="956945" y="26593"/>
                  <a:pt x="1012865" y="46575"/>
                  <a:pt x="1040524" y="55795"/>
                </a:cubicBezTo>
                <a:cubicBezTo>
                  <a:pt x="1176072" y="146159"/>
                  <a:pt x="1004573" y="37819"/>
                  <a:pt x="1135117" y="103092"/>
                </a:cubicBezTo>
                <a:cubicBezTo>
                  <a:pt x="1152064" y="111566"/>
                  <a:pt x="1165099" y="126928"/>
                  <a:pt x="1182414" y="134623"/>
                </a:cubicBezTo>
                <a:cubicBezTo>
                  <a:pt x="1351263" y="209667"/>
                  <a:pt x="1217268" y="126327"/>
                  <a:pt x="1324303" y="197685"/>
                </a:cubicBezTo>
                <a:cubicBezTo>
                  <a:pt x="1414665" y="333227"/>
                  <a:pt x="1294344" y="173718"/>
                  <a:pt x="1403131" y="260747"/>
                </a:cubicBezTo>
                <a:cubicBezTo>
                  <a:pt x="1424083" y="277508"/>
                  <a:pt x="1446034" y="328977"/>
                  <a:pt x="1450428" y="355340"/>
                </a:cubicBezTo>
                <a:cubicBezTo>
                  <a:pt x="1453020" y="370891"/>
                  <a:pt x="1450428" y="386871"/>
                  <a:pt x="1450428" y="402637"/>
                </a:cubicBezTo>
              </a:path>
            </a:pathLst>
          </a:cu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oljeZBesedilom 15"/>
          <p:cNvSpPr txBox="1"/>
          <p:nvPr/>
        </p:nvSpPr>
        <p:spPr>
          <a:xfrm>
            <a:off x="6012160" y="3140968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/>
              <a:t>+ </a:t>
            </a:r>
            <a:r>
              <a:rPr lang="sl-SI" sz="3200" b="1" dirty="0" smtClean="0">
                <a:solidFill>
                  <a:srgbClr val="00B050"/>
                </a:solidFill>
              </a:rPr>
              <a:t>7</a:t>
            </a:r>
            <a:r>
              <a:rPr lang="sl-SI" sz="3200" b="1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endParaRPr lang="sl-SI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PoljeZBesedilom 16"/>
          <p:cNvSpPr txBox="1"/>
          <p:nvPr/>
        </p:nvSpPr>
        <p:spPr>
          <a:xfrm>
            <a:off x="6804248" y="3140968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/>
              <a:t>+ </a:t>
            </a:r>
            <a:r>
              <a:rPr lang="sl-SI" sz="3200" b="1" dirty="0" smtClean="0">
                <a:solidFill>
                  <a:srgbClr val="00B050"/>
                </a:solidFill>
              </a:rPr>
              <a:t>7</a:t>
            </a:r>
            <a:r>
              <a:rPr lang="sl-SI" sz="3200" b="1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endParaRPr lang="sl-SI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PoljeZBesedilom 17"/>
          <p:cNvSpPr txBox="1"/>
          <p:nvPr/>
        </p:nvSpPr>
        <p:spPr>
          <a:xfrm>
            <a:off x="7524328" y="3140969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/>
              <a:t>+ </a:t>
            </a:r>
            <a:r>
              <a:rPr lang="sl-SI" sz="3200" b="1" dirty="0" smtClean="0">
                <a:solidFill>
                  <a:srgbClr val="00B050"/>
                </a:solidFill>
              </a:rPr>
              <a:t>49 =</a:t>
            </a:r>
            <a:endParaRPr lang="sl-SI" sz="3200" b="1" dirty="0">
              <a:solidFill>
                <a:srgbClr val="00B050"/>
              </a:solidFill>
            </a:endParaRPr>
          </a:p>
        </p:txBody>
      </p:sp>
      <p:sp>
        <p:nvSpPr>
          <p:cNvPr id="19" name="PoljeZBesedilom 18"/>
          <p:cNvSpPr txBox="1"/>
          <p:nvPr/>
        </p:nvSpPr>
        <p:spPr>
          <a:xfrm>
            <a:off x="611560" y="3933056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/>
              <a:t>  = </a:t>
            </a:r>
            <a:r>
              <a:rPr lang="sl-SI" sz="3200" b="1" dirty="0" smtClean="0">
                <a:solidFill>
                  <a:schemeClr val="accent1">
                    <a:lumMod val="75000"/>
                  </a:schemeClr>
                </a:solidFill>
              </a:rPr>
              <a:t>a²</a:t>
            </a:r>
            <a:r>
              <a:rPr lang="sl-SI" sz="3200" b="1" dirty="0" smtClean="0"/>
              <a:t> + </a:t>
            </a:r>
            <a:r>
              <a:rPr lang="sl-SI" sz="3200" b="1" dirty="0" smtClean="0">
                <a:solidFill>
                  <a:srgbClr val="7030A0"/>
                </a:solidFill>
              </a:rPr>
              <a:t>14 </a:t>
            </a:r>
            <a:r>
              <a:rPr lang="sl-SI" sz="3200" b="1" dirty="0" smtClean="0">
                <a:solidFill>
                  <a:schemeClr val="accent1"/>
                </a:solidFill>
              </a:rPr>
              <a:t>a</a:t>
            </a:r>
            <a:r>
              <a:rPr lang="sl-SI" sz="3200" b="1" dirty="0" smtClean="0"/>
              <a:t>+ </a:t>
            </a:r>
            <a:r>
              <a:rPr lang="sl-SI" sz="3200" b="1" dirty="0" smtClean="0">
                <a:solidFill>
                  <a:srgbClr val="00B050"/>
                </a:solidFill>
              </a:rPr>
              <a:t>49</a:t>
            </a:r>
            <a:endParaRPr lang="sl-SI" sz="3200" b="1" dirty="0">
              <a:solidFill>
                <a:srgbClr val="00B050"/>
              </a:solidFill>
            </a:endParaRPr>
          </a:p>
        </p:txBody>
      </p:sp>
      <p:cxnSp>
        <p:nvCxnSpPr>
          <p:cNvPr id="21" name="Raven konektor 20"/>
          <p:cNvCxnSpPr/>
          <p:nvPr/>
        </p:nvCxnSpPr>
        <p:spPr>
          <a:xfrm>
            <a:off x="6372200" y="3717032"/>
            <a:ext cx="1224136" cy="1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jeZBesedilom 22"/>
          <p:cNvSpPr txBox="1"/>
          <p:nvPr/>
        </p:nvSpPr>
        <p:spPr>
          <a:xfrm>
            <a:off x="611560" y="5013176"/>
            <a:ext cx="1866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/>
              <a:t> (</a:t>
            </a:r>
            <a:r>
              <a:rPr lang="sl-SI" sz="3200" b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sl-SI" sz="3200" b="1" dirty="0" smtClean="0"/>
              <a:t> - </a:t>
            </a:r>
            <a:r>
              <a:rPr lang="sl-SI" sz="3200" b="1" dirty="0" smtClean="0">
                <a:solidFill>
                  <a:srgbClr val="00B050"/>
                </a:solidFill>
              </a:rPr>
              <a:t>9</a:t>
            </a:r>
            <a:r>
              <a:rPr lang="sl-SI" sz="3200" b="1" dirty="0" smtClean="0"/>
              <a:t>)</a:t>
            </a:r>
            <a:r>
              <a:rPr lang="sl-SI" sz="3200" b="1" baseline="30000" dirty="0" smtClean="0"/>
              <a:t>2</a:t>
            </a:r>
            <a:r>
              <a:rPr lang="sl-SI" sz="3200" b="1" dirty="0" smtClean="0"/>
              <a:t> =  </a:t>
            </a:r>
            <a:endParaRPr lang="sl-SI" sz="3200" b="1" dirty="0"/>
          </a:p>
        </p:txBody>
      </p:sp>
      <p:cxnSp>
        <p:nvCxnSpPr>
          <p:cNvPr id="25" name="Raven konektor 24"/>
          <p:cNvCxnSpPr/>
          <p:nvPr/>
        </p:nvCxnSpPr>
        <p:spPr>
          <a:xfrm>
            <a:off x="467544" y="4581128"/>
            <a:ext cx="79928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ljeZBesedilom 25"/>
          <p:cNvSpPr txBox="1"/>
          <p:nvPr/>
        </p:nvSpPr>
        <p:spPr>
          <a:xfrm>
            <a:off x="2267744" y="5085184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/>
              <a:t> (</a:t>
            </a:r>
            <a:r>
              <a:rPr lang="sl-SI" sz="3200" b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sl-SI" sz="3200" b="1" dirty="0" smtClean="0"/>
              <a:t> - </a:t>
            </a:r>
            <a:r>
              <a:rPr lang="sl-SI" sz="3200" b="1" dirty="0" smtClean="0">
                <a:solidFill>
                  <a:srgbClr val="00B050"/>
                </a:solidFill>
              </a:rPr>
              <a:t>9</a:t>
            </a:r>
            <a:r>
              <a:rPr lang="sl-SI" sz="3200" b="1" dirty="0" smtClean="0"/>
              <a:t>) · ( </a:t>
            </a:r>
            <a:r>
              <a:rPr lang="sl-SI" sz="3200" b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sl-SI" sz="3200" b="1" dirty="0" smtClean="0"/>
              <a:t> -</a:t>
            </a:r>
            <a:r>
              <a:rPr lang="sl-SI" sz="3200" b="1" dirty="0" smtClean="0">
                <a:solidFill>
                  <a:srgbClr val="00B050"/>
                </a:solidFill>
              </a:rPr>
              <a:t> 9</a:t>
            </a:r>
            <a:r>
              <a:rPr lang="sl-SI" sz="3200" b="1" dirty="0" smtClean="0"/>
              <a:t>) =  </a:t>
            </a:r>
            <a:endParaRPr lang="sl-SI" sz="3200" b="1" dirty="0"/>
          </a:p>
        </p:txBody>
      </p:sp>
      <p:sp>
        <p:nvSpPr>
          <p:cNvPr id="27" name="PoljeZBesedilom 26"/>
          <p:cNvSpPr txBox="1"/>
          <p:nvPr/>
        </p:nvSpPr>
        <p:spPr>
          <a:xfrm>
            <a:off x="5148064" y="508518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/>
              <a:t> </a:t>
            </a:r>
            <a:r>
              <a:rPr lang="sl-SI" sz="3200" b="1" dirty="0" smtClean="0">
                <a:solidFill>
                  <a:schemeClr val="accent1">
                    <a:lumMod val="75000"/>
                  </a:schemeClr>
                </a:solidFill>
              </a:rPr>
              <a:t>x²</a:t>
            </a:r>
            <a:endParaRPr lang="sl-SI" sz="3200" b="1" dirty="0">
              <a:solidFill>
                <a:srgbClr val="00B050"/>
              </a:solidFill>
            </a:endParaRPr>
          </a:p>
        </p:txBody>
      </p:sp>
      <p:sp>
        <p:nvSpPr>
          <p:cNvPr id="28" name="PoljeZBesedilom 27"/>
          <p:cNvSpPr txBox="1"/>
          <p:nvPr/>
        </p:nvSpPr>
        <p:spPr>
          <a:xfrm>
            <a:off x="5724128" y="5085184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/>
              <a:t>- </a:t>
            </a:r>
            <a:r>
              <a:rPr lang="sl-SI" sz="3200" b="1" dirty="0" smtClean="0">
                <a:solidFill>
                  <a:srgbClr val="00B050"/>
                </a:solidFill>
              </a:rPr>
              <a:t>9</a:t>
            </a:r>
            <a:r>
              <a:rPr lang="sl-SI" sz="3200" b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endParaRPr lang="sl-SI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PoljeZBesedilom 28"/>
          <p:cNvSpPr txBox="1"/>
          <p:nvPr/>
        </p:nvSpPr>
        <p:spPr>
          <a:xfrm>
            <a:off x="6516216" y="5085184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/>
              <a:t>- </a:t>
            </a:r>
            <a:r>
              <a:rPr lang="sl-SI" sz="3200" b="1" dirty="0" smtClean="0">
                <a:solidFill>
                  <a:srgbClr val="00B050"/>
                </a:solidFill>
              </a:rPr>
              <a:t>9</a:t>
            </a:r>
            <a:r>
              <a:rPr lang="sl-SI" sz="3200" b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endParaRPr lang="sl-SI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PoljeZBesedilom 29"/>
          <p:cNvSpPr txBox="1"/>
          <p:nvPr/>
        </p:nvSpPr>
        <p:spPr>
          <a:xfrm>
            <a:off x="7380312" y="5085184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/>
              <a:t>+ </a:t>
            </a:r>
            <a:r>
              <a:rPr lang="sl-SI" sz="3200" b="1" dirty="0" smtClean="0">
                <a:solidFill>
                  <a:srgbClr val="00B050"/>
                </a:solidFill>
              </a:rPr>
              <a:t>81 =</a:t>
            </a:r>
            <a:endParaRPr lang="sl-SI" sz="3200" b="1" dirty="0">
              <a:solidFill>
                <a:srgbClr val="00B050"/>
              </a:solidFill>
            </a:endParaRPr>
          </a:p>
        </p:txBody>
      </p:sp>
      <p:sp>
        <p:nvSpPr>
          <p:cNvPr id="31" name="PoljeZBesedilom 30"/>
          <p:cNvSpPr txBox="1"/>
          <p:nvPr/>
        </p:nvSpPr>
        <p:spPr>
          <a:xfrm>
            <a:off x="251520" y="5661248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/>
              <a:t>  = </a:t>
            </a:r>
            <a:r>
              <a:rPr lang="sl-SI" sz="3200" b="1" dirty="0" smtClean="0">
                <a:solidFill>
                  <a:schemeClr val="accent1">
                    <a:lumMod val="75000"/>
                  </a:schemeClr>
                </a:solidFill>
              </a:rPr>
              <a:t>x²</a:t>
            </a:r>
            <a:r>
              <a:rPr lang="sl-SI" sz="3200" b="1" dirty="0" smtClean="0"/>
              <a:t> - </a:t>
            </a:r>
            <a:r>
              <a:rPr lang="sl-SI" sz="3200" b="1" dirty="0" smtClean="0">
                <a:solidFill>
                  <a:srgbClr val="7030A0"/>
                </a:solidFill>
              </a:rPr>
              <a:t>18 </a:t>
            </a:r>
            <a:r>
              <a:rPr lang="sl-SI" sz="3200" b="1" dirty="0" smtClean="0">
                <a:solidFill>
                  <a:schemeClr val="accent1"/>
                </a:solidFill>
              </a:rPr>
              <a:t>x</a:t>
            </a:r>
            <a:r>
              <a:rPr lang="sl-SI" sz="3200" b="1" dirty="0" smtClean="0"/>
              <a:t>+ </a:t>
            </a:r>
            <a:r>
              <a:rPr lang="sl-SI" sz="3200" b="1" dirty="0" smtClean="0">
                <a:solidFill>
                  <a:srgbClr val="00B050"/>
                </a:solidFill>
              </a:rPr>
              <a:t>81</a:t>
            </a:r>
            <a:endParaRPr lang="sl-SI" sz="3200" b="1" dirty="0">
              <a:solidFill>
                <a:srgbClr val="00B050"/>
              </a:solidFill>
            </a:endParaRPr>
          </a:p>
        </p:txBody>
      </p:sp>
      <p:sp>
        <p:nvSpPr>
          <p:cNvPr id="32" name="Prostoročno 31"/>
          <p:cNvSpPr/>
          <p:nvPr/>
        </p:nvSpPr>
        <p:spPr>
          <a:xfrm rot="10604726">
            <a:off x="3072980" y="5415268"/>
            <a:ext cx="1495796" cy="505670"/>
          </a:xfrm>
          <a:custGeom>
            <a:avLst/>
            <a:gdLst>
              <a:gd name="connsiteX0" fmla="*/ 0 w 1453020"/>
              <a:gd name="connsiteY0" fmla="*/ 371106 h 402637"/>
              <a:gd name="connsiteX1" fmla="*/ 47297 w 1453020"/>
              <a:gd name="connsiteY1" fmla="*/ 276512 h 402637"/>
              <a:gd name="connsiteX2" fmla="*/ 94593 w 1453020"/>
              <a:gd name="connsiteY2" fmla="*/ 244981 h 402637"/>
              <a:gd name="connsiteX3" fmla="*/ 141890 w 1453020"/>
              <a:gd name="connsiteY3" fmla="*/ 197685 h 402637"/>
              <a:gd name="connsiteX4" fmla="*/ 189186 w 1453020"/>
              <a:gd name="connsiteY4" fmla="*/ 181919 h 402637"/>
              <a:gd name="connsiteX5" fmla="*/ 331076 w 1453020"/>
              <a:gd name="connsiteY5" fmla="*/ 103092 h 402637"/>
              <a:gd name="connsiteX6" fmla="*/ 378372 w 1453020"/>
              <a:gd name="connsiteY6" fmla="*/ 71561 h 402637"/>
              <a:gd name="connsiteX7" fmla="*/ 488731 w 1453020"/>
              <a:gd name="connsiteY7" fmla="*/ 40030 h 402637"/>
              <a:gd name="connsiteX8" fmla="*/ 630621 w 1453020"/>
              <a:gd name="connsiteY8" fmla="*/ 8499 h 402637"/>
              <a:gd name="connsiteX9" fmla="*/ 930166 w 1453020"/>
              <a:gd name="connsiteY9" fmla="*/ 24264 h 402637"/>
              <a:gd name="connsiteX10" fmla="*/ 1040524 w 1453020"/>
              <a:gd name="connsiteY10" fmla="*/ 55795 h 402637"/>
              <a:gd name="connsiteX11" fmla="*/ 1135117 w 1453020"/>
              <a:gd name="connsiteY11" fmla="*/ 103092 h 402637"/>
              <a:gd name="connsiteX12" fmla="*/ 1182414 w 1453020"/>
              <a:gd name="connsiteY12" fmla="*/ 134623 h 402637"/>
              <a:gd name="connsiteX13" fmla="*/ 1324303 w 1453020"/>
              <a:gd name="connsiteY13" fmla="*/ 197685 h 402637"/>
              <a:gd name="connsiteX14" fmla="*/ 1403131 w 1453020"/>
              <a:gd name="connsiteY14" fmla="*/ 260747 h 402637"/>
              <a:gd name="connsiteX15" fmla="*/ 1450428 w 1453020"/>
              <a:gd name="connsiteY15" fmla="*/ 355340 h 402637"/>
              <a:gd name="connsiteX16" fmla="*/ 1450428 w 1453020"/>
              <a:gd name="connsiteY16" fmla="*/ 402637 h 402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53020" h="402637">
                <a:moveTo>
                  <a:pt x="0" y="371106"/>
                </a:moveTo>
                <a:cubicBezTo>
                  <a:pt x="12823" y="332639"/>
                  <a:pt x="16736" y="307074"/>
                  <a:pt x="47297" y="276512"/>
                </a:cubicBezTo>
                <a:cubicBezTo>
                  <a:pt x="60695" y="263114"/>
                  <a:pt x="80037" y="257111"/>
                  <a:pt x="94593" y="244981"/>
                </a:cubicBezTo>
                <a:cubicBezTo>
                  <a:pt x="111721" y="230708"/>
                  <a:pt x="123339" y="210052"/>
                  <a:pt x="141890" y="197685"/>
                </a:cubicBezTo>
                <a:cubicBezTo>
                  <a:pt x="155717" y="188467"/>
                  <a:pt x="174659" y="189990"/>
                  <a:pt x="189186" y="181919"/>
                </a:cubicBezTo>
                <a:cubicBezTo>
                  <a:pt x="351809" y="91572"/>
                  <a:pt x="224058" y="138763"/>
                  <a:pt x="331076" y="103092"/>
                </a:cubicBezTo>
                <a:cubicBezTo>
                  <a:pt x="346841" y="92582"/>
                  <a:pt x="361425" y="80035"/>
                  <a:pt x="378372" y="71561"/>
                </a:cubicBezTo>
                <a:cubicBezTo>
                  <a:pt x="399443" y="61025"/>
                  <a:pt x="470542" y="44072"/>
                  <a:pt x="488731" y="40030"/>
                </a:cubicBezTo>
                <a:cubicBezTo>
                  <a:pt x="668865" y="0"/>
                  <a:pt x="476827" y="46946"/>
                  <a:pt x="630621" y="8499"/>
                </a:cubicBezTo>
                <a:cubicBezTo>
                  <a:pt x="730469" y="13754"/>
                  <a:pt x="830555" y="15602"/>
                  <a:pt x="930166" y="24264"/>
                </a:cubicBezTo>
                <a:cubicBezTo>
                  <a:pt x="956945" y="26593"/>
                  <a:pt x="1012865" y="46575"/>
                  <a:pt x="1040524" y="55795"/>
                </a:cubicBezTo>
                <a:cubicBezTo>
                  <a:pt x="1176072" y="146159"/>
                  <a:pt x="1004573" y="37819"/>
                  <a:pt x="1135117" y="103092"/>
                </a:cubicBezTo>
                <a:cubicBezTo>
                  <a:pt x="1152064" y="111566"/>
                  <a:pt x="1165099" y="126928"/>
                  <a:pt x="1182414" y="134623"/>
                </a:cubicBezTo>
                <a:cubicBezTo>
                  <a:pt x="1351263" y="209667"/>
                  <a:pt x="1217268" y="126327"/>
                  <a:pt x="1324303" y="197685"/>
                </a:cubicBezTo>
                <a:cubicBezTo>
                  <a:pt x="1414665" y="333227"/>
                  <a:pt x="1294344" y="173718"/>
                  <a:pt x="1403131" y="260747"/>
                </a:cubicBezTo>
                <a:cubicBezTo>
                  <a:pt x="1424083" y="277508"/>
                  <a:pt x="1446034" y="328977"/>
                  <a:pt x="1450428" y="355340"/>
                </a:cubicBezTo>
                <a:cubicBezTo>
                  <a:pt x="1453020" y="370891"/>
                  <a:pt x="1450428" y="386871"/>
                  <a:pt x="1450428" y="402637"/>
                </a:cubicBezTo>
              </a:path>
            </a:pathLst>
          </a:cu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4" name="Prostoročno 33"/>
          <p:cNvSpPr/>
          <p:nvPr/>
        </p:nvSpPr>
        <p:spPr>
          <a:xfrm rot="10800000">
            <a:off x="2987824" y="5517232"/>
            <a:ext cx="1008112" cy="216024"/>
          </a:xfrm>
          <a:custGeom>
            <a:avLst/>
            <a:gdLst>
              <a:gd name="connsiteX0" fmla="*/ 0 w 1453020"/>
              <a:gd name="connsiteY0" fmla="*/ 371106 h 402637"/>
              <a:gd name="connsiteX1" fmla="*/ 47297 w 1453020"/>
              <a:gd name="connsiteY1" fmla="*/ 276512 h 402637"/>
              <a:gd name="connsiteX2" fmla="*/ 94593 w 1453020"/>
              <a:gd name="connsiteY2" fmla="*/ 244981 h 402637"/>
              <a:gd name="connsiteX3" fmla="*/ 141890 w 1453020"/>
              <a:gd name="connsiteY3" fmla="*/ 197685 h 402637"/>
              <a:gd name="connsiteX4" fmla="*/ 189186 w 1453020"/>
              <a:gd name="connsiteY4" fmla="*/ 181919 h 402637"/>
              <a:gd name="connsiteX5" fmla="*/ 331076 w 1453020"/>
              <a:gd name="connsiteY5" fmla="*/ 103092 h 402637"/>
              <a:gd name="connsiteX6" fmla="*/ 378372 w 1453020"/>
              <a:gd name="connsiteY6" fmla="*/ 71561 h 402637"/>
              <a:gd name="connsiteX7" fmla="*/ 488731 w 1453020"/>
              <a:gd name="connsiteY7" fmla="*/ 40030 h 402637"/>
              <a:gd name="connsiteX8" fmla="*/ 630621 w 1453020"/>
              <a:gd name="connsiteY8" fmla="*/ 8499 h 402637"/>
              <a:gd name="connsiteX9" fmla="*/ 930166 w 1453020"/>
              <a:gd name="connsiteY9" fmla="*/ 24264 h 402637"/>
              <a:gd name="connsiteX10" fmla="*/ 1040524 w 1453020"/>
              <a:gd name="connsiteY10" fmla="*/ 55795 h 402637"/>
              <a:gd name="connsiteX11" fmla="*/ 1135117 w 1453020"/>
              <a:gd name="connsiteY11" fmla="*/ 103092 h 402637"/>
              <a:gd name="connsiteX12" fmla="*/ 1182414 w 1453020"/>
              <a:gd name="connsiteY12" fmla="*/ 134623 h 402637"/>
              <a:gd name="connsiteX13" fmla="*/ 1324303 w 1453020"/>
              <a:gd name="connsiteY13" fmla="*/ 197685 h 402637"/>
              <a:gd name="connsiteX14" fmla="*/ 1403131 w 1453020"/>
              <a:gd name="connsiteY14" fmla="*/ 260747 h 402637"/>
              <a:gd name="connsiteX15" fmla="*/ 1450428 w 1453020"/>
              <a:gd name="connsiteY15" fmla="*/ 355340 h 402637"/>
              <a:gd name="connsiteX16" fmla="*/ 1450428 w 1453020"/>
              <a:gd name="connsiteY16" fmla="*/ 402637 h 402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53020" h="402637">
                <a:moveTo>
                  <a:pt x="0" y="371106"/>
                </a:moveTo>
                <a:cubicBezTo>
                  <a:pt x="12823" y="332639"/>
                  <a:pt x="16736" y="307074"/>
                  <a:pt x="47297" y="276512"/>
                </a:cubicBezTo>
                <a:cubicBezTo>
                  <a:pt x="60695" y="263114"/>
                  <a:pt x="80037" y="257111"/>
                  <a:pt x="94593" y="244981"/>
                </a:cubicBezTo>
                <a:cubicBezTo>
                  <a:pt x="111721" y="230708"/>
                  <a:pt x="123339" y="210052"/>
                  <a:pt x="141890" y="197685"/>
                </a:cubicBezTo>
                <a:cubicBezTo>
                  <a:pt x="155717" y="188467"/>
                  <a:pt x="174659" y="189990"/>
                  <a:pt x="189186" y="181919"/>
                </a:cubicBezTo>
                <a:cubicBezTo>
                  <a:pt x="351809" y="91572"/>
                  <a:pt x="224058" y="138763"/>
                  <a:pt x="331076" y="103092"/>
                </a:cubicBezTo>
                <a:cubicBezTo>
                  <a:pt x="346841" y="92582"/>
                  <a:pt x="361425" y="80035"/>
                  <a:pt x="378372" y="71561"/>
                </a:cubicBezTo>
                <a:cubicBezTo>
                  <a:pt x="399443" y="61025"/>
                  <a:pt x="470542" y="44072"/>
                  <a:pt x="488731" y="40030"/>
                </a:cubicBezTo>
                <a:cubicBezTo>
                  <a:pt x="668865" y="0"/>
                  <a:pt x="476827" y="46946"/>
                  <a:pt x="630621" y="8499"/>
                </a:cubicBezTo>
                <a:cubicBezTo>
                  <a:pt x="730469" y="13754"/>
                  <a:pt x="830555" y="15602"/>
                  <a:pt x="930166" y="24264"/>
                </a:cubicBezTo>
                <a:cubicBezTo>
                  <a:pt x="956945" y="26593"/>
                  <a:pt x="1012865" y="46575"/>
                  <a:pt x="1040524" y="55795"/>
                </a:cubicBezTo>
                <a:cubicBezTo>
                  <a:pt x="1176072" y="146159"/>
                  <a:pt x="1004573" y="37819"/>
                  <a:pt x="1135117" y="103092"/>
                </a:cubicBezTo>
                <a:cubicBezTo>
                  <a:pt x="1152064" y="111566"/>
                  <a:pt x="1165099" y="126928"/>
                  <a:pt x="1182414" y="134623"/>
                </a:cubicBezTo>
                <a:cubicBezTo>
                  <a:pt x="1351263" y="209667"/>
                  <a:pt x="1217268" y="126327"/>
                  <a:pt x="1324303" y="197685"/>
                </a:cubicBezTo>
                <a:cubicBezTo>
                  <a:pt x="1414665" y="333227"/>
                  <a:pt x="1294344" y="173718"/>
                  <a:pt x="1403131" y="260747"/>
                </a:cubicBezTo>
                <a:cubicBezTo>
                  <a:pt x="1424083" y="277508"/>
                  <a:pt x="1446034" y="328977"/>
                  <a:pt x="1450428" y="355340"/>
                </a:cubicBezTo>
                <a:cubicBezTo>
                  <a:pt x="1453020" y="370891"/>
                  <a:pt x="1450428" y="386871"/>
                  <a:pt x="1450428" y="402637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5" name="Prostoročno 34"/>
          <p:cNvSpPr/>
          <p:nvPr/>
        </p:nvSpPr>
        <p:spPr>
          <a:xfrm>
            <a:off x="2555776" y="4869160"/>
            <a:ext cx="1453020" cy="402637"/>
          </a:xfrm>
          <a:custGeom>
            <a:avLst/>
            <a:gdLst>
              <a:gd name="connsiteX0" fmla="*/ 0 w 1453020"/>
              <a:gd name="connsiteY0" fmla="*/ 371106 h 402637"/>
              <a:gd name="connsiteX1" fmla="*/ 47297 w 1453020"/>
              <a:gd name="connsiteY1" fmla="*/ 276512 h 402637"/>
              <a:gd name="connsiteX2" fmla="*/ 94593 w 1453020"/>
              <a:gd name="connsiteY2" fmla="*/ 244981 h 402637"/>
              <a:gd name="connsiteX3" fmla="*/ 141890 w 1453020"/>
              <a:gd name="connsiteY3" fmla="*/ 197685 h 402637"/>
              <a:gd name="connsiteX4" fmla="*/ 189186 w 1453020"/>
              <a:gd name="connsiteY4" fmla="*/ 181919 h 402637"/>
              <a:gd name="connsiteX5" fmla="*/ 331076 w 1453020"/>
              <a:gd name="connsiteY5" fmla="*/ 103092 h 402637"/>
              <a:gd name="connsiteX6" fmla="*/ 378372 w 1453020"/>
              <a:gd name="connsiteY6" fmla="*/ 71561 h 402637"/>
              <a:gd name="connsiteX7" fmla="*/ 488731 w 1453020"/>
              <a:gd name="connsiteY7" fmla="*/ 40030 h 402637"/>
              <a:gd name="connsiteX8" fmla="*/ 630621 w 1453020"/>
              <a:gd name="connsiteY8" fmla="*/ 8499 h 402637"/>
              <a:gd name="connsiteX9" fmla="*/ 930166 w 1453020"/>
              <a:gd name="connsiteY9" fmla="*/ 24264 h 402637"/>
              <a:gd name="connsiteX10" fmla="*/ 1040524 w 1453020"/>
              <a:gd name="connsiteY10" fmla="*/ 55795 h 402637"/>
              <a:gd name="connsiteX11" fmla="*/ 1135117 w 1453020"/>
              <a:gd name="connsiteY11" fmla="*/ 103092 h 402637"/>
              <a:gd name="connsiteX12" fmla="*/ 1182414 w 1453020"/>
              <a:gd name="connsiteY12" fmla="*/ 134623 h 402637"/>
              <a:gd name="connsiteX13" fmla="*/ 1324303 w 1453020"/>
              <a:gd name="connsiteY13" fmla="*/ 197685 h 402637"/>
              <a:gd name="connsiteX14" fmla="*/ 1403131 w 1453020"/>
              <a:gd name="connsiteY14" fmla="*/ 260747 h 402637"/>
              <a:gd name="connsiteX15" fmla="*/ 1450428 w 1453020"/>
              <a:gd name="connsiteY15" fmla="*/ 355340 h 402637"/>
              <a:gd name="connsiteX16" fmla="*/ 1450428 w 1453020"/>
              <a:gd name="connsiteY16" fmla="*/ 402637 h 402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53020" h="402637">
                <a:moveTo>
                  <a:pt x="0" y="371106"/>
                </a:moveTo>
                <a:cubicBezTo>
                  <a:pt x="12823" y="332639"/>
                  <a:pt x="16736" y="307074"/>
                  <a:pt x="47297" y="276512"/>
                </a:cubicBezTo>
                <a:cubicBezTo>
                  <a:pt x="60695" y="263114"/>
                  <a:pt x="80037" y="257111"/>
                  <a:pt x="94593" y="244981"/>
                </a:cubicBezTo>
                <a:cubicBezTo>
                  <a:pt x="111721" y="230708"/>
                  <a:pt x="123339" y="210052"/>
                  <a:pt x="141890" y="197685"/>
                </a:cubicBezTo>
                <a:cubicBezTo>
                  <a:pt x="155717" y="188467"/>
                  <a:pt x="174659" y="189990"/>
                  <a:pt x="189186" y="181919"/>
                </a:cubicBezTo>
                <a:cubicBezTo>
                  <a:pt x="351809" y="91572"/>
                  <a:pt x="224058" y="138763"/>
                  <a:pt x="331076" y="103092"/>
                </a:cubicBezTo>
                <a:cubicBezTo>
                  <a:pt x="346841" y="92582"/>
                  <a:pt x="361425" y="80035"/>
                  <a:pt x="378372" y="71561"/>
                </a:cubicBezTo>
                <a:cubicBezTo>
                  <a:pt x="399443" y="61025"/>
                  <a:pt x="470542" y="44072"/>
                  <a:pt x="488731" y="40030"/>
                </a:cubicBezTo>
                <a:cubicBezTo>
                  <a:pt x="668865" y="0"/>
                  <a:pt x="476827" y="46946"/>
                  <a:pt x="630621" y="8499"/>
                </a:cubicBezTo>
                <a:cubicBezTo>
                  <a:pt x="730469" y="13754"/>
                  <a:pt x="830555" y="15602"/>
                  <a:pt x="930166" y="24264"/>
                </a:cubicBezTo>
                <a:cubicBezTo>
                  <a:pt x="956945" y="26593"/>
                  <a:pt x="1012865" y="46575"/>
                  <a:pt x="1040524" y="55795"/>
                </a:cubicBezTo>
                <a:cubicBezTo>
                  <a:pt x="1176072" y="146159"/>
                  <a:pt x="1004573" y="37819"/>
                  <a:pt x="1135117" y="103092"/>
                </a:cubicBezTo>
                <a:cubicBezTo>
                  <a:pt x="1152064" y="111566"/>
                  <a:pt x="1165099" y="126928"/>
                  <a:pt x="1182414" y="134623"/>
                </a:cubicBezTo>
                <a:cubicBezTo>
                  <a:pt x="1351263" y="209667"/>
                  <a:pt x="1217268" y="126327"/>
                  <a:pt x="1324303" y="197685"/>
                </a:cubicBezTo>
                <a:cubicBezTo>
                  <a:pt x="1414665" y="333227"/>
                  <a:pt x="1294344" y="173718"/>
                  <a:pt x="1403131" y="260747"/>
                </a:cubicBezTo>
                <a:cubicBezTo>
                  <a:pt x="1424083" y="277508"/>
                  <a:pt x="1446034" y="328977"/>
                  <a:pt x="1450428" y="355340"/>
                </a:cubicBezTo>
                <a:cubicBezTo>
                  <a:pt x="1453020" y="370891"/>
                  <a:pt x="1450428" y="386871"/>
                  <a:pt x="1450428" y="402637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6" name="Prostoročno 35"/>
          <p:cNvSpPr/>
          <p:nvPr/>
        </p:nvSpPr>
        <p:spPr>
          <a:xfrm>
            <a:off x="2555776" y="4725144"/>
            <a:ext cx="1944216" cy="402637"/>
          </a:xfrm>
          <a:custGeom>
            <a:avLst/>
            <a:gdLst>
              <a:gd name="connsiteX0" fmla="*/ 0 w 1453020"/>
              <a:gd name="connsiteY0" fmla="*/ 371106 h 402637"/>
              <a:gd name="connsiteX1" fmla="*/ 47297 w 1453020"/>
              <a:gd name="connsiteY1" fmla="*/ 276512 h 402637"/>
              <a:gd name="connsiteX2" fmla="*/ 94593 w 1453020"/>
              <a:gd name="connsiteY2" fmla="*/ 244981 h 402637"/>
              <a:gd name="connsiteX3" fmla="*/ 141890 w 1453020"/>
              <a:gd name="connsiteY3" fmla="*/ 197685 h 402637"/>
              <a:gd name="connsiteX4" fmla="*/ 189186 w 1453020"/>
              <a:gd name="connsiteY4" fmla="*/ 181919 h 402637"/>
              <a:gd name="connsiteX5" fmla="*/ 331076 w 1453020"/>
              <a:gd name="connsiteY5" fmla="*/ 103092 h 402637"/>
              <a:gd name="connsiteX6" fmla="*/ 378372 w 1453020"/>
              <a:gd name="connsiteY6" fmla="*/ 71561 h 402637"/>
              <a:gd name="connsiteX7" fmla="*/ 488731 w 1453020"/>
              <a:gd name="connsiteY7" fmla="*/ 40030 h 402637"/>
              <a:gd name="connsiteX8" fmla="*/ 630621 w 1453020"/>
              <a:gd name="connsiteY8" fmla="*/ 8499 h 402637"/>
              <a:gd name="connsiteX9" fmla="*/ 930166 w 1453020"/>
              <a:gd name="connsiteY9" fmla="*/ 24264 h 402637"/>
              <a:gd name="connsiteX10" fmla="*/ 1040524 w 1453020"/>
              <a:gd name="connsiteY10" fmla="*/ 55795 h 402637"/>
              <a:gd name="connsiteX11" fmla="*/ 1135117 w 1453020"/>
              <a:gd name="connsiteY11" fmla="*/ 103092 h 402637"/>
              <a:gd name="connsiteX12" fmla="*/ 1182414 w 1453020"/>
              <a:gd name="connsiteY12" fmla="*/ 134623 h 402637"/>
              <a:gd name="connsiteX13" fmla="*/ 1324303 w 1453020"/>
              <a:gd name="connsiteY13" fmla="*/ 197685 h 402637"/>
              <a:gd name="connsiteX14" fmla="*/ 1403131 w 1453020"/>
              <a:gd name="connsiteY14" fmla="*/ 260747 h 402637"/>
              <a:gd name="connsiteX15" fmla="*/ 1450428 w 1453020"/>
              <a:gd name="connsiteY15" fmla="*/ 355340 h 402637"/>
              <a:gd name="connsiteX16" fmla="*/ 1450428 w 1453020"/>
              <a:gd name="connsiteY16" fmla="*/ 402637 h 402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53020" h="402637">
                <a:moveTo>
                  <a:pt x="0" y="371106"/>
                </a:moveTo>
                <a:cubicBezTo>
                  <a:pt x="12823" y="332639"/>
                  <a:pt x="16736" y="307074"/>
                  <a:pt x="47297" y="276512"/>
                </a:cubicBezTo>
                <a:cubicBezTo>
                  <a:pt x="60695" y="263114"/>
                  <a:pt x="80037" y="257111"/>
                  <a:pt x="94593" y="244981"/>
                </a:cubicBezTo>
                <a:cubicBezTo>
                  <a:pt x="111721" y="230708"/>
                  <a:pt x="123339" y="210052"/>
                  <a:pt x="141890" y="197685"/>
                </a:cubicBezTo>
                <a:cubicBezTo>
                  <a:pt x="155717" y="188467"/>
                  <a:pt x="174659" y="189990"/>
                  <a:pt x="189186" y="181919"/>
                </a:cubicBezTo>
                <a:cubicBezTo>
                  <a:pt x="351809" y="91572"/>
                  <a:pt x="224058" y="138763"/>
                  <a:pt x="331076" y="103092"/>
                </a:cubicBezTo>
                <a:cubicBezTo>
                  <a:pt x="346841" y="92582"/>
                  <a:pt x="361425" y="80035"/>
                  <a:pt x="378372" y="71561"/>
                </a:cubicBezTo>
                <a:cubicBezTo>
                  <a:pt x="399443" y="61025"/>
                  <a:pt x="470542" y="44072"/>
                  <a:pt x="488731" y="40030"/>
                </a:cubicBezTo>
                <a:cubicBezTo>
                  <a:pt x="668865" y="0"/>
                  <a:pt x="476827" y="46946"/>
                  <a:pt x="630621" y="8499"/>
                </a:cubicBezTo>
                <a:cubicBezTo>
                  <a:pt x="730469" y="13754"/>
                  <a:pt x="830555" y="15602"/>
                  <a:pt x="930166" y="24264"/>
                </a:cubicBezTo>
                <a:cubicBezTo>
                  <a:pt x="956945" y="26593"/>
                  <a:pt x="1012865" y="46575"/>
                  <a:pt x="1040524" y="55795"/>
                </a:cubicBezTo>
                <a:cubicBezTo>
                  <a:pt x="1176072" y="146159"/>
                  <a:pt x="1004573" y="37819"/>
                  <a:pt x="1135117" y="103092"/>
                </a:cubicBezTo>
                <a:cubicBezTo>
                  <a:pt x="1152064" y="111566"/>
                  <a:pt x="1165099" y="126928"/>
                  <a:pt x="1182414" y="134623"/>
                </a:cubicBezTo>
                <a:cubicBezTo>
                  <a:pt x="1351263" y="209667"/>
                  <a:pt x="1217268" y="126327"/>
                  <a:pt x="1324303" y="197685"/>
                </a:cubicBezTo>
                <a:cubicBezTo>
                  <a:pt x="1414665" y="333227"/>
                  <a:pt x="1294344" y="173718"/>
                  <a:pt x="1403131" y="260747"/>
                </a:cubicBezTo>
                <a:cubicBezTo>
                  <a:pt x="1424083" y="277508"/>
                  <a:pt x="1446034" y="328977"/>
                  <a:pt x="1450428" y="355340"/>
                </a:cubicBezTo>
                <a:cubicBezTo>
                  <a:pt x="1453020" y="370891"/>
                  <a:pt x="1450428" y="386871"/>
                  <a:pt x="1450428" y="402637"/>
                </a:cubicBezTo>
              </a:path>
            </a:pathLst>
          </a:cu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37" name="Raven konektor 36"/>
          <p:cNvCxnSpPr/>
          <p:nvPr/>
        </p:nvCxnSpPr>
        <p:spPr>
          <a:xfrm>
            <a:off x="5940152" y="5661248"/>
            <a:ext cx="1368152" cy="0"/>
          </a:xfrm>
          <a:prstGeom prst="line">
            <a:avLst/>
          </a:prstGeom>
          <a:ln w="412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ven konektor 38"/>
          <p:cNvCxnSpPr/>
          <p:nvPr/>
        </p:nvCxnSpPr>
        <p:spPr>
          <a:xfrm>
            <a:off x="1547664" y="4509120"/>
            <a:ext cx="1224136" cy="1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ven konektor 39"/>
          <p:cNvCxnSpPr/>
          <p:nvPr/>
        </p:nvCxnSpPr>
        <p:spPr>
          <a:xfrm>
            <a:off x="1331640" y="6309320"/>
            <a:ext cx="864096" cy="0"/>
          </a:xfrm>
          <a:prstGeom prst="line">
            <a:avLst/>
          </a:prstGeom>
          <a:ln w="412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3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4" grpId="0" animBg="1"/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467544" y="1196752"/>
            <a:ext cx="1866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/>
              <a:t>(</a:t>
            </a:r>
            <a:r>
              <a:rPr lang="sl-SI" sz="3200" b="1" dirty="0" smtClean="0">
                <a:solidFill>
                  <a:schemeClr val="accent1"/>
                </a:solidFill>
              </a:rPr>
              <a:t>a</a:t>
            </a:r>
            <a:r>
              <a:rPr lang="sl-SI" sz="3200" b="1" dirty="0" smtClean="0"/>
              <a:t> + </a:t>
            </a:r>
            <a:r>
              <a:rPr lang="sl-SI" sz="3200" b="1" dirty="0" smtClean="0">
                <a:solidFill>
                  <a:srgbClr val="00B050"/>
                </a:solidFill>
              </a:rPr>
              <a:t>1</a:t>
            </a:r>
            <a:r>
              <a:rPr lang="sl-SI" sz="3200" b="1" dirty="0" smtClean="0"/>
              <a:t> )² = </a:t>
            </a:r>
            <a:endParaRPr lang="sl-SI" sz="3200" b="1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3995936" y="1196752"/>
            <a:ext cx="1726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/>
              <a:t>(</a:t>
            </a:r>
            <a:r>
              <a:rPr lang="sl-SI" sz="3200" b="1" dirty="0" smtClean="0">
                <a:solidFill>
                  <a:schemeClr val="accent1"/>
                </a:solidFill>
              </a:rPr>
              <a:t>a</a:t>
            </a:r>
            <a:r>
              <a:rPr lang="sl-SI" sz="3200" b="1" dirty="0" smtClean="0"/>
              <a:t> + </a:t>
            </a:r>
            <a:r>
              <a:rPr lang="sl-SI" sz="3200" b="1" dirty="0" smtClean="0">
                <a:solidFill>
                  <a:srgbClr val="00B050"/>
                </a:solidFill>
              </a:rPr>
              <a:t>1</a:t>
            </a:r>
            <a:r>
              <a:rPr lang="sl-SI" sz="3200" b="1" dirty="0" smtClean="0"/>
              <a:t> ) = </a:t>
            </a:r>
            <a:endParaRPr lang="sl-SI" sz="3200" b="1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2411760" y="1196752"/>
            <a:ext cx="1539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/>
              <a:t>(</a:t>
            </a:r>
            <a:r>
              <a:rPr lang="sl-SI" sz="3200" b="1" dirty="0" smtClean="0">
                <a:solidFill>
                  <a:schemeClr val="accent1"/>
                </a:solidFill>
              </a:rPr>
              <a:t>a</a:t>
            </a:r>
            <a:r>
              <a:rPr lang="sl-SI" sz="3200" b="1" dirty="0" smtClean="0"/>
              <a:t> + </a:t>
            </a:r>
            <a:r>
              <a:rPr lang="sl-SI" sz="3200" b="1" dirty="0" smtClean="0">
                <a:solidFill>
                  <a:srgbClr val="00B050"/>
                </a:solidFill>
              </a:rPr>
              <a:t>1</a:t>
            </a:r>
            <a:r>
              <a:rPr lang="sl-SI" sz="3200" b="1" dirty="0" smtClean="0"/>
              <a:t> ) ·</a:t>
            </a:r>
            <a:endParaRPr lang="sl-SI" sz="3200" b="1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5724128" y="1196752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chemeClr val="accent1"/>
                </a:solidFill>
              </a:rPr>
              <a:t>a²</a:t>
            </a:r>
            <a:endParaRPr lang="sl-SI" sz="3200" b="1" dirty="0">
              <a:solidFill>
                <a:schemeClr val="accent1"/>
              </a:solidFill>
            </a:endParaRPr>
          </a:p>
        </p:txBody>
      </p:sp>
      <p:sp>
        <p:nvSpPr>
          <p:cNvPr id="7" name="Prostoročno 6"/>
          <p:cNvSpPr/>
          <p:nvPr/>
        </p:nvSpPr>
        <p:spPr>
          <a:xfrm>
            <a:off x="2771800" y="1196752"/>
            <a:ext cx="1668444" cy="183716"/>
          </a:xfrm>
          <a:custGeom>
            <a:avLst/>
            <a:gdLst>
              <a:gd name="connsiteX0" fmla="*/ 8079 w 1668444"/>
              <a:gd name="connsiteY0" fmla="*/ 157655 h 183716"/>
              <a:gd name="connsiteX1" fmla="*/ 102672 w 1668444"/>
              <a:gd name="connsiteY1" fmla="*/ 94593 h 183716"/>
              <a:gd name="connsiteX2" fmla="*/ 197265 w 1668444"/>
              <a:gd name="connsiteY2" fmla="*/ 31531 h 183716"/>
              <a:gd name="connsiteX3" fmla="*/ 291858 w 1668444"/>
              <a:gd name="connsiteY3" fmla="*/ 0 h 183716"/>
              <a:gd name="connsiteX4" fmla="*/ 1316617 w 1668444"/>
              <a:gd name="connsiteY4" fmla="*/ 15766 h 183716"/>
              <a:gd name="connsiteX5" fmla="*/ 1411210 w 1668444"/>
              <a:gd name="connsiteY5" fmla="*/ 47297 h 183716"/>
              <a:gd name="connsiteX6" fmla="*/ 1490038 w 1668444"/>
              <a:gd name="connsiteY6" fmla="*/ 63062 h 183716"/>
              <a:gd name="connsiteX7" fmla="*/ 1584631 w 1668444"/>
              <a:gd name="connsiteY7" fmla="*/ 94593 h 183716"/>
              <a:gd name="connsiteX8" fmla="*/ 1616162 w 1668444"/>
              <a:gd name="connsiteY8" fmla="*/ 141890 h 183716"/>
              <a:gd name="connsiteX9" fmla="*/ 1663458 w 1668444"/>
              <a:gd name="connsiteY9" fmla="*/ 173421 h 18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8444" h="183716">
                <a:moveTo>
                  <a:pt x="8079" y="157655"/>
                </a:moveTo>
                <a:cubicBezTo>
                  <a:pt x="113044" y="52692"/>
                  <a:pt x="0" y="151634"/>
                  <a:pt x="102672" y="94593"/>
                </a:cubicBezTo>
                <a:cubicBezTo>
                  <a:pt x="135799" y="76189"/>
                  <a:pt x="161314" y="43515"/>
                  <a:pt x="197265" y="31531"/>
                </a:cubicBezTo>
                <a:lnTo>
                  <a:pt x="291858" y="0"/>
                </a:lnTo>
                <a:cubicBezTo>
                  <a:pt x="633444" y="5255"/>
                  <a:pt x="975295" y="1344"/>
                  <a:pt x="1316617" y="15766"/>
                </a:cubicBezTo>
                <a:cubicBezTo>
                  <a:pt x="1349824" y="17169"/>
                  <a:pt x="1378619" y="40779"/>
                  <a:pt x="1411210" y="47297"/>
                </a:cubicBezTo>
                <a:cubicBezTo>
                  <a:pt x="1437486" y="52552"/>
                  <a:pt x="1464186" y="56012"/>
                  <a:pt x="1490038" y="63062"/>
                </a:cubicBezTo>
                <a:cubicBezTo>
                  <a:pt x="1522103" y="71807"/>
                  <a:pt x="1584631" y="94593"/>
                  <a:pt x="1584631" y="94593"/>
                </a:cubicBezTo>
                <a:cubicBezTo>
                  <a:pt x="1595141" y="110359"/>
                  <a:pt x="1601366" y="130053"/>
                  <a:pt x="1616162" y="141890"/>
                </a:cubicBezTo>
                <a:cubicBezTo>
                  <a:pt x="1668444" y="183716"/>
                  <a:pt x="1663458" y="133321"/>
                  <a:pt x="1663458" y="173421"/>
                </a:cubicBezTo>
              </a:path>
            </a:pathLst>
          </a:cu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ostoročno 7"/>
          <p:cNvSpPr/>
          <p:nvPr/>
        </p:nvSpPr>
        <p:spPr>
          <a:xfrm>
            <a:off x="2843808" y="1124744"/>
            <a:ext cx="2232248" cy="216024"/>
          </a:xfrm>
          <a:custGeom>
            <a:avLst/>
            <a:gdLst>
              <a:gd name="connsiteX0" fmla="*/ 8079 w 1668444"/>
              <a:gd name="connsiteY0" fmla="*/ 157655 h 183716"/>
              <a:gd name="connsiteX1" fmla="*/ 102672 w 1668444"/>
              <a:gd name="connsiteY1" fmla="*/ 94593 h 183716"/>
              <a:gd name="connsiteX2" fmla="*/ 197265 w 1668444"/>
              <a:gd name="connsiteY2" fmla="*/ 31531 h 183716"/>
              <a:gd name="connsiteX3" fmla="*/ 291858 w 1668444"/>
              <a:gd name="connsiteY3" fmla="*/ 0 h 183716"/>
              <a:gd name="connsiteX4" fmla="*/ 1316617 w 1668444"/>
              <a:gd name="connsiteY4" fmla="*/ 15766 h 183716"/>
              <a:gd name="connsiteX5" fmla="*/ 1411210 w 1668444"/>
              <a:gd name="connsiteY5" fmla="*/ 47297 h 183716"/>
              <a:gd name="connsiteX6" fmla="*/ 1490038 w 1668444"/>
              <a:gd name="connsiteY6" fmla="*/ 63062 h 183716"/>
              <a:gd name="connsiteX7" fmla="*/ 1584631 w 1668444"/>
              <a:gd name="connsiteY7" fmla="*/ 94593 h 183716"/>
              <a:gd name="connsiteX8" fmla="*/ 1616162 w 1668444"/>
              <a:gd name="connsiteY8" fmla="*/ 141890 h 183716"/>
              <a:gd name="connsiteX9" fmla="*/ 1663458 w 1668444"/>
              <a:gd name="connsiteY9" fmla="*/ 173421 h 18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8444" h="183716">
                <a:moveTo>
                  <a:pt x="8079" y="157655"/>
                </a:moveTo>
                <a:cubicBezTo>
                  <a:pt x="113044" y="52692"/>
                  <a:pt x="0" y="151634"/>
                  <a:pt x="102672" y="94593"/>
                </a:cubicBezTo>
                <a:cubicBezTo>
                  <a:pt x="135799" y="76189"/>
                  <a:pt x="161314" y="43515"/>
                  <a:pt x="197265" y="31531"/>
                </a:cubicBezTo>
                <a:lnTo>
                  <a:pt x="291858" y="0"/>
                </a:lnTo>
                <a:cubicBezTo>
                  <a:pt x="633444" y="5255"/>
                  <a:pt x="975295" y="1344"/>
                  <a:pt x="1316617" y="15766"/>
                </a:cubicBezTo>
                <a:cubicBezTo>
                  <a:pt x="1349824" y="17169"/>
                  <a:pt x="1378619" y="40779"/>
                  <a:pt x="1411210" y="47297"/>
                </a:cubicBezTo>
                <a:cubicBezTo>
                  <a:pt x="1437486" y="52552"/>
                  <a:pt x="1464186" y="56012"/>
                  <a:pt x="1490038" y="63062"/>
                </a:cubicBezTo>
                <a:cubicBezTo>
                  <a:pt x="1522103" y="71807"/>
                  <a:pt x="1584631" y="94593"/>
                  <a:pt x="1584631" y="94593"/>
                </a:cubicBezTo>
                <a:cubicBezTo>
                  <a:pt x="1595141" y="110359"/>
                  <a:pt x="1601366" y="130053"/>
                  <a:pt x="1616162" y="141890"/>
                </a:cubicBezTo>
                <a:cubicBezTo>
                  <a:pt x="1668444" y="183716"/>
                  <a:pt x="1663458" y="133321"/>
                  <a:pt x="1663458" y="173421"/>
                </a:cubicBezTo>
              </a:path>
            </a:pathLst>
          </a:cu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ostoročno 8"/>
          <p:cNvSpPr/>
          <p:nvPr/>
        </p:nvSpPr>
        <p:spPr>
          <a:xfrm rot="11003218">
            <a:off x="3424721" y="1664498"/>
            <a:ext cx="1214436" cy="200080"/>
          </a:xfrm>
          <a:custGeom>
            <a:avLst/>
            <a:gdLst>
              <a:gd name="connsiteX0" fmla="*/ 8079 w 1668444"/>
              <a:gd name="connsiteY0" fmla="*/ 157655 h 183716"/>
              <a:gd name="connsiteX1" fmla="*/ 102672 w 1668444"/>
              <a:gd name="connsiteY1" fmla="*/ 94593 h 183716"/>
              <a:gd name="connsiteX2" fmla="*/ 197265 w 1668444"/>
              <a:gd name="connsiteY2" fmla="*/ 31531 h 183716"/>
              <a:gd name="connsiteX3" fmla="*/ 291858 w 1668444"/>
              <a:gd name="connsiteY3" fmla="*/ 0 h 183716"/>
              <a:gd name="connsiteX4" fmla="*/ 1316617 w 1668444"/>
              <a:gd name="connsiteY4" fmla="*/ 15766 h 183716"/>
              <a:gd name="connsiteX5" fmla="*/ 1411210 w 1668444"/>
              <a:gd name="connsiteY5" fmla="*/ 47297 h 183716"/>
              <a:gd name="connsiteX6" fmla="*/ 1490038 w 1668444"/>
              <a:gd name="connsiteY6" fmla="*/ 63062 h 183716"/>
              <a:gd name="connsiteX7" fmla="*/ 1584631 w 1668444"/>
              <a:gd name="connsiteY7" fmla="*/ 94593 h 183716"/>
              <a:gd name="connsiteX8" fmla="*/ 1616162 w 1668444"/>
              <a:gd name="connsiteY8" fmla="*/ 141890 h 183716"/>
              <a:gd name="connsiteX9" fmla="*/ 1663458 w 1668444"/>
              <a:gd name="connsiteY9" fmla="*/ 173421 h 18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8444" h="183716">
                <a:moveTo>
                  <a:pt x="8079" y="157655"/>
                </a:moveTo>
                <a:cubicBezTo>
                  <a:pt x="113044" y="52692"/>
                  <a:pt x="0" y="151634"/>
                  <a:pt x="102672" y="94593"/>
                </a:cubicBezTo>
                <a:cubicBezTo>
                  <a:pt x="135799" y="76189"/>
                  <a:pt x="161314" y="43515"/>
                  <a:pt x="197265" y="31531"/>
                </a:cubicBezTo>
                <a:lnTo>
                  <a:pt x="291858" y="0"/>
                </a:lnTo>
                <a:cubicBezTo>
                  <a:pt x="633444" y="5255"/>
                  <a:pt x="975295" y="1344"/>
                  <a:pt x="1316617" y="15766"/>
                </a:cubicBezTo>
                <a:cubicBezTo>
                  <a:pt x="1349824" y="17169"/>
                  <a:pt x="1378619" y="40779"/>
                  <a:pt x="1411210" y="47297"/>
                </a:cubicBezTo>
                <a:cubicBezTo>
                  <a:pt x="1437486" y="52552"/>
                  <a:pt x="1464186" y="56012"/>
                  <a:pt x="1490038" y="63062"/>
                </a:cubicBezTo>
                <a:cubicBezTo>
                  <a:pt x="1522103" y="71807"/>
                  <a:pt x="1584631" y="94593"/>
                  <a:pt x="1584631" y="94593"/>
                </a:cubicBezTo>
                <a:cubicBezTo>
                  <a:pt x="1595141" y="110359"/>
                  <a:pt x="1601366" y="130053"/>
                  <a:pt x="1616162" y="141890"/>
                </a:cubicBezTo>
                <a:cubicBezTo>
                  <a:pt x="1668444" y="183716"/>
                  <a:pt x="1663458" y="133321"/>
                  <a:pt x="1663458" y="173421"/>
                </a:cubicBezTo>
              </a:path>
            </a:pathLst>
          </a:cu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ostoročno 9"/>
          <p:cNvSpPr/>
          <p:nvPr/>
        </p:nvSpPr>
        <p:spPr>
          <a:xfrm rot="10800000">
            <a:off x="3419872" y="1628800"/>
            <a:ext cx="1800200" cy="432048"/>
          </a:xfrm>
          <a:custGeom>
            <a:avLst/>
            <a:gdLst>
              <a:gd name="connsiteX0" fmla="*/ 8079 w 1668444"/>
              <a:gd name="connsiteY0" fmla="*/ 157655 h 183716"/>
              <a:gd name="connsiteX1" fmla="*/ 102672 w 1668444"/>
              <a:gd name="connsiteY1" fmla="*/ 94593 h 183716"/>
              <a:gd name="connsiteX2" fmla="*/ 197265 w 1668444"/>
              <a:gd name="connsiteY2" fmla="*/ 31531 h 183716"/>
              <a:gd name="connsiteX3" fmla="*/ 291858 w 1668444"/>
              <a:gd name="connsiteY3" fmla="*/ 0 h 183716"/>
              <a:gd name="connsiteX4" fmla="*/ 1316617 w 1668444"/>
              <a:gd name="connsiteY4" fmla="*/ 15766 h 183716"/>
              <a:gd name="connsiteX5" fmla="*/ 1411210 w 1668444"/>
              <a:gd name="connsiteY5" fmla="*/ 47297 h 183716"/>
              <a:gd name="connsiteX6" fmla="*/ 1490038 w 1668444"/>
              <a:gd name="connsiteY6" fmla="*/ 63062 h 183716"/>
              <a:gd name="connsiteX7" fmla="*/ 1584631 w 1668444"/>
              <a:gd name="connsiteY7" fmla="*/ 94593 h 183716"/>
              <a:gd name="connsiteX8" fmla="*/ 1616162 w 1668444"/>
              <a:gd name="connsiteY8" fmla="*/ 141890 h 183716"/>
              <a:gd name="connsiteX9" fmla="*/ 1663458 w 1668444"/>
              <a:gd name="connsiteY9" fmla="*/ 173421 h 18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8444" h="183716">
                <a:moveTo>
                  <a:pt x="8079" y="157655"/>
                </a:moveTo>
                <a:cubicBezTo>
                  <a:pt x="113044" y="52692"/>
                  <a:pt x="0" y="151634"/>
                  <a:pt x="102672" y="94593"/>
                </a:cubicBezTo>
                <a:cubicBezTo>
                  <a:pt x="135799" y="76189"/>
                  <a:pt x="161314" y="43515"/>
                  <a:pt x="197265" y="31531"/>
                </a:cubicBezTo>
                <a:lnTo>
                  <a:pt x="291858" y="0"/>
                </a:lnTo>
                <a:cubicBezTo>
                  <a:pt x="633444" y="5255"/>
                  <a:pt x="975295" y="1344"/>
                  <a:pt x="1316617" y="15766"/>
                </a:cubicBezTo>
                <a:cubicBezTo>
                  <a:pt x="1349824" y="17169"/>
                  <a:pt x="1378619" y="40779"/>
                  <a:pt x="1411210" y="47297"/>
                </a:cubicBezTo>
                <a:cubicBezTo>
                  <a:pt x="1437486" y="52552"/>
                  <a:pt x="1464186" y="56012"/>
                  <a:pt x="1490038" y="63062"/>
                </a:cubicBezTo>
                <a:cubicBezTo>
                  <a:pt x="1522103" y="71807"/>
                  <a:pt x="1584631" y="94593"/>
                  <a:pt x="1584631" y="94593"/>
                </a:cubicBezTo>
                <a:cubicBezTo>
                  <a:pt x="1595141" y="110359"/>
                  <a:pt x="1601366" y="130053"/>
                  <a:pt x="1616162" y="141890"/>
                </a:cubicBezTo>
                <a:cubicBezTo>
                  <a:pt x="1668444" y="183716"/>
                  <a:pt x="1663458" y="133321"/>
                  <a:pt x="1663458" y="173421"/>
                </a:cubicBezTo>
              </a:path>
            </a:pathLst>
          </a:cu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oljeZBesedilom 10"/>
          <p:cNvSpPr txBox="1"/>
          <p:nvPr/>
        </p:nvSpPr>
        <p:spPr>
          <a:xfrm>
            <a:off x="6156176" y="119675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/>
              <a:t>+</a:t>
            </a:r>
            <a:r>
              <a:rPr lang="sl-SI" sz="3200" b="1" dirty="0" smtClean="0">
                <a:solidFill>
                  <a:schemeClr val="accent1"/>
                </a:solidFill>
              </a:rPr>
              <a:t> </a:t>
            </a:r>
            <a:r>
              <a:rPr lang="sl-SI" sz="3200" b="1" dirty="0" smtClean="0">
                <a:solidFill>
                  <a:srgbClr val="00B050"/>
                </a:solidFill>
              </a:rPr>
              <a:t>1</a:t>
            </a:r>
            <a:r>
              <a:rPr lang="sl-SI" sz="3200" b="1" dirty="0" smtClean="0">
                <a:solidFill>
                  <a:schemeClr val="accent1"/>
                </a:solidFill>
              </a:rPr>
              <a:t>a</a:t>
            </a:r>
            <a:endParaRPr lang="sl-SI" sz="3200" b="1" dirty="0">
              <a:solidFill>
                <a:schemeClr val="accent1"/>
              </a:solidFill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6804248" y="1196752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/>
              <a:t>+ </a:t>
            </a:r>
            <a:r>
              <a:rPr lang="sl-SI" sz="3200" b="1" dirty="0" smtClean="0">
                <a:solidFill>
                  <a:srgbClr val="00B050"/>
                </a:solidFill>
              </a:rPr>
              <a:t>1</a:t>
            </a:r>
            <a:r>
              <a:rPr lang="sl-SI" sz="3200" b="1" dirty="0" smtClean="0">
                <a:solidFill>
                  <a:schemeClr val="accent1"/>
                </a:solidFill>
              </a:rPr>
              <a:t>a</a:t>
            </a:r>
            <a:endParaRPr lang="sl-SI" sz="3200" b="1" dirty="0">
              <a:solidFill>
                <a:schemeClr val="accent1"/>
              </a:solidFill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7596336" y="1196752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/>
              <a:t>+</a:t>
            </a:r>
            <a:r>
              <a:rPr lang="sl-SI" sz="3200" b="1" dirty="0" smtClean="0">
                <a:solidFill>
                  <a:schemeClr val="accent1"/>
                </a:solidFill>
              </a:rPr>
              <a:t> </a:t>
            </a:r>
            <a:r>
              <a:rPr lang="sl-SI" sz="3200" b="1" dirty="0" smtClean="0">
                <a:solidFill>
                  <a:srgbClr val="00B050"/>
                </a:solidFill>
              </a:rPr>
              <a:t>1 </a:t>
            </a:r>
            <a:r>
              <a:rPr lang="sl-SI" sz="3200" b="1" dirty="0" smtClean="0"/>
              <a:t>=</a:t>
            </a:r>
            <a:endParaRPr lang="sl-SI" sz="3200" b="1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539552" y="1988840"/>
            <a:ext cx="2318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solidFill>
                  <a:schemeClr val="accent1"/>
                </a:solidFill>
              </a:rPr>
              <a:t> = a²</a:t>
            </a:r>
            <a:r>
              <a:rPr lang="sl-SI" sz="3200" b="1" dirty="0" smtClean="0"/>
              <a:t> </a:t>
            </a:r>
            <a:r>
              <a:rPr lang="sl-SI" sz="3200" b="1" dirty="0" smtClean="0">
                <a:solidFill>
                  <a:srgbClr val="7030A0"/>
                </a:solidFill>
              </a:rPr>
              <a:t>+ 2</a:t>
            </a:r>
            <a:r>
              <a:rPr lang="sl-SI" sz="3200" b="1" dirty="0" smtClean="0">
                <a:solidFill>
                  <a:schemeClr val="accent1"/>
                </a:solidFill>
              </a:rPr>
              <a:t>a</a:t>
            </a:r>
            <a:r>
              <a:rPr lang="sl-SI" sz="3200" b="1" dirty="0"/>
              <a:t> </a:t>
            </a:r>
            <a:r>
              <a:rPr lang="sl-SI" sz="3200" b="1" dirty="0" smtClean="0"/>
              <a:t>+ </a:t>
            </a:r>
            <a:r>
              <a:rPr lang="sl-SI" sz="3200" b="1" dirty="0" smtClean="0">
                <a:solidFill>
                  <a:srgbClr val="00B050"/>
                </a:solidFill>
              </a:rPr>
              <a:t>1</a:t>
            </a:r>
            <a:endParaRPr lang="sl-SI" sz="3200" b="1" dirty="0"/>
          </a:p>
        </p:txBody>
      </p:sp>
      <p:cxnSp>
        <p:nvCxnSpPr>
          <p:cNvPr id="16" name="Raven konektor 15"/>
          <p:cNvCxnSpPr/>
          <p:nvPr/>
        </p:nvCxnSpPr>
        <p:spPr>
          <a:xfrm>
            <a:off x="6372200" y="1772816"/>
            <a:ext cx="1368152" cy="0"/>
          </a:xfrm>
          <a:prstGeom prst="line">
            <a:avLst/>
          </a:prstGeom>
          <a:ln w="412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jeZBesedilom 17"/>
          <p:cNvSpPr txBox="1"/>
          <p:nvPr/>
        </p:nvSpPr>
        <p:spPr>
          <a:xfrm>
            <a:off x="539552" y="404664"/>
            <a:ext cx="1866217" cy="584775"/>
          </a:xfrm>
          <a:prstGeom prst="rect">
            <a:avLst/>
          </a:prstGeom>
          <a:solidFill>
            <a:schemeClr val="accent5">
              <a:lumMod val="20000"/>
              <a:lumOff val="80000"/>
              <a:alpha val="51000"/>
            </a:schemeClr>
          </a:solidFill>
        </p:spPr>
        <p:txBody>
          <a:bodyPr wrap="none" rtlCol="0">
            <a:spAutoFit/>
          </a:bodyPr>
          <a:lstStyle/>
          <a:p>
            <a:r>
              <a:rPr lang="sl-SI" sz="3200" b="1" dirty="0" smtClean="0"/>
              <a:t>(</a:t>
            </a:r>
            <a:r>
              <a:rPr lang="sl-SI" sz="3200" b="1" dirty="0" smtClean="0">
                <a:solidFill>
                  <a:schemeClr val="accent1"/>
                </a:solidFill>
              </a:rPr>
              <a:t>a</a:t>
            </a:r>
            <a:r>
              <a:rPr lang="sl-SI" sz="3200" b="1" dirty="0" smtClean="0"/>
              <a:t> + </a:t>
            </a:r>
            <a:r>
              <a:rPr lang="sl-SI" sz="3200" b="1" dirty="0" smtClean="0">
                <a:solidFill>
                  <a:srgbClr val="00B050"/>
                </a:solidFill>
              </a:rPr>
              <a:t>b</a:t>
            </a:r>
            <a:r>
              <a:rPr lang="sl-SI" sz="3200" b="1" dirty="0" smtClean="0"/>
              <a:t> )² = </a:t>
            </a:r>
            <a:endParaRPr lang="sl-SI" sz="3200" b="1" dirty="0"/>
          </a:p>
        </p:txBody>
      </p:sp>
      <p:sp>
        <p:nvSpPr>
          <p:cNvPr id="19" name="PoljeZBesedilom 18"/>
          <p:cNvSpPr txBox="1"/>
          <p:nvPr/>
        </p:nvSpPr>
        <p:spPr>
          <a:xfrm>
            <a:off x="2267744" y="404664"/>
            <a:ext cx="2390398" cy="584775"/>
          </a:xfrm>
          <a:prstGeom prst="rect">
            <a:avLst/>
          </a:prstGeom>
          <a:solidFill>
            <a:schemeClr val="accent5">
              <a:lumMod val="20000"/>
              <a:lumOff val="80000"/>
              <a:alpha val="53000"/>
            </a:schemeClr>
          </a:solidFill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solidFill>
                  <a:schemeClr val="accent1"/>
                </a:solidFill>
              </a:rPr>
              <a:t> a²</a:t>
            </a:r>
            <a:r>
              <a:rPr lang="sl-SI" sz="3200" b="1" dirty="0" smtClean="0"/>
              <a:t> </a:t>
            </a:r>
            <a:r>
              <a:rPr lang="sl-SI" sz="3200" b="1" dirty="0">
                <a:solidFill>
                  <a:srgbClr val="7030A0"/>
                </a:solidFill>
              </a:rPr>
              <a:t>+</a:t>
            </a:r>
            <a:r>
              <a:rPr lang="sl-SI" sz="3200" b="1" dirty="0" smtClean="0">
                <a:solidFill>
                  <a:srgbClr val="7030A0"/>
                </a:solidFill>
              </a:rPr>
              <a:t> 2</a:t>
            </a:r>
            <a:r>
              <a:rPr lang="sl-SI" sz="3200" b="1" dirty="0" smtClean="0">
                <a:solidFill>
                  <a:schemeClr val="accent1"/>
                </a:solidFill>
              </a:rPr>
              <a:t>a</a:t>
            </a:r>
            <a:r>
              <a:rPr lang="sl-SI" sz="3200" b="1" dirty="0" smtClean="0">
                <a:solidFill>
                  <a:srgbClr val="00B050"/>
                </a:solidFill>
              </a:rPr>
              <a:t>b</a:t>
            </a:r>
            <a:r>
              <a:rPr lang="sl-SI" sz="3200" b="1" dirty="0" smtClean="0"/>
              <a:t> + </a:t>
            </a:r>
            <a:r>
              <a:rPr lang="sl-SI" sz="3200" b="1" dirty="0" smtClean="0">
                <a:solidFill>
                  <a:srgbClr val="00B050"/>
                </a:solidFill>
              </a:rPr>
              <a:t>b²</a:t>
            </a:r>
            <a:endParaRPr lang="sl-SI" sz="3200" b="1" dirty="0"/>
          </a:p>
        </p:txBody>
      </p:sp>
      <p:sp>
        <p:nvSpPr>
          <p:cNvPr id="22" name="Pravokotnik 21"/>
          <p:cNvSpPr/>
          <p:nvPr/>
        </p:nvSpPr>
        <p:spPr>
          <a:xfrm>
            <a:off x="323528" y="404664"/>
            <a:ext cx="4896544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4" name="Raven konektor 23"/>
          <p:cNvCxnSpPr/>
          <p:nvPr/>
        </p:nvCxnSpPr>
        <p:spPr>
          <a:xfrm>
            <a:off x="395536" y="2636912"/>
            <a:ext cx="83529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konektor 24"/>
          <p:cNvCxnSpPr/>
          <p:nvPr/>
        </p:nvCxnSpPr>
        <p:spPr>
          <a:xfrm>
            <a:off x="323528" y="4005064"/>
            <a:ext cx="83529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en konektor 25"/>
          <p:cNvCxnSpPr/>
          <p:nvPr/>
        </p:nvCxnSpPr>
        <p:spPr>
          <a:xfrm>
            <a:off x="323528" y="1052736"/>
            <a:ext cx="83529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jeZBesedilom 26"/>
          <p:cNvSpPr txBox="1"/>
          <p:nvPr/>
        </p:nvSpPr>
        <p:spPr>
          <a:xfrm>
            <a:off x="0" y="2708920"/>
            <a:ext cx="2279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/>
              <a:t>(</a:t>
            </a:r>
            <a:r>
              <a:rPr lang="sl-SI" sz="3200" b="1" dirty="0" smtClean="0">
                <a:solidFill>
                  <a:schemeClr val="accent1"/>
                </a:solidFill>
              </a:rPr>
              <a:t>- 3x</a:t>
            </a:r>
            <a:r>
              <a:rPr lang="sl-SI" sz="3200" b="1" dirty="0" smtClean="0"/>
              <a:t> - </a:t>
            </a:r>
            <a:r>
              <a:rPr lang="sl-SI" sz="3200" b="1" dirty="0" smtClean="0">
                <a:solidFill>
                  <a:srgbClr val="00B050"/>
                </a:solidFill>
              </a:rPr>
              <a:t>5</a:t>
            </a:r>
            <a:r>
              <a:rPr lang="sl-SI" sz="3200" b="1" dirty="0" smtClean="0"/>
              <a:t> )² = </a:t>
            </a:r>
            <a:endParaRPr lang="sl-SI" sz="3200" b="1" dirty="0"/>
          </a:p>
        </p:txBody>
      </p:sp>
      <p:sp>
        <p:nvSpPr>
          <p:cNvPr id="28" name="PoljeZBesedilom 27"/>
          <p:cNvSpPr txBox="1"/>
          <p:nvPr/>
        </p:nvSpPr>
        <p:spPr>
          <a:xfrm>
            <a:off x="1979712" y="2708920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/>
              <a:t>(</a:t>
            </a:r>
            <a:r>
              <a:rPr lang="sl-SI" sz="3200" b="1" dirty="0" smtClean="0">
                <a:solidFill>
                  <a:schemeClr val="accent1"/>
                </a:solidFill>
              </a:rPr>
              <a:t>-3x</a:t>
            </a:r>
            <a:r>
              <a:rPr lang="sl-SI" sz="3200" b="1" dirty="0" smtClean="0"/>
              <a:t> - </a:t>
            </a:r>
            <a:r>
              <a:rPr lang="sl-SI" sz="3200" b="1" dirty="0" smtClean="0">
                <a:solidFill>
                  <a:srgbClr val="00B050"/>
                </a:solidFill>
              </a:rPr>
              <a:t>5</a:t>
            </a:r>
            <a:r>
              <a:rPr lang="sl-SI" sz="3200" b="1" dirty="0" smtClean="0"/>
              <a:t> ) ·</a:t>
            </a:r>
            <a:endParaRPr lang="sl-SI" sz="3200" b="1" dirty="0"/>
          </a:p>
        </p:txBody>
      </p:sp>
      <p:sp>
        <p:nvSpPr>
          <p:cNvPr id="30" name="PoljeZBesedilom 29"/>
          <p:cNvSpPr txBox="1"/>
          <p:nvPr/>
        </p:nvSpPr>
        <p:spPr>
          <a:xfrm>
            <a:off x="3563888" y="2708920"/>
            <a:ext cx="1967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/>
              <a:t>(</a:t>
            </a:r>
            <a:r>
              <a:rPr lang="sl-SI" sz="3200" b="1" dirty="0" smtClean="0">
                <a:solidFill>
                  <a:schemeClr val="accent1"/>
                </a:solidFill>
              </a:rPr>
              <a:t>- 3x</a:t>
            </a:r>
            <a:r>
              <a:rPr lang="sl-SI" sz="3200" b="1" dirty="0" smtClean="0"/>
              <a:t> - </a:t>
            </a:r>
            <a:r>
              <a:rPr lang="sl-SI" sz="3200" b="1" dirty="0" smtClean="0">
                <a:solidFill>
                  <a:srgbClr val="00B050"/>
                </a:solidFill>
              </a:rPr>
              <a:t>5</a:t>
            </a:r>
            <a:r>
              <a:rPr lang="sl-SI" sz="3200" b="1" dirty="0" smtClean="0"/>
              <a:t> ) =</a:t>
            </a:r>
            <a:endParaRPr lang="sl-SI" sz="3200" b="1" dirty="0"/>
          </a:p>
        </p:txBody>
      </p:sp>
      <p:cxnSp>
        <p:nvCxnSpPr>
          <p:cNvPr id="31" name="Raven konektor 30"/>
          <p:cNvCxnSpPr/>
          <p:nvPr/>
        </p:nvCxnSpPr>
        <p:spPr>
          <a:xfrm>
            <a:off x="1259632" y="2492896"/>
            <a:ext cx="864096" cy="0"/>
          </a:xfrm>
          <a:prstGeom prst="line">
            <a:avLst/>
          </a:prstGeom>
          <a:ln w="412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oljeZBesedilom 32"/>
          <p:cNvSpPr txBox="1"/>
          <p:nvPr/>
        </p:nvSpPr>
        <p:spPr>
          <a:xfrm>
            <a:off x="7740352" y="2780928"/>
            <a:ext cx="1403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chemeClr val="accent1"/>
                </a:solidFill>
              </a:rPr>
              <a:t> </a:t>
            </a:r>
            <a:r>
              <a:rPr lang="sl-SI" sz="3200" b="1" dirty="0" smtClean="0"/>
              <a:t>+</a:t>
            </a:r>
            <a:r>
              <a:rPr lang="sl-SI" sz="3200" b="1" dirty="0" smtClean="0">
                <a:solidFill>
                  <a:schemeClr val="accent1"/>
                </a:solidFill>
              </a:rPr>
              <a:t> </a:t>
            </a:r>
            <a:r>
              <a:rPr lang="sl-SI" sz="3200" b="1" dirty="0" smtClean="0">
                <a:solidFill>
                  <a:srgbClr val="00B050"/>
                </a:solidFill>
              </a:rPr>
              <a:t>25</a:t>
            </a:r>
            <a:r>
              <a:rPr lang="sl-SI" sz="3200" b="1" dirty="0" smtClean="0">
                <a:solidFill>
                  <a:schemeClr val="accent1"/>
                </a:solidFill>
              </a:rPr>
              <a:t> </a:t>
            </a:r>
            <a:r>
              <a:rPr lang="sl-SI" sz="3200" b="1" dirty="0" smtClean="0"/>
              <a:t>=</a:t>
            </a:r>
            <a:endParaRPr lang="sl-SI" sz="3200" b="1" dirty="0"/>
          </a:p>
        </p:txBody>
      </p:sp>
      <p:sp>
        <p:nvSpPr>
          <p:cNvPr id="34" name="PoljeZBesedilom 33"/>
          <p:cNvSpPr txBox="1"/>
          <p:nvPr/>
        </p:nvSpPr>
        <p:spPr>
          <a:xfrm>
            <a:off x="6012160" y="2780928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/>
              <a:t>+</a:t>
            </a:r>
            <a:r>
              <a:rPr lang="sl-SI" sz="3200" b="1" dirty="0" smtClean="0">
                <a:solidFill>
                  <a:schemeClr val="accent1"/>
                </a:solidFill>
              </a:rPr>
              <a:t> </a:t>
            </a:r>
            <a:r>
              <a:rPr lang="sl-SI" sz="3200" b="1" dirty="0" smtClean="0">
                <a:solidFill>
                  <a:schemeClr val="accent4">
                    <a:lumMod val="75000"/>
                  </a:schemeClr>
                </a:solidFill>
              </a:rPr>
              <a:t>15</a:t>
            </a:r>
            <a:r>
              <a:rPr lang="sl-SI" sz="3200" b="1" dirty="0" smtClean="0">
                <a:solidFill>
                  <a:schemeClr val="accent1"/>
                </a:solidFill>
              </a:rPr>
              <a:t>x</a:t>
            </a:r>
            <a:endParaRPr lang="sl-SI" sz="3200" b="1" dirty="0">
              <a:solidFill>
                <a:schemeClr val="accent1"/>
              </a:solidFill>
            </a:endParaRPr>
          </a:p>
        </p:txBody>
      </p:sp>
      <p:sp>
        <p:nvSpPr>
          <p:cNvPr id="35" name="PoljeZBesedilom 34"/>
          <p:cNvSpPr txBox="1"/>
          <p:nvPr/>
        </p:nvSpPr>
        <p:spPr>
          <a:xfrm>
            <a:off x="5436096" y="278092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chemeClr val="accent1"/>
                </a:solidFill>
              </a:rPr>
              <a:t>9x²</a:t>
            </a:r>
            <a:endParaRPr lang="sl-SI" sz="3200" b="1" dirty="0">
              <a:solidFill>
                <a:schemeClr val="accent1"/>
              </a:solidFill>
            </a:endParaRPr>
          </a:p>
        </p:txBody>
      </p:sp>
      <p:sp>
        <p:nvSpPr>
          <p:cNvPr id="36" name="PoljeZBesedilom 35"/>
          <p:cNvSpPr txBox="1"/>
          <p:nvPr/>
        </p:nvSpPr>
        <p:spPr>
          <a:xfrm>
            <a:off x="6876256" y="2780928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/>
              <a:t>+</a:t>
            </a:r>
            <a:r>
              <a:rPr lang="sl-SI" sz="3200" b="1" dirty="0" smtClean="0">
                <a:solidFill>
                  <a:schemeClr val="accent1"/>
                </a:solidFill>
              </a:rPr>
              <a:t> </a:t>
            </a:r>
            <a:r>
              <a:rPr lang="sl-SI" sz="3200" b="1" dirty="0" smtClean="0">
                <a:solidFill>
                  <a:schemeClr val="accent4">
                    <a:lumMod val="75000"/>
                  </a:schemeClr>
                </a:solidFill>
              </a:rPr>
              <a:t>15</a:t>
            </a:r>
            <a:r>
              <a:rPr lang="sl-SI" sz="3200" b="1" dirty="0" smtClean="0">
                <a:solidFill>
                  <a:schemeClr val="accent1"/>
                </a:solidFill>
              </a:rPr>
              <a:t>x</a:t>
            </a:r>
            <a:endParaRPr lang="sl-SI" sz="3200" b="1" dirty="0">
              <a:solidFill>
                <a:schemeClr val="accent1"/>
              </a:solidFill>
            </a:endParaRPr>
          </a:p>
        </p:txBody>
      </p:sp>
      <p:sp>
        <p:nvSpPr>
          <p:cNvPr id="37" name="Prostoročno 36"/>
          <p:cNvSpPr/>
          <p:nvPr/>
        </p:nvSpPr>
        <p:spPr>
          <a:xfrm rot="10800000">
            <a:off x="3059832" y="3140968"/>
            <a:ext cx="1800200" cy="432048"/>
          </a:xfrm>
          <a:custGeom>
            <a:avLst/>
            <a:gdLst>
              <a:gd name="connsiteX0" fmla="*/ 8079 w 1668444"/>
              <a:gd name="connsiteY0" fmla="*/ 157655 h 183716"/>
              <a:gd name="connsiteX1" fmla="*/ 102672 w 1668444"/>
              <a:gd name="connsiteY1" fmla="*/ 94593 h 183716"/>
              <a:gd name="connsiteX2" fmla="*/ 197265 w 1668444"/>
              <a:gd name="connsiteY2" fmla="*/ 31531 h 183716"/>
              <a:gd name="connsiteX3" fmla="*/ 291858 w 1668444"/>
              <a:gd name="connsiteY3" fmla="*/ 0 h 183716"/>
              <a:gd name="connsiteX4" fmla="*/ 1316617 w 1668444"/>
              <a:gd name="connsiteY4" fmla="*/ 15766 h 183716"/>
              <a:gd name="connsiteX5" fmla="*/ 1411210 w 1668444"/>
              <a:gd name="connsiteY5" fmla="*/ 47297 h 183716"/>
              <a:gd name="connsiteX6" fmla="*/ 1490038 w 1668444"/>
              <a:gd name="connsiteY6" fmla="*/ 63062 h 183716"/>
              <a:gd name="connsiteX7" fmla="*/ 1584631 w 1668444"/>
              <a:gd name="connsiteY7" fmla="*/ 94593 h 183716"/>
              <a:gd name="connsiteX8" fmla="*/ 1616162 w 1668444"/>
              <a:gd name="connsiteY8" fmla="*/ 141890 h 183716"/>
              <a:gd name="connsiteX9" fmla="*/ 1663458 w 1668444"/>
              <a:gd name="connsiteY9" fmla="*/ 173421 h 18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8444" h="183716">
                <a:moveTo>
                  <a:pt x="8079" y="157655"/>
                </a:moveTo>
                <a:cubicBezTo>
                  <a:pt x="113044" y="52692"/>
                  <a:pt x="0" y="151634"/>
                  <a:pt x="102672" y="94593"/>
                </a:cubicBezTo>
                <a:cubicBezTo>
                  <a:pt x="135799" y="76189"/>
                  <a:pt x="161314" y="43515"/>
                  <a:pt x="197265" y="31531"/>
                </a:cubicBezTo>
                <a:lnTo>
                  <a:pt x="291858" y="0"/>
                </a:lnTo>
                <a:cubicBezTo>
                  <a:pt x="633444" y="5255"/>
                  <a:pt x="975295" y="1344"/>
                  <a:pt x="1316617" y="15766"/>
                </a:cubicBezTo>
                <a:cubicBezTo>
                  <a:pt x="1349824" y="17169"/>
                  <a:pt x="1378619" y="40779"/>
                  <a:pt x="1411210" y="47297"/>
                </a:cubicBezTo>
                <a:cubicBezTo>
                  <a:pt x="1437486" y="52552"/>
                  <a:pt x="1464186" y="56012"/>
                  <a:pt x="1490038" y="63062"/>
                </a:cubicBezTo>
                <a:cubicBezTo>
                  <a:pt x="1522103" y="71807"/>
                  <a:pt x="1584631" y="94593"/>
                  <a:pt x="1584631" y="94593"/>
                </a:cubicBezTo>
                <a:cubicBezTo>
                  <a:pt x="1595141" y="110359"/>
                  <a:pt x="1601366" y="130053"/>
                  <a:pt x="1616162" y="141890"/>
                </a:cubicBezTo>
                <a:cubicBezTo>
                  <a:pt x="1668444" y="183716"/>
                  <a:pt x="1663458" y="133321"/>
                  <a:pt x="1663458" y="173421"/>
                </a:cubicBezTo>
              </a:path>
            </a:pathLst>
          </a:cu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8" name="Prostoročno 37"/>
          <p:cNvSpPr/>
          <p:nvPr/>
        </p:nvSpPr>
        <p:spPr>
          <a:xfrm rot="11003218">
            <a:off x="3064682" y="3176667"/>
            <a:ext cx="1214436" cy="200080"/>
          </a:xfrm>
          <a:custGeom>
            <a:avLst/>
            <a:gdLst>
              <a:gd name="connsiteX0" fmla="*/ 8079 w 1668444"/>
              <a:gd name="connsiteY0" fmla="*/ 157655 h 183716"/>
              <a:gd name="connsiteX1" fmla="*/ 102672 w 1668444"/>
              <a:gd name="connsiteY1" fmla="*/ 94593 h 183716"/>
              <a:gd name="connsiteX2" fmla="*/ 197265 w 1668444"/>
              <a:gd name="connsiteY2" fmla="*/ 31531 h 183716"/>
              <a:gd name="connsiteX3" fmla="*/ 291858 w 1668444"/>
              <a:gd name="connsiteY3" fmla="*/ 0 h 183716"/>
              <a:gd name="connsiteX4" fmla="*/ 1316617 w 1668444"/>
              <a:gd name="connsiteY4" fmla="*/ 15766 h 183716"/>
              <a:gd name="connsiteX5" fmla="*/ 1411210 w 1668444"/>
              <a:gd name="connsiteY5" fmla="*/ 47297 h 183716"/>
              <a:gd name="connsiteX6" fmla="*/ 1490038 w 1668444"/>
              <a:gd name="connsiteY6" fmla="*/ 63062 h 183716"/>
              <a:gd name="connsiteX7" fmla="*/ 1584631 w 1668444"/>
              <a:gd name="connsiteY7" fmla="*/ 94593 h 183716"/>
              <a:gd name="connsiteX8" fmla="*/ 1616162 w 1668444"/>
              <a:gd name="connsiteY8" fmla="*/ 141890 h 183716"/>
              <a:gd name="connsiteX9" fmla="*/ 1663458 w 1668444"/>
              <a:gd name="connsiteY9" fmla="*/ 173421 h 18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8444" h="183716">
                <a:moveTo>
                  <a:pt x="8079" y="157655"/>
                </a:moveTo>
                <a:cubicBezTo>
                  <a:pt x="113044" y="52692"/>
                  <a:pt x="0" y="151634"/>
                  <a:pt x="102672" y="94593"/>
                </a:cubicBezTo>
                <a:cubicBezTo>
                  <a:pt x="135799" y="76189"/>
                  <a:pt x="161314" y="43515"/>
                  <a:pt x="197265" y="31531"/>
                </a:cubicBezTo>
                <a:lnTo>
                  <a:pt x="291858" y="0"/>
                </a:lnTo>
                <a:cubicBezTo>
                  <a:pt x="633444" y="5255"/>
                  <a:pt x="975295" y="1344"/>
                  <a:pt x="1316617" y="15766"/>
                </a:cubicBezTo>
                <a:cubicBezTo>
                  <a:pt x="1349824" y="17169"/>
                  <a:pt x="1378619" y="40779"/>
                  <a:pt x="1411210" y="47297"/>
                </a:cubicBezTo>
                <a:cubicBezTo>
                  <a:pt x="1437486" y="52552"/>
                  <a:pt x="1464186" y="56012"/>
                  <a:pt x="1490038" y="63062"/>
                </a:cubicBezTo>
                <a:cubicBezTo>
                  <a:pt x="1522103" y="71807"/>
                  <a:pt x="1584631" y="94593"/>
                  <a:pt x="1584631" y="94593"/>
                </a:cubicBezTo>
                <a:cubicBezTo>
                  <a:pt x="1595141" y="110359"/>
                  <a:pt x="1601366" y="130053"/>
                  <a:pt x="1616162" y="141890"/>
                </a:cubicBezTo>
                <a:cubicBezTo>
                  <a:pt x="1668444" y="183716"/>
                  <a:pt x="1663458" y="133321"/>
                  <a:pt x="1663458" y="173421"/>
                </a:cubicBezTo>
              </a:path>
            </a:pathLst>
          </a:cu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9" name="Prostoročno 38"/>
          <p:cNvSpPr/>
          <p:nvPr/>
        </p:nvSpPr>
        <p:spPr>
          <a:xfrm>
            <a:off x="2483768" y="2636912"/>
            <a:ext cx="1668444" cy="183716"/>
          </a:xfrm>
          <a:custGeom>
            <a:avLst/>
            <a:gdLst>
              <a:gd name="connsiteX0" fmla="*/ 8079 w 1668444"/>
              <a:gd name="connsiteY0" fmla="*/ 157655 h 183716"/>
              <a:gd name="connsiteX1" fmla="*/ 102672 w 1668444"/>
              <a:gd name="connsiteY1" fmla="*/ 94593 h 183716"/>
              <a:gd name="connsiteX2" fmla="*/ 197265 w 1668444"/>
              <a:gd name="connsiteY2" fmla="*/ 31531 h 183716"/>
              <a:gd name="connsiteX3" fmla="*/ 291858 w 1668444"/>
              <a:gd name="connsiteY3" fmla="*/ 0 h 183716"/>
              <a:gd name="connsiteX4" fmla="*/ 1316617 w 1668444"/>
              <a:gd name="connsiteY4" fmla="*/ 15766 h 183716"/>
              <a:gd name="connsiteX5" fmla="*/ 1411210 w 1668444"/>
              <a:gd name="connsiteY5" fmla="*/ 47297 h 183716"/>
              <a:gd name="connsiteX6" fmla="*/ 1490038 w 1668444"/>
              <a:gd name="connsiteY6" fmla="*/ 63062 h 183716"/>
              <a:gd name="connsiteX7" fmla="*/ 1584631 w 1668444"/>
              <a:gd name="connsiteY7" fmla="*/ 94593 h 183716"/>
              <a:gd name="connsiteX8" fmla="*/ 1616162 w 1668444"/>
              <a:gd name="connsiteY8" fmla="*/ 141890 h 183716"/>
              <a:gd name="connsiteX9" fmla="*/ 1663458 w 1668444"/>
              <a:gd name="connsiteY9" fmla="*/ 173421 h 18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8444" h="183716">
                <a:moveTo>
                  <a:pt x="8079" y="157655"/>
                </a:moveTo>
                <a:cubicBezTo>
                  <a:pt x="113044" y="52692"/>
                  <a:pt x="0" y="151634"/>
                  <a:pt x="102672" y="94593"/>
                </a:cubicBezTo>
                <a:cubicBezTo>
                  <a:pt x="135799" y="76189"/>
                  <a:pt x="161314" y="43515"/>
                  <a:pt x="197265" y="31531"/>
                </a:cubicBezTo>
                <a:lnTo>
                  <a:pt x="291858" y="0"/>
                </a:lnTo>
                <a:cubicBezTo>
                  <a:pt x="633444" y="5255"/>
                  <a:pt x="975295" y="1344"/>
                  <a:pt x="1316617" y="15766"/>
                </a:cubicBezTo>
                <a:cubicBezTo>
                  <a:pt x="1349824" y="17169"/>
                  <a:pt x="1378619" y="40779"/>
                  <a:pt x="1411210" y="47297"/>
                </a:cubicBezTo>
                <a:cubicBezTo>
                  <a:pt x="1437486" y="52552"/>
                  <a:pt x="1464186" y="56012"/>
                  <a:pt x="1490038" y="63062"/>
                </a:cubicBezTo>
                <a:cubicBezTo>
                  <a:pt x="1522103" y="71807"/>
                  <a:pt x="1584631" y="94593"/>
                  <a:pt x="1584631" y="94593"/>
                </a:cubicBezTo>
                <a:cubicBezTo>
                  <a:pt x="1595141" y="110359"/>
                  <a:pt x="1601366" y="130053"/>
                  <a:pt x="1616162" y="141890"/>
                </a:cubicBezTo>
                <a:cubicBezTo>
                  <a:pt x="1668444" y="183716"/>
                  <a:pt x="1663458" y="133321"/>
                  <a:pt x="1663458" y="173421"/>
                </a:cubicBezTo>
              </a:path>
            </a:pathLst>
          </a:cu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0" name="Prostoročno 39"/>
          <p:cNvSpPr/>
          <p:nvPr/>
        </p:nvSpPr>
        <p:spPr>
          <a:xfrm>
            <a:off x="2843808" y="4149080"/>
            <a:ext cx="2808312" cy="360040"/>
          </a:xfrm>
          <a:custGeom>
            <a:avLst/>
            <a:gdLst>
              <a:gd name="connsiteX0" fmla="*/ 8079 w 1668444"/>
              <a:gd name="connsiteY0" fmla="*/ 157655 h 183716"/>
              <a:gd name="connsiteX1" fmla="*/ 102672 w 1668444"/>
              <a:gd name="connsiteY1" fmla="*/ 94593 h 183716"/>
              <a:gd name="connsiteX2" fmla="*/ 197265 w 1668444"/>
              <a:gd name="connsiteY2" fmla="*/ 31531 h 183716"/>
              <a:gd name="connsiteX3" fmla="*/ 291858 w 1668444"/>
              <a:gd name="connsiteY3" fmla="*/ 0 h 183716"/>
              <a:gd name="connsiteX4" fmla="*/ 1316617 w 1668444"/>
              <a:gd name="connsiteY4" fmla="*/ 15766 h 183716"/>
              <a:gd name="connsiteX5" fmla="*/ 1411210 w 1668444"/>
              <a:gd name="connsiteY5" fmla="*/ 47297 h 183716"/>
              <a:gd name="connsiteX6" fmla="*/ 1490038 w 1668444"/>
              <a:gd name="connsiteY6" fmla="*/ 63062 h 183716"/>
              <a:gd name="connsiteX7" fmla="*/ 1584631 w 1668444"/>
              <a:gd name="connsiteY7" fmla="*/ 94593 h 183716"/>
              <a:gd name="connsiteX8" fmla="*/ 1616162 w 1668444"/>
              <a:gd name="connsiteY8" fmla="*/ 141890 h 183716"/>
              <a:gd name="connsiteX9" fmla="*/ 1663458 w 1668444"/>
              <a:gd name="connsiteY9" fmla="*/ 173421 h 18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8444" h="183716">
                <a:moveTo>
                  <a:pt x="8079" y="157655"/>
                </a:moveTo>
                <a:cubicBezTo>
                  <a:pt x="113044" y="52692"/>
                  <a:pt x="0" y="151634"/>
                  <a:pt x="102672" y="94593"/>
                </a:cubicBezTo>
                <a:cubicBezTo>
                  <a:pt x="135799" y="76189"/>
                  <a:pt x="161314" y="43515"/>
                  <a:pt x="197265" y="31531"/>
                </a:cubicBezTo>
                <a:lnTo>
                  <a:pt x="291858" y="0"/>
                </a:lnTo>
                <a:cubicBezTo>
                  <a:pt x="633444" y="5255"/>
                  <a:pt x="975295" y="1344"/>
                  <a:pt x="1316617" y="15766"/>
                </a:cubicBezTo>
                <a:cubicBezTo>
                  <a:pt x="1349824" y="17169"/>
                  <a:pt x="1378619" y="40779"/>
                  <a:pt x="1411210" y="47297"/>
                </a:cubicBezTo>
                <a:cubicBezTo>
                  <a:pt x="1437486" y="52552"/>
                  <a:pt x="1464186" y="56012"/>
                  <a:pt x="1490038" y="63062"/>
                </a:cubicBezTo>
                <a:cubicBezTo>
                  <a:pt x="1522103" y="71807"/>
                  <a:pt x="1584631" y="94593"/>
                  <a:pt x="1584631" y="94593"/>
                </a:cubicBezTo>
                <a:cubicBezTo>
                  <a:pt x="1595141" y="110359"/>
                  <a:pt x="1601366" y="130053"/>
                  <a:pt x="1616162" y="141890"/>
                </a:cubicBezTo>
                <a:cubicBezTo>
                  <a:pt x="1668444" y="183716"/>
                  <a:pt x="1663458" y="133321"/>
                  <a:pt x="1663458" y="173421"/>
                </a:cubicBezTo>
              </a:path>
            </a:pathLst>
          </a:cu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41" name="Raven konektor 40"/>
          <p:cNvCxnSpPr/>
          <p:nvPr/>
        </p:nvCxnSpPr>
        <p:spPr>
          <a:xfrm>
            <a:off x="6444208" y="3284984"/>
            <a:ext cx="1368152" cy="0"/>
          </a:xfrm>
          <a:prstGeom prst="line">
            <a:avLst/>
          </a:prstGeom>
          <a:ln w="412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ven konektor 41"/>
          <p:cNvCxnSpPr/>
          <p:nvPr/>
        </p:nvCxnSpPr>
        <p:spPr>
          <a:xfrm>
            <a:off x="971600" y="3933056"/>
            <a:ext cx="1368152" cy="0"/>
          </a:xfrm>
          <a:prstGeom prst="line">
            <a:avLst/>
          </a:prstGeom>
          <a:ln w="412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oljeZBesedilom 42"/>
          <p:cNvSpPr txBox="1"/>
          <p:nvPr/>
        </p:nvSpPr>
        <p:spPr>
          <a:xfrm>
            <a:off x="251520" y="3356992"/>
            <a:ext cx="2917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solidFill>
                  <a:schemeClr val="accent1"/>
                </a:solidFill>
              </a:rPr>
              <a:t> </a:t>
            </a:r>
            <a:r>
              <a:rPr lang="sl-SI" sz="3200" b="1" dirty="0" smtClean="0"/>
              <a:t>=</a:t>
            </a:r>
            <a:r>
              <a:rPr lang="sl-SI" sz="3200" b="1" dirty="0" smtClean="0">
                <a:solidFill>
                  <a:schemeClr val="accent1"/>
                </a:solidFill>
              </a:rPr>
              <a:t> 9x²</a:t>
            </a:r>
            <a:r>
              <a:rPr lang="sl-SI" sz="3200" b="1" dirty="0" smtClean="0"/>
              <a:t> </a:t>
            </a:r>
            <a:r>
              <a:rPr lang="sl-SI" sz="3200" b="1" dirty="0" smtClean="0">
                <a:solidFill>
                  <a:srgbClr val="7030A0"/>
                </a:solidFill>
              </a:rPr>
              <a:t>+ 30</a:t>
            </a:r>
            <a:r>
              <a:rPr lang="sl-SI" sz="3200" b="1" dirty="0" smtClean="0">
                <a:solidFill>
                  <a:schemeClr val="accent1"/>
                </a:solidFill>
              </a:rPr>
              <a:t>x</a:t>
            </a:r>
            <a:r>
              <a:rPr lang="sl-SI" sz="3200" b="1" dirty="0" smtClean="0"/>
              <a:t> + </a:t>
            </a:r>
            <a:r>
              <a:rPr lang="sl-SI" sz="3200" b="1" dirty="0" smtClean="0">
                <a:solidFill>
                  <a:srgbClr val="00B050"/>
                </a:solidFill>
              </a:rPr>
              <a:t>25</a:t>
            </a:r>
            <a:endParaRPr lang="sl-SI" sz="3200" b="1" dirty="0"/>
          </a:p>
        </p:txBody>
      </p:sp>
      <p:sp>
        <p:nvSpPr>
          <p:cNvPr id="44" name="PoljeZBesedilom 43"/>
          <p:cNvSpPr txBox="1"/>
          <p:nvPr/>
        </p:nvSpPr>
        <p:spPr>
          <a:xfrm>
            <a:off x="251520" y="4365105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/>
              <a:t>(</a:t>
            </a:r>
            <a:r>
              <a:rPr lang="sl-SI" sz="3200" b="1" dirty="0" smtClean="0">
                <a:solidFill>
                  <a:schemeClr val="accent1"/>
                </a:solidFill>
              </a:rPr>
              <a:t>4a</a:t>
            </a:r>
            <a:r>
              <a:rPr lang="sl-SI" sz="3200" b="1" dirty="0" smtClean="0"/>
              <a:t> – </a:t>
            </a:r>
            <a:r>
              <a:rPr lang="sl-SI" sz="3200" b="1" dirty="0" smtClean="0">
                <a:solidFill>
                  <a:srgbClr val="00B050"/>
                </a:solidFill>
              </a:rPr>
              <a:t>2b</a:t>
            </a:r>
            <a:r>
              <a:rPr lang="sl-SI" sz="3200" b="1" dirty="0" smtClean="0"/>
              <a:t> )² = </a:t>
            </a:r>
            <a:endParaRPr lang="sl-SI" sz="3200" b="1" dirty="0"/>
          </a:p>
        </p:txBody>
      </p:sp>
      <p:sp>
        <p:nvSpPr>
          <p:cNvPr id="45" name="PoljeZBesedilom 44"/>
          <p:cNvSpPr txBox="1"/>
          <p:nvPr/>
        </p:nvSpPr>
        <p:spPr>
          <a:xfrm>
            <a:off x="2411760" y="4365104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/>
              <a:t>(</a:t>
            </a:r>
            <a:r>
              <a:rPr lang="sl-SI" sz="3200" b="1" dirty="0" smtClean="0">
                <a:solidFill>
                  <a:schemeClr val="accent1"/>
                </a:solidFill>
              </a:rPr>
              <a:t>4a</a:t>
            </a:r>
            <a:r>
              <a:rPr lang="sl-SI" sz="3200" b="1" dirty="0" smtClean="0"/>
              <a:t> – </a:t>
            </a:r>
            <a:r>
              <a:rPr lang="sl-SI" sz="3200" b="1" dirty="0" smtClean="0">
                <a:solidFill>
                  <a:srgbClr val="00B050"/>
                </a:solidFill>
              </a:rPr>
              <a:t>2b )</a:t>
            </a:r>
            <a:r>
              <a:rPr lang="sl-SI" sz="3200" b="1" dirty="0" smtClean="0"/>
              <a:t> · </a:t>
            </a:r>
            <a:endParaRPr lang="sl-SI" sz="3200" b="1" dirty="0"/>
          </a:p>
        </p:txBody>
      </p:sp>
      <p:sp>
        <p:nvSpPr>
          <p:cNvPr id="46" name="PoljeZBesedilom 45"/>
          <p:cNvSpPr txBox="1"/>
          <p:nvPr/>
        </p:nvSpPr>
        <p:spPr>
          <a:xfrm>
            <a:off x="4355976" y="4365104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/>
              <a:t>(</a:t>
            </a:r>
            <a:r>
              <a:rPr lang="sl-SI" sz="3200" b="1" dirty="0" smtClean="0">
                <a:solidFill>
                  <a:schemeClr val="accent1"/>
                </a:solidFill>
              </a:rPr>
              <a:t>4a</a:t>
            </a:r>
            <a:r>
              <a:rPr lang="sl-SI" sz="3200" b="1" dirty="0" smtClean="0"/>
              <a:t> – </a:t>
            </a:r>
            <a:r>
              <a:rPr lang="sl-SI" sz="3200" b="1" dirty="0" smtClean="0">
                <a:solidFill>
                  <a:srgbClr val="00B050"/>
                </a:solidFill>
              </a:rPr>
              <a:t>2b</a:t>
            </a:r>
            <a:r>
              <a:rPr lang="sl-SI" sz="3200" b="1" dirty="0" smtClean="0"/>
              <a:t> ) = </a:t>
            </a:r>
            <a:endParaRPr lang="sl-SI" sz="3200" b="1" dirty="0"/>
          </a:p>
        </p:txBody>
      </p:sp>
      <p:sp>
        <p:nvSpPr>
          <p:cNvPr id="47" name="Prostoročno 46"/>
          <p:cNvSpPr/>
          <p:nvPr/>
        </p:nvSpPr>
        <p:spPr>
          <a:xfrm rot="10800000">
            <a:off x="3491880" y="4869160"/>
            <a:ext cx="2160240" cy="432048"/>
          </a:xfrm>
          <a:custGeom>
            <a:avLst/>
            <a:gdLst>
              <a:gd name="connsiteX0" fmla="*/ 8079 w 1668444"/>
              <a:gd name="connsiteY0" fmla="*/ 157655 h 183716"/>
              <a:gd name="connsiteX1" fmla="*/ 102672 w 1668444"/>
              <a:gd name="connsiteY1" fmla="*/ 94593 h 183716"/>
              <a:gd name="connsiteX2" fmla="*/ 197265 w 1668444"/>
              <a:gd name="connsiteY2" fmla="*/ 31531 h 183716"/>
              <a:gd name="connsiteX3" fmla="*/ 291858 w 1668444"/>
              <a:gd name="connsiteY3" fmla="*/ 0 h 183716"/>
              <a:gd name="connsiteX4" fmla="*/ 1316617 w 1668444"/>
              <a:gd name="connsiteY4" fmla="*/ 15766 h 183716"/>
              <a:gd name="connsiteX5" fmla="*/ 1411210 w 1668444"/>
              <a:gd name="connsiteY5" fmla="*/ 47297 h 183716"/>
              <a:gd name="connsiteX6" fmla="*/ 1490038 w 1668444"/>
              <a:gd name="connsiteY6" fmla="*/ 63062 h 183716"/>
              <a:gd name="connsiteX7" fmla="*/ 1584631 w 1668444"/>
              <a:gd name="connsiteY7" fmla="*/ 94593 h 183716"/>
              <a:gd name="connsiteX8" fmla="*/ 1616162 w 1668444"/>
              <a:gd name="connsiteY8" fmla="*/ 141890 h 183716"/>
              <a:gd name="connsiteX9" fmla="*/ 1663458 w 1668444"/>
              <a:gd name="connsiteY9" fmla="*/ 173421 h 18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8444" h="183716">
                <a:moveTo>
                  <a:pt x="8079" y="157655"/>
                </a:moveTo>
                <a:cubicBezTo>
                  <a:pt x="113044" y="52692"/>
                  <a:pt x="0" y="151634"/>
                  <a:pt x="102672" y="94593"/>
                </a:cubicBezTo>
                <a:cubicBezTo>
                  <a:pt x="135799" y="76189"/>
                  <a:pt x="161314" y="43515"/>
                  <a:pt x="197265" y="31531"/>
                </a:cubicBezTo>
                <a:lnTo>
                  <a:pt x="291858" y="0"/>
                </a:lnTo>
                <a:cubicBezTo>
                  <a:pt x="633444" y="5255"/>
                  <a:pt x="975295" y="1344"/>
                  <a:pt x="1316617" y="15766"/>
                </a:cubicBezTo>
                <a:cubicBezTo>
                  <a:pt x="1349824" y="17169"/>
                  <a:pt x="1378619" y="40779"/>
                  <a:pt x="1411210" y="47297"/>
                </a:cubicBezTo>
                <a:cubicBezTo>
                  <a:pt x="1437486" y="52552"/>
                  <a:pt x="1464186" y="56012"/>
                  <a:pt x="1490038" y="63062"/>
                </a:cubicBezTo>
                <a:cubicBezTo>
                  <a:pt x="1522103" y="71807"/>
                  <a:pt x="1584631" y="94593"/>
                  <a:pt x="1584631" y="94593"/>
                </a:cubicBezTo>
                <a:cubicBezTo>
                  <a:pt x="1595141" y="110359"/>
                  <a:pt x="1601366" y="130053"/>
                  <a:pt x="1616162" y="141890"/>
                </a:cubicBezTo>
                <a:cubicBezTo>
                  <a:pt x="1668444" y="183716"/>
                  <a:pt x="1663458" y="133321"/>
                  <a:pt x="1663458" y="173421"/>
                </a:cubicBezTo>
              </a:path>
            </a:pathLst>
          </a:cu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8" name="Prostoročno 47"/>
          <p:cNvSpPr/>
          <p:nvPr/>
        </p:nvSpPr>
        <p:spPr>
          <a:xfrm rot="11003218">
            <a:off x="3568738" y="4832850"/>
            <a:ext cx="1214436" cy="200080"/>
          </a:xfrm>
          <a:custGeom>
            <a:avLst/>
            <a:gdLst>
              <a:gd name="connsiteX0" fmla="*/ 8079 w 1668444"/>
              <a:gd name="connsiteY0" fmla="*/ 157655 h 183716"/>
              <a:gd name="connsiteX1" fmla="*/ 102672 w 1668444"/>
              <a:gd name="connsiteY1" fmla="*/ 94593 h 183716"/>
              <a:gd name="connsiteX2" fmla="*/ 197265 w 1668444"/>
              <a:gd name="connsiteY2" fmla="*/ 31531 h 183716"/>
              <a:gd name="connsiteX3" fmla="*/ 291858 w 1668444"/>
              <a:gd name="connsiteY3" fmla="*/ 0 h 183716"/>
              <a:gd name="connsiteX4" fmla="*/ 1316617 w 1668444"/>
              <a:gd name="connsiteY4" fmla="*/ 15766 h 183716"/>
              <a:gd name="connsiteX5" fmla="*/ 1411210 w 1668444"/>
              <a:gd name="connsiteY5" fmla="*/ 47297 h 183716"/>
              <a:gd name="connsiteX6" fmla="*/ 1490038 w 1668444"/>
              <a:gd name="connsiteY6" fmla="*/ 63062 h 183716"/>
              <a:gd name="connsiteX7" fmla="*/ 1584631 w 1668444"/>
              <a:gd name="connsiteY7" fmla="*/ 94593 h 183716"/>
              <a:gd name="connsiteX8" fmla="*/ 1616162 w 1668444"/>
              <a:gd name="connsiteY8" fmla="*/ 141890 h 183716"/>
              <a:gd name="connsiteX9" fmla="*/ 1663458 w 1668444"/>
              <a:gd name="connsiteY9" fmla="*/ 173421 h 18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8444" h="183716">
                <a:moveTo>
                  <a:pt x="8079" y="157655"/>
                </a:moveTo>
                <a:cubicBezTo>
                  <a:pt x="113044" y="52692"/>
                  <a:pt x="0" y="151634"/>
                  <a:pt x="102672" y="94593"/>
                </a:cubicBezTo>
                <a:cubicBezTo>
                  <a:pt x="135799" y="76189"/>
                  <a:pt x="161314" y="43515"/>
                  <a:pt x="197265" y="31531"/>
                </a:cubicBezTo>
                <a:lnTo>
                  <a:pt x="291858" y="0"/>
                </a:lnTo>
                <a:cubicBezTo>
                  <a:pt x="633444" y="5255"/>
                  <a:pt x="975295" y="1344"/>
                  <a:pt x="1316617" y="15766"/>
                </a:cubicBezTo>
                <a:cubicBezTo>
                  <a:pt x="1349824" y="17169"/>
                  <a:pt x="1378619" y="40779"/>
                  <a:pt x="1411210" y="47297"/>
                </a:cubicBezTo>
                <a:cubicBezTo>
                  <a:pt x="1437486" y="52552"/>
                  <a:pt x="1464186" y="56012"/>
                  <a:pt x="1490038" y="63062"/>
                </a:cubicBezTo>
                <a:cubicBezTo>
                  <a:pt x="1522103" y="71807"/>
                  <a:pt x="1584631" y="94593"/>
                  <a:pt x="1584631" y="94593"/>
                </a:cubicBezTo>
                <a:cubicBezTo>
                  <a:pt x="1595141" y="110359"/>
                  <a:pt x="1601366" y="130053"/>
                  <a:pt x="1616162" y="141890"/>
                </a:cubicBezTo>
                <a:cubicBezTo>
                  <a:pt x="1668444" y="183716"/>
                  <a:pt x="1663458" y="133321"/>
                  <a:pt x="1663458" y="173421"/>
                </a:cubicBezTo>
              </a:path>
            </a:pathLst>
          </a:cu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9" name="Prostoročno 48"/>
          <p:cNvSpPr/>
          <p:nvPr/>
        </p:nvSpPr>
        <p:spPr>
          <a:xfrm>
            <a:off x="2843808" y="4221088"/>
            <a:ext cx="1872208" cy="288032"/>
          </a:xfrm>
          <a:custGeom>
            <a:avLst/>
            <a:gdLst>
              <a:gd name="connsiteX0" fmla="*/ 8079 w 1668444"/>
              <a:gd name="connsiteY0" fmla="*/ 157655 h 183716"/>
              <a:gd name="connsiteX1" fmla="*/ 102672 w 1668444"/>
              <a:gd name="connsiteY1" fmla="*/ 94593 h 183716"/>
              <a:gd name="connsiteX2" fmla="*/ 197265 w 1668444"/>
              <a:gd name="connsiteY2" fmla="*/ 31531 h 183716"/>
              <a:gd name="connsiteX3" fmla="*/ 291858 w 1668444"/>
              <a:gd name="connsiteY3" fmla="*/ 0 h 183716"/>
              <a:gd name="connsiteX4" fmla="*/ 1316617 w 1668444"/>
              <a:gd name="connsiteY4" fmla="*/ 15766 h 183716"/>
              <a:gd name="connsiteX5" fmla="*/ 1411210 w 1668444"/>
              <a:gd name="connsiteY5" fmla="*/ 47297 h 183716"/>
              <a:gd name="connsiteX6" fmla="*/ 1490038 w 1668444"/>
              <a:gd name="connsiteY6" fmla="*/ 63062 h 183716"/>
              <a:gd name="connsiteX7" fmla="*/ 1584631 w 1668444"/>
              <a:gd name="connsiteY7" fmla="*/ 94593 h 183716"/>
              <a:gd name="connsiteX8" fmla="*/ 1616162 w 1668444"/>
              <a:gd name="connsiteY8" fmla="*/ 141890 h 183716"/>
              <a:gd name="connsiteX9" fmla="*/ 1663458 w 1668444"/>
              <a:gd name="connsiteY9" fmla="*/ 173421 h 18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8444" h="183716">
                <a:moveTo>
                  <a:pt x="8079" y="157655"/>
                </a:moveTo>
                <a:cubicBezTo>
                  <a:pt x="113044" y="52692"/>
                  <a:pt x="0" y="151634"/>
                  <a:pt x="102672" y="94593"/>
                </a:cubicBezTo>
                <a:cubicBezTo>
                  <a:pt x="135799" y="76189"/>
                  <a:pt x="161314" y="43515"/>
                  <a:pt x="197265" y="31531"/>
                </a:cubicBezTo>
                <a:lnTo>
                  <a:pt x="291858" y="0"/>
                </a:lnTo>
                <a:cubicBezTo>
                  <a:pt x="633444" y="5255"/>
                  <a:pt x="975295" y="1344"/>
                  <a:pt x="1316617" y="15766"/>
                </a:cubicBezTo>
                <a:cubicBezTo>
                  <a:pt x="1349824" y="17169"/>
                  <a:pt x="1378619" y="40779"/>
                  <a:pt x="1411210" y="47297"/>
                </a:cubicBezTo>
                <a:cubicBezTo>
                  <a:pt x="1437486" y="52552"/>
                  <a:pt x="1464186" y="56012"/>
                  <a:pt x="1490038" y="63062"/>
                </a:cubicBezTo>
                <a:cubicBezTo>
                  <a:pt x="1522103" y="71807"/>
                  <a:pt x="1584631" y="94593"/>
                  <a:pt x="1584631" y="94593"/>
                </a:cubicBezTo>
                <a:cubicBezTo>
                  <a:pt x="1595141" y="110359"/>
                  <a:pt x="1601366" y="130053"/>
                  <a:pt x="1616162" y="141890"/>
                </a:cubicBezTo>
                <a:cubicBezTo>
                  <a:pt x="1668444" y="183716"/>
                  <a:pt x="1663458" y="133321"/>
                  <a:pt x="1663458" y="173421"/>
                </a:cubicBezTo>
              </a:path>
            </a:pathLst>
          </a:cu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0" name="Prostoročno 49"/>
          <p:cNvSpPr/>
          <p:nvPr/>
        </p:nvSpPr>
        <p:spPr>
          <a:xfrm>
            <a:off x="2708176" y="2492896"/>
            <a:ext cx="2232248" cy="296416"/>
          </a:xfrm>
          <a:custGeom>
            <a:avLst/>
            <a:gdLst>
              <a:gd name="connsiteX0" fmla="*/ 8079 w 1668444"/>
              <a:gd name="connsiteY0" fmla="*/ 157655 h 183716"/>
              <a:gd name="connsiteX1" fmla="*/ 102672 w 1668444"/>
              <a:gd name="connsiteY1" fmla="*/ 94593 h 183716"/>
              <a:gd name="connsiteX2" fmla="*/ 197265 w 1668444"/>
              <a:gd name="connsiteY2" fmla="*/ 31531 h 183716"/>
              <a:gd name="connsiteX3" fmla="*/ 291858 w 1668444"/>
              <a:gd name="connsiteY3" fmla="*/ 0 h 183716"/>
              <a:gd name="connsiteX4" fmla="*/ 1316617 w 1668444"/>
              <a:gd name="connsiteY4" fmla="*/ 15766 h 183716"/>
              <a:gd name="connsiteX5" fmla="*/ 1411210 w 1668444"/>
              <a:gd name="connsiteY5" fmla="*/ 47297 h 183716"/>
              <a:gd name="connsiteX6" fmla="*/ 1490038 w 1668444"/>
              <a:gd name="connsiteY6" fmla="*/ 63062 h 183716"/>
              <a:gd name="connsiteX7" fmla="*/ 1584631 w 1668444"/>
              <a:gd name="connsiteY7" fmla="*/ 94593 h 183716"/>
              <a:gd name="connsiteX8" fmla="*/ 1616162 w 1668444"/>
              <a:gd name="connsiteY8" fmla="*/ 141890 h 183716"/>
              <a:gd name="connsiteX9" fmla="*/ 1663458 w 1668444"/>
              <a:gd name="connsiteY9" fmla="*/ 173421 h 18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8444" h="183716">
                <a:moveTo>
                  <a:pt x="8079" y="157655"/>
                </a:moveTo>
                <a:cubicBezTo>
                  <a:pt x="113044" y="52692"/>
                  <a:pt x="0" y="151634"/>
                  <a:pt x="102672" y="94593"/>
                </a:cubicBezTo>
                <a:cubicBezTo>
                  <a:pt x="135799" y="76189"/>
                  <a:pt x="161314" y="43515"/>
                  <a:pt x="197265" y="31531"/>
                </a:cubicBezTo>
                <a:lnTo>
                  <a:pt x="291858" y="0"/>
                </a:lnTo>
                <a:cubicBezTo>
                  <a:pt x="633444" y="5255"/>
                  <a:pt x="975295" y="1344"/>
                  <a:pt x="1316617" y="15766"/>
                </a:cubicBezTo>
                <a:cubicBezTo>
                  <a:pt x="1349824" y="17169"/>
                  <a:pt x="1378619" y="40779"/>
                  <a:pt x="1411210" y="47297"/>
                </a:cubicBezTo>
                <a:cubicBezTo>
                  <a:pt x="1437486" y="52552"/>
                  <a:pt x="1464186" y="56012"/>
                  <a:pt x="1490038" y="63062"/>
                </a:cubicBezTo>
                <a:cubicBezTo>
                  <a:pt x="1522103" y="71807"/>
                  <a:pt x="1584631" y="94593"/>
                  <a:pt x="1584631" y="94593"/>
                </a:cubicBezTo>
                <a:cubicBezTo>
                  <a:pt x="1595141" y="110359"/>
                  <a:pt x="1601366" y="130053"/>
                  <a:pt x="1616162" y="141890"/>
                </a:cubicBezTo>
                <a:cubicBezTo>
                  <a:pt x="1668444" y="183716"/>
                  <a:pt x="1663458" y="133321"/>
                  <a:pt x="1663458" y="173421"/>
                </a:cubicBezTo>
              </a:path>
            </a:pathLst>
          </a:cu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1" name="PoljeZBesedilom 50"/>
          <p:cNvSpPr txBox="1"/>
          <p:nvPr/>
        </p:nvSpPr>
        <p:spPr>
          <a:xfrm>
            <a:off x="3779912" y="5373216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/>
              <a:t>= </a:t>
            </a:r>
            <a:r>
              <a:rPr lang="sl-SI" sz="3200" b="1" dirty="0" smtClean="0">
                <a:solidFill>
                  <a:schemeClr val="accent1"/>
                </a:solidFill>
              </a:rPr>
              <a:t>16 a²</a:t>
            </a:r>
            <a:endParaRPr lang="sl-SI" sz="3200" b="1" dirty="0">
              <a:solidFill>
                <a:schemeClr val="accent1"/>
              </a:solidFill>
            </a:endParaRPr>
          </a:p>
        </p:txBody>
      </p:sp>
      <p:sp>
        <p:nvSpPr>
          <p:cNvPr id="52" name="PoljeZBesedilom 51"/>
          <p:cNvSpPr txBox="1"/>
          <p:nvPr/>
        </p:nvSpPr>
        <p:spPr>
          <a:xfrm>
            <a:off x="5076056" y="5373216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/>
              <a:t>-</a:t>
            </a:r>
            <a:r>
              <a:rPr lang="sl-SI" sz="3200" b="1" dirty="0" smtClean="0">
                <a:solidFill>
                  <a:schemeClr val="accent1"/>
                </a:solidFill>
              </a:rPr>
              <a:t> </a:t>
            </a:r>
            <a:r>
              <a:rPr lang="sl-SI" sz="3200" b="1" dirty="0" smtClean="0">
                <a:solidFill>
                  <a:schemeClr val="accent4">
                    <a:lumMod val="75000"/>
                  </a:schemeClr>
                </a:solidFill>
              </a:rPr>
              <a:t>8</a:t>
            </a:r>
            <a:r>
              <a:rPr lang="sl-SI" sz="3200" b="1" dirty="0" smtClean="0">
                <a:solidFill>
                  <a:schemeClr val="accent1"/>
                </a:solidFill>
              </a:rPr>
              <a:t>a</a:t>
            </a:r>
            <a:r>
              <a:rPr lang="sl-SI" sz="3200" b="1" dirty="0" smtClean="0">
                <a:solidFill>
                  <a:srgbClr val="00B050"/>
                </a:solidFill>
              </a:rPr>
              <a:t>b</a:t>
            </a:r>
            <a:endParaRPr lang="sl-SI" sz="3200" b="1" dirty="0">
              <a:solidFill>
                <a:srgbClr val="00B050"/>
              </a:solidFill>
            </a:endParaRPr>
          </a:p>
        </p:txBody>
      </p:sp>
      <p:sp>
        <p:nvSpPr>
          <p:cNvPr id="53" name="PoljeZBesedilom 52"/>
          <p:cNvSpPr txBox="1"/>
          <p:nvPr/>
        </p:nvSpPr>
        <p:spPr>
          <a:xfrm>
            <a:off x="6156176" y="5373216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/>
              <a:t>-</a:t>
            </a:r>
            <a:r>
              <a:rPr lang="sl-SI" sz="3200" b="1" dirty="0" smtClean="0">
                <a:solidFill>
                  <a:schemeClr val="accent1"/>
                </a:solidFill>
              </a:rPr>
              <a:t> </a:t>
            </a:r>
            <a:r>
              <a:rPr lang="sl-SI" sz="3200" b="1" dirty="0" smtClean="0">
                <a:solidFill>
                  <a:schemeClr val="accent4">
                    <a:lumMod val="75000"/>
                  </a:schemeClr>
                </a:solidFill>
              </a:rPr>
              <a:t>8</a:t>
            </a:r>
            <a:r>
              <a:rPr lang="sl-SI" sz="3200" b="1" dirty="0" smtClean="0">
                <a:solidFill>
                  <a:schemeClr val="accent1"/>
                </a:solidFill>
              </a:rPr>
              <a:t>a</a:t>
            </a:r>
            <a:r>
              <a:rPr lang="sl-SI" sz="3200" b="1" dirty="0" smtClean="0">
                <a:solidFill>
                  <a:srgbClr val="00B050"/>
                </a:solidFill>
              </a:rPr>
              <a:t>b</a:t>
            </a:r>
            <a:endParaRPr lang="sl-SI" sz="3200" b="1" dirty="0">
              <a:solidFill>
                <a:srgbClr val="00B050"/>
              </a:solidFill>
            </a:endParaRPr>
          </a:p>
        </p:txBody>
      </p:sp>
      <p:sp>
        <p:nvSpPr>
          <p:cNvPr id="54" name="PoljeZBesedilom 53"/>
          <p:cNvSpPr txBox="1"/>
          <p:nvPr/>
        </p:nvSpPr>
        <p:spPr>
          <a:xfrm>
            <a:off x="7164288" y="5445224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chemeClr val="accent1"/>
                </a:solidFill>
              </a:rPr>
              <a:t> </a:t>
            </a:r>
            <a:r>
              <a:rPr lang="sl-SI" sz="3200" b="1" dirty="0" smtClean="0"/>
              <a:t>+</a:t>
            </a:r>
            <a:r>
              <a:rPr lang="sl-SI" sz="3200" b="1" dirty="0" smtClean="0">
                <a:solidFill>
                  <a:schemeClr val="accent1"/>
                </a:solidFill>
              </a:rPr>
              <a:t> </a:t>
            </a:r>
            <a:r>
              <a:rPr lang="sl-SI" sz="3200" b="1" dirty="0" smtClean="0">
                <a:solidFill>
                  <a:srgbClr val="00B050"/>
                </a:solidFill>
              </a:rPr>
              <a:t>4b²</a:t>
            </a:r>
            <a:r>
              <a:rPr lang="sl-SI" sz="3200" b="1" dirty="0" smtClean="0">
                <a:solidFill>
                  <a:schemeClr val="accent1"/>
                </a:solidFill>
              </a:rPr>
              <a:t> </a:t>
            </a:r>
            <a:r>
              <a:rPr lang="sl-SI" sz="3200" b="1" dirty="0" smtClean="0"/>
              <a:t>=</a:t>
            </a:r>
            <a:endParaRPr lang="sl-SI" sz="3200" b="1" dirty="0"/>
          </a:p>
        </p:txBody>
      </p:sp>
      <p:cxnSp>
        <p:nvCxnSpPr>
          <p:cNvPr id="56" name="Raven konektor 55"/>
          <p:cNvCxnSpPr/>
          <p:nvPr/>
        </p:nvCxnSpPr>
        <p:spPr>
          <a:xfrm>
            <a:off x="5220072" y="5949280"/>
            <a:ext cx="1800200" cy="0"/>
          </a:xfrm>
          <a:prstGeom prst="line">
            <a:avLst/>
          </a:prstGeom>
          <a:ln w="412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oljeZBesedilom 56"/>
          <p:cNvSpPr txBox="1"/>
          <p:nvPr/>
        </p:nvSpPr>
        <p:spPr>
          <a:xfrm>
            <a:off x="323528" y="5877272"/>
            <a:ext cx="3441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solidFill>
                  <a:schemeClr val="accent1"/>
                </a:solidFill>
              </a:rPr>
              <a:t> </a:t>
            </a:r>
            <a:r>
              <a:rPr lang="sl-SI" sz="3200" b="1" dirty="0" smtClean="0"/>
              <a:t>=</a:t>
            </a:r>
            <a:r>
              <a:rPr lang="sl-SI" sz="3200" b="1" dirty="0" smtClean="0">
                <a:solidFill>
                  <a:schemeClr val="accent1"/>
                </a:solidFill>
              </a:rPr>
              <a:t> 16a²</a:t>
            </a:r>
            <a:r>
              <a:rPr lang="sl-SI" sz="3200" b="1" dirty="0" smtClean="0"/>
              <a:t> -</a:t>
            </a:r>
            <a:r>
              <a:rPr lang="sl-SI" sz="3200" b="1" dirty="0" smtClean="0">
                <a:solidFill>
                  <a:srgbClr val="7030A0"/>
                </a:solidFill>
              </a:rPr>
              <a:t> 16</a:t>
            </a:r>
            <a:r>
              <a:rPr lang="sl-SI" sz="3200" b="1" dirty="0" smtClean="0">
                <a:solidFill>
                  <a:schemeClr val="accent1"/>
                </a:solidFill>
              </a:rPr>
              <a:t>a</a:t>
            </a:r>
            <a:r>
              <a:rPr lang="sl-SI" sz="3200" b="1" dirty="0" smtClean="0">
                <a:solidFill>
                  <a:srgbClr val="00B050"/>
                </a:solidFill>
              </a:rPr>
              <a:t>b</a:t>
            </a:r>
            <a:r>
              <a:rPr lang="sl-SI" sz="3200" b="1" dirty="0" smtClean="0"/>
              <a:t> + </a:t>
            </a:r>
            <a:r>
              <a:rPr lang="sl-SI" sz="3200" b="1" dirty="0" smtClean="0">
                <a:solidFill>
                  <a:srgbClr val="00B050"/>
                </a:solidFill>
              </a:rPr>
              <a:t>4b²</a:t>
            </a:r>
            <a:endParaRPr lang="sl-SI" sz="3200" b="1" dirty="0"/>
          </a:p>
        </p:txBody>
      </p:sp>
      <p:cxnSp>
        <p:nvCxnSpPr>
          <p:cNvPr id="59" name="Raven konektor 58"/>
          <p:cNvCxnSpPr/>
          <p:nvPr/>
        </p:nvCxnSpPr>
        <p:spPr>
          <a:xfrm>
            <a:off x="1691680" y="6381328"/>
            <a:ext cx="864096" cy="0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6" grpId="0"/>
      <p:bldP spid="6" grpId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8" grpId="0" animBg="1"/>
      <p:bldP spid="19" grpId="0" animBg="1"/>
      <p:bldP spid="22" grpId="0" animBg="1"/>
      <p:bldP spid="27" grpId="0"/>
      <p:bldP spid="28" grpId="0"/>
      <p:bldP spid="28" grpId="1"/>
      <p:bldP spid="30" grpId="0"/>
      <p:bldP spid="30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3" grpId="0"/>
      <p:bldP spid="44" grpId="0"/>
      <p:bldP spid="45" grpId="0"/>
      <p:bldP spid="45" grpId="1"/>
      <p:bldP spid="46" grpId="0"/>
      <p:bldP spid="46" grpId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115616" y="980728"/>
            <a:ext cx="1875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/>
              <a:t>(</a:t>
            </a:r>
            <a:r>
              <a:rPr lang="sl-SI" sz="3600" b="1" dirty="0" smtClean="0">
                <a:solidFill>
                  <a:schemeClr val="accent1"/>
                </a:solidFill>
              </a:rPr>
              <a:t>a</a:t>
            </a:r>
            <a:r>
              <a:rPr lang="sl-SI" sz="3600" b="1" dirty="0" smtClean="0"/>
              <a:t> + </a:t>
            </a:r>
            <a:r>
              <a:rPr lang="sl-SI" sz="3600" b="1" dirty="0" smtClean="0">
                <a:solidFill>
                  <a:srgbClr val="00B050"/>
                </a:solidFill>
              </a:rPr>
              <a:t>b</a:t>
            </a:r>
            <a:r>
              <a:rPr lang="sl-SI" sz="3600" b="1" dirty="0" smtClean="0"/>
              <a:t>)² =</a:t>
            </a:r>
            <a:endParaRPr lang="sl-SI" sz="3600" b="1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539552" y="1772816"/>
            <a:ext cx="1274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chemeClr val="accent1"/>
                </a:solidFill>
              </a:rPr>
              <a:t>Prvi člen</a:t>
            </a:r>
            <a:endParaRPr lang="sl-SI" sz="2400" b="1" dirty="0">
              <a:solidFill>
                <a:schemeClr val="accent1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2051720" y="1772816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rgbClr val="00B050"/>
                </a:solidFill>
              </a:rPr>
              <a:t>Drugi člen</a:t>
            </a:r>
            <a:endParaRPr lang="sl-SI" sz="2400" b="1" dirty="0">
              <a:solidFill>
                <a:srgbClr val="00B050"/>
              </a:solidFill>
            </a:endParaRPr>
          </a:p>
        </p:txBody>
      </p:sp>
      <p:cxnSp>
        <p:nvCxnSpPr>
          <p:cNvPr id="6" name="Raven puščični konektor 5"/>
          <p:cNvCxnSpPr/>
          <p:nvPr/>
        </p:nvCxnSpPr>
        <p:spPr>
          <a:xfrm flipV="1">
            <a:off x="1187624" y="1484784"/>
            <a:ext cx="299006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uščični konektor 6"/>
          <p:cNvCxnSpPr/>
          <p:nvPr/>
        </p:nvCxnSpPr>
        <p:spPr>
          <a:xfrm flipH="1" flipV="1">
            <a:off x="2123728" y="1556792"/>
            <a:ext cx="360040" cy="43204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lak 8"/>
          <p:cNvSpPr/>
          <p:nvPr/>
        </p:nvSpPr>
        <p:spPr>
          <a:xfrm rot="10800000">
            <a:off x="251520" y="2420888"/>
            <a:ext cx="5688632" cy="1152128"/>
          </a:xfrm>
          <a:prstGeom prst="cloudCallout">
            <a:avLst>
              <a:gd name="adj1" fmla="val 24341"/>
              <a:gd name="adj2" fmla="val 10902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oljeZBesedilom 9"/>
          <p:cNvSpPr txBox="1"/>
          <p:nvPr/>
        </p:nvSpPr>
        <p:spPr>
          <a:xfrm>
            <a:off x="1115616" y="2780928"/>
            <a:ext cx="3714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chemeClr val="accent1"/>
                </a:solidFill>
              </a:rPr>
              <a:t>1. </a:t>
            </a:r>
            <a:r>
              <a:rPr lang="sl-SI" sz="2800" b="1" dirty="0" smtClean="0"/>
              <a:t>Kvadriramo</a:t>
            </a:r>
            <a:r>
              <a:rPr lang="sl-SI" sz="2800" b="1" dirty="0" smtClean="0">
                <a:solidFill>
                  <a:schemeClr val="accent1"/>
                </a:solidFill>
              </a:rPr>
              <a:t> prvi člen.</a:t>
            </a:r>
            <a:endParaRPr lang="sl-SI" sz="2800" b="1" dirty="0">
              <a:solidFill>
                <a:schemeClr val="accent1"/>
              </a:solidFill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2987824" y="980728"/>
            <a:ext cx="611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000" b="1" dirty="0" smtClean="0">
                <a:solidFill>
                  <a:schemeClr val="accent1"/>
                </a:solidFill>
              </a:rPr>
              <a:t>a²</a:t>
            </a:r>
            <a:endParaRPr lang="sl-SI" sz="4000" b="1" dirty="0">
              <a:solidFill>
                <a:schemeClr val="accent1"/>
              </a:solidFill>
            </a:endParaRPr>
          </a:p>
        </p:txBody>
      </p:sp>
      <p:sp>
        <p:nvSpPr>
          <p:cNvPr id="12" name="Oblak 11"/>
          <p:cNvSpPr/>
          <p:nvPr/>
        </p:nvSpPr>
        <p:spPr>
          <a:xfrm rot="10800000">
            <a:off x="0" y="3573016"/>
            <a:ext cx="8100392" cy="1944216"/>
          </a:xfrm>
          <a:prstGeom prst="cloudCallout">
            <a:avLst>
              <a:gd name="adj1" fmla="val -17115"/>
              <a:gd name="adj2" fmla="val 41721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oljeZBesedilom 12"/>
          <p:cNvSpPr txBox="1"/>
          <p:nvPr/>
        </p:nvSpPr>
        <p:spPr>
          <a:xfrm>
            <a:off x="1043608" y="4149080"/>
            <a:ext cx="6048672" cy="1384995"/>
          </a:xfrm>
          <a:prstGeom prst="rect">
            <a:avLst/>
          </a:prstGeom>
          <a:noFill/>
          <a:effectLst>
            <a:outerShdw dist="139700" dir="5400000" sx="11000" sy="11000" algn="ctr" rotWithShape="0">
              <a:srgbClr val="00FF99"/>
            </a:outerShdw>
          </a:effectLst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chemeClr val="accent1"/>
                </a:solidFill>
              </a:rPr>
              <a:t>2. </a:t>
            </a:r>
            <a:r>
              <a:rPr lang="sl-SI" sz="2800" b="1" dirty="0" smtClean="0"/>
              <a:t>Množimo:</a:t>
            </a:r>
          </a:p>
          <a:p>
            <a:r>
              <a:rPr lang="sl-SI" sz="2800" b="1" dirty="0" smtClean="0">
                <a:solidFill>
                  <a:schemeClr val="accent1"/>
                </a:solidFill>
              </a:rPr>
              <a:t> </a:t>
            </a:r>
            <a:r>
              <a:rPr lang="sl-SI" sz="2800" b="1" u="sng" dirty="0" smtClean="0">
                <a:solidFill>
                  <a:srgbClr val="FF0000"/>
                </a:solidFill>
              </a:rPr>
              <a:t>število 2 </a:t>
            </a:r>
            <a:r>
              <a:rPr lang="sl-SI" sz="2800" b="1" dirty="0" smtClean="0"/>
              <a:t>krat</a:t>
            </a:r>
            <a:r>
              <a:rPr lang="sl-SI" sz="2800" b="1" u="sng" dirty="0" smtClean="0">
                <a:solidFill>
                  <a:srgbClr val="FF0000"/>
                </a:solidFill>
              </a:rPr>
              <a:t> </a:t>
            </a:r>
            <a:r>
              <a:rPr lang="sl-SI" sz="2800" b="1" dirty="0" smtClean="0">
                <a:solidFill>
                  <a:schemeClr val="accent1"/>
                </a:solidFill>
              </a:rPr>
              <a:t>prvi člen </a:t>
            </a:r>
            <a:r>
              <a:rPr lang="sl-SI" sz="2800" b="1" dirty="0" smtClean="0"/>
              <a:t>krat</a:t>
            </a:r>
            <a:r>
              <a:rPr lang="sl-SI" sz="2800" b="1" dirty="0" smtClean="0">
                <a:solidFill>
                  <a:schemeClr val="accent1"/>
                </a:solidFill>
              </a:rPr>
              <a:t> </a:t>
            </a:r>
            <a:r>
              <a:rPr lang="sl-SI" sz="2800" b="1" dirty="0" smtClean="0">
                <a:solidFill>
                  <a:srgbClr val="00B050"/>
                </a:solidFill>
              </a:rPr>
              <a:t>drugi člen</a:t>
            </a:r>
            <a:endParaRPr lang="sl-SI" sz="2800" b="1" u="sng" dirty="0" smtClean="0"/>
          </a:p>
          <a:p>
            <a:endParaRPr lang="sl-SI" sz="2800" b="1" u="sng" dirty="0" smtClean="0"/>
          </a:p>
        </p:txBody>
      </p:sp>
      <p:sp>
        <p:nvSpPr>
          <p:cNvPr id="14" name="PoljeZBesedilom 13"/>
          <p:cNvSpPr txBox="1"/>
          <p:nvPr/>
        </p:nvSpPr>
        <p:spPr>
          <a:xfrm>
            <a:off x="3419872" y="980728"/>
            <a:ext cx="17347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000" b="1" dirty="0" smtClean="0">
                <a:solidFill>
                  <a:schemeClr val="accent1"/>
                </a:solidFill>
              </a:rPr>
              <a:t> </a:t>
            </a:r>
            <a:r>
              <a:rPr lang="sl-SI" sz="4000" b="1" dirty="0" smtClean="0"/>
              <a:t>+ </a:t>
            </a:r>
            <a:r>
              <a:rPr lang="sl-SI" sz="4000" b="1" dirty="0" smtClean="0">
                <a:solidFill>
                  <a:srgbClr val="FF0000"/>
                </a:solidFill>
              </a:rPr>
              <a:t>2·</a:t>
            </a:r>
            <a:r>
              <a:rPr lang="sl-SI" sz="4000" b="1" dirty="0" smtClean="0">
                <a:solidFill>
                  <a:schemeClr val="accent1"/>
                </a:solidFill>
              </a:rPr>
              <a:t>a·</a:t>
            </a:r>
            <a:r>
              <a:rPr lang="sl-SI" sz="4000" b="1" dirty="0" smtClean="0">
                <a:solidFill>
                  <a:srgbClr val="00B050"/>
                </a:solidFill>
              </a:rPr>
              <a:t>b</a:t>
            </a:r>
            <a:endParaRPr lang="sl-SI" sz="4000" b="1" dirty="0">
              <a:solidFill>
                <a:srgbClr val="00B050"/>
              </a:solidFill>
            </a:endParaRPr>
          </a:p>
        </p:txBody>
      </p:sp>
      <p:sp>
        <p:nvSpPr>
          <p:cNvPr id="15" name="Oblak 14"/>
          <p:cNvSpPr/>
          <p:nvPr/>
        </p:nvSpPr>
        <p:spPr>
          <a:xfrm rot="10800000">
            <a:off x="755576" y="5705872"/>
            <a:ext cx="5688632" cy="1152128"/>
          </a:xfrm>
          <a:prstGeom prst="cloudCallout">
            <a:avLst>
              <a:gd name="adj1" fmla="val 784"/>
              <a:gd name="adj2" fmla="val 5702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oljeZBesedilom 15"/>
          <p:cNvSpPr txBox="1"/>
          <p:nvPr/>
        </p:nvSpPr>
        <p:spPr>
          <a:xfrm>
            <a:off x="1547664" y="6021288"/>
            <a:ext cx="3903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chemeClr val="accent1"/>
                </a:solidFill>
              </a:rPr>
              <a:t>3. </a:t>
            </a:r>
            <a:r>
              <a:rPr lang="sl-SI" sz="2800" b="1" dirty="0" smtClean="0"/>
              <a:t>Kvadriramo</a:t>
            </a:r>
            <a:r>
              <a:rPr lang="sl-SI" sz="2800" b="1" dirty="0" smtClean="0">
                <a:solidFill>
                  <a:schemeClr val="accent1"/>
                </a:solidFill>
              </a:rPr>
              <a:t> </a:t>
            </a:r>
            <a:r>
              <a:rPr lang="sl-SI" sz="2800" b="1" dirty="0" smtClean="0">
                <a:solidFill>
                  <a:srgbClr val="00B050"/>
                </a:solidFill>
              </a:rPr>
              <a:t>drugi člen</a:t>
            </a:r>
            <a:r>
              <a:rPr lang="sl-SI" sz="2800" b="1" dirty="0" smtClean="0">
                <a:solidFill>
                  <a:schemeClr val="accent1"/>
                </a:solidFill>
              </a:rPr>
              <a:t>.</a:t>
            </a:r>
            <a:endParaRPr lang="sl-SI" sz="2800" b="1" dirty="0">
              <a:solidFill>
                <a:schemeClr val="accent1"/>
              </a:solidFill>
            </a:endParaRPr>
          </a:p>
        </p:txBody>
      </p:sp>
      <p:sp>
        <p:nvSpPr>
          <p:cNvPr id="17" name="PoljeZBesedilom 16"/>
          <p:cNvSpPr txBox="1"/>
          <p:nvPr/>
        </p:nvSpPr>
        <p:spPr>
          <a:xfrm>
            <a:off x="5004048" y="980728"/>
            <a:ext cx="10038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000" b="1" dirty="0" smtClean="0"/>
              <a:t>+</a:t>
            </a:r>
            <a:r>
              <a:rPr lang="sl-SI" sz="4000" b="1" dirty="0" smtClean="0">
                <a:solidFill>
                  <a:schemeClr val="accent1"/>
                </a:solidFill>
              </a:rPr>
              <a:t> </a:t>
            </a:r>
            <a:r>
              <a:rPr lang="sl-SI" sz="4000" b="1" dirty="0" smtClean="0">
                <a:solidFill>
                  <a:srgbClr val="00B050"/>
                </a:solidFill>
              </a:rPr>
              <a:t>b²</a:t>
            </a:r>
            <a:endParaRPr lang="sl-SI" sz="4000" b="1" dirty="0">
              <a:solidFill>
                <a:srgbClr val="00B050"/>
              </a:solidFill>
            </a:endParaRPr>
          </a:p>
        </p:txBody>
      </p:sp>
      <p:sp>
        <p:nvSpPr>
          <p:cNvPr id="18" name="Pravokotnik 17"/>
          <p:cNvSpPr/>
          <p:nvPr/>
        </p:nvSpPr>
        <p:spPr>
          <a:xfrm>
            <a:off x="539552" y="1844824"/>
            <a:ext cx="122413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Pravokotnik 18"/>
          <p:cNvSpPr/>
          <p:nvPr/>
        </p:nvSpPr>
        <p:spPr>
          <a:xfrm>
            <a:off x="2051720" y="1844824"/>
            <a:ext cx="1368152" cy="3600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PoljeZBesedilom 19"/>
          <p:cNvSpPr txBox="1"/>
          <p:nvPr/>
        </p:nvSpPr>
        <p:spPr>
          <a:xfrm>
            <a:off x="683568" y="404664"/>
            <a:ext cx="3981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/>
              <a:t>PRAVILO za kvadriranje dvočlenika:</a:t>
            </a:r>
            <a:r>
              <a:rPr lang="sl-SI" sz="2000" dirty="0" smtClean="0"/>
              <a:t> </a:t>
            </a:r>
            <a:endParaRPr lang="sl-SI" sz="2000" dirty="0"/>
          </a:p>
        </p:txBody>
      </p:sp>
      <p:sp>
        <p:nvSpPr>
          <p:cNvPr id="21" name="Pravokotnik 20"/>
          <p:cNvSpPr/>
          <p:nvPr/>
        </p:nvSpPr>
        <p:spPr>
          <a:xfrm>
            <a:off x="1115616" y="980728"/>
            <a:ext cx="5400600" cy="792088"/>
          </a:xfrm>
          <a:prstGeom prst="rect">
            <a:avLst/>
          </a:prstGeom>
          <a:solidFill>
            <a:srgbClr val="FF0000">
              <a:alpha val="1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  <p:bldP spid="18" grpId="0" animBg="1"/>
      <p:bldP spid="19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79512" y="188640"/>
            <a:ext cx="5202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/>
              <a:t>Določanje predznakov za člene pri kvadriranju:</a:t>
            </a:r>
            <a:r>
              <a:rPr lang="sl-SI" sz="2000" dirty="0" smtClean="0"/>
              <a:t> </a:t>
            </a:r>
            <a:endParaRPr lang="sl-SI" sz="20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539552" y="1412776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/>
              <a:t>(</a:t>
            </a:r>
            <a:r>
              <a:rPr lang="sl-SI" sz="3600" b="1" dirty="0" smtClean="0">
                <a:solidFill>
                  <a:schemeClr val="accent1"/>
                </a:solidFill>
              </a:rPr>
              <a:t>a</a:t>
            </a:r>
            <a:r>
              <a:rPr lang="sl-SI" sz="3600" b="1" dirty="0" smtClean="0"/>
              <a:t> + </a:t>
            </a:r>
            <a:r>
              <a:rPr lang="sl-SI" sz="3600" b="1" dirty="0" smtClean="0">
                <a:solidFill>
                  <a:srgbClr val="00B050"/>
                </a:solidFill>
              </a:rPr>
              <a:t>b</a:t>
            </a:r>
            <a:r>
              <a:rPr lang="sl-SI" sz="3600" b="1" dirty="0" smtClean="0"/>
              <a:t>)² = </a:t>
            </a:r>
            <a:endParaRPr lang="sl-SI" sz="3600" b="1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2843808" y="1340768"/>
            <a:ext cx="567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chemeClr val="accent1"/>
                </a:solidFill>
              </a:rPr>
              <a:t>a²</a:t>
            </a:r>
            <a:endParaRPr lang="sl-SI" sz="3600" b="1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3995936" y="1340768"/>
            <a:ext cx="894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rgbClr val="FF0000"/>
                </a:solidFill>
              </a:rPr>
              <a:t>2</a:t>
            </a:r>
            <a:r>
              <a:rPr lang="sl-SI" sz="3600" b="1" dirty="0" smtClean="0">
                <a:solidFill>
                  <a:schemeClr val="accent1"/>
                </a:solidFill>
              </a:rPr>
              <a:t>a</a:t>
            </a:r>
            <a:r>
              <a:rPr lang="sl-SI" sz="3600" b="1" dirty="0" smtClean="0">
                <a:solidFill>
                  <a:srgbClr val="00B050"/>
                </a:solidFill>
              </a:rPr>
              <a:t>b</a:t>
            </a:r>
            <a:endParaRPr lang="sl-SI" sz="3600" b="1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5508104" y="1340768"/>
            <a:ext cx="588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rgbClr val="00B050"/>
                </a:solidFill>
              </a:rPr>
              <a:t>b²</a:t>
            </a:r>
            <a:endParaRPr lang="sl-SI" sz="3600" b="1" dirty="0">
              <a:solidFill>
                <a:srgbClr val="00B050"/>
              </a:solidFill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2627784" y="548680"/>
            <a:ext cx="4475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chemeClr val="accent6">
                    <a:lumMod val="75000"/>
                  </a:schemeClr>
                </a:solidFill>
              </a:rPr>
              <a:t>Rezultat kvadriranja ima tri člene.</a:t>
            </a:r>
            <a:endParaRPr lang="sl-SI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2771800" y="980728"/>
            <a:ext cx="1015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1. člen</a:t>
            </a:r>
            <a:endParaRPr lang="sl-SI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PoljeZBesedilom 19"/>
          <p:cNvSpPr txBox="1"/>
          <p:nvPr/>
        </p:nvSpPr>
        <p:spPr>
          <a:xfrm>
            <a:off x="4067944" y="980728"/>
            <a:ext cx="1074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FF0000"/>
                </a:solidFill>
              </a:rPr>
              <a:t>2.</a:t>
            </a:r>
            <a:r>
              <a:rPr lang="sl-SI" sz="2400" dirty="0" smtClean="0"/>
              <a:t> </a:t>
            </a:r>
            <a:r>
              <a:rPr lang="sl-SI" sz="2400" dirty="0" smtClean="0">
                <a:solidFill>
                  <a:schemeClr val="accent1"/>
                </a:solidFill>
              </a:rPr>
              <a:t>č</a:t>
            </a:r>
            <a:r>
              <a:rPr lang="sl-SI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</a:t>
            </a:r>
            <a:r>
              <a:rPr lang="sl-SI" sz="2400" dirty="0" smtClean="0">
                <a:solidFill>
                  <a:srgbClr val="00B050"/>
                </a:solidFill>
              </a:rPr>
              <a:t>en</a:t>
            </a:r>
            <a:endParaRPr lang="sl-SI" sz="2400" dirty="0">
              <a:solidFill>
                <a:srgbClr val="00B050"/>
              </a:solidFill>
            </a:endParaRPr>
          </a:p>
        </p:txBody>
      </p:sp>
      <p:sp>
        <p:nvSpPr>
          <p:cNvPr id="21" name="PoljeZBesedilom 20"/>
          <p:cNvSpPr txBox="1"/>
          <p:nvPr/>
        </p:nvSpPr>
        <p:spPr>
          <a:xfrm>
            <a:off x="5364088" y="980728"/>
            <a:ext cx="100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solidFill>
                  <a:srgbClr val="00B050"/>
                </a:solidFill>
              </a:rPr>
              <a:t>3. člen</a:t>
            </a:r>
            <a:endParaRPr lang="sl-SI" sz="2400" dirty="0">
              <a:solidFill>
                <a:srgbClr val="00B050"/>
              </a:solidFill>
            </a:endParaRPr>
          </a:p>
        </p:txBody>
      </p:sp>
      <p:sp>
        <p:nvSpPr>
          <p:cNvPr id="23" name="PoljeZBesedilom 22"/>
          <p:cNvSpPr txBox="1"/>
          <p:nvPr/>
        </p:nvSpPr>
        <p:spPr>
          <a:xfrm>
            <a:off x="0" y="450912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sl-SI" sz="2400" b="1" dirty="0" smtClean="0">
                <a:solidFill>
                  <a:schemeClr val="accent1"/>
                </a:solidFill>
              </a:rPr>
              <a:t>Prvi</a:t>
            </a:r>
            <a:r>
              <a:rPr lang="sl-SI" sz="2400" dirty="0" smtClean="0"/>
              <a:t> </a:t>
            </a:r>
            <a:r>
              <a:rPr lang="sl-SI" sz="2400" b="1" dirty="0" smtClean="0">
                <a:solidFill>
                  <a:srgbClr val="00B050"/>
                </a:solidFill>
              </a:rPr>
              <a:t>in tretji </a:t>
            </a:r>
            <a:r>
              <a:rPr lang="sl-SI" sz="2400" b="1" dirty="0" smtClean="0">
                <a:solidFill>
                  <a:schemeClr val="accent6">
                    <a:lumMod val="75000"/>
                  </a:schemeClr>
                </a:solidFill>
              </a:rPr>
              <a:t>člen</a:t>
            </a:r>
            <a:r>
              <a:rPr lang="sl-SI" sz="2400" dirty="0" smtClean="0"/>
              <a:t> sta </a:t>
            </a:r>
            <a:r>
              <a:rPr lang="sl-SI" sz="2400" b="1" u="sng" dirty="0" smtClean="0"/>
              <a:t>kvadrata</a:t>
            </a:r>
            <a:r>
              <a:rPr lang="sl-SI" sz="2400" dirty="0" smtClean="0"/>
              <a:t> enočlenika, zato sta vedno pozitivna. </a:t>
            </a:r>
          </a:p>
        </p:txBody>
      </p:sp>
      <p:sp>
        <p:nvSpPr>
          <p:cNvPr id="24" name="PoljeZBesedilom 23"/>
          <p:cNvSpPr txBox="1"/>
          <p:nvPr/>
        </p:nvSpPr>
        <p:spPr>
          <a:xfrm>
            <a:off x="539552" y="2204864"/>
            <a:ext cx="1891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/>
              <a:t>(</a:t>
            </a:r>
            <a:r>
              <a:rPr lang="sl-SI" sz="3600" b="1" dirty="0" smtClean="0">
                <a:solidFill>
                  <a:schemeClr val="accent1"/>
                </a:solidFill>
              </a:rPr>
              <a:t>a</a:t>
            </a:r>
            <a:r>
              <a:rPr lang="sl-SI" sz="3600" b="1" dirty="0" smtClean="0"/>
              <a:t> - </a:t>
            </a:r>
            <a:r>
              <a:rPr lang="sl-SI" sz="3600" b="1" dirty="0" smtClean="0">
                <a:solidFill>
                  <a:srgbClr val="00B050"/>
                </a:solidFill>
              </a:rPr>
              <a:t>b</a:t>
            </a:r>
            <a:r>
              <a:rPr lang="sl-SI" sz="3600" b="1" dirty="0" smtClean="0"/>
              <a:t>)² = </a:t>
            </a:r>
            <a:endParaRPr lang="sl-SI" sz="3600" b="1" dirty="0"/>
          </a:p>
        </p:txBody>
      </p:sp>
      <p:sp>
        <p:nvSpPr>
          <p:cNvPr id="29" name="PoljeZBesedilom 28"/>
          <p:cNvSpPr txBox="1"/>
          <p:nvPr/>
        </p:nvSpPr>
        <p:spPr>
          <a:xfrm>
            <a:off x="2843808" y="3068960"/>
            <a:ext cx="567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chemeClr val="accent1"/>
                </a:solidFill>
              </a:rPr>
              <a:t>a²</a:t>
            </a:r>
            <a:endParaRPr lang="sl-SI" sz="3600" b="1" dirty="0"/>
          </a:p>
        </p:txBody>
      </p:sp>
      <p:sp>
        <p:nvSpPr>
          <p:cNvPr id="30" name="PoljeZBesedilom 29"/>
          <p:cNvSpPr txBox="1"/>
          <p:nvPr/>
        </p:nvSpPr>
        <p:spPr>
          <a:xfrm>
            <a:off x="2915816" y="2204864"/>
            <a:ext cx="567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chemeClr val="accent1"/>
                </a:solidFill>
              </a:rPr>
              <a:t>a²</a:t>
            </a:r>
            <a:endParaRPr lang="sl-SI" sz="3600" b="1" dirty="0"/>
          </a:p>
        </p:txBody>
      </p:sp>
      <p:sp>
        <p:nvSpPr>
          <p:cNvPr id="31" name="PoljeZBesedilom 30"/>
          <p:cNvSpPr txBox="1"/>
          <p:nvPr/>
        </p:nvSpPr>
        <p:spPr>
          <a:xfrm>
            <a:off x="2843808" y="3717032"/>
            <a:ext cx="567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chemeClr val="accent1"/>
                </a:solidFill>
              </a:rPr>
              <a:t>a²</a:t>
            </a:r>
            <a:endParaRPr lang="sl-SI" sz="3600" b="1" dirty="0"/>
          </a:p>
        </p:txBody>
      </p:sp>
      <p:sp>
        <p:nvSpPr>
          <p:cNvPr id="33" name="PoljeZBesedilom 32"/>
          <p:cNvSpPr txBox="1"/>
          <p:nvPr/>
        </p:nvSpPr>
        <p:spPr>
          <a:xfrm>
            <a:off x="4067944" y="3645024"/>
            <a:ext cx="1110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>
                <a:solidFill>
                  <a:srgbClr val="FF0000"/>
                </a:solidFill>
              </a:rPr>
              <a:t>2</a:t>
            </a:r>
            <a:r>
              <a:rPr lang="sl-SI" sz="3600" b="1" dirty="0" smtClean="0">
                <a:solidFill>
                  <a:schemeClr val="accent1"/>
                </a:solidFill>
              </a:rPr>
              <a:t>a</a:t>
            </a:r>
            <a:r>
              <a:rPr lang="sl-SI" sz="3600" b="1" dirty="0" smtClean="0">
                <a:solidFill>
                  <a:srgbClr val="00B050"/>
                </a:solidFill>
              </a:rPr>
              <a:t>b</a:t>
            </a:r>
            <a:endParaRPr lang="sl-SI" sz="3600" b="1" dirty="0"/>
          </a:p>
        </p:txBody>
      </p:sp>
      <p:sp>
        <p:nvSpPr>
          <p:cNvPr id="34" name="PoljeZBesedilom 33"/>
          <p:cNvSpPr txBox="1"/>
          <p:nvPr/>
        </p:nvSpPr>
        <p:spPr>
          <a:xfrm>
            <a:off x="4067944" y="2924944"/>
            <a:ext cx="894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rgbClr val="FF0000"/>
                </a:solidFill>
              </a:rPr>
              <a:t>2</a:t>
            </a:r>
            <a:r>
              <a:rPr lang="sl-SI" sz="3600" b="1" dirty="0" smtClean="0">
                <a:solidFill>
                  <a:schemeClr val="accent1"/>
                </a:solidFill>
              </a:rPr>
              <a:t>a</a:t>
            </a:r>
            <a:r>
              <a:rPr lang="sl-SI" sz="3600" b="1" dirty="0" smtClean="0">
                <a:solidFill>
                  <a:srgbClr val="00B050"/>
                </a:solidFill>
              </a:rPr>
              <a:t>b</a:t>
            </a:r>
            <a:endParaRPr lang="sl-SI" sz="3600" b="1" dirty="0"/>
          </a:p>
        </p:txBody>
      </p:sp>
      <p:sp>
        <p:nvSpPr>
          <p:cNvPr id="35" name="PoljeZBesedilom 34"/>
          <p:cNvSpPr txBox="1"/>
          <p:nvPr/>
        </p:nvSpPr>
        <p:spPr>
          <a:xfrm>
            <a:off x="3995936" y="2204864"/>
            <a:ext cx="894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rgbClr val="FF0000"/>
                </a:solidFill>
              </a:rPr>
              <a:t>2</a:t>
            </a:r>
            <a:r>
              <a:rPr lang="sl-SI" sz="3600" b="1" dirty="0" smtClean="0">
                <a:solidFill>
                  <a:schemeClr val="accent1"/>
                </a:solidFill>
              </a:rPr>
              <a:t>a</a:t>
            </a:r>
            <a:r>
              <a:rPr lang="sl-SI" sz="3600" b="1" dirty="0" smtClean="0">
                <a:solidFill>
                  <a:srgbClr val="00B050"/>
                </a:solidFill>
              </a:rPr>
              <a:t>b</a:t>
            </a:r>
            <a:endParaRPr lang="sl-SI" sz="3600" b="1" dirty="0"/>
          </a:p>
        </p:txBody>
      </p:sp>
      <p:sp>
        <p:nvSpPr>
          <p:cNvPr id="37" name="PoljeZBesedilom 36"/>
          <p:cNvSpPr txBox="1"/>
          <p:nvPr/>
        </p:nvSpPr>
        <p:spPr>
          <a:xfrm>
            <a:off x="5436096" y="2996952"/>
            <a:ext cx="711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>
                <a:solidFill>
                  <a:srgbClr val="00B050"/>
                </a:solidFill>
              </a:rPr>
              <a:t>b²</a:t>
            </a:r>
            <a:endParaRPr lang="sl-SI" sz="3600" b="1" dirty="0">
              <a:solidFill>
                <a:srgbClr val="00B050"/>
              </a:solidFill>
            </a:endParaRPr>
          </a:p>
        </p:txBody>
      </p:sp>
      <p:sp>
        <p:nvSpPr>
          <p:cNvPr id="38" name="PoljeZBesedilom 37"/>
          <p:cNvSpPr txBox="1"/>
          <p:nvPr/>
        </p:nvSpPr>
        <p:spPr>
          <a:xfrm>
            <a:off x="5436096" y="3645024"/>
            <a:ext cx="588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rgbClr val="00B050"/>
                </a:solidFill>
              </a:rPr>
              <a:t>b²</a:t>
            </a:r>
            <a:endParaRPr lang="sl-SI" sz="3600" b="1" dirty="0">
              <a:solidFill>
                <a:srgbClr val="00B050"/>
              </a:solidFill>
            </a:endParaRPr>
          </a:p>
        </p:txBody>
      </p:sp>
      <p:sp>
        <p:nvSpPr>
          <p:cNvPr id="39" name="PoljeZBesedilom 38"/>
          <p:cNvSpPr txBox="1"/>
          <p:nvPr/>
        </p:nvSpPr>
        <p:spPr>
          <a:xfrm>
            <a:off x="5508104" y="2204864"/>
            <a:ext cx="588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rgbClr val="00B050"/>
                </a:solidFill>
              </a:rPr>
              <a:t>b²</a:t>
            </a:r>
            <a:endParaRPr lang="sl-SI" sz="3600" b="1" dirty="0">
              <a:solidFill>
                <a:srgbClr val="00B050"/>
              </a:solidFill>
            </a:endParaRPr>
          </a:p>
        </p:txBody>
      </p:sp>
      <p:sp>
        <p:nvSpPr>
          <p:cNvPr id="42" name="Zaobljeni pravokotnik 41"/>
          <p:cNvSpPr/>
          <p:nvPr/>
        </p:nvSpPr>
        <p:spPr>
          <a:xfrm>
            <a:off x="2627784" y="620688"/>
            <a:ext cx="4464496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3" name="PoljeZBesedilom 42"/>
          <p:cNvSpPr txBox="1"/>
          <p:nvPr/>
        </p:nvSpPr>
        <p:spPr>
          <a:xfrm>
            <a:off x="251520" y="3789040"/>
            <a:ext cx="2137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/>
              <a:t>(- </a:t>
            </a:r>
            <a:r>
              <a:rPr lang="sl-SI" sz="3600" b="1" dirty="0" smtClean="0">
                <a:solidFill>
                  <a:schemeClr val="accent1"/>
                </a:solidFill>
              </a:rPr>
              <a:t>a</a:t>
            </a:r>
            <a:r>
              <a:rPr lang="sl-SI" sz="3600" b="1" dirty="0" smtClean="0"/>
              <a:t> - </a:t>
            </a:r>
            <a:r>
              <a:rPr lang="sl-SI" sz="3600" b="1" dirty="0" smtClean="0">
                <a:solidFill>
                  <a:srgbClr val="00B050"/>
                </a:solidFill>
              </a:rPr>
              <a:t>b</a:t>
            </a:r>
            <a:r>
              <a:rPr lang="sl-SI" sz="3600" b="1" dirty="0" smtClean="0"/>
              <a:t>)² = </a:t>
            </a:r>
            <a:endParaRPr lang="sl-SI" sz="3600" b="1" dirty="0"/>
          </a:p>
        </p:txBody>
      </p:sp>
      <p:sp>
        <p:nvSpPr>
          <p:cNvPr id="44" name="PoljeZBesedilom 43"/>
          <p:cNvSpPr txBox="1"/>
          <p:nvPr/>
        </p:nvSpPr>
        <p:spPr>
          <a:xfrm>
            <a:off x="251520" y="2996952"/>
            <a:ext cx="2329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/>
              <a:t>( - </a:t>
            </a:r>
            <a:r>
              <a:rPr lang="sl-SI" sz="3600" b="1" dirty="0" smtClean="0">
                <a:solidFill>
                  <a:schemeClr val="accent1"/>
                </a:solidFill>
              </a:rPr>
              <a:t>a</a:t>
            </a:r>
            <a:r>
              <a:rPr lang="sl-SI" sz="3600" b="1" dirty="0" smtClean="0"/>
              <a:t> + </a:t>
            </a:r>
            <a:r>
              <a:rPr lang="sl-SI" sz="3600" b="1" dirty="0" smtClean="0">
                <a:solidFill>
                  <a:srgbClr val="00B050"/>
                </a:solidFill>
              </a:rPr>
              <a:t>b</a:t>
            </a:r>
            <a:r>
              <a:rPr lang="sl-SI" sz="3600" b="1" dirty="0" smtClean="0"/>
              <a:t>)² = </a:t>
            </a:r>
            <a:endParaRPr lang="sl-SI" sz="3600" b="1" dirty="0"/>
          </a:p>
        </p:txBody>
      </p:sp>
      <p:cxnSp>
        <p:nvCxnSpPr>
          <p:cNvPr id="46" name="Raven konektor 45"/>
          <p:cNvCxnSpPr/>
          <p:nvPr/>
        </p:nvCxnSpPr>
        <p:spPr>
          <a:xfrm flipV="1">
            <a:off x="0" y="1988840"/>
            <a:ext cx="9144000" cy="7200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ven konektor 46"/>
          <p:cNvCxnSpPr/>
          <p:nvPr/>
        </p:nvCxnSpPr>
        <p:spPr>
          <a:xfrm flipV="1">
            <a:off x="0" y="4437112"/>
            <a:ext cx="9144000" cy="7200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ven konektor 47"/>
          <p:cNvCxnSpPr/>
          <p:nvPr/>
        </p:nvCxnSpPr>
        <p:spPr>
          <a:xfrm flipV="1">
            <a:off x="0" y="3645024"/>
            <a:ext cx="9144000" cy="7200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ven konektor 48"/>
          <p:cNvCxnSpPr/>
          <p:nvPr/>
        </p:nvCxnSpPr>
        <p:spPr>
          <a:xfrm flipV="1">
            <a:off x="0" y="2852936"/>
            <a:ext cx="9144000" cy="7200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PoljeZBesedilom 57"/>
          <p:cNvSpPr txBox="1"/>
          <p:nvPr/>
        </p:nvSpPr>
        <p:spPr>
          <a:xfrm>
            <a:off x="2411760" y="3645024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400" b="1" dirty="0" smtClean="0"/>
              <a:t>+</a:t>
            </a:r>
            <a:endParaRPr lang="sl-SI" sz="4400" b="1" dirty="0"/>
          </a:p>
        </p:txBody>
      </p:sp>
      <p:sp>
        <p:nvSpPr>
          <p:cNvPr id="59" name="PoljeZBesedilom 58"/>
          <p:cNvSpPr txBox="1"/>
          <p:nvPr/>
        </p:nvSpPr>
        <p:spPr>
          <a:xfrm>
            <a:off x="2483768" y="2996952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400" b="1" dirty="0" smtClean="0"/>
              <a:t>+</a:t>
            </a:r>
            <a:endParaRPr lang="sl-SI" sz="4400" b="1" dirty="0"/>
          </a:p>
        </p:txBody>
      </p:sp>
      <p:sp>
        <p:nvSpPr>
          <p:cNvPr id="60" name="PoljeZBesedilom 59"/>
          <p:cNvSpPr txBox="1"/>
          <p:nvPr/>
        </p:nvSpPr>
        <p:spPr>
          <a:xfrm>
            <a:off x="2483768" y="2132856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400" b="1" dirty="0" smtClean="0"/>
              <a:t>+</a:t>
            </a:r>
            <a:endParaRPr lang="sl-SI" sz="4400" b="1" dirty="0"/>
          </a:p>
        </p:txBody>
      </p:sp>
      <p:sp>
        <p:nvSpPr>
          <p:cNvPr id="61" name="PoljeZBesedilom 60"/>
          <p:cNvSpPr txBox="1"/>
          <p:nvPr/>
        </p:nvSpPr>
        <p:spPr>
          <a:xfrm>
            <a:off x="2411760" y="1340768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400" b="1" dirty="0" smtClean="0"/>
              <a:t>+</a:t>
            </a:r>
            <a:endParaRPr lang="sl-SI" sz="4400" b="1" dirty="0"/>
          </a:p>
        </p:txBody>
      </p:sp>
      <p:sp>
        <p:nvSpPr>
          <p:cNvPr id="62" name="PoljeZBesedilom 61"/>
          <p:cNvSpPr txBox="1"/>
          <p:nvPr/>
        </p:nvSpPr>
        <p:spPr>
          <a:xfrm>
            <a:off x="5004048" y="2204864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400" b="1" dirty="0" smtClean="0"/>
              <a:t>+</a:t>
            </a:r>
            <a:endParaRPr lang="sl-SI" sz="4400" b="1" dirty="0"/>
          </a:p>
        </p:txBody>
      </p:sp>
      <p:sp>
        <p:nvSpPr>
          <p:cNvPr id="63" name="PoljeZBesedilom 62"/>
          <p:cNvSpPr txBox="1"/>
          <p:nvPr/>
        </p:nvSpPr>
        <p:spPr>
          <a:xfrm>
            <a:off x="5004048" y="1340768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400" b="1" dirty="0" smtClean="0"/>
              <a:t>+</a:t>
            </a:r>
            <a:endParaRPr lang="sl-SI" sz="4400" b="1" dirty="0"/>
          </a:p>
        </p:txBody>
      </p:sp>
      <p:sp>
        <p:nvSpPr>
          <p:cNvPr id="64" name="PoljeZBesedilom 63"/>
          <p:cNvSpPr txBox="1"/>
          <p:nvPr/>
        </p:nvSpPr>
        <p:spPr>
          <a:xfrm>
            <a:off x="4932040" y="2924944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400" b="1" dirty="0" smtClean="0"/>
              <a:t>+</a:t>
            </a:r>
            <a:endParaRPr lang="sl-SI" sz="4400" b="1" dirty="0"/>
          </a:p>
        </p:txBody>
      </p:sp>
      <p:sp>
        <p:nvSpPr>
          <p:cNvPr id="65" name="PoljeZBesedilom 64"/>
          <p:cNvSpPr txBox="1"/>
          <p:nvPr/>
        </p:nvSpPr>
        <p:spPr>
          <a:xfrm>
            <a:off x="5004048" y="3645024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 smtClean="0"/>
              <a:t>+</a:t>
            </a:r>
            <a:endParaRPr lang="sl-SI" sz="4400" b="1" dirty="0"/>
          </a:p>
        </p:txBody>
      </p:sp>
      <p:sp>
        <p:nvSpPr>
          <p:cNvPr id="66" name="PoljeZBesedilom 65"/>
          <p:cNvSpPr txBox="1"/>
          <p:nvPr/>
        </p:nvSpPr>
        <p:spPr>
          <a:xfrm>
            <a:off x="0" y="5445224"/>
            <a:ext cx="7164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sl-SI" sz="2400" b="1" dirty="0" smtClean="0">
                <a:solidFill>
                  <a:srgbClr val="5F2E6C"/>
                </a:solidFill>
              </a:rPr>
              <a:t>Če množimo dve pozitivni števili je rezultat pozitiven.</a:t>
            </a:r>
            <a:r>
              <a:rPr lang="sl-SI" sz="2400" dirty="0" smtClean="0">
                <a:solidFill>
                  <a:srgbClr val="5F2E6C"/>
                </a:solidFill>
              </a:rPr>
              <a:t> </a:t>
            </a:r>
          </a:p>
        </p:txBody>
      </p:sp>
      <p:sp>
        <p:nvSpPr>
          <p:cNvPr id="67" name="PoljeZBesedilom 66"/>
          <p:cNvSpPr txBox="1"/>
          <p:nvPr/>
        </p:nvSpPr>
        <p:spPr>
          <a:xfrm>
            <a:off x="3419872" y="1340768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 smtClean="0">
                <a:solidFill>
                  <a:srgbClr val="5F2E6C"/>
                </a:solidFill>
              </a:rPr>
              <a:t>+</a:t>
            </a:r>
            <a:endParaRPr lang="sl-SI" sz="4400" b="1" dirty="0">
              <a:solidFill>
                <a:srgbClr val="5F2E6C"/>
              </a:solidFill>
            </a:endParaRPr>
          </a:p>
        </p:txBody>
      </p:sp>
      <p:sp>
        <p:nvSpPr>
          <p:cNvPr id="68" name="PoljeZBesedilom 67"/>
          <p:cNvSpPr txBox="1"/>
          <p:nvPr/>
        </p:nvSpPr>
        <p:spPr>
          <a:xfrm>
            <a:off x="0" y="5805264"/>
            <a:ext cx="730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sl-SI" sz="2400" b="1" dirty="0" smtClean="0">
                <a:solidFill>
                  <a:srgbClr val="FF3399"/>
                </a:solidFill>
              </a:rPr>
              <a:t>Če množimo dve negativni števili je rezultat pozitiven</a:t>
            </a:r>
            <a:r>
              <a:rPr lang="sl-SI" sz="2400" dirty="0" smtClean="0">
                <a:solidFill>
                  <a:srgbClr val="FF3399"/>
                </a:solidFill>
              </a:rPr>
              <a:t>. </a:t>
            </a:r>
          </a:p>
        </p:txBody>
      </p:sp>
      <p:sp>
        <p:nvSpPr>
          <p:cNvPr id="69" name="PoljeZBesedilom 68"/>
          <p:cNvSpPr txBox="1"/>
          <p:nvPr/>
        </p:nvSpPr>
        <p:spPr>
          <a:xfrm>
            <a:off x="3491880" y="3645024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 smtClean="0">
                <a:solidFill>
                  <a:srgbClr val="FF3399"/>
                </a:solidFill>
              </a:rPr>
              <a:t>+</a:t>
            </a:r>
            <a:endParaRPr lang="sl-SI" sz="4400" b="1" dirty="0">
              <a:solidFill>
                <a:srgbClr val="FF3399"/>
              </a:solidFill>
            </a:endParaRPr>
          </a:p>
        </p:txBody>
      </p:sp>
      <p:sp>
        <p:nvSpPr>
          <p:cNvPr id="70" name="PoljeZBesedilom 69"/>
          <p:cNvSpPr txBox="1"/>
          <p:nvPr/>
        </p:nvSpPr>
        <p:spPr>
          <a:xfrm>
            <a:off x="0" y="6165304"/>
            <a:ext cx="8388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sl-SI" sz="2400" b="1" dirty="0" smtClean="0">
                <a:solidFill>
                  <a:schemeClr val="accent6">
                    <a:lumMod val="75000"/>
                  </a:schemeClr>
                </a:solidFill>
              </a:rPr>
              <a:t>Če množimo negativno in pozitivno  število je rezultat negativen</a:t>
            </a:r>
            <a:r>
              <a:rPr lang="sl-SI" sz="24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71" name="PoljeZBesedilom 70"/>
          <p:cNvSpPr txBox="1"/>
          <p:nvPr/>
        </p:nvSpPr>
        <p:spPr>
          <a:xfrm>
            <a:off x="3491880" y="2204864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000" b="1" dirty="0" smtClean="0">
                <a:solidFill>
                  <a:schemeClr val="accent6">
                    <a:lumMod val="75000"/>
                  </a:schemeClr>
                </a:solidFill>
              </a:rPr>
              <a:t>–</a:t>
            </a:r>
            <a:endParaRPr lang="sl-SI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2" name="PoljeZBesedilom 71"/>
          <p:cNvSpPr txBox="1"/>
          <p:nvPr/>
        </p:nvSpPr>
        <p:spPr>
          <a:xfrm>
            <a:off x="3491880" y="2924944"/>
            <a:ext cx="504056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 smtClean="0">
                <a:solidFill>
                  <a:schemeClr val="accent6">
                    <a:lumMod val="75000"/>
                  </a:schemeClr>
                </a:solidFill>
              </a:rPr>
              <a:t>–</a:t>
            </a:r>
            <a:endParaRPr lang="sl-SI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6" name="PoljeZBesedilom 85"/>
          <p:cNvSpPr txBox="1"/>
          <p:nvPr/>
        </p:nvSpPr>
        <p:spPr>
          <a:xfrm>
            <a:off x="611560" y="5013176"/>
            <a:ext cx="1296144" cy="461665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FF0000"/>
                </a:solidFill>
              </a:rPr>
              <a:t>2</a:t>
            </a:r>
            <a:r>
              <a:rPr lang="sl-SI" sz="2400" dirty="0" smtClean="0"/>
              <a:t>. </a:t>
            </a:r>
            <a:r>
              <a:rPr lang="sl-SI" sz="2400" dirty="0" smtClean="0">
                <a:solidFill>
                  <a:schemeClr val="accent1"/>
                </a:solidFill>
              </a:rPr>
              <a:t>čl</a:t>
            </a:r>
            <a:r>
              <a:rPr lang="sl-SI" sz="2400" dirty="0" smtClean="0">
                <a:solidFill>
                  <a:srgbClr val="00B050"/>
                </a:solidFill>
              </a:rPr>
              <a:t>en</a:t>
            </a:r>
            <a:endParaRPr lang="sl-SI" sz="2400" dirty="0">
              <a:solidFill>
                <a:srgbClr val="00B050"/>
              </a:solidFill>
            </a:endParaRPr>
          </a:p>
        </p:txBody>
      </p:sp>
      <p:sp>
        <p:nvSpPr>
          <p:cNvPr id="90" name="Zaobljeni pravokotnik 89"/>
          <p:cNvSpPr/>
          <p:nvPr/>
        </p:nvSpPr>
        <p:spPr>
          <a:xfrm>
            <a:off x="611560" y="5013176"/>
            <a:ext cx="1224136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3" grpId="0"/>
      <p:bldP spid="16" grpId="0"/>
      <p:bldP spid="20" grpId="0"/>
      <p:bldP spid="21" grpId="0"/>
      <p:bldP spid="23" grpId="0"/>
      <p:bldP spid="42" grpId="0" animBg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86" grpId="0" animBg="1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405</Words>
  <Application>Microsoft Office PowerPoint</Application>
  <PresentationFormat>Diaprojekcija na zaslonu (4:3)</PresentationFormat>
  <Paragraphs>106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6" baseType="lpstr">
      <vt:lpstr>Officeova tema</vt:lpstr>
      <vt:lpstr>Diapozitiv 1</vt:lpstr>
      <vt:lpstr>Diapozitiv 2</vt:lpstr>
      <vt:lpstr>Diapozitiv 3</vt:lpstr>
      <vt:lpstr>Diapozitiv 4</vt:lpstr>
      <vt:lpstr>Diapozitiv 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Irena</dc:creator>
  <cp:lastModifiedBy>Irena</cp:lastModifiedBy>
  <cp:revision>27</cp:revision>
  <dcterms:created xsi:type="dcterms:W3CDTF">2021-09-16T17:43:53Z</dcterms:created>
  <dcterms:modified xsi:type="dcterms:W3CDTF">2021-09-16T22:03:06Z</dcterms:modified>
</cp:coreProperties>
</file>