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F2CC1C-762B-8DC2-AE11-42402F315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D4FFFC5-D3B1-47A0-4340-D37DD8BD25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0BD46A4-A0A6-0EDA-8B1C-536DF0492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BE51-677B-4818-8C34-28E3F5C50EFE}" type="datetimeFigureOut">
              <a:rPr lang="sl-SI" smtClean="0"/>
              <a:t>28. 09. 2023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D5D798B-1C73-D3C4-9782-A5AC08B08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557FE5F-4A3F-6B83-304F-B9D6DF07C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E919-D3F7-4E0C-99AD-5AA5BD6557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6121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B4D75F-D3D5-C3D7-61C4-0F9348BF0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80E6AB7-80C3-2A80-ACD0-408E392EB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ED7AF1A-82ED-C86A-E332-D9C94AF27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BE51-677B-4818-8C34-28E3F5C50EFE}" type="datetimeFigureOut">
              <a:rPr lang="sl-SI" smtClean="0"/>
              <a:t>28. 09. 2023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965A249-34E0-C6CA-0FF3-18197FA9F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98CF9E9-D2BB-E471-B56F-654CAA3C4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E919-D3F7-4E0C-99AD-5AA5BD6557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6280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F8A16D32-7709-9DDA-9C26-1839F9EFCD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C428A52-CCC0-C15E-CAF8-6E5DD2127C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00C6303-9D27-E69B-BA07-81447663C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BE51-677B-4818-8C34-28E3F5C50EFE}" type="datetimeFigureOut">
              <a:rPr lang="sl-SI" smtClean="0"/>
              <a:t>28. 09. 2023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5E612F9-743D-4310-A4CF-905AE9CFE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63B5F93-3128-A9A8-3393-0B2B8969D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E919-D3F7-4E0C-99AD-5AA5BD6557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174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01F088-832B-6430-86CD-4B6388B19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CA09730-0C45-2F5D-16B2-D6FEB7697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CDB9AA9-DE17-6AA3-3947-CFF52095F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BE51-677B-4818-8C34-28E3F5C50EFE}" type="datetimeFigureOut">
              <a:rPr lang="sl-SI" smtClean="0"/>
              <a:t>28. 09. 2023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30D8434-DA0C-5DF9-F274-481FFFD23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E8655F8-5CD8-C5DC-A984-4F55B5D3C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E919-D3F7-4E0C-99AD-5AA5BD6557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5589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EF7DAD-735B-2072-A9EF-809C8F717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B5D761B-F0FC-59FC-EC72-DF2D2C378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8D3832F-93F4-2E9A-26D4-8647EA9E1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BE51-677B-4818-8C34-28E3F5C50EFE}" type="datetimeFigureOut">
              <a:rPr lang="sl-SI" smtClean="0"/>
              <a:t>28. 09. 2023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7F8F8EF-A1D1-5A38-1E6E-706862261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D5CD95F-FD93-0642-E5B2-B8E49BF0E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E919-D3F7-4E0C-99AD-5AA5BD6557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0501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1520E97-E4B6-7080-26A9-5B4D981D9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B5B069-3A7E-8FD0-DA57-009FCC9931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1E6C2A71-AD8D-DF08-0ADA-E1A948D8D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874FBAA-7BC1-B17D-33E1-BE7DFD33D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BE51-677B-4818-8C34-28E3F5C50EFE}" type="datetimeFigureOut">
              <a:rPr lang="sl-SI" smtClean="0"/>
              <a:t>28. 09. 2023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DE13315-5845-46CB-D05E-EE42A3F45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68CB0CE-5024-3804-855F-353FD85C7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E919-D3F7-4E0C-99AD-5AA5BD6557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318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449E15-B480-7274-C641-EF49E3FDC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FDF437A-07BA-320E-04D2-33DA05571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146B7A02-ED4C-2A7D-EA53-8749360CB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BFEC3F9-ABC0-07E4-7353-A619F3DCD7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13D646DE-FCC7-4F95-495A-B04FA99B73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413B4E0-5F4D-0F22-3FD6-B25C5E1E1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BE51-677B-4818-8C34-28E3F5C50EFE}" type="datetimeFigureOut">
              <a:rPr lang="sl-SI" smtClean="0"/>
              <a:t>28. 09. 2023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4B7A2A4E-0C4E-1F32-50DE-0DD5574D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17F7062-E72E-C253-55C2-2162E22F0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E919-D3F7-4E0C-99AD-5AA5BD6557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4372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C1C542-EEF2-852B-85B9-C8F07B99F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A811B404-95EF-9254-02A7-CED78E382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BE51-677B-4818-8C34-28E3F5C50EFE}" type="datetimeFigureOut">
              <a:rPr lang="sl-SI" smtClean="0"/>
              <a:t>28. 09. 2023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FD4BF567-5F11-E981-6F5F-F89932B56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DE9CC6EE-D83F-CFBE-988B-7C873A2D8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E919-D3F7-4E0C-99AD-5AA5BD6557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8024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5CA32E4B-7DF8-1D42-3D86-DB08A2EC2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BE51-677B-4818-8C34-28E3F5C50EFE}" type="datetimeFigureOut">
              <a:rPr lang="sl-SI" smtClean="0"/>
              <a:t>28. 09. 2023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2BBC28C7-6084-7D12-FCC7-580B57B50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F1139980-8046-46EF-0F41-E3279EC63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E919-D3F7-4E0C-99AD-5AA5BD6557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0176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EEEBD8-0D84-C725-97F7-A70F89CB3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75D34C3-7915-B865-E902-782DD3783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7F6B596-8919-4ED1-47C1-CFD5FB1C1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C033746-52A7-01D3-AC6B-006789D6B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BE51-677B-4818-8C34-28E3F5C50EFE}" type="datetimeFigureOut">
              <a:rPr lang="sl-SI" smtClean="0"/>
              <a:t>28. 09. 2023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F0520C3-5307-0F31-D5A0-32FA49135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BAF7120-82C7-24B4-F7C8-D566DF655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E919-D3F7-4E0C-99AD-5AA5BD6557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373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EBEC9A-1444-53B0-B467-B6C7474B2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6B1DD1B8-C558-5054-602E-38F5C3CFCC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873B7A1-4600-03C3-8F2F-F3F1931D7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4A3F522-C302-9779-3FE3-7739CF8BC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BE51-677B-4818-8C34-28E3F5C50EFE}" type="datetimeFigureOut">
              <a:rPr lang="sl-SI" smtClean="0"/>
              <a:t>28. 09. 2023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557DAC5-CF34-BB5B-5FF2-3AA984BF9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930AC7B-EAB9-A829-0720-B92A18C06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E919-D3F7-4E0C-99AD-5AA5BD6557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1836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ACC5359E-442C-995C-06CE-86F358026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D985770-AE9B-FEAC-D351-897A8F8FD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FDBDCA3-7CD2-393C-3FB9-89F70C4B2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0BE51-677B-4818-8C34-28E3F5C50EFE}" type="datetimeFigureOut">
              <a:rPr lang="sl-SI" smtClean="0"/>
              <a:t>28. 09. 2023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DA19588-7F55-25F9-BF3D-4DA36043FF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F5E7822-EC5F-0705-2F7B-0361FC9522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FE919-D3F7-4E0C-99AD-5AA5BD6557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724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275B74-B67A-BF8A-378F-6A6B15DECF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RAZSTAVLJANJE IZRAZOV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A329962-6B72-A611-08D4-0B790CCCCA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4743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B9946074-6CB7-9718-8E85-62FB3EA3DE12}"/>
              </a:ext>
            </a:extLst>
          </p:cNvPr>
          <p:cNvSpPr txBox="1"/>
          <p:nvPr/>
        </p:nvSpPr>
        <p:spPr>
          <a:xfrm>
            <a:off x="793102" y="643813"/>
            <a:ext cx="24032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a² + 5ab + 5a = </a:t>
            </a:r>
          </a:p>
        </p:txBody>
      </p:sp>
      <p:sp>
        <p:nvSpPr>
          <p:cNvPr id="4" name="Miselni oblaček: oblak 3">
            <a:extLst>
              <a:ext uri="{FF2B5EF4-FFF2-40B4-BE49-F238E27FC236}">
                <a16:creationId xmlns:a16="http://schemas.microsoft.com/office/drawing/2014/main" id="{3A705961-C510-D7EC-2B4C-F57B2F5DEAF4}"/>
              </a:ext>
            </a:extLst>
          </p:cNvPr>
          <p:cNvSpPr/>
          <p:nvPr/>
        </p:nvSpPr>
        <p:spPr>
          <a:xfrm>
            <a:off x="5518632" y="102070"/>
            <a:ext cx="5728996" cy="1218563"/>
          </a:xfrm>
          <a:prstGeom prst="cloudCallout">
            <a:avLst>
              <a:gd name="adj1" fmla="val -55475"/>
              <a:gd name="adj2" fmla="val 24128"/>
            </a:avLst>
          </a:prstGeom>
          <a:solidFill>
            <a:srgbClr val="FFFF0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B584540F-9E32-6197-0747-4A2492C11C58}"/>
              </a:ext>
            </a:extLst>
          </p:cNvPr>
          <p:cNvSpPr txBox="1"/>
          <p:nvPr/>
        </p:nvSpPr>
        <p:spPr>
          <a:xfrm>
            <a:off x="5797747" y="295852"/>
            <a:ext cx="4911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    Ni kvadratov</a:t>
            </a:r>
          </a:p>
          <a:p>
            <a:r>
              <a:rPr lang="sl-SI" sz="2400" dirty="0">
                <a:solidFill>
                  <a:srgbClr val="0070C0"/>
                </a:solidFill>
              </a:rPr>
              <a:t> – izpostavljanje skupnega faktorja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BD27840-04D8-FB71-0150-4843607FA703}"/>
              </a:ext>
            </a:extLst>
          </p:cNvPr>
          <p:cNvSpPr txBox="1"/>
          <p:nvPr/>
        </p:nvSpPr>
        <p:spPr>
          <a:xfrm>
            <a:off x="3089160" y="643813"/>
            <a:ext cx="19864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a(a + 5b +5) 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546BCA86-F68B-C1EB-EC06-1EB6EC55382D}"/>
              </a:ext>
            </a:extLst>
          </p:cNvPr>
          <p:cNvSpPr txBox="1"/>
          <p:nvPr/>
        </p:nvSpPr>
        <p:spPr>
          <a:xfrm>
            <a:off x="889009" y="1735843"/>
            <a:ext cx="2367375" cy="540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u² - 18u + 81 = 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86053D23-17E9-EF3D-BEEC-1A28C2DDCABB}"/>
              </a:ext>
            </a:extLst>
          </p:cNvPr>
          <p:cNvSpPr txBox="1"/>
          <p:nvPr/>
        </p:nvSpPr>
        <p:spPr>
          <a:xfrm>
            <a:off x="6040582" y="1514415"/>
            <a:ext cx="4911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   </a:t>
            </a:r>
            <a:r>
              <a:rPr lang="sl-SI" sz="2400" dirty="0">
                <a:solidFill>
                  <a:srgbClr val="7030A0"/>
                </a:solidFill>
              </a:rPr>
              <a:t>Trije členi, ali bo kvadriranje?</a:t>
            </a:r>
          </a:p>
          <a:p>
            <a:r>
              <a:rPr lang="sl-SI" sz="24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9" name="Miselni oblaček: oblak 8">
            <a:extLst>
              <a:ext uri="{FF2B5EF4-FFF2-40B4-BE49-F238E27FC236}">
                <a16:creationId xmlns:a16="http://schemas.microsoft.com/office/drawing/2014/main" id="{CF892DC3-A55B-2BF4-A2BE-D8AA6D27B4F5}"/>
              </a:ext>
            </a:extLst>
          </p:cNvPr>
          <p:cNvSpPr/>
          <p:nvPr/>
        </p:nvSpPr>
        <p:spPr>
          <a:xfrm>
            <a:off x="5518632" y="1239922"/>
            <a:ext cx="5728996" cy="1583094"/>
          </a:xfrm>
          <a:prstGeom prst="cloudCallout">
            <a:avLst>
              <a:gd name="adj1" fmla="val -55475"/>
              <a:gd name="adj2" fmla="val 24128"/>
            </a:avLst>
          </a:prstGeom>
          <a:solidFill>
            <a:schemeClr val="accent2">
              <a:lumMod val="40000"/>
              <a:lumOff val="6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CEDC9AB1-B3C7-FF92-578D-DBD051F7B3C2}"/>
              </a:ext>
            </a:extLst>
          </p:cNvPr>
          <p:cNvSpPr txBox="1"/>
          <p:nvPr/>
        </p:nvSpPr>
        <p:spPr>
          <a:xfrm>
            <a:off x="3196324" y="1735843"/>
            <a:ext cx="1250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(u - 9)² 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FF8D25B5-C332-A3FF-73E1-90C21BD268E8}"/>
              </a:ext>
            </a:extLst>
          </p:cNvPr>
          <p:cNvSpPr txBox="1"/>
          <p:nvPr/>
        </p:nvSpPr>
        <p:spPr>
          <a:xfrm>
            <a:off x="6335811" y="1849384"/>
            <a:ext cx="49118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   </a:t>
            </a:r>
            <a:r>
              <a:rPr lang="sl-SI" sz="2400" dirty="0">
                <a:solidFill>
                  <a:srgbClr val="7030A0"/>
                </a:solidFill>
              </a:rPr>
              <a:t>preizkus člena – 18 u</a:t>
            </a:r>
          </a:p>
          <a:p>
            <a:r>
              <a:rPr lang="sl-SI" sz="2400" dirty="0">
                <a:solidFill>
                  <a:srgbClr val="7030A0"/>
                </a:solidFill>
              </a:rPr>
              <a:t>      2 · u · (-9 ) = - 18 u  </a:t>
            </a:r>
            <a:r>
              <a:rPr lang="sl-SI" i="1" dirty="0">
                <a:solidFill>
                  <a:srgbClr val="7030A0"/>
                </a:solidFill>
              </a:rPr>
              <a:t>pravilno</a:t>
            </a:r>
          </a:p>
          <a:p>
            <a:r>
              <a:rPr lang="sl-SI" sz="24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BBD8A977-F6A2-77BD-B73E-A6C93A4947FB}"/>
              </a:ext>
            </a:extLst>
          </p:cNvPr>
          <p:cNvSpPr txBox="1"/>
          <p:nvPr/>
        </p:nvSpPr>
        <p:spPr>
          <a:xfrm>
            <a:off x="889010" y="3433165"/>
            <a:ext cx="1564942" cy="540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1 - v² = </a:t>
            </a:r>
          </a:p>
        </p:txBody>
      </p:sp>
      <p:sp>
        <p:nvSpPr>
          <p:cNvPr id="15" name="Miselni oblaček: oblak 14">
            <a:extLst>
              <a:ext uri="{FF2B5EF4-FFF2-40B4-BE49-F238E27FC236}">
                <a16:creationId xmlns:a16="http://schemas.microsoft.com/office/drawing/2014/main" id="{2B540555-8852-0C72-9D46-C47B5E0FC056}"/>
              </a:ext>
            </a:extLst>
          </p:cNvPr>
          <p:cNvSpPr/>
          <p:nvPr/>
        </p:nvSpPr>
        <p:spPr>
          <a:xfrm>
            <a:off x="4670652" y="2936089"/>
            <a:ext cx="5728996" cy="1583094"/>
          </a:xfrm>
          <a:prstGeom prst="cloudCallout">
            <a:avLst>
              <a:gd name="adj1" fmla="val -55475"/>
              <a:gd name="adj2" fmla="val 24128"/>
            </a:avLst>
          </a:prstGeom>
          <a:solidFill>
            <a:schemeClr val="accent5">
              <a:lumMod val="60000"/>
              <a:lumOff val="4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DCD66D56-6024-6244-01F3-6C173FF3C195}"/>
              </a:ext>
            </a:extLst>
          </p:cNvPr>
          <p:cNvSpPr txBox="1"/>
          <p:nvPr/>
        </p:nvSpPr>
        <p:spPr>
          <a:xfrm>
            <a:off x="5704440" y="3127471"/>
            <a:ext cx="49118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   </a:t>
            </a:r>
            <a:r>
              <a:rPr lang="sl-SI" sz="2400" dirty="0">
                <a:solidFill>
                  <a:srgbClr val="00B050"/>
                </a:solidFill>
              </a:rPr>
              <a:t>dva člena in znak minus</a:t>
            </a:r>
          </a:p>
          <a:p>
            <a:r>
              <a:rPr lang="sl-SI" sz="2400" dirty="0">
                <a:solidFill>
                  <a:srgbClr val="7030A0"/>
                </a:solidFill>
              </a:rPr>
              <a:t>   </a:t>
            </a:r>
            <a:r>
              <a:rPr lang="sl-SI" sz="2400" dirty="0">
                <a:solidFill>
                  <a:srgbClr val="00B050"/>
                </a:solidFill>
              </a:rPr>
              <a:t>- produkt vsote in razlike dveh enakih členov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C4A34D0F-E7C4-AFE9-2592-88A26963F33F}"/>
              </a:ext>
            </a:extLst>
          </p:cNvPr>
          <p:cNvSpPr txBox="1"/>
          <p:nvPr/>
        </p:nvSpPr>
        <p:spPr>
          <a:xfrm>
            <a:off x="1981368" y="3415559"/>
            <a:ext cx="2172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(1 - v)( 1 + v)  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AE462927-BCC5-783A-A875-A15CE1BBA97F}"/>
              </a:ext>
            </a:extLst>
          </p:cNvPr>
          <p:cNvSpPr txBox="1"/>
          <p:nvPr/>
        </p:nvSpPr>
        <p:spPr>
          <a:xfrm>
            <a:off x="941550" y="4816059"/>
            <a:ext cx="1855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2a² + 4av = </a:t>
            </a:r>
          </a:p>
        </p:txBody>
      </p:sp>
      <p:sp>
        <p:nvSpPr>
          <p:cNvPr id="19" name="Miselni oblaček: oblak 18">
            <a:extLst>
              <a:ext uri="{FF2B5EF4-FFF2-40B4-BE49-F238E27FC236}">
                <a16:creationId xmlns:a16="http://schemas.microsoft.com/office/drawing/2014/main" id="{FCD99A69-804B-9641-07D2-E2AB0D5313AB}"/>
              </a:ext>
            </a:extLst>
          </p:cNvPr>
          <p:cNvSpPr/>
          <p:nvPr/>
        </p:nvSpPr>
        <p:spPr>
          <a:xfrm>
            <a:off x="5389157" y="4547732"/>
            <a:ext cx="5728996" cy="1583094"/>
          </a:xfrm>
          <a:prstGeom prst="cloudCallout">
            <a:avLst>
              <a:gd name="adj1" fmla="val -55475"/>
              <a:gd name="adj2" fmla="val 24128"/>
            </a:avLst>
          </a:prstGeom>
          <a:solidFill>
            <a:srgbClr val="C00000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0DD06D5D-9A03-C6E3-9611-92703797F23A}"/>
              </a:ext>
            </a:extLst>
          </p:cNvPr>
          <p:cNvSpPr txBox="1"/>
          <p:nvPr/>
        </p:nvSpPr>
        <p:spPr>
          <a:xfrm>
            <a:off x="6096000" y="4710565"/>
            <a:ext cx="49118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   </a:t>
            </a:r>
            <a:r>
              <a:rPr lang="sl-SI" sz="2400" dirty="0">
                <a:solidFill>
                  <a:srgbClr val="C00000"/>
                </a:solidFill>
              </a:rPr>
              <a:t>ni kvadratov, </a:t>
            </a:r>
          </a:p>
          <a:p>
            <a:r>
              <a:rPr lang="sl-SI" sz="2400" dirty="0">
                <a:solidFill>
                  <a:srgbClr val="C00000"/>
                </a:solidFill>
              </a:rPr>
              <a:t>izpostavljanje skupnega faktorja</a:t>
            </a:r>
          </a:p>
          <a:p>
            <a:r>
              <a:rPr lang="sl-SI" sz="2400" dirty="0">
                <a:solidFill>
                  <a:srgbClr val="C00000"/>
                </a:solidFill>
              </a:rPr>
              <a:t>   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A00FE909-61DC-3FAF-600A-F25240A0E3B2}"/>
              </a:ext>
            </a:extLst>
          </p:cNvPr>
          <p:cNvSpPr txBox="1"/>
          <p:nvPr/>
        </p:nvSpPr>
        <p:spPr>
          <a:xfrm>
            <a:off x="2731681" y="4833665"/>
            <a:ext cx="18614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2a(a + 2v)   </a:t>
            </a:r>
          </a:p>
        </p:txBody>
      </p:sp>
      <p:cxnSp>
        <p:nvCxnSpPr>
          <p:cNvPr id="23" name="Povezovalnik: ukrivljeno 22">
            <a:extLst>
              <a:ext uri="{FF2B5EF4-FFF2-40B4-BE49-F238E27FC236}">
                <a16:creationId xmlns:a16="http://schemas.microsoft.com/office/drawing/2014/main" id="{51567947-5501-2927-A9FC-6BAE6E791E91}"/>
              </a:ext>
            </a:extLst>
          </p:cNvPr>
          <p:cNvCxnSpPr>
            <a:cxnSpLocks/>
          </p:cNvCxnSpPr>
          <p:nvPr/>
        </p:nvCxnSpPr>
        <p:spPr>
          <a:xfrm>
            <a:off x="3620278" y="2276669"/>
            <a:ext cx="2976465" cy="158621"/>
          </a:xfrm>
          <a:prstGeom prst="curvedConnector3">
            <a:avLst>
              <a:gd name="adj1" fmla="val -470"/>
            </a:avLst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ovezovalnik: ukrivljeno 28">
            <a:extLst>
              <a:ext uri="{FF2B5EF4-FFF2-40B4-BE49-F238E27FC236}">
                <a16:creationId xmlns:a16="http://schemas.microsoft.com/office/drawing/2014/main" id="{5B235C5B-3838-332B-9DB4-0C58AFD970AF}"/>
              </a:ext>
            </a:extLst>
          </p:cNvPr>
          <p:cNvCxnSpPr/>
          <p:nvPr/>
        </p:nvCxnSpPr>
        <p:spPr>
          <a:xfrm rot="10800000">
            <a:off x="1688842" y="2259063"/>
            <a:ext cx="7147249" cy="316186"/>
          </a:xfrm>
          <a:prstGeom prst="curvedConnector3">
            <a:avLst>
              <a:gd name="adj1" fmla="val 103133"/>
            </a:avLst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087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 animBg="1"/>
      <p:bldP spid="10" grpId="0"/>
      <p:bldP spid="11" grpId="0"/>
      <p:bldP spid="14" grpId="0"/>
      <p:bldP spid="15" grpId="0" animBg="1"/>
      <p:bldP spid="16" grpId="0"/>
      <p:bldP spid="17" grpId="0"/>
      <p:bldP spid="18" grpId="0"/>
      <p:bldP spid="19" grpId="0" animBg="1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6A94ED4B-12F2-2EFA-66E1-9B0760D4003E}"/>
              </a:ext>
            </a:extLst>
          </p:cNvPr>
          <p:cNvSpPr txBox="1"/>
          <p:nvPr/>
        </p:nvSpPr>
        <p:spPr>
          <a:xfrm>
            <a:off x="634482" y="505316"/>
            <a:ext cx="2435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a² + 10a + 21 = </a:t>
            </a:r>
          </a:p>
        </p:txBody>
      </p:sp>
      <p:sp>
        <p:nvSpPr>
          <p:cNvPr id="3" name="Miselni oblaček: oblak 2">
            <a:extLst>
              <a:ext uri="{FF2B5EF4-FFF2-40B4-BE49-F238E27FC236}">
                <a16:creationId xmlns:a16="http://schemas.microsoft.com/office/drawing/2014/main" id="{B5BE937B-A1EA-EDE4-6DA0-EF5168FFDB38}"/>
              </a:ext>
            </a:extLst>
          </p:cNvPr>
          <p:cNvSpPr/>
          <p:nvPr/>
        </p:nvSpPr>
        <p:spPr>
          <a:xfrm>
            <a:off x="5454471" y="106867"/>
            <a:ext cx="5728996" cy="1583094"/>
          </a:xfrm>
          <a:prstGeom prst="cloudCallout">
            <a:avLst>
              <a:gd name="adj1" fmla="val -55475"/>
              <a:gd name="adj2" fmla="val 24128"/>
            </a:avLst>
          </a:prstGeom>
          <a:solidFill>
            <a:srgbClr val="C00000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E94F382B-4E61-C7E5-2796-F5364EF46529}"/>
              </a:ext>
            </a:extLst>
          </p:cNvPr>
          <p:cNvSpPr txBox="1"/>
          <p:nvPr/>
        </p:nvSpPr>
        <p:spPr>
          <a:xfrm>
            <a:off x="6096000" y="294880"/>
            <a:ext cx="49118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Trije členi, prvi je kvadrat, zadnji člen ni kvadrat števila; </a:t>
            </a:r>
          </a:p>
          <a:p>
            <a:r>
              <a:rPr lang="sl-SI" sz="2400" dirty="0">
                <a:solidFill>
                  <a:srgbClr val="C00000"/>
                </a:solidFill>
              </a:rPr>
              <a:t>VIETOVO PRAVILO</a:t>
            </a:r>
          </a:p>
          <a:p>
            <a:r>
              <a:rPr lang="sl-SI" sz="2400" dirty="0">
                <a:solidFill>
                  <a:srgbClr val="C00000"/>
                </a:solidFill>
              </a:rPr>
              <a:t>   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04B48DBD-68D4-6252-90C7-49F9819177FE}"/>
              </a:ext>
            </a:extLst>
          </p:cNvPr>
          <p:cNvSpPr txBox="1"/>
          <p:nvPr/>
        </p:nvSpPr>
        <p:spPr>
          <a:xfrm>
            <a:off x="1517924" y="132920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3 ·7 = 21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05810DB-5DC9-4FAE-E6FD-85E8CCF77E4A}"/>
              </a:ext>
            </a:extLst>
          </p:cNvPr>
          <p:cNvSpPr txBox="1"/>
          <p:nvPr/>
        </p:nvSpPr>
        <p:spPr>
          <a:xfrm>
            <a:off x="1825413" y="1747980"/>
            <a:ext cx="13901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3 + 7 = 10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33AFC16D-E2B5-EA9D-E96B-8212A21D7613}"/>
              </a:ext>
            </a:extLst>
          </p:cNvPr>
          <p:cNvSpPr txBox="1"/>
          <p:nvPr/>
        </p:nvSpPr>
        <p:spPr>
          <a:xfrm>
            <a:off x="2870789" y="505316"/>
            <a:ext cx="21024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(a + 3)(a + 7) </a:t>
            </a:r>
          </a:p>
        </p:txBody>
      </p:sp>
      <p:sp>
        <p:nvSpPr>
          <p:cNvPr id="9" name="Miselni oblaček: oblak 8">
            <a:extLst>
              <a:ext uri="{FF2B5EF4-FFF2-40B4-BE49-F238E27FC236}">
                <a16:creationId xmlns:a16="http://schemas.microsoft.com/office/drawing/2014/main" id="{3F540544-7BBC-D437-F34F-B4DDFD89B977}"/>
              </a:ext>
            </a:extLst>
          </p:cNvPr>
          <p:cNvSpPr/>
          <p:nvPr/>
        </p:nvSpPr>
        <p:spPr>
          <a:xfrm>
            <a:off x="1472515" y="1171869"/>
            <a:ext cx="2175754" cy="1275906"/>
          </a:xfrm>
          <a:prstGeom prst="cloudCallout">
            <a:avLst>
              <a:gd name="adj1" fmla="val -8068"/>
              <a:gd name="adj2" fmla="val -76790"/>
            </a:avLst>
          </a:prstGeom>
          <a:solidFill>
            <a:srgbClr val="C00000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1" name="Puščica: levo-gor 10">
            <a:extLst>
              <a:ext uri="{FF2B5EF4-FFF2-40B4-BE49-F238E27FC236}">
                <a16:creationId xmlns:a16="http://schemas.microsoft.com/office/drawing/2014/main" id="{C81E76AB-5AA4-D94A-A298-05F1729D385A}"/>
              </a:ext>
            </a:extLst>
          </p:cNvPr>
          <p:cNvSpPr/>
          <p:nvPr/>
        </p:nvSpPr>
        <p:spPr>
          <a:xfrm flipH="1">
            <a:off x="1416053" y="898414"/>
            <a:ext cx="467420" cy="1210304"/>
          </a:xfrm>
          <a:prstGeom prst="leftUpArrow">
            <a:avLst>
              <a:gd name="adj1" fmla="val 0"/>
              <a:gd name="adj2" fmla="val 25000"/>
              <a:gd name="adj3" fmla="val 25000"/>
            </a:avLst>
          </a:prstGeom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902E2E6A-8C95-E398-F6EF-D73281CF6E7B}"/>
              </a:ext>
            </a:extLst>
          </p:cNvPr>
          <p:cNvSpPr txBox="1"/>
          <p:nvPr/>
        </p:nvSpPr>
        <p:spPr>
          <a:xfrm>
            <a:off x="675162" y="2830665"/>
            <a:ext cx="2394502" cy="537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x² - x - 12 = 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EF825DF4-BF11-881C-D26A-D5199E87A74A}"/>
              </a:ext>
            </a:extLst>
          </p:cNvPr>
          <p:cNvSpPr txBox="1"/>
          <p:nvPr/>
        </p:nvSpPr>
        <p:spPr>
          <a:xfrm>
            <a:off x="5664384" y="3353885"/>
            <a:ext cx="49118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Trije členi, prvi je kvadrat, zadnji člen ni kvadrat števila; </a:t>
            </a:r>
          </a:p>
          <a:p>
            <a:r>
              <a:rPr lang="sl-SI" sz="2400" dirty="0">
                <a:solidFill>
                  <a:srgbClr val="0070C0"/>
                </a:solidFill>
              </a:rPr>
              <a:t>VIETOVO PRAVILO</a:t>
            </a:r>
          </a:p>
          <a:p>
            <a:r>
              <a:rPr lang="sl-SI" sz="2400" dirty="0">
                <a:solidFill>
                  <a:srgbClr val="0070C0"/>
                </a:solidFill>
              </a:rPr>
              <a:t>   </a:t>
            </a:r>
          </a:p>
        </p:txBody>
      </p:sp>
      <p:sp>
        <p:nvSpPr>
          <p:cNvPr id="14" name="Miselni oblaček: oblak 13">
            <a:extLst>
              <a:ext uri="{FF2B5EF4-FFF2-40B4-BE49-F238E27FC236}">
                <a16:creationId xmlns:a16="http://schemas.microsoft.com/office/drawing/2014/main" id="{A0409A92-C07D-E6B0-6050-F3429759E31C}"/>
              </a:ext>
            </a:extLst>
          </p:cNvPr>
          <p:cNvSpPr/>
          <p:nvPr/>
        </p:nvSpPr>
        <p:spPr>
          <a:xfrm>
            <a:off x="4817543" y="3111134"/>
            <a:ext cx="5728996" cy="1583094"/>
          </a:xfrm>
          <a:prstGeom prst="cloudCallout">
            <a:avLst>
              <a:gd name="adj1" fmla="val -69644"/>
              <a:gd name="adj2" fmla="val -55440"/>
            </a:avLst>
          </a:prstGeom>
          <a:solidFill>
            <a:schemeClr val="accent1">
              <a:lumMod val="75000"/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5" name="Miselni oblaček: oblak 14">
            <a:extLst>
              <a:ext uri="{FF2B5EF4-FFF2-40B4-BE49-F238E27FC236}">
                <a16:creationId xmlns:a16="http://schemas.microsoft.com/office/drawing/2014/main" id="{82DDDAE7-19C9-09E7-6EDB-F2ED226BC3D2}"/>
              </a:ext>
            </a:extLst>
          </p:cNvPr>
          <p:cNvSpPr/>
          <p:nvPr/>
        </p:nvSpPr>
        <p:spPr>
          <a:xfrm>
            <a:off x="1175545" y="3647789"/>
            <a:ext cx="2731280" cy="1569659"/>
          </a:xfrm>
          <a:prstGeom prst="cloudCallout">
            <a:avLst>
              <a:gd name="adj1" fmla="val -8068"/>
              <a:gd name="adj2" fmla="val -76790"/>
            </a:avLst>
          </a:prstGeom>
          <a:solidFill>
            <a:schemeClr val="accent1">
              <a:lumMod val="75000"/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BB941481-3DB5-3394-090A-EE434F5E8406}"/>
              </a:ext>
            </a:extLst>
          </p:cNvPr>
          <p:cNvSpPr txBox="1"/>
          <p:nvPr/>
        </p:nvSpPr>
        <p:spPr>
          <a:xfrm>
            <a:off x="1883473" y="3961494"/>
            <a:ext cx="1688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3 ·(-4) </a:t>
            </a:r>
            <a:r>
              <a:rPr lang="sl-SI" sz="2400">
                <a:solidFill>
                  <a:srgbClr val="0070C0"/>
                </a:solidFill>
              </a:rPr>
              <a:t>= - 12</a:t>
            </a:r>
            <a:endParaRPr lang="sl-SI" sz="2400" dirty="0">
              <a:solidFill>
                <a:srgbClr val="0070C0"/>
              </a:solidFill>
            </a:endParaRP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BFE656FC-6DBD-95D2-50FD-CD7CD35F5A45}"/>
              </a:ext>
            </a:extLst>
          </p:cNvPr>
          <p:cNvSpPr txBox="1"/>
          <p:nvPr/>
        </p:nvSpPr>
        <p:spPr>
          <a:xfrm>
            <a:off x="1892753" y="4368433"/>
            <a:ext cx="16097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3 + (-4) = -1</a:t>
            </a:r>
          </a:p>
        </p:txBody>
      </p:sp>
      <p:sp>
        <p:nvSpPr>
          <p:cNvPr id="18" name="Puščica: levo-gor 17">
            <a:extLst>
              <a:ext uri="{FF2B5EF4-FFF2-40B4-BE49-F238E27FC236}">
                <a16:creationId xmlns:a16="http://schemas.microsoft.com/office/drawing/2014/main" id="{1188A272-7E03-32C7-9450-F615EA87A821}"/>
              </a:ext>
            </a:extLst>
          </p:cNvPr>
          <p:cNvSpPr/>
          <p:nvPr/>
        </p:nvSpPr>
        <p:spPr>
          <a:xfrm flipH="1">
            <a:off x="1175657" y="3353885"/>
            <a:ext cx="613576" cy="1340343"/>
          </a:xfrm>
          <a:prstGeom prst="leftUpArrow">
            <a:avLst>
              <a:gd name="adj1" fmla="val 0"/>
              <a:gd name="adj2" fmla="val 25000"/>
              <a:gd name="adj3" fmla="val 25000"/>
            </a:avLst>
          </a:prstGeom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0070C0"/>
              </a:solidFill>
            </a:endParaRP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CC3213D4-DA27-04F5-49CA-14F4D35F43D3}"/>
              </a:ext>
            </a:extLst>
          </p:cNvPr>
          <p:cNvSpPr txBox="1"/>
          <p:nvPr/>
        </p:nvSpPr>
        <p:spPr>
          <a:xfrm>
            <a:off x="2445218" y="2845065"/>
            <a:ext cx="21024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(x + 3)(a - 4) 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D4E7614D-908E-0D9D-D846-E7F7F108EEE3}"/>
              </a:ext>
            </a:extLst>
          </p:cNvPr>
          <p:cNvSpPr txBox="1"/>
          <p:nvPr/>
        </p:nvSpPr>
        <p:spPr>
          <a:xfrm>
            <a:off x="690043" y="5473625"/>
            <a:ext cx="2731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36a² - 49b² = 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B6BE87EB-932B-A3EF-BC06-BF9DB11433BB}"/>
              </a:ext>
            </a:extLst>
          </p:cNvPr>
          <p:cNvSpPr txBox="1"/>
          <p:nvPr/>
        </p:nvSpPr>
        <p:spPr>
          <a:xfrm>
            <a:off x="6880097" y="5179667"/>
            <a:ext cx="49118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   </a:t>
            </a:r>
            <a:r>
              <a:rPr lang="sl-SI" sz="2400" dirty="0">
                <a:solidFill>
                  <a:srgbClr val="00B050"/>
                </a:solidFill>
              </a:rPr>
              <a:t>dva člena in znak minus</a:t>
            </a:r>
          </a:p>
          <a:p>
            <a:r>
              <a:rPr lang="sl-SI" sz="2400" dirty="0">
                <a:solidFill>
                  <a:srgbClr val="7030A0"/>
                </a:solidFill>
              </a:rPr>
              <a:t>   </a:t>
            </a:r>
            <a:r>
              <a:rPr lang="sl-SI" sz="2400" dirty="0">
                <a:solidFill>
                  <a:srgbClr val="00B050"/>
                </a:solidFill>
              </a:rPr>
              <a:t>- produkt vsote in razlike dveh enakih členov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D2799DAE-ECB5-B081-8738-031A60E99916}"/>
              </a:ext>
            </a:extLst>
          </p:cNvPr>
          <p:cNvSpPr txBox="1"/>
          <p:nvPr/>
        </p:nvSpPr>
        <p:spPr>
          <a:xfrm>
            <a:off x="2697621" y="5489686"/>
            <a:ext cx="3320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(6a + 7b)(6a – 7b) </a:t>
            </a:r>
          </a:p>
        </p:txBody>
      </p:sp>
    </p:spTree>
    <p:extLst>
      <p:ext uri="{BB962C8B-B14F-4D97-AF65-F5344CB8AC3E}">
        <p14:creationId xmlns:p14="http://schemas.microsoft.com/office/powerpoint/2010/main" val="122170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6" grpId="0"/>
      <p:bldP spid="7" grpId="0"/>
      <p:bldP spid="8" grpId="0"/>
      <p:bldP spid="9" grpId="0" animBg="1"/>
      <p:bldP spid="11" grpId="0" animBg="1"/>
      <p:bldP spid="12" grpId="0"/>
      <p:bldP spid="13" grpId="0"/>
      <p:bldP spid="14" grpId="0" animBg="1"/>
      <p:bldP spid="15" grpId="0" animBg="1"/>
      <p:bldP spid="16" grpId="0"/>
      <p:bldP spid="17" grpId="0"/>
      <p:bldP spid="18" grpId="0" animBg="1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8CB25617-B34D-0FC7-AF97-370124D77B25}"/>
              </a:ext>
            </a:extLst>
          </p:cNvPr>
          <p:cNvSpPr txBox="1"/>
          <p:nvPr/>
        </p:nvSpPr>
        <p:spPr>
          <a:xfrm>
            <a:off x="914400" y="696349"/>
            <a:ext cx="2799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36 – 12x + x² = 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06A3982A-4B6A-A805-CF17-54E72B0A2887}"/>
              </a:ext>
            </a:extLst>
          </p:cNvPr>
          <p:cNvSpPr txBox="1"/>
          <p:nvPr/>
        </p:nvSpPr>
        <p:spPr>
          <a:xfrm>
            <a:off x="3270969" y="696351"/>
            <a:ext cx="1226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(6 - x)² 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B01B2694-AC95-8950-8307-FF8FFA7D26FA}"/>
              </a:ext>
            </a:extLst>
          </p:cNvPr>
          <p:cNvSpPr txBox="1"/>
          <p:nvPr/>
        </p:nvSpPr>
        <p:spPr>
          <a:xfrm>
            <a:off x="923308" y="1446594"/>
            <a:ext cx="21130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(a</a:t>
            </a:r>
            <a:r>
              <a:rPr lang="sl-SI" sz="2800" baseline="30000" dirty="0">
                <a:solidFill>
                  <a:srgbClr val="7030A0"/>
                </a:solidFill>
              </a:rPr>
              <a:t>4 </a:t>
            </a:r>
            <a:r>
              <a:rPr lang="sl-SI" sz="2800" dirty="0">
                <a:solidFill>
                  <a:srgbClr val="7030A0"/>
                </a:solidFill>
              </a:rPr>
              <a:t>– 81b</a:t>
            </a:r>
            <a:r>
              <a:rPr lang="sl-SI" sz="2800" baseline="30000" dirty="0">
                <a:solidFill>
                  <a:srgbClr val="7030A0"/>
                </a:solidFill>
              </a:rPr>
              <a:t>4</a:t>
            </a:r>
            <a:r>
              <a:rPr lang="sl-SI" sz="2800" dirty="0">
                <a:solidFill>
                  <a:srgbClr val="7030A0"/>
                </a:solidFill>
              </a:rPr>
              <a:t>)  =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EE85029-E41E-36CC-415A-FAFD0AE91BA9}"/>
              </a:ext>
            </a:extLst>
          </p:cNvPr>
          <p:cNvSpPr txBox="1"/>
          <p:nvPr/>
        </p:nvSpPr>
        <p:spPr>
          <a:xfrm>
            <a:off x="2919515" y="1446594"/>
            <a:ext cx="15778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(a² - 9b²) 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2A5C2C44-2E5A-9D70-D022-BAFC77DC5DD6}"/>
              </a:ext>
            </a:extLst>
          </p:cNvPr>
          <p:cNvSpPr txBox="1"/>
          <p:nvPr/>
        </p:nvSpPr>
        <p:spPr>
          <a:xfrm>
            <a:off x="4243675" y="1446594"/>
            <a:ext cx="1582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(a² + 9b²) </a:t>
            </a:r>
          </a:p>
        </p:txBody>
      </p:sp>
      <p:sp>
        <p:nvSpPr>
          <p:cNvPr id="9" name="Pravokotnik 8">
            <a:extLst>
              <a:ext uri="{FF2B5EF4-FFF2-40B4-BE49-F238E27FC236}">
                <a16:creationId xmlns:a16="http://schemas.microsoft.com/office/drawing/2014/main" id="{3C4E6E89-C4F6-7F44-7376-D49C91DAFFD2}"/>
              </a:ext>
            </a:extLst>
          </p:cNvPr>
          <p:cNvSpPr/>
          <p:nvPr/>
        </p:nvSpPr>
        <p:spPr>
          <a:xfrm>
            <a:off x="2943288" y="1415994"/>
            <a:ext cx="1324159" cy="448924"/>
          </a:xfrm>
          <a:prstGeom prst="rect">
            <a:avLst/>
          </a:prstGeom>
          <a:solidFill>
            <a:srgbClr val="FFFF0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53DF38E9-F1FD-D9FF-9671-A1B35BCB5F47}"/>
              </a:ext>
            </a:extLst>
          </p:cNvPr>
          <p:cNvSpPr txBox="1"/>
          <p:nvPr/>
        </p:nvSpPr>
        <p:spPr>
          <a:xfrm>
            <a:off x="5802483" y="1483105"/>
            <a:ext cx="5314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 </a:t>
            </a:r>
            <a:r>
              <a:rPr lang="sl-SI" sz="2800" dirty="0">
                <a:solidFill>
                  <a:srgbClr val="7030A0"/>
                </a:solidFill>
              </a:rPr>
              <a:t>= (a + 3b) ( a – 3b) </a:t>
            </a:r>
          </a:p>
        </p:txBody>
      </p:sp>
      <p:sp>
        <p:nvSpPr>
          <p:cNvPr id="11" name="Pravokotnik 10">
            <a:extLst>
              <a:ext uri="{FF2B5EF4-FFF2-40B4-BE49-F238E27FC236}">
                <a16:creationId xmlns:a16="http://schemas.microsoft.com/office/drawing/2014/main" id="{97D4DEE8-EA26-719B-69B4-EF7530BDA758}"/>
              </a:ext>
            </a:extLst>
          </p:cNvPr>
          <p:cNvSpPr/>
          <p:nvPr/>
        </p:nvSpPr>
        <p:spPr>
          <a:xfrm>
            <a:off x="6105953" y="1492789"/>
            <a:ext cx="2486178" cy="448924"/>
          </a:xfrm>
          <a:prstGeom prst="rect">
            <a:avLst/>
          </a:prstGeom>
          <a:solidFill>
            <a:srgbClr val="FFFF0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30FC8CB0-CB60-3B0F-4C8C-A497EB2DF114}"/>
              </a:ext>
            </a:extLst>
          </p:cNvPr>
          <p:cNvSpPr txBox="1"/>
          <p:nvPr/>
        </p:nvSpPr>
        <p:spPr>
          <a:xfrm>
            <a:off x="8597057" y="1483105"/>
            <a:ext cx="1582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(a² + 9b²) 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B801B5A1-2A1F-2D0C-B4CD-43BE55259A66}"/>
              </a:ext>
            </a:extLst>
          </p:cNvPr>
          <p:cNvSpPr txBox="1"/>
          <p:nvPr/>
        </p:nvSpPr>
        <p:spPr>
          <a:xfrm>
            <a:off x="806182" y="2285663"/>
            <a:ext cx="3437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3x³y² - 12x²y³ - 3xy</a:t>
            </a:r>
            <a:r>
              <a:rPr lang="sl-SI" sz="2800" baseline="30000" dirty="0">
                <a:solidFill>
                  <a:srgbClr val="0070C0"/>
                </a:solidFill>
              </a:rPr>
              <a:t>4</a:t>
            </a:r>
            <a:r>
              <a:rPr lang="sl-SI" sz="2800" dirty="0">
                <a:solidFill>
                  <a:srgbClr val="0070C0"/>
                </a:solidFill>
              </a:rPr>
              <a:t>  = 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976BCD27-4AF9-A79C-F8B8-943D10728602}"/>
              </a:ext>
            </a:extLst>
          </p:cNvPr>
          <p:cNvSpPr txBox="1"/>
          <p:nvPr/>
        </p:nvSpPr>
        <p:spPr>
          <a:xfrm>
            <a:off x="4083736" y="2285663"/>
            <a:ext cx="3437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3xy² (x² - 4xy</a:t>
            </a:r>
            <a:r>
              <a:rPr lang="sl-SI" sz="2800" baseline="30000" dirty="0">
                <a:solidFill>
                  <a:srgbClr val="0070C0"/>
                </a:solidFill>
              </a:rPr>
              <a:t> </a:t>
            </a:r>
            <a:r>
              <a:rPr lang="sl-SI" sz="2800" dirty="0">
                <a:solidFill>
                  <a:srgbClr val="0070C0"/>
                </a:solidFill>
              </a:rPr>
              <a:t> - y²) 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F866C63A-1605-7A11-052D-034364AFBA3E}"/>
              </a:ext>
            </a:extLst>
          </p:cNvPr>
          <p:cNvSpPr txBox="1"/>
          <p:nvPr/>
        </p:nvSpPr>
        <p:spPr>
          <a:xfrm>
            <a:off x="806183" y="3124732"/>
            <a:ext cx="25808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0,81u² - 1,21v² = 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C736FDD-C94D-8E12-9FBB-4C31326A3D23}"/>
              </a:ext>
            </a:extLst>
          </p:cNvPr>
          <p:cNvSpPr txBox="1"/>
          <p:nvPr/>
        </p:nvSpPr>
        <p:spPr>
          <a:xfrm>
            <a:off x="3270969" y="3167390"/>
            <a:ext cx="40162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(0,9u - 1,1v) (0,9 u + 1,1v)  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B0DF5D5A-222A-E0E4-008F-28A1AF6359D9}"/>
              </a:ext>
            </a:extLst>
          </p:cNvPr>
          <p:cNvSpPr txBox="1"/>
          <p:nvPr/>
        </p:nvSpPr>
        <p:spPr>
          <a:xfrm>
            <a:off x="712484" y="3866015"/>
            <a:ext cx="2394502" cy="537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x² + 6x - 16 = </a:t>
            </a:r>
          </a:p>
        </p:txBody>
      </p:sp>
      <p:sp>
        <p:nvSpPr>
          <p:cNvPr id="20" name="Miselni oblaček: oblak 19">
            <a:extLst>
              <a:ext uri="{FF2B5EF4-FFF2-40B4-BE49-F238E27FC236}">
                <a16:creationId xmlns:a16="http://schemas.microsoft.com/office/drawing/2014/main" id="{2000FC25-2174-C083-524E-DE6834C0C4BD}"/>
              </a:ext>
            </a:extLst>
          </p:cNvPr>
          <p:cNvSpPr/>
          <p:nvPr/>
        </p:nvSpPr>
        <p:spPr>
          <a:xfrm>
            <a:off x="1350006" y="4704670"/>
            <a:ext cx="2175754" cy="1275906"/>
          </a:xfrm>
          <a:prstGeom prst="cloudCallout">
            <a:avLst>
              <a:gd name="adj1" fmla="val -8068"/>
              <a:gd name="adj2" fmla="val -76790"/>
            </a:avLst>
          </a:prstGeom>
          <a:solidFill>
            <a:schemeClr val="accent1">
              <a:lumMod val="50000"/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66F8C5F2-AAEF-2851-8E21-DD6BBA9AC174}"/>
              </a:ext>
            </a:extLst>
          </p:cNvPr>
          <p:cNvSpPr txBox="1"/>
          <p:nvPr/>
        </p:nvSpPr>
        <p:spPr>
          <a:xfrm>
            <a:off x="7349042" y="3866015"/>
            <a:ext cx="41782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Pred številom 16 je znak minus, </a:t>
            </a:r>
          </a:p>
          <a:p>
            <a:r>
              <a:rPr lang="sl-SI" sz="2400" dirty="0">
                <a:solidFill>
                  <a:srgbClr val="0070C0"/>
                </a:solidFill>
              </a:rPr>
              <a:t>ne more biti kvadrat števila.</a:t>
            </a:r>
          </a:p>
          <a:p>
            <a:r>
              <a:rPr lang="sl-SI" sz="2400" dirty="0">
                <a:solidFill>
                  <a:srgbClr val="0070C0"/>
                </a:solidFill>
              </a:rPr>
              <a:t>Zato bo VIETOVO PRAVILO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0335D9FC-A78E-5239-988C-0978EA8995F8}"/>
              </a:ext>
            </a:extLst>
          </p:cNvPr>
          <p:cNvSpPr txBox="1"/>
          <p:nvPr/>
        </p:nvSpPr>
        <p:spPr>
          <a:xfrm>
            <a:off x="1746193" y="4835511"/>
            <a:ext cx="1838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8 ·(-2) = - 16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93FC3C7F-6C9B-4A67-31F0-CDD9DA406A77}"/>
              </a:ext>
            </a:extLst>
          </p:cNvPr>
          <p:cNvSpPr txBox="1"/>
          <p:nvPr/>
        </p:nvSpPr>
        <p:spPr>
          <a:xfrm>
            <a:off x="1746193" y="5229520"/>
            <a:ext cx="1446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8 +(-2) = 6</a:t>
            </a:r>
          </a:p>
        </p:txBody>
      </p:sp>
      <p:sp>
        <p:nvSpPr>
          <p:cNvPr id="24" name="Puščica: levo-gor 23">
            <a:extLst>
              <a:ext uri="{FF2B5EF4-FFF2-40B4-BE49-F238E27FC236}">
                <a16:creationId xmlns:a16="http://schemas.microsoft.com/office/drawing/2014/main" id="{E4A94A8B-C3D4-003D-62D1-027B051F5A7D}"/>
              </a:ext>
            </a:extLst>
          </p:cNvPr>
          <p:cNvSpPr/>
          <p:nvPr/>
        </p:nvSpPr>
        <p:spPr>
          <a:xfrm flipH="1">
            <a:off x="1291145" y="4395711"/>
            <a:ext cx="455048" cy="1200329"/>
          </a:xfrm>
          <a:prstGeom prst="leftUpArrow">
            <a:avLst>
              <a:gd name="adj1" fmla="val 0"/>
              <a:gd name="adj2" fmla="val 25000"/>
              <a:gd name="adj3" fmla="val 25000"/>
            </a:avLst>
          </a:prstGeom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0070C0"/>
              </a:solidFill>
            </a:endParaRP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AC8FAE81-D099-31F7-CEAD-E0AA8970185E}"/>
              </a:ext>
            </a:extLst>
          </p:cNvPr>
          <p:cNvSpPr txBox="1"/>
          <p:nvPr/>
        </p:nvSpPr>
        <p:spPr>
          <a:xfrm>
            <a:off x="2834840" y="3884229"/>
            <a:ext cx="2394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( x - 2) (x + 8)  </a:t>
            </a:r>
          </a:p>
        </p:txBody>
      </p:sp>
    </p:spTree>
    <p:extLst>
      <p:ext uri="{BB962C8B-B14F-4D97-AF65-F5344CB8AC3E}">
        <p14:creationId xmlns:p14="http://schemas.microsoft.com/office/powerpoint/2010/main" val="788663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8" grpId="0"/>
      <p:bldP spid="9" grpId="0" animBg="1"/>
      <p:bldP spid="10" grpId="0"/>
      <p:bldP spid="11" grpId="0" animBg="1"/>
      <p:bldP spid="13" grpId="0"/>
      <p:bldP spid="14" grpId="0"/>
      <p:bldP spid="15" grpId="0"/>
      <p:bldP spid="16" grpId="0"/>
      <p:bldP spid="17" grpId="0"/>
      <p:bldP spid="18" grpId="0"/>
      <p:bldP spid="20" grpId="0" animBg="1"/>
      <p:bldP spid="21" grpId="0"/>
      <p:bldP spid="22" grpId="0"/>
      <p:bldP spid="23" grpId="0"/>
      <p:bldP spid="24" grpId="0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764B4877-7697-EBBB-0184-FE66C331222D}"/>
              </a:ext>
            </a:extLst>
          </p:cNvPr>
          <p:cNvSpPr txBox="1"/>
          <p:nvPr/>
        </p:nvSpPr>
        <p:spPr>
          <a:xfrm>
            <a:off x="770850" y="646160"/>
            <a:ext cx="3159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16x² - 40xy + 25y² = 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A5157033-5911-2BC1-9CF0-4C32A97B4AE8}"/>
              </a:ext>
            </a:extLst>
          </p:cNvPr>
          <p:cNvSpPr txBox="1"/>
          <p:nvPr/>
        </p:nvSpPr>
        <p:spPr>
          <a:xfrm>
            <a:off x="3718441" y="646160"/>
            <a:ext cx="1865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(4x – 5y)² 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44108073-170E-9C63-5032-D54E632248F8}"/>
              </a:ext>
            </a:extLst>
          </p:cNvPr>
          <p:cNvSpPr txBox="1"/>
          <p:nvPr/>
        </p:nvSpPr>
        <p:spPr>
          <a:xfrm>
            <a:off x="864548" y="1565817"/>
            <a:ext cx="4719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- x</a:t>
            </a:r>
            <a:r>
              <a:rPr lang="sl-SI" sz="2800" baseline="30000" dirty="0">
                <a:solidFill>
                  <a:srgbClr val="7030A0"/>
                </a:solidFill>
              </a:rPr>
              <a:t>5</a:t>
            </a:r>
            <a:r>
              <a:rPr lang="sl-SI" sz="2800" dirty="0">
                <a:solidFill>
                  <a:srgbClr val="7030A0"/>
                </a:solidFill>
              </a:rPr>
              <a:t>y² + x</a:t>
            </a:r>
            <a:r>
              <a:rPr lang="sl-SI" sz="2800" baseline="30000" dirty="0">
                <a:solidFill>
                  <a:srgbClr val="7030A0"/>
                </a:solidFill>
              </a:rPr>
              <a:t>4</a:t>
            </a:r>
            <a:r>
              <a:rPr lang="sl-SI" sz="2800" dirty="0">
                <a:solidFill>
                  <a:srgbClr val="7030A0"/>
                </a:solidFill>
              </a:rPr>
              <a:t>y³ - 2x</a:t>
            </a:r>
            <a:r>
              <a:rPr lang="sl-SI" sz="2800" baseline="30000" dirty="0">
                <a:solidFill>
                  <a:srgbClr val="7030A0"/>
                </a:solidFill>
              </a:rPr>
              <a:t>3</a:t>
            </a:r>
            <a:r>
              <a:rPr lang="sl-SI" sz="2800" dirty="0">
                <a:solidFill>
                  <a:srgbClr val="7030A0"/>
                </a:solidFill>
              </a:rPr>
              <a:t>y</a:t>
            </a:r>
            <a:r>
              <a:rPr lang="sl-SI" sz="2800" baseline="30000" dirty="0">
                <a:solidFill>
                  <a:srgbClr val="7030A0"/>
                </a:solidFill>
              </a:rPr>
              <a:t>4</a:t>
            </a:r>
            <a:r>
              <a:rPr lang="sl-SI" sz="2800" dirty="0">
                <a:solidFill>
                  <a:srgbClr val="7030A0"/>
                </a:solidFill>
              </a:rPr>
              <a:t>  =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5FFC4381-5DED-3562-CCAF-2F797DA6A0EE}"/>
              </a:ext>
            </a:extLst>
          </p:cNvPr>
          <p:cNvSpPr txBox="1"/>
          <p:nvPr/>
        </p:nvSpPr>
        <p:spPr>
          <a:xfrm>
            <a:off x="4044826" y="1565817"/>
            <a:ext cx="3437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x³y² (- x² + </a:t>
            </a:r>
            <a:r>
              <a:rPr lang="sl-SI" sz="2800" dirty="0" err="1">
                <a:solidFill>
                  <a:srgbClr val="7030A0"/>
                </a:solidFill>
              </a:rPr>
              <a:t>xy</a:t>
            </a:r>
            <a:r>
              <a:rPr lang="sl-SI" sz="2800" baseline="300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rgbClr val="7030A0"/>
                </a:solidFill>
              </a:rPr>
              <a:t> - 2y²) 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1369B7DE-F942-7BE9-1269-3DAB01BF43D7}"/>
              </a:ext>
            </a:extLst>
          </p:cNvPr>
          <p:cNvSpPr txBox="1"/>
          <p:nvPr/>
        </p:nvSpPr>
        <p:spPr>
          <a:xfrm>
            <a:off x="770850" y="2485474"/>
            <a:ext cx="2394502" cy="537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x² + 2x - 24 = 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46D792C5-F8B7-E26A-B0AB-4F90472DC605}"/>
              </a:ext>
            </a:extLst>
          </p:cNvPr>
          <p:cNvSpPr txBox="1"/>
          <p:nvPr/>
        </p:nvSpPr>
        <p:spPr>
          <a:xfrm>
            <a:off x="1887166" y="3218365"/>
            <a:ext cx="17509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6 ·(-4) = - 24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7884184F-17D1-5D31-24B7-AD167BC94269}"/>
              </a:ext>
            </a:extLst>
          </p:cNvPr>
          <p:cNvSpPr txBox="1"/>
          <p:nvPr/>
        </p:nvSpPr>
        <p:spPr>
          <a:xfrm>
            <a:off x="1968101" y="3680030"/>
            <a:ext cx="1864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6 +(-4) =  2</a:t>
            </a:r>
          </a:p>
        </p:txBody>
      </p:sp>
      <p:sp>
        <p:nvSpPr>
          <p:cNvPr id="9" name="Miselni oblaček: oblak 8">
            <a:extLst>
              <a:ext uri="{FF2B5EF4-FFF2-40B4-BE49-F238E27FC236}">
                <a16:creationId xmlns:a16="http://schemas.microsoft.com/office/drawing/2014/main" id="{027B8A8A-ABC3-CE77-FA09-F7C0F262930F}"/>
              </a:ext>
            </a:extLst>
          </p:cNvPr>
          <p:cNvSpPr/>
          <p:nvPr/>
        </p:nvSpPr>
        <p:spPr>
          <a:xfrm>
            <a:off x="1462391" y="3177970"/>
            <a:ext cx="2175754" cy="1275906"/>
          </a:xfrm>
          <a:prstGeom prst="cloudCallout">
            <a:avLst>
              <a:gd name="adj1" fmla="val -11670"/>
              <a:gd name="adj2" fmla="val -68599"/>
            </a:avLst>
          </a:prstGeom>
          <a:solidFill>
            <a:srgbClr val="C00000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0" name="Puščica: levo-gor 9">
            <a:extLst>
              <a:ext uri="{FF2B5EF4-FFF2-40B4-BE49-F238E27FC236}">
                <a16:creationId xmlns:a16="http://schemas.microsoft.com/office/drawing/2014/main" id="{53DBA7B5-B162-3478-6923-DDAEF3C18BF3}"/>
              </a:ext>
            </a:extLst>
          </p:cNvPr>
          <p:cNvSpPr/>
          <p:nvPr/>
        </p:nvSpPr>
        <p:spPr>
          <a:xfrm flipH="1">
            <a:off x="1338314" y="2887298"/>
            <a:ext cx="455048" cy="1200329"/>
          </a:xfrm>
          <a:prstGeom prst="leftUpArrow">
            <a:avLst>
              <a:gd name="adj1" fmla="val 0"/>
              <a:gd name="adj2" fmla="val 25000"/>
              <a:gd name="adj3" fmla="val 25000"/>
            </a:avLst>
          </a:prstGeom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0070C0"/>
              </a:solidFill>
            </a:endParaRP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E0B8AA6A-E63F-65F8-B241-7D36E3D03A71}"/>
              </a:ext>
            </a:extLst>
          </p:cNvPr>
          <p:cNvSpPr txBox="1"/>
          <p:nvPr/>
        </p:nvSpPr>
        <p:spPr>
          <a:xfrm>
            <a:off x="2847574" y="2485474"/>
            <a:ext cx="239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( x - 4) (x + 6)  </a:t>
            </a:r>
          </a:p>
        </p:txBody>
      </p:sp>
    </p:spTree>
    <p:extLst>
      <p:ext uri="{BB962C8B-B14F-4D97-AF65-F5344CB8AC3E}">
        <p14:creationId xmlns:p14="http://schemas.microsoft.com/office/powerpoint/2010/main" val="4102387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 animBg="1"/>
      <p:bldP spid="10" grpId="0" animBg="1"/>
      <p:bldP spid="11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400</Words>
  <Application>Microsoft Office PowerPoint</Application>
  <PresentationFormat>Širokozaslonsko</PresentationFormat>
  <Paragraphs>65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Officeova tema</vt:lpstr>
      <vt:lpstr>RAZSTAVLJANJE IZRAZOV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RAZSTAVLJANJE IZRAZOV</dc:title>
  <dc:creator>Irena Kotnik</dc:creator>
  <cp:lastModifiedBy>Irena Kotnik</cp:lastModifiedBy>
  <cp:revision>3</cp:revision>
  <dcterms:created xsi:type="dcterms:W3CDTF">2023-09-27T22:02:06Z</dcterms:created>
  <dcterms:modified xsi:type="dcterms:W3CDTF">2023-09-27T22:36:14Z</dcterms:modified>
</cp:coreProperties>
</file>