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878A7-4828-4982-8A5C-41AC12CC96F8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E89EF-068D-4308-8E23-A1064F02D59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E89EF-068D-4308-8E23-A1064F02D59B}" type="slidenum">
              <a:rPr lang="sl-SI" smtClean="0"/>
              <a:t>7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C046-B80E-415C-B6D8-8F2782BDA15F}" type="datetimeFigureOut">
              <a:rPr lang="sl-SI" smtClean="0"/>
              <a:t>28. 09. 2023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52DC-3ECB-461F-963E-4DABA4BD14F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Enačbe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23528" y="3326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2400" b="1" dirty="0"/>
              <a:t> Enačba  ima : - </a:t>
            </a:r>
            <a:r>
              <a:rPr lang="sl-SI" sz="2400" b="1" dirty="0">
                <a:solidFill>
                  <a:srgbClr val="C00000"/>
                </a:solidFill>
              </a:rPr>
              <a:t>levo stran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876256" y="6206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2060"/>
                </a:solidFill>
              </a:rPr>
              <a:t>=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27584" y="69269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                      </a:t>
            </a:r>
            <a:r>
              <a:rPr lang="sl-SI" sz="2400" b="1" dirty="0">
                <a:solidFill>
                  <a:srgbClr val="00B050"/>
                </a:solidFill>
              </a:rPr>
              <a:t>-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>
                <a:solidFill>
                  <a:srgbClr val="00B050"/>
                </a:solidFill>
              </a:rPr>
              <a:t>desno  stran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99592" y="105273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                      </a:t>
            </a:r>
            <a:r>
              <a:rPr lang="sl-SI" sz="2400" b="1" dirty="0"/>
              <a:t>-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>
                <a:solidFill>
                  <a:srgbClr val="002060"/>
                </a:solidFill>
              </a:rPr>
              <a:t>enačaj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5580112" y="62068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3x  + 3 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7308304" y="620688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2x + 9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6588224" y="1196752"/>
            <a:ext cx="13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x  =  6 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179512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Preizkus: </a:t>
            </a:r>
            <a:r>
              <a:rPr lang="sl-SI" sz="2800" dirty="0"/>
              <a:t> Ali je število 6 res rešitev enačbe?  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971600" y="22768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Leva stran enačbe (L);   3x  + 3 =  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4139952" y="27809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 = 3· </a:t>
            </a:r>
            <a:r>
              <a:rPr lang="sl-SI" sz="2800" b="1" dirty="0"/>
              <a:t>6</a:t>
            </a:r>
            <a:r>
              <a:rPr lang="sl-SI" sz="2800" b="1" dirty="0">
                <a:solidFill>
                  <a:srgbClr val="C00000"/>
                </a:solidFill>
              </a:rPr>
              <a:t>  + 3 =  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4211960" y="32849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=  21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4067944" y="3356992"/>
            <a:ext cx="1080120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/>
          <p:cNvSpPr txBox="1"/>
          <p:nvPr/>
        </p:nvSpPr>
        <p:spPr>
          <a:xfrm>
            <a:off x="827584" y="393305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Desna stran enačbe (D);   2x  + 9 =  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4211960" y="43651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= 2 · </a:t>
            </a:r>
            <a:r>
              <a:rPr lang="sl-SI" sz="2800" b="1" dirty="0"/>
              <a:t>6</a:t>
            </a:r>
            <a:r>
              <a:rPr lang="sl-SI" sz="2800" b="1" dirty="0">
                <a:solidFill>
                  <a:srgbClr val="00B050"/>
                </a:solidFill>
              </a:rPr>
              <a:t>  + 9 =  </a:t>
            </a:r>
          </a:p>
        </p:txBody>
      </p:sp>
      <p:sp>
        <p:nvSpPr>
          <p:cNvPr id="24" name="Pravokotnik 23"/>
          <p:cNvSpPr/>
          <p:nvPr/>
        </p:nvSpPr>
        <p:spPr>
          <a:xfrm>
            <a:off x="4211960" y="4869160"/>
            <a:ext cx="1080120" cy="432048"/>
          </a:xfrm>
          <a:prstGeom prst="rect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oljeZBesedilom 24"/>
          <p:cNvSpPr txBox="1"/>
          <p:nvPr/>
        </p:nvSpPr>
        <p:spPr>
          <a:xfrm>
            <a:off x="4211960" y="47971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=  21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611560" y="544522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Vrednost na levi strani  (21) je enaka kot vrednost na desni strani (21), zato je število 6 res rešitev enačbe. Zapišemo jo v množico rešitev.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38016" r="63200" b="51156"/>
          <a:stretch>
            <a:fillRect/>
          </a:stretch>
        </p:blipFill>
        <p:spPr bwMode="auto">
          <a:xfrm>
            <a:off x="6732240" y="1844824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ravokotnik 27"/>
          <p:cNvSpPr/>
          <p:nvPr/>
        </p:nvSpPr>
        <p:spPr>
          <a:xfrm>
            <a:off x="6804248" y="2060848"/>
            <a:ext cx="1512168" cy="64807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oljeZBesedilom 28"/>
          <p:cNvSpPr txBox="1"/>
          <p:nvPr/>
        </p:nvSpPr>
        <p:spPr>
          <a:xfrm>
            <a:off x="7164288" y="4869160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3200" b="1" dirty="0"/>
              <a:t>L = D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899592" y="134076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                      </a:t>
            </a:r>
            <a:r>
              <a:rPr lang="sl-SI" sz="2400" b="1" dirty="0"/>
              <a:t>-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>
                <a:solidFill>
                  <a:srgbClr val="7030A0"/>
                </a:solidFill>
              </a:rPr>
              <a:t>neznanko (spremenljivko</a:t>
            </a:r>
            <a:r>
              <a:rPr lang="sl-SI" sz="2400" b="1" dirty="0">
                <a:solidFill>
                  <a:srgbClr val="002060"/>
                </a:solidFill>
              </a:rPr>
              <a:t>)</a:t>
            </a:r>
          </a:p>
        </p:txBody>
      </p:sp>
      <p:cxnSp>
        <p:nvCxnSpPr>
          <p:cNvPr id="32" name="Ukrivljen konektor 31"/>
          <p:cNvCxnSpPr/>
          <p:nvPr/>
        </p:nvCxnSpPr>
        <p:spPr>
          <a:xfrm flipV="1">
            <a:off x="5004048" y="1124744"/>
            <a:ext cx="936104" cy="288032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avokotnik 39"/>
          <p:cNvSpPr/>
          <p:nvPr/>
        </p:nvSpPr>
        <p:spPr>
          <a:xfrm>
            <a:off x="5796136" y="764704"/>
            <a:ext cx="360040" cy="360040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</a:p>
        </p:txBody>
      </p:sp>
      <p:sp>
        <p:nvSpPr>
          <p:cNvPr id="41" name="Pravokotnik 40"/>
          <p:cNvSpPr/>
          <p:nvPr/>
        </p:nvSpPr>
        <p:spPr>
          <a:xfrm>
            <a:off x="7524328" y="764704"/>
            <a:ext cx="360040" cy="360040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0" y="400506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2400" b="1" dirty="0"/>
              <a:t> Ekvivalentne enačbe so enačbe, ki imajo isto množico rešitev. 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5486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3x + 3</a:t>
            </a:r>
            <a:r>
              <a:rPr lang="sl-SI" sz="2800" b="1" dirty="0"/>
              <a:t> = </a:t>
            </a:r>
            <a:r>
              <a:rPr lang="sl-SI" sz="2800" b="1" dirty="0">
                <a:solidFill>
                  <a:srgbClr val="7030A0"/>
                </a:solidFill>
              </a:rPr>
              <a:t>2x + 9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23528" y="1052736"/>
            <a:ext cx="710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Kaj se zgodi, če bi namesto 6 v enačbo vstavili število 8? </a:t>
            </a:r>
          </a:p>
        </p:txBody>
      </p:sp>
      <p:sp>
        <p:nvSpPr>
          <p:cNvPr id="7" name="PoljeZBesedilom 6"/>
          <p:cNvSpPr txBox="1"/>
          <p:nvPr/>
        </p:nvSpPr>
        <p:spPr>
          <a:xfrm flipH="1">
            <a:off x="611560" y="16288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x  = 8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259632" y="2564904"/>
            <a:ext cx="562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Pr: </a:t>
            </a:r>
            <a:r>
              <a:rPr lang="sl-SI" sz="2800" b="1" dirty="0">
                <a:solidFill>
                  <a:srgbClr val="00B050"/>
                </a:solidFill>
              </a:rPr>
              <a:t>L</a:t>
            </a:r>
            <a:r>
              <a:rPr lang="sl-SI" sz="2800" dirty="0"/>
              <a:t>;     3</a:t>
            </a:r>
            <a:r>
              <a:rPr lang="sl-SI" sz="2800" dirty="0">
                <a:solidFill>
                  <a:srgbClr val="C00000"/>
                </a:solidFill>
              </a:rPr>
              <a:t>x</a:t>
            </a:r>
            <a:r>
              <a:rPr lang="sl-SI" sz="2800" dirty="0"/>
              <a:t> + 3 = 3 · </a:t>
            </a:r>
            <a:r>
              <a:rPr lang="sl-SI" sz="2800" dirty="0">
                <a:solidFill>
                  <a:srgbClr val="C00000"/>
                </a:solidFill>
              </a:rPr>
              <a:t>8</a:t>
            </a:r>
            <a:r>
              <a:rPr lang="sl-SI" sz="2800" dirty="0"/>
              <a:t> + 3 = 24 + 3 = </a:t>
            </a:r>
            <a:r>
              <a:rPr lang="sl-SI" sz="2800" b="1" dirty="0">
                <a:solidFill>
                  <a:srgbClr val="00B050"/>
                </a:solidFill>
              </a:rPr>
              <a:t>27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331640" y="3212976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Pr: </a:t>
            </a:r>
            <a:r>
              <a:rPr lang="sl-SI" sz="2800" b="1" dirty="0">
                <a:solidFill>
                  <a:srgbClr val="7030A0"/>
                </a:solidFill>
              </a:rPr>
              <a:t>D</a:t>
            </a:r>
            <a:r>
              <a:rPr lang="sl-SI" sz="2800" dirty="0">
                <a:solidFill>
                  <a:srgbClr val="7030A0"/>
                </a:solidFill>
              </a:rPr>
              <a:t>;</a:t>
            </a:r>
            <a:r>
              <a:rPr lang="sl-SI" sz="2800" dirty="0"/>
              <a:t>     2</a:t>
            </a:r>
            <a:r>
              <a:rPr lang="sl-SI" sz="2800" dirty="0">
                <a:solidFill>
                  <a:srgbClr val="C00000"/>
                </a:solidFill>
              </a:rPr>
              <a:t>x</a:t>
            </a:r>
            <a:r>
              <a:rPr lang="sl-SI" sz="2800" dirty="0"/>
              <a:t> + 9 = 2 · </a:t>
            </a:r>
            <a:r>
              <a:rPr lang="sl-SI" sz="2800" dirty="0">
                <a:solidFill>
                  <a:srgbClr val="C00000"/>
                </a:solidFill>
              </a:rPr>
              <a:t>8</a:t>
            </a:r>
            <a:r>
              <a:rPr lang="sl-SI" sz="2800" dirty="0"/>
              <a:t> + 9 = 16 + 9 = </a:t>
            </a:r>
            <a:r>
              <a:rPr lang="sl-SI" sz="2800" b="1" dirty="0">
                <a:solidFill>
                  <a:srgbClr val="7030A0"/>
                </a:solidFill>
              </a:rPr>
              <a:t>25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7164288" y="2780928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 </a:t>
            </a:r>
            <a:r>
              <a:rPr lang="sl-SI" sz="3200" b="1" dirty="0">
                <a:solidFill>
                  <a:srgbClr val="00B050"/>
                </a:solidFill>
              </a:rPr>
              <a:t>L</a:t>
            </a:r>
            <a:r>
              <a:rPr lang="sl-SI" sz="3200" b="1" dirty="0"/>
              <a:t> = </a:t>
            </a:r>
            <a:r>
              <a:rPr lang="sl-SI" sz="3200" b="1" dirty="0">
                <a:solidFill>
                  <a:srgbClr val="7030A0"/>
                </a:solidFill>
              </a:rPr>
              <a:t>D</a:t>
            </a:r>
          </a:p>
        </p:txBody>
      </p:sp>
      <p:cxnSp>
        <p:nvCxnSpPr>
          <p:cNvPr id="13" name="Raven konektor 12"/>
          <p:cNvCxnSpPr/>
          <p:nvPr/>
        </p:nvCxnSpPr>
        <p:spPr>
          <a:xfrm flipV="1">
            <a:off x="1043608" y="1844824"/>
            <a:ext cx="216024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14"/>
          <p:cNvCxnSpPr/>
          <p:nvPr/>
        </p:nvCxnSpPr>
        <p:spPr>
          <a:xfrm flipV="1">
            <a:off x="7596336" y="2924944"/>
            <a:ext cx="216024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539552" y="4581128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a) 2x = 8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2411760" y="4581128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b) 12 - x = 7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5076056" y="4653136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c) 3 + x = 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39000" r="62094" b="52141"/>
          <a:stretch>
            <a:fillRect/>
          </a:stretch>
        </p:blipFill>
        <p:spPr bwMode="auto">
          <a:xfrm>
            <a:off x="539551" y="5085184"/>
            <a:ext cx="153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39000" r="62094" b="52141"/>
          <a:stretch>
            <a:fillRect/>
          </a:stretch>
        </p:blipFill>
        <p:spPr bwMode="auto">
          <a:xfrm>
            <a:off x="5652120" y="5085184"/>
            <a:ext cx="15361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096" t="39172" r="62729" b="51969"/>
          <a:stretch>
            <a:fillRect/>
          </a:stretch>
        </p:blipFill>
        <p:spPr bwMode="auto">
          <a:xfrm>
            <a:off x="2771800" y="5013176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oljeZBesedilom 23"/>
          <p:cNvSpPr txBox="1"/>
          <p:nvPr/>
        </p:nvSpPr>
        <p:spPr>
          <a:xfrm>
            <a:off x="179512" y="5733256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 Ekvivalentni enačbi sta enačbi a in c, ker imata enako množico rešitev. </a:t>
            </a:r>
            <a:endParaRPr lang="sl-SI" sz="2400" b="1" dirty="0">
              <a:solidFill>
                <a:srgbClr val="C00000"/>
              </a:solidFill>
            </a:endParaRPr>
          </a:p>
        </p:txBody>
      </p:sp>
      <p:cxnSp>
        <p:nvCxnSpPr>
          <p:cNvPr id="26" name="Raven konektor 25"/>
          <p:cNvCxnSpPr/>
          <p:nvPr/>
        </p:nvCxnSpPr>
        <p:spPr>
          <a:xfrm>
            <a:off x="323528" y="3861048"/>
            <a:ext cx="82809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8" grpId="0"/>
      <p:bldP spid="19" grpId="0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40466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U/ str 39/ </a:t>
            </a:r>
            <a:r>
              <a:rPr lang="sl-SI" sz="2400" b="1" dirty="0" err="1"/>
              <a:t>nal</a:t>
            </a:r>
            <a:r>
              <a:rPr lang="sl-SI" sz="2400" b="1" dirty="0"/>
              <a:t> 9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755576" y="26369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d)      </a:t>
            </a:r>
            <a:r>
              <a:rPr lang="sl-SI" sz="2800" b="1" dirty="0">
                <a:solidFill>
                  <a:srgbClr val="00B050"/>
                </a:solidFill>
              </a:rPr>
              <a:t>3x + 9 </a:t>
            </a:r>
            <a:r>
              <a:rPr lang="sl-SI" sz="2800" b="1" dirty="0"/>
              <a:t>= </a:t>
            </a:r>
            <a:r>
              <a:rPr lang="sl-SI" sz="2800" b="1" dirty="0">
                <a:solidFill>
                  <a:srgbClr val="7030A0"/>
                </a:solidFill>
              </a:rPr>
              <a:t>21</a:t>
            </a:r>
          </a:p>
        </p:txBody>
      </p:sp>
      <p:pic>
        <p:nvPicPr>
          <p:cNvPr id="3074" name="Picture 2" descr="GLUCKSKAFER Lesena tehtnica - 5 uteži"/>
          <p:cNvPicPr>
            <a:picLocks noChangeAspect="1" noChangeArrowheads="1"/>
          </p:cNvPicPr>
          <p:nvPr/>
        </p:nvPicPr>
        <p:blipFill>
          <a:blip r:embed="rId2" cstate="print"/>
          <a:srcRect l="5000" t="10000" b="10000"/>
          <a:stretch>
            <a:fillRect/>
          </a:stretch>
        </p:blipFill>
        <p:spPr bwMode="auto">
          <a:xfrm>
            <a:off x="3223577" y="902523"/>
            <a:ext cx="1368152" cy="1152128"/>
          </a:xfrm>
          <a:prstGeom prst="rect">
            <a:avLst/>
          </a:prstGeom>
          <a:noFill/>
        </p:spPr>
      </p:pic>
      <p:pic>
        <p:nvPicPr>
          <p:cNvPr id="3076" name="Picture 4" descr="482-55 TEHTNICA Z UTEŽMI - RAZISKOVANJE - Likovni material in vzgojna  sredstva za vrtce in š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125" y="899586"/>
            <a:ext cx="1585708" cy="1224136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3995936" y="6206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- 9</a:t>
            </a:r>
          </a:p>
        </p:txBody>
      </p:sp>
      <p:cxnSp>
        <p:nvCxnSpPr>
          <p:cNvPr id="8" name="Ukrivljen konektor 7"/>
          <p:cNvCxnSpPr/>
          <p:nvPr/>
        </p:nvCxnSpPr>
        <p:spPr>
          <a:xfrm>
            <a:off x="4355976" y="548680"/>
            <a:ext cx="1944216" cy="28803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GLUCKSKAFER Lesena tehtnica - 5 uteži"/>
          <p:cNvPicPr>
            <a:picLocks noChangeAspect="1" noChangeArrowheads="1"/>
          </p:cNvPicPr>
          <p:nvPr/>
        </p:nvPicPr>
        <p:blipFill>
          <a:blip r:embed="rId2" cstate="print"/>
          <a:srcRect l="5000" t="10000" b="10000"/>
          <a:stretch>
            <a:fillRect/>
          </a:stretch>
        </p:blipFill>
        <p:spPr bwMode="auto">
          <a:xfrm>
            <a:off x="7092280" y="980728"/>
            <a:ext cx="1368152" cy="1152128"/>
          </a:xfrm>
          <a:prstGeom prst="rect">
            <a:avLst/>
          </a:prstGeom>
          <a:noFill/>
        </p:spPr>
      </p:pic>
      <p:sp>
        <p:nvSpPr>
          <p:cNvPr id="11" name="PoljeZBesedilom 10"/>
          <p:cNvSpPr txBox="1"/>
          <p:nvPr/>
        </p:nvSpPr>
        <p:spPr>
          <a:xfrm>
            <a:off x="6804248" y="6926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sz="2400" dirty="0">
                <a:solidFill>
                  <a:srgbClr val="FF0000"/>
                </a:solidFill>
              </a:rPr>
              <a:t>- 9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028384" y="6926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sz="2400" dirty="0">
                <a:solidFill>
                  <a:srgbClr val="FF0000"/>
                </a:solidFill>
              </a:rPr>
              <a:t>- 9 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899592" y="328498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</a:t>
            </a:r>
            <a:r>
              <a:rPr lang="sl-SI" sz="2800" b="1" dirty="0">
                <a:solidFill>
                  <a:srgbClr val="00B050"/>
                </a:solidFill>
              </a:rPr>
              <a:t>3x + 9  </a:t>
            </a:r>
            <a:r>
              <a:rPr lang="sl-SI" sz="2800" b="1" dirty="0">
                <a:solidFill>
                  <a:srgbClr val="C00000"/>
                </a:solidFill>
              </a:rPr>
              <a:t>- 9</a:t>
            </a:r>
            <a:r>
              <a:rPr lang="sl-SI" sz="2800" b="1" dirty="0"/>
              <a:t> = </a:t>
            </a:r>
            <a:r>
              <a:rPr lang="sl-SI" sz="2800" b="1" dirty="0">
                <a:solidFill>
                  <a:srgbClr val="7030A0"/>
                </a:solidFill>
              </a:rPr>
              <a:t>21</a:t>
            </a:r>
            <a:r>
              <a:rPr lang="sl-SI" sz="2800" b="1" dirty="0"/>
              <a:t> </a:t>
            </a:r>
            <a:r>
              <a:rPr lang="sl-SI" sz="2800" b="1" dirty="0">
                <a:solidFill>
                  <a:srgbClr val="C00000"/>
                </a:solidFill>
              </a:rPr>
              <a:t>- 9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1579612" y="4373372"/>
            <a:ext cx="2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3x </a:t>
            </a:r>
            <a:r>
              <a:rPr lang="sl-SI" sz="2800" b="1" dirty="0">
                <a:solidFill>
                  <a:srgbClr val="0070C0"/>
                </a:solidFill>
              </a:rPr>
              <a:t>: 3 </a:t>
            </a:r>
            <a:r>
              <a:rPr lang="sl-SI" sz="2800" b="1" dirty="0"/>
              <a:t>= 12 </a:t>
            </a:r>
            <a:r>
              <a:rPr lang="sl-SI" sz="2800" b="1" dirty="0">
                <a:solidFill>
                  <a:srgbClr val="0070C0"/>
                </a:solidFill>
              </a:rPr>
              <a:t>: 3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3295585" y="385028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</a:t>
            </a:r>
            <a:r>
              <a:rPr lang="sl-SI" sz="2400" b="1" dirty="0">
                <a:solidFill>
                  <a:srgbClr val="0070C0"/>
                </a:solidFill>
              </a:rPr>
              <a:t>/ : 3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2261348" y="486422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x = 4</a:t>
            </a:r>
            <a:endParaRPr lang="sl-SI" sz="2800" b="1" dirty="0">
              <a:solidFill>
                <a:srgbClr val="C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24624" t="39984" r="62647" b="51157"/>
          <a:stretch>
            <a:fillRect/>
          </a:stretch>
        </p:blipFill>
        <p:spPr bwMode="auto">
          <a:xfrm>
            <a:off x="1835696" y="5470649"/>
            <a:ext cx="1440160" cy="5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oljeZBesedilom 23"/>
          <p:cNvSpPr txBox="1"/>
          <p:nvPr/>
        </p:nvSpPr>
        <p:spPr>
          <a:xfrm>
            <a:off x="5004048" y="299695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Pr.       </a:t>
            </a:r>
            <a:r>
              <a:rPr lang="sl-SI" sz="2800" b="1" dirty="0">
                <a:solidFill>
                  <a:srgbClr val="00B050"/>
                </a:solidFill>
              </a:rPr>
              <a:t>3x + 9 </a:t>
            </a:r>
            <a:r>
              <a:rPr lang="sl-SI" sz="2800" b="1" dirty="0"/>
              <a:t>= </a:t>
            </a:r>
            <a:r>
              <a:rPr lang="sl-SI" sz="2800" b="1" dirty="0">
                <a:solidFill>
                  <a:srgbClr val="7030A0"/>
                </a:solidFill>
              </a:rPr>
              <a:t>21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5724128" y="359280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3 · </a:t>
            </a:r>
            <a:r>
              <a:rPr lang="sl-SI" sz="2800" b="1" dirty="0">
                <a:solidFill>
                  <a:srgbClr val="C00000"/>
                </a:solidFill>
              </a:rPr>
              <a:t>4</a:t>
            </a:r>
            <a:r>
              <a:rPr lang="sl-SI" sz="2800" b="1" dirty="0"/>
              <a:t> </a:t>
            </a:r>
            <a:r>
              <a:rPr lang="sl-SI" sz="2800" b="1" dirty="0">
                <a:solidFill>
                  <a:srgbClr val="00B050"/>
                </a:solidFill>
              </a:rPr>
              <a:t>+ 9</a:t>
            </a:r>
            <a:r>
              <a:rPr lang="sl-SI" sz="2800" b="1" dirty="0"/>
              <a:t> = </a:t>
            </a:r>
            <a:r>
              <a:rPr lang="sl-SI" sz="2800" b="1" dirty="0">
                <a:solidFill>
                  <a:srgbClr val="7030A0"/>
                </a:solidFill>
              </a:rPr>
              <a:t>21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5868144" y="42210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</a:t>
            </a:r>
            <a:r>
              <a:rPr lang="sl-SI" sz="2800" b="1" dirty="0">
                <a:solidFill>
                  <a:srgbClr val="00B050"/>
                </a:solidFill>
              </a:rPr>
              <a:t>12 + 9 </a:t>
            </a:r>
            <a:r>
              <a:rPr lang="sl-SI" sz="2800" b="1" dirty="0"/>
              <a:t>= </a:t>
            </a:r>
            <a:r>
              <a:rPr lang="sl-SI" sz="2800" b="1" dirty="0">
                <a:solidFill>
                  <a:srgbClr val="7030A0"/>
                </a:solidFill>
              </a:rPr>
              <a:t>21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6876256" y="5229200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L</a:t>
            </a:r>
            <a:r>
              <a:rPr lang="sl-SI" sz="2800" b="1" dirty="0"/>
              <a:t>= </a:t>
            </a:r>
            <a:r>
              <a:rPr lang="sl-SI" sz="2800" b="1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28" name="PoljeZBesedilom 27"/>
          <p:cNvSpPr txBox="1"/>
          <p:nvPr/>
        </p:nvSpPr>
        <p:spPr>
          <a:xfrm>
            <a:off x="6660232" y="47971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21</a:t>
            </a:r>
            <a:r>
              <a:rPr lang="sl-SI" sz="2800" b="1" dirty="0"/>
              <a:t> = </a:t>
            </a:r>
            <a:r>
              <a:rPr lang="sl-SI" sz="2800" b="1" dirty="0">
                <a:solidFill>
                  <a:srgbClr val="7030A0"/>
                </a:solidFill>
              </a:rPr>
              <a:t>21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2051720" y="2708920"/>
            <a:ext cx="576064" cy="432048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ravokotnik 29"/>
          <p:cNvSpPr/>
          <p:nvPr/>
        </p:nvSpPr>
        <p:spPr>
          <a:xfrm>
            <a:off x="3275856" y="3284984"/>
            <a:ext cx="576064" cy="432048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2" name="Raven konektor 31"/>
          <p:cNvCxnSpPr/>
          <p:nvPr/>
        </p:nvCxnSpPr>
        <p:spPr>
          <a:xfrm flipV="1">
            <a:off x="1691680" y="3429000"/>
            <a:ext cx="43204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konektor 32"/>
          <p:cNvCxnSpPr/>
          <p:nvPr/>
        </p:nvCxnSpPr>
        <p:spPr>
          <a:xfrm flipV="1">
            <a:off x="2123728" y="3429000"/>
            <a:ext cx="43204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56D6ACA-9671-EB69-DB06-8D6DD89D98B0}"/>
              </a:ext>
            </a:extLst>
          </p:cNvPr>
          <p:cNvSpPr txBox="1"/>
          <p:nvPr/>
        </p:nvSpPr>
        <p:spPr>
          <a:xfrm>
            <a:off x="2011660" y="387132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3x = 12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BB0E908-BB27-060C-8629-A8571E1E554A}"/>
              </a:ext>
            </a:extLst>
          </p:cNvPr>
          <p:cNvSpPr txBox="1"/>
          <p:nvPr/>
        </p:nvSpPr>
        <p:spPr>
          <a:xfrm>
            <a:off x="626667" y="2046039"/>
            <a:ext cx="818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Na obeh straneh enačbe lahko odštejem (prištejem) isto število.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D1EBD23-D0BB-C653-5AAD-FF6D890A4BD3}"/>
              </a:ext>
            </a:extLst>
          </p:cNvPr>
          <p:cNvSpPr txBox="1"/>
          <p:nvPr/>
        </p:nvSpPr>
        <p:spPr>
          <a:xfrm>
            <a:off x="3725552" y="124122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=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D194DEA-485F-D33D-7287-1EF27AF13FFA}"/>
              </a:ext>
            </a:extLst>
          </p:cNvPr>
          <p:cNvSpPr txBox="1"/>
          <p:nvPr/>
        </p:nvSpPr>
        <p:spPr>
          <a:xfrm>
            <a:off x="5844615" y="12412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/>
              <a:t>=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2C233C6-E21A-69E0-AC1D-1F6AE237DFF8}"/>
              </a:ext>
            </a:extLst>
          </p:cNvPr>
          <p:cNvSpPr txBox="1"/>
          <p:nvPr/>
        </p:nvSpPr>
        <p:spPr>
          <a:xfrm>
            <a:off x="7581431" y="132474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/>
              <a:t>=</a:t>
            </a:r>
          </a:p>
        </p:txBody>
      </p: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82DBF674-38DE-A471-28CD-5F5E8B873F6F}"/>
              </a:ext>
            </a:extLst>
          </p:cNvPr>
          <p:cNvCxnSpPr>
            <a:cxnSpLocks/>
          </p:cNvCxnSpPr>
          <p:nvPr/>
        </p:nvCxnSpPr>
        <p:spPr>
          <a:xfrm flipV="1">
            <a:off x="5922042" y="1457780"/>
            <a:ext cx="246754" cy="2096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E45B7103-EB2C-D50B-F87D-ECC700A59A85}"/>
              </a:ext>
            </a:extLst>
          </p:cNvPr>
          <p:cNvSpPr txBox="1"/>
          <p:nvPr/>
        </p:nvSpPr>
        <p:spPr>
          <a:xfrm>
            <a:off x="2791529" y="1617131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3x + 9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D047B67A-62B3-4D6F-4A72-0B6BB5FB40B5}"/>
              </a:ext>
            </a:extLst>
          </p:cNvPr>
          <p:cNvSpPr txBox="1"/>
          <p:nvPr/>
        </p:nvSpPr>
        <p:spPr>
          <a:xfrm>
            <a:off x="4173507" y="16288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21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B8871D4B-DA1D-28CE-4FBC-4CDF8630211F}"/>
              </a:ext>
            </a:extLst>
          </p:cNvPr>
          <p:cNvSpPr txBox="1"/>
          <p:nvPr/>
        </p:nvSpPr>
        <p:spPr>
          <a:xfrm>
            <a:off x="2986404" y="668753"/>
            <a:ext cx="3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490BE8BB-F24D-16F6-2AB9-68168A25FD17}"/>
              </a:ext>
            </a:extLst>
          </p:cNvPr>
          <p:cNvSpPr txBox="1"/>
          <p:nvPr/>
        </p:nvSpPr>
        <p:spPr>
          <a:xfrm>
            <a:off x="4506481" y="721296"/>
            <a:ext cx="3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45C0134E-35E1-3323-A13E-40E102B6D6A0}"/>
              </a:ext>
            </a:extLst>
          </p:cNvPr>
          <p:cNvSpPr txBox="1"/>
          <p:nvPr/>
        </p:nvSpPr>
        <p:spPr>
          <a:xfrm flipH="1">
            <a:off x="3779562" y="4890645"/>
            <a:ext cx="236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Na obeh straneh tehtnice lahko število kroglic 3 krat zmanjšam.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D18BA3E0-7668-B649-20FF-3C943E2ADD70}"/>
              </a:ext>
            </a:extLst>
          </p:cNvPr>
          <p:cNvSpPr txBox="1"/>
          <p:nvPr/>
        </p:nvSpPr>
        <p:spPr>
          <a:xfrm>
            <a:off x="366100" y="908858"/>
            <a:ext cx="20352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V posodah tehtnice so</a:t>
            </a:r>
          </a:p>
          <a:p>
            <a:r>
              <a:rPr lang="sl-SI" sz="1600" dirty="0"/>
              <a:t> enako velike kroglice</a:t>
            </a:r>
            <a:r>
              <a:rPr lang="sl-SI" dirty="0"/>
              <a:t>.</a:t>
            </a:r>
          </a:p>
        </p:txBody>
      </p:sp>
      <p:sp>
        <p:nvSpPr>
          <p:cNvPr id="40" name="Miselni oblaček: oblak 39">
            <a:extLst>
              <a:ext uri="{FF2B5EF4-FFF2-40B4-BE49-F238E27FC236}">
                <a16:creationId xmlns:a16="http://schemas.microsoft.com/office/drawing/2014/main" id="{1F7FBF51-876A-87F8-4908-D9DD5A37AB2B}"/>
              </a:ext>
            </a:extLst>
          </p:cNvPr>
          <p:cNvSpPr/>
          <p:nvPr/>
        </p:nvSpPr>
        <p:spPr>
          <a:xfrm>
            <a:off x="13926" y="866330"/>
            <a:ext cx="2823472" cy="750802"/>
          </a:xfrm>
          <a:prstGeom prst="cloudCallout">
            <a:avLst>
              <a:gd name="adj1" fmla="val 67004"/>
              <a:gd name="adj2" fmla="val 13524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2" name="Povezovalnik: kolenski 41">
            <a:extLst>
              <a:ext uri="{FF2B5EF4-FFF2-40B4-BE49-F238E27FC236}">
                <a16:creationId xmlns:a16="http://schemas.microsoft.com/office/drawing/2014/main" id="{65FAE6C2-5DE5-CAEC-5821-72253E8CBC0C}"/>
              </a:ext>
            </a:extLst>
          </p:cNvPr>
          <p:cNvCxnSpPr/>
          <p:nvPr/>
        </p:nvCxnSpPr>
        <p:spPr>
          <a:xfrm rot="16200000" flipH="1">
            <a:off x="3898678" y="4324012"/>
            <a:ext cx="805738" cy="423583"/>
          </a:xfrm>
          <a:prstGeom prst="bentConnector3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62957A5E-14A7-0A4C-6B9A-1FA10F955A4C}"/>
              </a:ext>
            </a:extLst>
          </p:cNvPr>
          <p:cNvSpPr txBox="1"/>
          <p:nvPr/>
        </p:nvSpPr>
        <p:spPr>
          <a:xfrm>
            <a:off x="5294001" y="721296"/>
            <a:ext cx="3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91A5BBF6-9925-BAAB-8954-5E4A18AB87A2}"/>
              </a:ext>
            </a:extLst>
          </p:cNvPr>
          <p:cNvSpPr txBox="1"/>
          <p:nvPr/>
        </p:nvSpPr>
        <p:spPr>
          <a:xfrm>
            <a:off x="7076425" y="415828"/>
            <a:ext cx="3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64677B2F-BE92-B85A-2A91-6ADF60EFB27A}"/>
              </a:ext>
            </a:extLst>
          </p:cNvPr>
          <p:cNvSpPr txBox="1"/>
          <p:nvPr/>
        </p:nvSpPr>
        <p:spPr>
          <a:xfrm>
            <a:off x="6340432" y="512358"/>
            <a:ext cx="3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7B409351-34E9-6978-AA07-C0D805A1E840}"/>
              </a:ext>
            </a:extLst>
          </p:cNvPr>
          <p:cNvSpPr txBox="1"/>
          <p:nvPr/>
        </p:nvSpPr>
        <p:spPr>
          <a:xfrm>
            <a:off x="8244351" y="387725"/>
            <a:ext cx="3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7030A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5" grpId="0"/>
      <p:bldP spid="7" grpId="0"/>
      <p:bldP spid="13" grpId="0"/>
      <p:bldP spid="14" grpId="0"/>
      <p:bldP spid="37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6926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h)          3x + 26  </a:t>
            </a:r>
            <a:r>
              <a:rPr lang="sl-SI" sz="36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sl-SI" sz="3600" b="1" dirty="0"/>
              <a:t> </a:t>
            </a:r>
            <a:r>
              <a:rPr lang="sl-SI" sz="2800" b="1" dirty="0"/>
              <a:t> x + 30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355976" y="836712"/>
            <a:ext cx="427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- Na obeh straneh enačbe odštejem 26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0" y="141277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3x + 26 </a:t>
            </a:r>
            <a:r>
              <a:rPr lang="sl-SI" sz="2800" b="1" dirty="0">
                <a:solidFill>
                  <a:srgbClr val="C00000"/>
                </a:solidFill>
              </a:rPr>
              <a:t>– 26  </a:t>
            </a:r>
            <a:r>
              <a:rPr lang="sl-SI" sz="3600" b="1" dirty="0"/>
              <a:t>=</a:t>
            </a:r>
            <a:r>
              <a:rPr lang="sl-SI" sz="2800" b="1" dirty="0"/>
              <a:t> x + 30 </a:t>
            </a:r>
            <a:r>
              <a:rPr lang="sl-SI" sz="2800" b="1" dirty="0">
                <a:solidFill>
                  <a:srgbClr val="C00000"/>
                </a:solidFill>
              </a:rPr>
              <a:t>- 26</a:t>
            </a:r>
          </a:p>
        </p:txBody>
      </p:sp>
      <p:cxnSp>
        <p:nvCxnSpPr>
          <p:cNvPr id="5" name="Raven konektor 4"/>
          <p:cNvCxnSpPr/>
          <p:nvPr/>
        </p:nvCxnSpPr>
        <p:spPr>
          <a:xfrm flipV="1">
            <a:off x="1043608" y="1628800"/>
            <a:ext cx="43204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konektor 5"/>
          <p:cNvCxnSpPr/>
          <p:nvPr/>
        </p:nvCxnSpPr>
        <p:spPr>
          <a:xfrm flipV="1">
            <a:off x="1691680" y="1628800"/>
            <a:ext cx="43204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1475656" y="20608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3x </a:t>
            </a:r>
            <a:r>
              <a:rPr lang="sl-SI" sz="3600" b="1" dirty="0"/>
              <a:t>=</a:t>
            </a:r>
            <a:r>
              <a:rPr lang="sl-SI" sz="2800" b="1" dirty="0"/>
              <a:t>   + x + 4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866995" y="2852936"/>
            <a:ext cx="427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- Na obeh straneh enačbe odštejem x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043608" y="27089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3x  </a:t>
            </a:r>
            <a:r>
              <a:rPr lang="sl-SI" sz="2800" b="1" dirty="0">
                <a:solidFill>
                  <a:srgbClr val="C00000"/>
                </a:solidFill>
              </a:rPr>
              <a:t>- x</a:t>
            </a:r>
            <a:r>
              <a:rPr lang="sl-SI" sz="2800" b="1" dirty="0"/>
              <a:t> </a:t>
            </a:r>
            <a:r>
              <a:rPr lang="sl-SI" sz="3600" b="1" dirty="0"/>
              <a:t>= </a:t>
            </a:r>
            <a:r>
              <a:rPr lang="sl-SI" sz="2800" b="1" dirty="0"/>
              <a:t> </a:t>
            </a:r>
            <a:r>
              <a:rPr lang="sl-SI" sz="2800" b="1" dirty="0" err="1"/>
              <a:t>x</a:t>
            </a:r>
            <a:r>
              <a:rPr lang="sl-SI" sz="2800" b="1" dirty="0"/>
              <a:t>  + 4 </a:t>
            </a:r>
            <a:r>
              <a:rPr lang="sl-SI" sz="2800" b="1" dirty="0">
                <a:solidFill>
                  <a:srgbClr val="C00000"/>
                </a:solidFill>
              </a:rPr>
              <a:t>- x</a:t>
            </a:r>
          </a:p>
        </p:txBody>
      </p:sp>
      <p:cxnSp>
        <p:nvCxnSpPr>
          <p:cNvPr id="11" name="Raven konektor 10"/>
          <p:cNvCxnSpPr/>
          <p:nvPr/>
        </p:nvCxnSpPr>
        <p:spPr>
          <a:xfrm flipV="1">
            <a:off x="3635896" y="2996952"/>
            <a:ext cx="43204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flipV="1">
            <a:off x="2555776" y="2924944"/>
            <a:ext cx="432048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1547664" y="34290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2x </a:t>
            </a:r>
            <a:r>
              <a:rPr lang="sl-SI" sz="3600" b="1" dirty="0"/>
              <a:t>=</a:t>
            </a:r>
            <a:r>
              <a:rPr lang="sl-SI" sz="2800" b="1" dirty="0"/>
              <a:t> 4 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3923928" y="3645024"/>
            <a:ext cx="3361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</a:rPr>
              <a:t>- Delimo s številom pred x-</a:t>
            </a:r>
            <a:r>
              <a:rPr lang="sl-SI" sz="2000" b="1" dirty="0" err="1">
                <a:solidFill>
                  <a:srgbClr val="00B050"/>
                </a:solidFill>
              </a:rPr>
              <a:t>om</a:t>
            </a:r>
            <a:endParaRPr lang="sl-SI" sz="2000" b="1" dirty="0">
              <a:solidFill>
                <a:srgbClr val="00B05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2843808" y="350100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</a:t>
            </a:r>
            <a:r>
              <a:rPr lang="sl-SI" sz="2400" b="1" dirty="0">
                <a:solidFill>
                  <a:srgbClr val="00B050"/>
                </a:solidFill>
              </a:rPr>
              <a:t>/ : 2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1691680" y="40050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x = 2 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1547664" y="836712"/>
            <a:ext cx="792088" cy="432048"/>
          </a:xfrm>
          <a:prstGeom prst="rect">
            <a:avLst/>
          </a:prstGeom>
          <a:solidFill>
            <a:schemeClr val="tx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/>
          <p:cNvSpPr/>
          <p:nvPr/>
        </p:nvSpPr>
        <p:spPr>
          <a:xfrm>
            <a:off x="3563888" y="1556792"/>
            <a:ext cx="792088" cy="432048"/>
          </a:xfrm>
          <a:prstGeom prst="rect">
            <a:avLst/>
          </a:prstGeom>
          <a:solidFill>
            <a:schemeClr val="tx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2699792" y="2204864"/>
            <a:ext cx="576064" cy="432048"/>
          </a:xfrm>
          <a:prstGeom prst="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1835696" y="2852936"/>
            <a:ext cx="504056" cy="432048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41406" r="62770" b="52578"/>
          <a:stretch>
            <a:fillRect/>
          </a:stretch>
        </p:blipFill>
        <p:spPr bwMode="auto">
          <a:xfrm>
            <a:off x="1547664" y="4581128"/>
            <a:ext cx="17137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oljeZBesedilom 23"/>
          <p:cNvSpPr txBox="1"/>
          <p:nvPr/>
        </p:nvSpPr>
        <p:spPr>
          <a:xfrm>
            <a:off x="467544" y="5301208"/>
            <a:ext cx="814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PRI PRENOSU ČLENA ČEZ ENAČAJ SE MU </a:t>
            </a:r>
            <a:r>
              <a:rPr lang="sl-SI" sz="2400" b="1" dirty="0">
                <a:solidFill>
                  <a:srgbClr val="C00000"/>
                </a:solidFill>
              </a:rPr>
              <a:t>SPREMENI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PREDZNAK</a:t>
            </a:r>
            <a:r>
              <a:rPr lang="sl-SI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404664"/>
            <a:ext cx="84453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PRAVILO REŠEVANJA ENAČB:</a:t>
            </a:r>
          </a:p>
          <a:p>
            <a:pPr>
              <a:buFont typeface="Wingdings" pitchFamily="2" charset="2"/>
              <a:buChar char="v"/>
            </a:pPr>
            <a:r>
              <a:rPr lang="sl-SI" sz="2400" dirty="0"/>
              <a:t> Vse člene, ki imajo neznanko ( spremenljivko) zapišemo na levo </a:t>
            </a:r>
          </a:p>
          <a:p>
            <a:r>
              <a:rPr lang="sl-SI" sz="2400" dirty="0"/>
              <a:t>stran enačbe. </a:t>
            </a:r>
          </a:p>
          <a:p>
            <a:pPr>
              <a:buFont typeface="Wingdings" pitchFamily="2" charset="2"/>
              <a:buChar char="v"/>
            </a:pPr>
            <a:r>
              <a:rPr lang="sl-SI" sz="2400" dirty="0"/>
              <a:t> Vse številke zapišemo na desno stran enačbe.</a:t>
            </a:r>
          </a:p>
          <a:p>
            <a:pPr>
              <a:buFont typeface="Wingdings" pitchFamily="2" charset="2"/>
              <a:buChar char="v"/>
            </a:pPr>
            <a:r>
              <a:rPr lang="sl-SI" sz="2400" dirty="0"/>
              <a:t> Pri prenosu člena </a:t>
            </a:r>
            <a:r>
              <a:rPr lang="sl-SI" sz="2400" b="1" dirty="0">
                <a:solidFill>
                  <a:srgbClr val="C00000"/>
                </a:solidFill>
              </a:rPr>
              <a:t>čez enačaj </a:t>
            </a:r>
            <a:r>
              <a:rPr lang="sl-SI" sz="2400" dirty="0"/>
              <a:t>členu </a:t>
            </a:r>
            <a:r>
              <a:rPr lang="sl-SI" sz="2400" b="1" dirty="0">
                <a:solidFill>
                  <a:srgbClr val="C00000"/>
                </a:solidFill>
              </a:rPr>
              <a:t>spremenimo predznak.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36450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i)      </a:t>
            </a:r>
            <a:r>
              <a:rPr lang="sl-SI" sz="2800" b="1" dirty="0">
                <a:solidFill>
                  <a:srgbClr val="0070C0"/>
                </a:solidFill>
              </a:rPr>
              <a:t>5x</a:t>
            </a:r>
            <a:r>
              <a:rPr lang="sl-SI" sz="2800" b="1" dirty="0"/>
              <a:t> </a:t>
            </a:r>
            <a:r>
              <a:rPr lang="sl-SI" sz="2800" b="1" dirty="0">
                <a:solidFill>
                  <a:srgbClr val="00B050"/>
                </a:solidFill>
              </a:rPr>
              <a:t>+ 3 </a:t>
            </a:r>
            <a:r>
              <a:rPr lang="sl-SI" sz="2800" b="1" dirty="0"/>
              <a:t> </a:t>
            </a:r>
            <a:r>
              <a:rPr lang="sl-SI" sz="3600" b="1" dirty="0"/>
              <a:t>= </a:t>
            </a:r>
            <a:r>
              <a:rPr lang="sl-SI" sz="2800" b="1" dirty="0"/>
              <a:t> </a:t>
            </a:r>
            <a:r>
              <a:rPr lang="sl-SI" sz="2800" b="1" dirty="0">
                <a:solidFill>
                  <a:srgbClr val="0070C0"/>
                </a:solidFill>
              </a:rPr>
              <a:t>2x</a:t>
            </a:r>
            <a:r>
              <a:rPr lang="sl-SI" sz="2800" b="1" dirty="0"/>
              <a:t> </a:t>
            </a:r>
            <a:r>
              <a:rPr lang="sl-SI" sz="2800" b="1" dirty="0">
                <a:solidFill>
                  <a:srgbClr val="00B050"/>
                </a:solidFill>
              </a:rPr>
              <a:t>+ 75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0" y="3212976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</a:rPr>
              <a:t>Členi z x na levo stran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699792" y="321297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</a:rPr>
              <a:t>Številke na desno stran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755576" y="24208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i)      5x + 3 </a:t>
            </a:r>
            <a:r>
              <a:rPr lang="sl-SI" sz="3600" b="1" dirty="0"/>
              <a:t>=</a:t>
            </a:r>
            <a:r>
              <a:rPr lang="sl-SI" sz="2800" b="1" dirty="0"/>
              <a:t> 2x + 75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39552" y="40770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        5x</a:t>
            </a:r>
            <a:r>
              <a:rPr lang="sl-SI" sz="2800" b="1" dirty="0"/>
              <a:t> </a:t>
            </a:r>
            <a:r>
              <a:rPr lang="sl-SI" sz="2800" b="1" dirty="0">
                <a:solidFill>
                  <a:srgbClr val="0070C0"/>
                </a:solidFill>
              </a:rPr>
              <a:t>– 2x  </a:t>
            </a:r>
            <a:r>
              <a:rPr lang="sl-SI" sz="3600" b="1" dirty="0"/>
              <a:t>= </a:t>
            </a:r>
            <a:r>
              <a:rPr lang="sl-SI" sz="2800" b="1" dirty="0">
                <a:solidFill>
                  <a:srgbClr val="00B050"/>
                </a:solidFill>
              </a:rPr>
              <a:t>75 - 3</a:t>
            </a:r>
          </a:p>
        </p:txBody>
      </p:sp>
      <p:sp>
        <p:nvSpPr>
          <p:cNvPr id="8" name="Pravokotnik 7"/>
          <p:cNvSpPr/>
          <p:nvPr/>
        </p:nvSpPr>
        <p:spPr>
          <a:xfrm>
            <a:off x="2555776" y="3645024"/>
            <a:ext cx="648072" cy="504056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1691680" y="4221088"/>
            <a:ext cx="648072" cy="504056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2483768" y="3789040"/>
            <a:ext cx="456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763688" y="3685094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3173529" y="4220218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899592" y="45091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              3x  </a:t>
            </a:r>
            <a:r>
              <a:rPr lang="sl-SI" sz="3600" b="1" dirty="0"/>
              <a:t>= </a:t>
            </a:r>
            <a:r>
              <a:rPr lang="sl-SI" sz="2800" b="1" dirty="0">
                <a:solidFill>
                  <a:srgbClr val="00B050"/>
                </a:solidFill>
              </a:rPr>
              <a:t>72 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347864" y="4653136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/ : 3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1115616" y="508518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              x  </a:t>
            </a:r>
            <a:r>
              <a:rPr lang="sl-SI" sz="3600" b="1" dirty="0"/>
              <a:t>= </a:t>
            </a:r>
            <a:r>
              <a:rPr lang="sl-SI" sz="2800" b="1" dirty="0">
                <a:solidFill>
                  <a:srgbClr val="00B050"/>
                </a:solidFill>
              </a:rPr>
              <a:t>24 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4716016" y="37890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Pr.       5</a:t>
            </a:r>
            <a:r>
              <a:rPr lang="sl-SI" sz="2800" b="1" dirty="0">
                <a:solidFill>
                  <a:srgbClr val="0070C0"/>
                </a:solidFill>
              </a:rPr>
              <a:t>x</a:t>
            </a:r>
            <a:r>
              <a:rPr lang="sl-SI" sz="2800" b="1" dirty="0"/>
              <a:t> + 3= 2</a:t>
            </a:r>
            <a:r>
              <a:rPr lang="sl-SI" sz="2800" b="1" dirty="0">
                <a:solidFill>
                  <a:srgbClr val="0070C0"/>
                </a:solidFill>
              </a:rPr>
              <a:t>x</a:t>
            </a:r>
            <a:r>
              <a:rPr lang="sl-SI" sz="2800" b="1" dirty="0"/>
              <a:t> + 75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4860032" y="436510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5·</a:t>
            </a:r>
            <a:r>
              <a:rPr lang="sl-SI" sz="2800" b="1" dirty="0">
                <a:solidFill>
                  <a:srgbClr val="00B050"/>
                </a:solidFill>
              </a:rPr>
              <a:t>24</a:t>
            </a:r>
            <a:r>
              <a:rPr lang="sl-SI" sz="2800" b="1" dirty="0"/>
              <a:t> + 3 = 2·</a:t>
            </a:r>
            <a:r>
              <a:rPr lang="sl-SI" sz="2800" b="1" dirty="0">
                <a:solidFill>
                  <a:srgbClr val="0070C0"/>
                </a:solidFill>
              </a:rPr>
              <a:t>24</a:t>
            </a:r>
            <a:r>
              <a:rPr lang="sl-SI" sz="2800" b="1" dirty="0"/>
              <a:t> + 75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5004048" y="486916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120 + 3 = 48 + 75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5076056" y="537321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    123 = 123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5508104" y="5805264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   L = D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40969" r="60434" b="52140"/>
          <a:stretch>
            <a:fillRect/>
          </a:stretch>
        </p:blipFill>
        <p:spPr bwMode="auto">
          <a:xfrm>
            <a:off x="1835696" y="594928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A62D2208-D3F7-592C-0A2B-AD78B711DB56}"/>
              </a:ext>
            </a:extLst>
          </p:cNvPr>
          <p:cNvSpPr txBox="1"/>
          <p:nvPr/>
        </p:nvSpPr>
        <p:spPr>
          <a:xfrm>
            <a:off x="4139952" y="2406370"/>
            <a:ext cx="4747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Ko člen prestavimo na drugo stran </a:t>
            </a:r>
          </a:p>
          <a:p>
            <a:r>
              <a:rPr lang="sl-SI" sz="2400" dirty="0">
                <a:solidFill>
                  <a:srgbClr val="C00000"/>
                </a:solidFill>
              </a:rPr>
              <a:t>enačbe, mu spremenimo predznak. </a:t>
            </a:r>
          </a:p>
          <a:p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22" name="Val 21">
            <a:extLst>
              <a:ext uri="{FF2B5EF4-FFF2-40B4-BE49-F238E27FC236}">
                <a16:creationId xmlns:a16="http://schemas.microsoft.com/office/drawing/2014/main" id="{F2FADEFD-4D43-75FD-CA56-9021E012331C}"/>
              </a:ext>
            </a:extLst>
          </p:cNvPr>
          <p:cNvSpPr/>
          <p:nvPr/>
        </p:nvSpPr>
        <p:spPr>
          <a:xfrm>
            <a:off x="4211960" y="2230416"/>
            <a:ext cx="4464496" cy="1196843"/>
          </a:xfrm>
          <a:prstGeom prst="wave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 animBg="1"/>
      <p:bldP spid="10" grpId="0"/>
      <p:bldP spid="11" grpId="0" animBg="1"/>
      <p:bldP spid="11" grpId="1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548680"/>
            <a:ext cx="374441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j)      7x - 10 </a:t>
            </a:r>
            <a:r>
              <a:rPr lang="sl-SI" sz="3600" b="1" dirty="0"/>
              <a:t>=</a:t>
            </a:r>
            <a:r>
              <a:rPr lang="sl-SI" sz="2800" b="1" dirty="0"/>
              <a:t> 2x + 15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323528" y="1124744"/>
            <a:ext cx="374441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7x – 2x </a:t>
            </a:r>
            <a:r>
              <a:rPr lang="sl-SI" sz="3600" b="1" dirty="0"/>
              <a:t>=</a:t>
            </a:r>
            <a:r>
              <a:rPr lang="sl-SI" sz="2800" b="1" dirty="0"/>
              <a:t> 15 + 10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483768" y="692696"/>
            <a:ext cx="504056" cy="432048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1547664" y="1196752"/>
            <a:ext cx="648072" cy="504056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475656" y="548680"/>
            <a:ext cx="792088" cy="576064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2915816" y="1196752"/>
            <a:ext cx="792088" cy="576064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323528" y="1700808"/>
            <a:ext cx="295232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          5x </a:t>
            </a:r>
            <a:r>
              <a:rPr lang="sl-SI" sz="3600" b="1" dirty="0"/>
              <a:t>=</a:t>
            </a:r>
            <a:r>
              <a:rPr lang="sl-SI" sz="2800" b="1" dirty="0"/>
              <a:t> 25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203848" y="1844824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/ : 5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539552" y="2276872"/>
            <a:ext cx="295232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        x </a:t>
            </a:r>
            <a:r>
              <a:rPr lang="sl-SI" sz="3600" b="1" dirty="0"/>
              <a:t>=</a:t>
            </a:r>
            <a:r>
              <a:rPr lang="sl-SI" sz="2800" b="1" dirty="0"/>
              <a:t> 5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25177" t="39000" r="62647" b="51156"/>
          <a:stretch>
            <a:fillRect/>
          </a:stretch>
        </p:blipFill>
        <p:spPr bwMode="auto">
          <a:xfrm>
            <a:off x="1691680" y="2780928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jeZBesedilom 11"/>
          <p:cNvSpPr txBox="1"/>
          <p:nvPr/>
        </p:nvSpPr>
        <p:spPr>
          <a:xfrm>
            <a:off x="4355976" y="69269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Pr.       7</a:t>
            </a:r>
            <a:r>
              <a:rPr lang="sl-SI" sz="2800" b="1" dirty="0">
                <a:solidFill>
                  <a:srgbClr val="0070C0"/>
                </a:solidFill>
              </a:rPr>
              <a:t>x</a:t>
            </a:r>
            <a:r>
              <a:rPr lang="sl-SI" sz="2800" b="1" dirty="0"/>
              <a:t> – 10 = 2</a:t>
            </a:r>
            <a:r>
              <a:rPr lang="sl-SI" sz="2800" b="1" dirty="0">
                <a:solidFill>
                  <a:srgbClr val="0070C0"/>
                </a:solidFill>
              </a:rPr>
              <a:t>x</a:t>
            </a:r>
            <a:r>
              <a:rPr lang="sl-SI" sz="2800" b="1" dirty="0"/>
              <a:t> + 15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076056" y="1340768"/>
            <a:ext cx="320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7 · </a:t>
            </a:r>
            <a:r>
              <a:rPr lang="sl-SI" sz="2800" b="1" dirty="0">
                <a:solidFill>
                  <a:srgbClr val="0070C0"/>
                </a:solidFill>
              </a:rPr>
              <a:t>5</a:t>
            </a:r>
            <a:r>
              <a:rPr lang="sl-SI" sz="2800" b="1" dirty="0"/>
              <a:t> – 10 = 2 · </a:t>
            </a:r>
            <a:r>
              <a:rPr lang="sl-SI" sz="2800" b="1" dirty="0">
                <a:solidFill>
                  <a:srgbClr val="0070C0"/>
                </a:solidFill>
              </a:rPr>
              <a:t>5</a:t>
            </a:r>
            <a:r>
              <a:rPr lang="sl-SI" sz="2800" b="1" dirty="0"/>
              <a:t> + 15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5148064" y="1916832"/>
            <a:ext cx="320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35 – 10 = 10 + 15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5939136" y="2420888"/>
            <a:ext cx="151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25 = 25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5508104" y="2996952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   L = D</a:t>
            </a:r>
          </a:p>
        </p:txBody>
      </p:sp>
      <p:cxnSp>
        <p:nvCxnSpPr>
          <p:cNvPr id="17" name="Raven konektor 16"/>
          <p:cNvCxnSpPr/>
          <p:nvPr/>
        </p:nvCxnSpPr>
        <p:spPr>
          <a:xfrm>
            <a:off x="251520" y="3501008"/>
            <a:ext cx="82809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-252536" y="3789040"/>
            <a:ext cx="49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p)  – 2x + 10 –  x  </a:t>
            </a:r>
            <a:r>
              <a:rPr lang="sl-SI" sz="4000" b="1" dirty="0"/>
              <a:t>=</a:t>
            </a:r>
            <a:r>
              <a:rPr lang="sl-SI" sz="2800" b="1" dirty="0"/>
              <a:t>  4x  – 4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-324544" y="443711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 – 2x –  x – 4x  </a:t>
            </a:r>
            <a:r>
              <a:rPr lang="sl-SI" sz="4000" b="1" dirty="0"/>
              <a:t>=</a:t>
            </a:r>
            <a:r>
              <a:rPr lang="sl-SI" sz="2800" b="1" dirty="0"/>
              <a:t>  – 4  –  10</a:t>
            </a:r>
          </a:p>
        </p:txBody>
      </p:sp>
      <p:cxnSp>
        <p:nvCxnSpPr>
          <p:cNvPr id="21" name="Raven puščični konektor 20"/>
          <p:cNvCxnSpPr/>
          <p:nvPr/>
        </p:nvCxnSpPr>
        <p:spPr>
          <a:xfrm>
            <a:off x="1115616" y="4365104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konektor 25"/>
          <p:cNvCxnSpPr/>
          <p:nvPr/>
        </p:nvCxnSpPr>
        <p:spPr>
          <a:xfrm flipH="1">
            <a:off x="1619672" y="4365104"/>
            <a:ext cx="57606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konektor 29"/>
          <p:cNvCxnSpPr/>
          <p:nvPr/>
        </p:nvCxnSpPr>
        <p:spPr>
          <a:xfrm flipH="1">
            <a:off x="2339752" y="4365104"/>
            <a:ext cx="792088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konektor 31"/>
          <p:cNvCxnSpPr/>
          <p:nvPr/>
        </p:nvCxnSpPr>
        <p:spPr>
          <a:xfrm flipH="1">
            <a:off x="3419872" y="4293096"/>
            <a:ext cx="36004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uščični konektor 34"/>
          <p:cNvCxnSpPr/>
          <p:nvPr/>
        </p:nvCxnSpPr>
        <p:spPr>
          <a:xfrm>
            <a:off x="1763688" y="4293096"/>
            <a:ext cx="208823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kotnik 38"/>
          <p:cNvSpPr/>
          <p:nvPr/>
        </p:nvSpPr>
        <p:spPr>
          <a:xfrm>
            <a:off x="2915816" y="3933056"/>
            <a:ext cx="504056" cy="432048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k 39"/>
          <p:cNvSpPr/>
          <p:nvPr/>
        </p:nvSpPr>
        <p:spPr>
          <a:xfrm>
            <a:off x="1835696" y="4653136"/>
            <a:ext cx="648072" cy="432048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Pravokotnik 41"/>
          <p:cNvSpPr/>
          <p:nvPr/>
        </p:nvSpPr>
        <p:spPr>
          <a:xfrm>
            <a:off x="3563888" y="4653136"/>
            <a:ext cx="864096" cy="432048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Pravokotnik 42"/>
          <p:cNvSpPr/>
          <p:nvPr/>
        </p:nvSpPr>
        <p:spPr>
          <a:xfrm>
            <a:off x="1187624" y="4005064"/>
            <a:ext cx="720080" cy="432048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PoljeZBesedilom 43"/>
          <p:cNvSpPr txBox="1"/>
          <p:nvPr/>
        </p:nvSpPr>
        <p:spPr>
          <a:xfrm>
            <a:off x="1619672" y="508518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– 7 x</a:t>
            </a:r>
            <a:r>
              <a:rPr lang="sl-SI" sz="4000" b="1" dirty="0"/>
              <a:t> =</a:t>
            </a:r>
            <a:r>
              <a:rPr lang="sl-SI" sz="2800" b="1" dirty="0"/>
              <a:t>  – 14</a:t>
            </a:r>
          </a:p>
        </p:txBody>
      </p:sp>
      <p:sp>
        <p:nvSpPr>
          <p:cNvPr id="54" name="PoljeZBesedilom 53"/>
          <p:cNvSpPr txBox="1"/>
          <p:nvPr/>
        </p:nvSpPr>
        <p:spPr>
          <a:xfrm>
            <a:off x="3491880" y="5229200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/ : ( - 7)</a:t>
            </a:r>
          </a:p>
        </p:txBody>
      </p:sp>
      <p:sp>
        <p:nvSpPr>
          <p:cNvPr id="55" name="PoljeZBesedilom 54"/>
          <p:cNvSpPr txBox="1"/>
          <p:nvPr/>
        </p:nvSpPr>
        <p:spPr>
          <a:xfrm>
            <a:off x="1691680" y="558924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x</a:t>
            </a:r>
            <a:r>
              <a:rPr lang="sl-SI" sz="4000" b="1" dirty="0"/>
              <a:t> =</a:t>
            </a:r>
            <a:r>
              <a:rPr lang="sl-SI" sz="2800" b="1" dirty="0"/>
              <a:t>  2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24624" t="40969" r="63200" b="52141"/>
          <a:stretch>
            <a:fillRect/>
          </a:stretch>
        </p:blipFill>
        <p:spPr bwMode="auto">
          <a:xfrm>
            <a:off x="467544" y="6165304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PoljeZBesedilom 57"/>
          <p:cNvSpPr txBox="1"/>
          <p:nvPr/>
        </p:nvSpPr>
        <p:spPr>
          <a:xfrm>
            <a:off x="4644008" y="38610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Pr.   – 2</a:t>
            </a:r>
            <a:r>
              <a:rPr lang="sl-SI" sz="2800" b="1" dirty="0">
                <a:solidFill>
                  <a:srgbClr val="0070C0"/>
                </a:solidFill>
              </a:rPr>
              <a:t>x</a:t>
            </a:r>
            <a:r>
              <a:rPr lang="sl-SI" sz="2800" b="1" dirty="0"/>
              <a:t> + 10 – </a:t>
            </a:r>
            <a:r>
              <a:rPr lang="sl-SI" sz="2800" b="1" dirty="0">
                <a:solidFill>
                  <a:srgbClr val="0070C0"/>
                </a:solidFill>
              </a:rPr>
              <a:t>x </a:t>
            </a:r>
            <a:r>
              <a:rPr lang="sl-SI" sz="2800" b="1" dirty="0"/>
              <a:t>= 4</a:t>
            </a:r>
            <a:r>
              <a:rPr lang="sl-SI" sz="2800" b="1" dirty="0">
                <a:solidFill>
                  <a:srgbClr val="0070C0"/>
                </a:solidFill>
              </a:rPr>
              <a:t>x</a:t>
            </a:r>
            <a:r>
              <a:rPr lang="sl-SI" sz="2800" b="1" dirty="0"/>
              <a:t> – 4</a:t>
            </a:r>
          </a:p>
        </p:txBody>
      </p:sp>
      <p:sp>
        <p:nvSpPr>
          <p:cNvPr id="59" name="PoljeZBesedilom 58"/>
          <p:cNvSpPr txBox="1"/>
          <p:nvPr/>
        </p:nvSpPr>
        <p:spPr>
          <a:xfrm>
            <a:off x="5004048" y="4365104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– 2 · </a:t>
            </a:r>
            <a:r>
              <a:rPr lang="sl-SI" sz="2800" b="1" dirty="0">
                <a:solidFill>
                  <a:srgbClr val="0070C0"/>
                </a:solidFill>
              </a:rPr>
              <a:t>2</a:t>
            </a:r>
            <a:r>
              <a:rPr lang="sl-SI" sz="2800" b="1" dirty="0"/>
              <a:t> + 10 – </a:t>
            </a:r>
            <a:r>
              <a:rPr lang="sl-SI" sz="2800" b="1" dirty="0">
                <a:solidFill>
                  <a:srgbClr val="0070C0"/>
                </a:solidFill>
              </a:rPr>
              <a:t>2 </a:t>
            </a:r>
            <a:r>
              <a:rPr lang="sl-SI" sz="2800" b="1" dirty="0"/>
              <a:t>= 4 · </a:t>
            </a:r>
            <a:r>
              <a:rPr lang="sl-SI" sz="2800" b="1" dirty="0">
                <a:solidFill>
                  <a:srgbClr val="0070C0"/>
                </a:solidFill>
              </a:rPr>
              <a:t>2</a:t>
            </a:r>
            <a:r>
              <a:rPr lang="sl-SI" sz="2800" b="1" dirty="0"/>
              <a:t> – 4</a:t>
            </a:r>
          </a:p>
        </p:txBody>
      </p:sp>
      <p:cxnSp>
        <p:nvCxnSpPr>
          <p:cNvPr id="61" name="Raven konektor 60"/>
          <p:cNvCxnSpPr/>
          <p:nvPr/>
        </p:nvCxnSpPr>
        <p:spPr>
          <a:xfrm>
            <a:off x="4499992" y="3501008"/>
            <a:ext cx="0" cy="3168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jeZBesedilom 61"/>
          <p:cNvSpPr txBox="1"/>
          <p:nvPr/>
        </p:nvSpPr>
        <p:spPr>
          <a:xfrm>
            <a:off x="5508104" y="486916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– 4 + 10 – </a:t>
            </a:r>
            <a:r>
              <a:rPr lang="sl-SI" sz="2800" b="1" dirty="0">
                <a:solidFill>
                  <a:srgbClr val="0070C0"/>
                </a:solidFill>
              </a:rPr>
              <a:t>2 </a:t>
            </a:r>
            <a:r>
              <a:rPr lang="sl-SI" sz="2800" b="1" dirty="0"/>
              <a:t>= 8 – 4</a:t>
            </a:r>
          </a:p>
        </p:txBody>
      </p:sp>
      <p:cxnSp>
        <p:nvCxnSpPr>
          <p:cNvPr id="64" name="Raven konektor 63"/>
          <p:cNvCxnSpPr/>
          <p:nvPr/>
        </p:nvCxnSpPr>
        <p:spPr>
          <a:xfrm>
            <a:off x="5148064" y="4869160"/>
            <a:ext cx="93610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ven konektor 66"/>
          <p:cNvCxnSpPr/>
          <p:nvPr/>
        </p:nvCxnSpPr>
        <p:spPr>
          <a:xfrm>
            <a:off x="7524328" y="4797152"/>
            <a:ext cx="64807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oljeZBesedilom 69"/>
          <p:cNvSpPr txBox="1"/>
          <p:nvPr/>
        </p:nvSpPr>
        <p:spPr>
          <a:xfrm>
            <a:off x="5580112" y="53012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        4 = 4</a:t>
            </a:r>
          </a:p>
        </p:txBody>
      </p:sp>
      <p:sp>
        <p:nvSpPr>
          <p:cNvPr id="71" name="PoljeZBesedilom 70"/>
          <p:cNvSpPr txBox="1"/>
          <p:nvPr/>
        </p:nvSpPr>
        <p:spPr>
          <a:xfrm>
            <a:off x="6012160" y="5733256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            L =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39" grpId="0" animBg="1"/>
      <p:bldP spid="40" grpId="0" animBg="1"/>
      <p:bldP spid="42" grpId="0" animBg="1"/>
      <p:bldP spid="43" grpId="0" animBg="1"/>
      <p:bldP spid="44" grpId="0"/>
      <p:bldP spid="54" grpId="0"/>
      <p:bldP spid="55" grpId="0"/>
      <p:bldP spid="58" grpId="0"/>
      <p:bldP spid="59" grpId="0"/>
      <p:bldP spid="62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714</Words>
  <Application>Microsoft Office PowerPoint</Application>
  <PresentationFormat>Diaprojekcija na zaslonu (4:3)</PresentationFormat>
  <Paragraphs>114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Officeova tema</vt:lpstr>
      <vt:lpstr>Enačbe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Enačbe</dc:title>
  <dc:creator>Irena</dc:creator>
  <cp:lastModifiedBy>Irena Kotnik</cp:lastModifiedBy>
  <cp:revision>32</cp:revision>
  <dcterms:created xsi:type="dcterms:W3CDTF">2021-10-18T08:27:22Z</dcterms:created>
  <dcterms:modified xsi:type="dcterms:W3CDTF">2023-09-28T17:53:41Z</dcterms:modified>
</cp:coreProperties>
</file>