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16AD6C-D4BF-4458-995D-03514FCB0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62908E7-431F-4718-A34F-3ECCF5A6E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D257FC9-5FFC-41DE-BE84-BA425236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4421ACD-7BF8-40EA-BDF3-3AE45D00F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36473B-4C9B-4105-8696-665785809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267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84BEC5-8490-400F-B546-F8056752E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0008523-5633-4262-88FF-CE8DD050E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D527CF-4CC3-4C07-9460-D314802A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1E4ED6D-F843-4694-9CFB-12F30702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31440AB-E132-46AD-B5BE-64096095A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032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63B963C2-2206-4821-A87C-ABEE0A370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5A08C17-C05B-449C-AEBF-8E7C02D1B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5E18B97-1254-49B7-8942-73CCADB9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8154C2A-5A0C-4A36-9A88-55B5D2C21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6FA9B4B-BE87-40BB-A599-2154B94F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660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DA6B1B-FCB9-4D90-B3AA-6231D211F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A6EA17-B056-4C41-9214-457EE9C81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486F20-8766-4471-B5EE-C53E765E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915BE70-60BF-4AFE-9C4A-0A9635F87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B9F1B52-EA65-4699-A4E4-18074FC0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64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F4618B-2028-4E1D-9E82-E1AC50695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FBA6A03-1289-4399-8FEE-434266A16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9FAB2B5-28AA-4AA2-BE24-94106F0A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3B4A540-259F-4969-A3CE-7EFAED18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CFD1E5A-4879-4C82-BE9D-0F860C63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990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3041D4-30F2-4E47-80B7-387075647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258D487-45C9-46D9-ABF0-4C65AD6DB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582B530-B878-4CB5-B3FA-8565249B0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6888E27-169A-41B8-8B68-4914034E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BA67A0A-3CA4-4168-A290-3D44665E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67F9DA1-2961-4E56-9FD5-41587E400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70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76600C-91A5-4045-85E7-19E62A865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AF8B0A3-B382-4FD1-B8ED-1E48F27A9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2D2B0C3-AB01-485F-9D85-4D007E4CF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51DA41A-35EE-43B9-9683-498E0EE1D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AB2B226-9532-4BAA-B4EB-68D2C4AF2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3F60890-D59B-404C-B31A-F7C9C6DF6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20EE101-348A-47EA-BCF9-88F2C4F0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B190F8ED-CA8E-44DA-B6E3-282C5CC37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05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9D4012-087F-4F61-99AA-65044A58E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7CF3D78-1202-4972-9E99-0A82B09A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51762FD1-C154-4446-934E-8DD5CEC1E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CFE869B-6872-4800-8182-DEC61CF1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152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67543BC-5B4C-4B72-B883-34246C9B4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BB214D8-3992-46C7-ACEE-B24A965D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669E39C-5BD0-419B-BB47-A83FA1BA9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012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D3B4D2-28F3-4922-AD4B-753A9FABA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5EFC554-BE11-4A9D-8517-496BD4487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7E28182-2395-4358-BAF5-1AC488183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5A0FC3B-5C68-4C1B-9446-C38E46FB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760B6D9-AC50-4FC5-9C66-056348C4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7BCB1E0-68EA-4E67-B177-10EB323F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514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C12671-F948-41FB-9F8E-776C20046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15AC161-DEC0-4012-900A-9100A1DC3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E0407E27-3980-4AEF-914C-62F51B31A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B842BC1-89EE-42E3-8E1E-3B29D3AAE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88126D9-CD41-436B-86DD-2685DC29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9F40206-035B-4968-91D2-BE894EF4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881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F5F858E-A650-4191-B422-9E0EF9E6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04B6297-282A-4147-AEF4-75FBEC8DE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2213F70-3A45-4E1D-9B35-37F46CAF8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D1BD7-3C15-4E52-BF03-0CCDCBE2B768}" type="datetimeFigureOut">
              <a:rPr lang="sl-SI" smtClean="0"/>
              <a:t>18.10.2021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8AC9206-8803-4EE0-BDCF-D71FE1C85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AEF832-8F3F-4B0B-83A2-853A14CA6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B792-018B-4435-AB18-B996C88BB8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522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428174-533D-4628-B551-F27CE4EB7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7165" y="397565"/>
            <a:ext cx="9144000" cy="780015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0070C0"/>
                </a:solidFill>
              </a:rPr>
              <a:t>Enačbe z oklepaji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8EBA2E4-A547-4F57-8E99-EAC0AF95070F}"/>
              </a:ext>
            </a:extLst>
          </p:cNvPr>
          <p:cNvSpPr txBox="1"/>
          <p:nvPr/>
        </p:nvSpPr>
        <p:spPr>
          <a:xfrm>
            <a:off x="596349" y="1391478"/>
            <a:ext cx="2592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Ponovitev snovi: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0293FE0-3920-4F85-B2AC-D2CB63C1C4C8}"/>
              </a:ext>
            </a:extLst>
          </p:cNvPr>
          <p:cNvSpPr txBox="1"/>
          <p:nvPr/>
        </p:nvSpPr>
        <p:spPr>
          <a:xfrm>
            <a:off x="583096" y="1914698"/>
            <a:ext cx="7379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1)    2x </a:t>
            </a:r>
            <a:r>
              <a:rPr lang="sl-SI" sz="2800" b="1" dirty="0">
                <a:solidFill>
                  <a:srgbClr val="0070C0"/>
                </a:solidFill>
              </a:rPr>
              <a:t>–</a:t>
            </a:r>
            <a:r>
              <a:rPr lang="sl-SI" sz="2800" dirty="0"/>
              <a:t> ( – 3x + 8x – 9) </a:t>
            </a:r>
            <a:r>
              <a:rPr lang="sl-SI" sz="2800" b="1" dirty="0">
                <a:solidFill>
                  <a:srgbClr val="C00000"/>
                </a:solidFill>
              </a:rPr>
              <a:t>+</a:t>
            </a:r>
            <a:r>
              <a:rPr lang="sl-SI" sz="2800" dirty="0"/>
              <a:t> ( – 2x + 7 – 4x) =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C5FC140-6AB0-4210-A891-5014D5D39437}"/>
              </a:ext>
            </a:extLst>
          </p:cNvPr>
          <p:cNvSpPr txBox="1"/>
          <p:nvPr/>
        </p:nvSpPr>
        <p:spPr>
          <a:xfrm>
            <a:off x="583095" y="3448396"/>
            <a:ext cx="110788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 Če je pred oklepajem znak  </a:t>
            </a:r>
            <a:r>
              <a:rPr lang="sl-SI" sz="2800" b="1" dirty="0">
                <a:solidFill>
                  <a:srgbClr val="0070C0"/>
                </a:solidFill>
              </a:rPr>
              <a:t>–</a:t>
            </a:r>
            <a:r>
              <a:rPr lang="sl-SI" sz="2800" dirty="0"/>
              <a:t> , oklepaj izpustimo in v oklepaju </a:t>
            </a:r>
            <a:r>
              <a:rPr lang="sl-SI" sz="2800" dirty="0">
                <a:solidFill>
                  <a:srgbClr val="0070C0"/>
                </a:solidFill>
              </a:rPr>
              <a:t>spremenimo </a:t>
            </a:r>
            <a:r>
              <a:rPr lang="sl-SI" sz="2800" dirty="0"/>
              <a:t>vse predznake.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A90825B-873E-4A8E-9284-DD7BC8EF532D}"/>
              </a:ext>
            </a:extLst>
          </p:cNvPr>
          <p:cNvSpPr txBox="1"/>
          <p:nvPr/>
        </p:nvSpPr>
        <p:spPr>
          <a:xfrm>
            <a:off x="596349" y="2601528"/>
            <a:ext cx="5764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= 2x </a:t>
            </a:r>
            <a:r>
              <a:rPr lang="sl-SI" sz="2800" b="1" dirty="0">
                <a:solidFill>
                  <a:srgbClr val="0070C0"/>
                </a:solidFill>
              </a:rPr>
              <a:t> +</a:t>
            </a:r>
            <a:r>
              <a:rPr lang="sl-SI" sz="2800" dirty="0"/>
              <a:t> 3x </a:t>
            </a:r>
            <a:r>
              <a:rPr lang="sl-SI" sz="2800" b="1" dirty="0">
                <a:solidFill>
                  <a:srgbClr val="0070C0"/>
                </a:solidFill>
              </a:rPr>
              <a:t>–</a:t>
            </a:r>
            <a:r>
              <a:rPr lang="sl-SI" sz="2800" dirty="0"/>
              <a:t> 8x </a:t>
            </a:r>
            <a:r>
              <a:rPr lang="sl-SI" sz="2800" b="1" dirty="0">
                <a:solidFill>
                  <a:srgbClr val="0070C0"/>
                </a:solidFill>
              </a:rPr>
              <a:t>+</a:t>
            </a:r>
            <a:r>
              <a:rPr lang="sl-SI" sz="2800" dirty="0"/>
              <a:t> 9 </a:t>
            </a:r>
            <a:r>
              <a:rPr lang="sl-SI" sz="2800" b="1" dirty="0">
                <a:solidFill>
                  <a:srgbClr val="C00000"/>
                </a:solidFill>
              </a:rPr>
              <a:t>–  </a:t>
            </a:r>
            <a:r>
              <a:rPr lang="sl-SI" sz="2800" dirty="0"/>
              <a:t>2x </a:t>
            </a:r>
            <a:r>
              <a:rPr lang="sl-SI" sz="2800" b="1" dirty="0">
                <a:solidFill>
                  <a:srgbClr val="C00000"/>
                </a:solidFill>
              </a:rPr>
              <a:t>+</a:t>
            </a:r>
            <a:r>
              <a:rPr lang="sl-SI" sz="2800" dirty="0"/>
              <a:t> 7 </a:t>
            </a:r>
            <a:r>
              <a:rPr lang="sl-SI" sz="2800" b="1" dirty="0">
                <a:solidFill>
                  <a:srgbClr val="C00000"/>
                </a:solidFill>
              </a:rPr>
              <a:t>–</a:t>
            </a:r>
            <a:r>
              <a:rPr lang="sl-SI" sz="2800" dirty="0"/>
              <a:t> 4x =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081A8CBD-D420-4FA9-B751-55BFDE58028C}"/>
              </a:ext>
            </a:extLst>
          </p:cNvPr>
          <p:cNvSpPr txBox="1"/>
          <p:nvPr/>
        </p:nvSpPr>
        <p:spPr>
          <a:xfrm>
            <a:off x="596349" y="4458874"/>
            <a:ext cx="110788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 Če je pred oklepajem znak  </a:t>
            </a:r>
            <a:r>
              <a:rPr lang="sl-SI" sz="2800" b="1" dirty="0">
                <a:solidFill>
                  <a:srgbClr val="C00000"/>
                </a:solidFill>
              </a:rPr>
              <a:t>+</a:t>
            </a:r>
            <a:r>
              <a:rPr lang="sl-SI" sz="2800" dirty="0"/>
              <a:t> , oklepaj izpustimo in v oklepaju </a:t>
            </a:r>
            <a:r>
              <a:rPr lang="sl-SI" sz="2800" dirty="0">
                <a:solidFill>
                  <a:srgbClr val="C00000"/>
                </a:solidFill>
              </a:rPr>
              <a:t>ohranimo</a:t>
            </a:r>
            <a:r>
              <a:rPr lang="sl-SI" sz="2800" dirty="0">
                <a:solidFill>
                  <a:srgbClr val="0070C0"/>
                </a:solidFill>
              </a:rPr>
              <a:t> </a:t>
            </a:r>
            <a:r>
              <a:rPr lang="sl-SI" sz="2800" dirty="0"/>
              <a:t>vse predznake. </a:t>
            </a:r>
          </a:p>
        </p:txBody>
      </p: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3ECEB663-0E02-4675-A14B-536DF82FC8AC}"/>
              </a:ext>
            </a:extLst>
          </p:cNvPr>
          <p:cNvCxnSpPr>
            <a:cxnSpLocks/>
          </p:cNvCxnSpPr>
          <p:nvPr/>
        </p:nvCxnSpPr>
        <p:spPr>
          <a:xfrm flipH="1">
            <a:off x="2134167" y="2252866"/>
            <a:ext cx="1" cy="4363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458396E2-CBEB-45FA-B44A-529FF304C848}"/>
              </a:ext>
            </a:extLst>
          </p:cNvPr>
          <p:cNvCxnSpPr>
            <a:cxnSpLocks/>
          </p:cNvCxnSpPr>
          <p:nvPr/>
        </p:nvCxnSpPr>
        <p:spPr>
          <a:xfrm flipH="1">
            <a:off x="3478696" y="2320307"/>
            <a:ext cx="119678" cy="4358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898FF863-DA89-44A5-921D-F6F661270058}"/>
              </a:ext>
            </a:extLst>
          </p:cNvPr>
          <p:cNvCxnSpPr>
            <a:cxnSpLocks/>
          </p:cNvCxnSpPr>
          <p:nvPr/>
        </p:nvCxnSpPr>
        <p:spPr>
          <a:xfrm>
            <a:off x="2845480" y="2277880"/>
            <a:ext cx="10600" cy="4783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>
            <a:extLst>
              <a:ext uri="{FF2B5EF4-FFF2-40B4-BE49-F238E27FC236}">
                <a16:creationId xmlns:a16="http://schemas.microsoft.com/office/drawing/2014/main" id="{7EB85B5F-0A9B-4658-B336-CFD346FDEEFF}"/>
              </a:ext>
            </a:extLst>
          </p:cNvPr>
          <p:cNvCxnSpPr>
            <a:cxnSpLocks/>
          </p:cNvCxnSpPr>
          <p:nvPr/>
        </p:nvCxnSpPr>
        <p:spPr>
          <a:xfrm flipH="1">
            <a:off x="5318979" y="2255877"/>
            <a:ext cx="622686" cy="54608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FF0F386E-B24C-40F2-B85D-0E28D695877F}"/>
              </a:ext>
            </a:extLst>
          </p:cNvPr>
          <p:cNvCxnSpPr>
            <a:cxnSpLocks/>
          </p:cNvCxnSpPr>
          <p:nvPr/>
        </p:nvCxnSpPr>
        <p:spPr>
          <a:xfrm flipH="1">
            <a:off x="4138411" y="2306002"/>
            <a:ext cx="487925" cy="46819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uščični povezovalnik 23">
            <a:extLst>
              <a:ext uri="{FF2B5EF4-FFF2-40B4-BE49-F238E27FC236}">
                <a16:creationId xmlns:a16="http://schemas.microsoft.com/office/drawing/2014/main" id="{7BBC8805-E5B5-4EC7-A64F-9D139E2874A0}"/>
              </a:ext>
            </a:extLst>
          </p:cNvPr>
          <p:cNvCxnSpPr>
            <a:cxnSpLocks/>
          </p:cNvCxnSpPr>
          <p:nvPr/>
        </p:nvCxnSpPr>
        <p:spPr>
          <a:xfrm flipH="1">
            <a:off x="4768948" y="2374649"/>
            <a:ext cx="562707" cy="37773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53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B2FA871-9A6C-4048-B61A-6FD283F64485}"/>
              </a:ext>
            </a:extLst>
          </p:cNvPr>
          <p:cNvSpPr txBox="1"/>
          <p:nvPr/>
        </p:nvSpPr>
        <p:spPr>
          <a:xfrm>
            <a:off x="168811" y="126610"/>
            <a:ext cx="5359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Učbenik </a:t>
            </a:r>
            <a:r>
              <a:rPr lang="sl-SI" sz="2800" dirty="0" err="1"/>
              <a:t>str</a:t>
            </a:r>
            <a:r>
              <a:rPr lang="sl-SI" sz="2800" dirty="0"/>
              <a:t> 46/ naloga 1. g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B793180-7CB3-4036-AD46-3437967CF029}"/>
              </a:ext>
            </a:extLst>
          </p:cNvPr>
          <p:cNvSpPr txBox="1"/>
          <p:nvPr/>
        </p:nvSpPr>
        <p:spPr>
          <a:xfrm>
            <a:off x="422030" y="858130"/>
            <a:ext cx="5359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– (x + 8) + ( 2x – 4) </a:t>
            </a:r>
            <a:r>
              <a:rPr lang="sl-SI" sz="3600" b="1" dirty="0"/>
              <a:t>=</a:t>
            </a:r>
            <a:r>
              <a:rPr lang="sl-SI" sz="2800" dirty="0"/>
              <a:t> 12 – (3x + 48)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DAB2E890-C9AF-42A8-86D8-856842AD4E3E}"/>
              </a:ext>
            </a:extLst>
          </p:cNvPr>
          <p:cNvSpPr txBox="1"/>
          <p:nvPr/>
        </p:nvSpPr>
        <p:spPr>
          <a:xfrm>
            <a:off x="436097" y="1589648"/>
            <a:ext cx="543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– x – 8 + 2x – 4 </a:t>
            </a:r>
            <a:r>
              <a:rPr lang="sl-SI" sz="3600" b="1" dirty="0">
                <a:solidFill>
                  <a:srgbClr val="FF0000"/>
                </a:solidFill>
              </a:rPr>
              <a:t>=</a:t>
            </a:r>
            <a:r>
              <a:rPr lang="sl-SI" sz="2800" dirty="0"/>
              <a:t> 12 – 3x – 48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2CFE0F8-489E-4579-948A-C59207B017F2}"/>
              </a:ext>
            </a:extLst>
          </p:cNvPr>
          <p:cNvSpPr txBox="1"/>
          <p:nvPr/>
        </p:nvSpPr>
        <p:spPr>
          <a:xfrm>
            <a:off x="436097" y="2321167"/>
            <a:ext cx="5444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– x + 2x  + 3x </a:t>
            </a:r>
            <a:r>
              <a:rPr lang="sl-SI" sz="3600" b="1" dirty="0">
                <a:solidFill>
                  <a:srgbClr val="FF0000"/>
                </a:solidFill>
              </a:rPr>
              <a:t>=</a:t>
            </a:r>
            <a:r>
              <a:rPr lang="sl-SI" sz="2800" dirty="0"/>
              <a:t> 12 – 48 + 8 + 4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6E787AB2-B625-4F5C-8C14-BC461BFBBE3A}"/>
              </a:ext>
            </a:extLst>
          </p:cNvPr>
          <p:cNvSpPr/>
          <p:nvPr/>
        </p:nvSpPr>
        <p:spPr>
          <a:xfrm>
            <a:off x="3798277" y="1730326"/>
            <a:ext cx="675249" cy="382542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>
            <a:extLst>
              <a:ext uri="{FF2B5EF4-FFF2-40B4-BE49-F238E27FC236}">
                <a16:creationId xmlns:a16="http://schemas.microsoft.com/office/drawing/2014/main" id="{488EA7EA-206D-4DDA-914A-6AA5819B8836}"/>
              </a:ext>
            </a:extLst>
          </p:cNvPr>
          <p:cNvSpPr/>
          <p:nvPr/>
        </p:nvSpPr>
        <p:spPr>
          <a:xfrm>
            <a:off x="2173457" y="2476283"/>
            <a:ext cx="675249" cy="382542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2E2809CA-2493-46D0-88C7-B882DAC93C44}"/>
              </a:ext>
            </a:extLst>
          </p:cNvPr>
          <p:cNvSpPr/>
          <p:nvPr/>
        </p:nvSpPr>
        <p:spPr>
          <a:xfrm>
            <a:off x="1322363" y="1730326"/>
            <a:ext cx="675249" cy="356976"/>
          </a:xfrm>
          <a:prstGeom prst="rect">
            <a:avLst/>
          </a:prstGeom>
          <a:solidFill>
            <a:schemeClr val="accent6">
              <a:lumMod val="40000"/>
              <a:lumOff val="6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0F64D1B3-D77E-4151-8548-2B307736F2C1}"/>
              </a:ext>
            </a:extLst>
          </p:cNvPr>
          <p:cNvSpPr/>
          <p:nvPr/>
        </p:nvSpPr>
        <p:spPr>
          <a:xfrm>
            <a:off x="4262511" y="2501849"/>
            <a:ext cx="548639" cy="356976"/>
          </a:xfrm>
          <a:prstGeom prst="rect">
            <a:avLst/>
          </a:prstGeom>
          <a:solidFill>
            <a:schemeClr val="accent6">
              <a:lumMod val="40000"/>
              <a:lumOff val="6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F7606C7C-2DE6-4E09-89C7-C70A85438A14}"/>
              </a:ext>
            </a:extLst>
          </p:cNvPr>
          <p:cNvSpPr/>
          <p:nvPr/>
        </p:nvSpPr>
        <p:spPr>
          <a:xfrm>
            <a:off x="2468881" y="1754852"/>
            <a:ext cx="675249" cy="332450"/>
          </a:xfrm>
          <a:prstGeom prst="rect">
            <a:avLst/>
          </a:prstGeom>
          <a:solidFill>
            <a:srgbClr val="FFFF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3E7EA5F6-4A0B-4622-8E99-DBF1A3198054}"/>
              </a:ext>
            </a:extLst>
          </p:cNvPr>
          <p:cNvSpPr/>
          <p:nvPr/>
        </p:nvSpPr>
        <p:spPr>
          <a:xfrm>
            <a:off x="4804117" y="2580712"/>
            <a:ext cx="675249" cy="332450"/>
          </a:xfrm>
          <a:prstGeom prst="rect">
            <a:avLst/>
          </a:prstGeom>
          <a:solidFill>
            <a:srgbClr val="FFFF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B3CEACAB-077B-4045-AEED-8ADD9FF23ECC}"/>
              </a:ext>
            </a:extLst>
          </p:cNvPr>
          <p:cNvSpPr txBox="1"/>
          <p:nvPr/>
        </p:nvSpPr>
        <p:spPr>
          <a:xfrm>
            <a:off x="5910775" y="1616567"/>
            <a:ext cx="62812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Člene z x-om prenesemo na levo stran, številke na desno stran enačbe.</a:t>
            </a:r>
          </a:p>
          <a:p>
            <a:r>
              <a:rPr lang="sl-SI" sz="2000" dirty="0">
                <a:solidFill>
                  <a:srgbClr val="002060"/>
                </a:solidFill>
              </a:rPr>
              <a:t>Ob prenosu člena čez </a:t>
            </a:r>
            <a:r>
              <a:rPr lang="sl-SI" sz="2000" b="1" dirty="0">
                <a:solidFill>
                  <a:srgbClr val="FF0000"/>
                </a:solidFill>
              </a:rPr>
              <a:t>enačaj</a:t>
            </a:r>
            <a:r>
              <a:rPr lang="sl-SI" sz="2000" dirty="0">
                <a:solidFill>
                  <a:srgbClr val="002060"/>
                </a:solidFill>
              </a:rPr>
              <a:t>  spremenimo predznak.</a:t>
            </a:r>
            <a:r>
              <a:rPr lang="sl-SI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3324D84-CD01-4802-9926-588BA6E4FC42}"/>
              </a:ext>
            </a:extLst>
          </p:cNvPr>
          <p:cNvSpPr txBox="1"/>
          <p:nvPr/>
        </p:nvSpPr>
        <p:spPr>
          <a:xfrm>
            <a:off x="6096000" y="1004872"/>
            <a:ext cx="25181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Odpravljanje oklepaja.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BF77A64-B733-441B-8C4D-7B3AEF340DBB}"/>
              </a:ext>
            </a:extLst>
          </p:cNvPr>
          <p:cNvSpPr txBox="1"/>
          <p:nvPr/>
        </p:nvSpPr>
        <p:spPr>
          <a:xfrm>
            <a:off x="506436" y="2849541"/>
            <a:ext cx="3615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            4x </a:t>
            </a:r>
            <a:r>
              <a:rPr lang="sl-SI" sz="3600" dirty="0"/>
              <a:t>=</a:t>
            </a:r>
            <a:r>
              <a:rPr lang="sl-SI" sz="2800" dirty="0"/>
              <a:t> – 24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EAD01EEF-D1B0-4DB2-88BD-476719C363B8}"/>
              </a:ext>
            </a:extLst>
          </p:cNvPr>
          <p:cNvSpPr txBox="1"/>
          <p:nvPr/>
        </p:nvSpPr>
        <p:spPr>
          <a:xfrm>
            <a:off x="3805311" y="294566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/ : 4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72D52453-D3C6-4745-A7A8-5B7BED79C85C}"/>
              </a:ext>
            </a:extLst>
          </p:cNvPr>
          <p:cNvSpPr txBox="1"/>
          <p:nvPr/>
        </p:nvSpPr>
        <p:spPr>
          <a:xfrm>
            <a:off x="2511081" y="3429000"/>
            <a:ext cx="1423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x =</a:t>
            </a:r>
            <a:r>
              <a:rPr lang="sl-SI" sz="2800" dirty="0"/>
              <a:t>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– 6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2C7A836-9927-40D1-BF31-733E33B2AA1B}"/>
              </a:ext>
            </a:extLst>
          </p:cNvPr>
          <p:cNvSpPr txBox="1"/>
          <p:nvPr/>
        </p:nvSpPr>
        <p:spPr>
          <a:xfrm>
            <a:off x="6013941" y="2715256"/>
            <a:ext cx="4656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err="1"/>
              <a:t>Pr:L</a:t>
            </a:r>
            <a:r>
              <a:rPr lang="sl-SI" sz="2800" dirty="0"/>
              <a:t>;      – (x + 8) + ( 2x – 4) </a:t>
            </a:r>
            <a:r>
              <a:rPr lang="sl-SI" sz="3600" dirty="0"/>
              <a:t>=</a:t>
            </a:r>
            <a:endParaRPr lang="sl-SI" sz="2800" dirty="0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C5C8E456-2AA3-413E-9811-D1B8A7B76B44}"/>
              </a:ext>
            </a:extLst>
          </p:cNvPr>
          <p:cNvSpPr txBox="1"/>
          <p:nvPr/>
        </p:nvSpPr>
        <p:spPr>
          <a:xfrm>
            <a:off x="629528" y="4212531"/>
            <a:ext cx="3369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D:    12 – (3x + 48) = 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279E2BF-4D28-4482-BFE6-6CF94F18CC3A}"/>
              </a:ext>
            </a:extLst>
          </p:cNvPr>
          <p:cNvSpPr txBox="1"/>
          <p:nvPr/>
        </p:nvSpPr>
        <p:spPr>
          <a:xfrm>
            <a:off x="6631745" y="3189513"/>
            <a:ext cx="4839283" cy="64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=  – (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sl-SI" sz="2800" b="1" dirty="0"/>
              <a:t>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sl-SI" sz="2800" dirty="0"/>
              <a:t> + 8) + ( 2·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(– 6)</a:t>
            </a:r>
            <a:r>
              <a:rPr lang="sl-SI" sz="2800" dirty="0"/>
              <a:t> – 4) </a:t>
            </a:r>
            <a:r>
              <a:rPr lang="sl-SI" sz="3600" dirty="0"/>
              <a:t>=</a:t>
            </a:r>
            <a:endParaRPr lang="sl-SI" sz="2800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9BCAC627-3CA3-4381-B394-DB1648A28AA9}"/>
              </a:ext>
            </a:extLst>
          </p:cNvPr>
          <p:cNvSpPr txBox="1"/>
          <p:nvPr/>
        </p:nvSpPr>
        <p:spPr>
          <a:xfrm>
            <a:off x="5757203" y="319394"/>
            <a:ext cx="6265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V preizkusu izračunaj najprej račune v oklepaju.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F8B650AE-B191-4B7C-8503-10A45E77A455}"/>
              </a:ext>
            </a:extLst>
          </p:cNvPr>
          <p:cNvSpPr txBox="1"/>
          <p:nvPr/>
        </p:nvSpPr>
        <p:spPr>
          <a:xfrm>
            <a:off x="6631745" y="3805320"/>
            <a:ext cx="4853356" cy="647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=  – ( </a:t>
            </a:r>
            <a:r>
              <a:rPr lang="sl-SI" sz="2800" b="1" dirty="0">
                <a:solidFill>
                  <a:srgbClr val="002060"/>
                </a:solidFill>
              </a:rPr>
              <a:t>+ 2</a:t>
            </a:r>
            <a:r>
              <a:rPr lang="sl-SI" sz="2800" dirty="0"/>
              <a:t>) + ( </a:t>
            </a:r>
            <a:r>
              <a:rPr lang="sl-SI" sz="2800" b="1" dirty="0">
                <a:solidFill>
                  <a:srgbClr val="00B050"/>
                </a:solidFill>
              </a:rPr>
              <a:t>– 12 </a:t>
            </a:r>
            <a:r>
              <a:rPr lang="sl-SI" sz="2800" dirty="0"/>
              <a:t>– 4) </a:t>
            </a:r>
            <a:r>
              <a:rPr lang="sl-SI" sz="3600" dirty="0"/>
              <a:t>=</a:t>
            </a:r>
            <a:endParaRPr lang="sl-SI" sz="2800" dirty="0"/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287E4090-B60A-407A-8F67-D78D5CA274CE}"/>
              </a:ext>
            </a:extLst>
          </p:cNvPr>
          <p:cNvCxnSpPr>
            <a:cxnSpLocks/>
          </p:cNvCxnSpPr>
          <p:nvPr/>
        </p:nvCxnSpPr>
        <p:spPr>
          <a:xfrm>
            <a:off x="7512149" y="3800929"/>
            <a:ext cx="128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ovezovalnik 30">
            <a:extLst>
              <a:ext uri="{FF2B5EF4-FFF2-40B4-BE49-F238E27FC236}">
                <a16:creationId xmlns:a16="http://schemas.microsoft.com/office/drawing/2014/main" id="{7A38CCC6-06B1-4D95-AE90-B77B7DC572EC}"/>
              </a:ext>
            </a:extLst>
          </p:cNvPr>
          <p:cNvCxnSpPr>
            <a:cxnSpLocks/>
          </p:cNvCxnSpPr>
          <p:nvPr/>
        </p:nvCxnSpPr>
        <p:spPr>
          <a:xfrm>
            <a:off x="9272954" y="3804838"/>
            <a:ext cx="10644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5C3F37D-C14A-4157-A039-F29BD2E74D14}"/>
              </a:ext>
            </a:extLst>
          </p:cNvPr>
          <p:cNvSpPr txBox="1"/>
          <p:nvPr/>
        </p:nvSpPr>
        <p:spPr>
          <a:xfrm>
            <a:off x="6645810" y="4394746"/>
            <a:ext cx="4839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=  – </a:t>
            </a:r>
            <a:r>
              <a:rPr lang="sl-SI" sz="2800" b="1" dirty="0">
                <a:solidFill>
                  <a:srgbClr val="002060"/>
                </a:solidFill>
              </a:rPr>
              <a:t>2</a:t>
            </a:r>
            <a:r>
              <a:rPr lang="sl-SI" sz="2800" dirty="0"/>
              <a:t> + ( </a:t>
            </a:r>
            <a:r>
              <a:rPr lang="sl-SI" sz="2800" b="1" dirty="0">
                <a:solidFill>
                  <a:srgbClr val="C00000"/>
                </a:solidFill>
              </a:rPr>
              <a:t>– 16</a:t>
            </a:r>
            <a:r>
              <a:rPr lang="sl-SI" sz="2800" dirty="0"/>
              <a:t>) </a:t>
            </a:r>
            <a:r>
              <a:rPr lang="sl-SI" sz="3600" dirty="0"/>
              <a:t>=</a:t>
            </a:r>
            <a:endParaRPr lang="sl-SI" sz="2800" dirty="0"/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6B122B6B-5A2E-4750-80E4-15F30B31D6FC}"/>
              </a:ext>
            </a:extLst>
          </p:cNvPr>
          <p:cNvCxnSpPr>
            <a:cxnSpLocks/>
          </p:cNvCxnSpPr>
          <p:nvPr/>
        </p:nvCxnSpPr>
        <p:spPr>
          <a:xfrm>
            <a:off x="8925951" y="4401376"/>
            <a:ext cx="106445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039FAB8-BA53-4642-B327-B27F45C5F895}"/>
              </a:ext>
            </a:extLst>
          </p:cNvPr>
          <p:cNvSpPr txBox="1"/>
          <p:nvPr/>
        </p:nvSpPr>
        <p:spPr>
          <a:xfrm>
            <a:off x="6631737" y="5014207"/>
            <a:ext cx="4839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=  – </a:t>
            </a:r>
            <a:r>
              <a:rPr lang="sl-SI" sz="2800" b="1" dirty="0"/>
              <a:t>2</a:t>
            </a:r>
            <a:r>
              <a:rPr lang="sl-SI" sz="2800" dirty="0"/>
              <a:t> </a:t>
            </a:r>
            <a:r>
              <a:rPr lang="sl-SI" sz="2800" b="1" dirty="0"/>
              <a:t>– 16</a:t>
            </a:r>
            <a:r>
              <a:rPr lang="sl-SI" sz="2800" dirty="0"/>
              <a:t> </a:t>
            </a:r>
            <a:r>
              <a:rPr lang="sl-SI" sz="3600" dirty="0"/>
              <a:t>= – </a:t>
            </a:r>
            <a:r>
              <a:rPr lang="sl-SI" sz="2800" dirty="0"/>
              <a:t>18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4536164-E04D-496B-880C-F068640E7B53}"/>
              </a:ext>
            </a:extLst>
          </p:cNvPr>
          <p:cNvSpPr txBox="1"/>
          <p:nvPr/>
        </p:nvSpPr>
        <p:spPr>
          <a:xfrm>
            <a:off x="946051" y="4701117"/>
            <a:ext cx="3833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= 12 – (3 ·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(– 6)</a:t>
            </a:r>
            <a:r>
              <a:rPr lang="sl-SI" sz="2800" dirty="0"/>
              <a:t> + 48) =   </a:t>
            </a:r>
          </a:p>
        </p:txBody>
      </p: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DBB760A0-2E2D-48AF-BD48-15B7F9487E71}"/>
              </a:ext>
            </a:extLst>
          </p:cNvPr>
          <p:cNvCxnSpPr>
            <a:cxnSpLocks/>
          </p:cNvCxnSpPr>
          <p:nvPr/>
        </p:nvCxnSpPr>
        <p:spPr>
          <a:xfrm>
            <a:off x="2082016" y="5122249"/>
            <a:ext cx="111838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E5BEFEB3-53AB-4119-9486-1D725F74AEDB}"/>
              </a:ext>
            </a:extLst>
          </p:cNvPr>
          <p:cNvSpPr txBox="1"/>
          <p:nvPr/>
        </p:nvSpPr>
        <p:spPr>
          <a:xfrm>
            <a:off x="946051" y="5089629"/>
            <a:ext cx="3814103" cy="5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= 12 – (</a:t>
            </a:r>
            <a:r>
              <a:rPr lang="sl-SI" sz="2800" b="1" dirty="0">
                <a:solidFill>
                  <a:srgbClr val="0070C0"/>
                </a:solidFill>
              </a:rPr>
              <a:t>– 18</a:t>
            </a:r>
            <a:r>
              <a:rPr lang="sl-SI" sz="2800" dirty="0">
                <a:solidFill>
                  <a:srgbClr val="0070C0"/>
                </a:solidFill>
              </a:rPr>
              <a:t> </a:t>
            </a:r>
            <a:r>
              <a:rPr lang="sl-SI" sz="2800" dirty="0"/>
              <a:t>+ 48) =   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410CB486-362D-4EE6-A59F-6A9350D33409}"/>
              </a:ext>
            </a:extLst>
          </p:cNvPr>
          <p:cNvSpPr txBox="1"/>
          <p:nvPr/>
        </p:nvSpPr>
        <p:spPr>
          <a:xfrm>
            <a:off x="879818" y="5656303"/>
            <a:ext cx="2634177" cy="520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= 12 – (</a:t>
            </a:r>
            <a:r>
              <a:rPr lang="sl-SI" sz="2800" dirty="0">
                <a:solidFill>
                  <a:srgbClr val="0070C0"/>
                </a:solidFill>
              </a:rPr>
              <a:t> </a:t>
            </a:r>
            <a:r>
              <a:rPr lang="sl-SI" sz="2800" dirty="0"/>
              <a:t>+ 30) =   </a:t>
            </a:r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0252E415-FDE7-4639-8E25-EF8E61C1FD6C}"/>
              </a:ext>
            </a:extLst>
          </p:cNvPr>
          <p:cNvCxnSpPr>
            <a:cxnSpLocks/>
          </p:cNvCxnSpPr>
          <p:nvPr/>
        </p:nvCxnSpPr>
        <p:spPr>
          <a:xfrm>
            <a:off x="2203351" y="5616505"/>
            <a:ext cx="1259059" cy="985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189BE39F-41EC-4790-AC4A-AFA71686A913}"/>
              </a:ext>
            </a:extLst>
          </p:cNvPr>
          <p:cNvSpPr txBox="1"/>
          <p:nvPr/>
        </p:nvSpPr>
        <p:spPr>
          <a:xfrm>
            <a:off x="856368" y="6183613"/>
            <a:ext cx="2634177" cy="520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= 12 – 30 =  – 18 </a:t>
            </a:r>
          </a:p>
        </p:txBody>
      </p:sp>
      <p:sp>
        <p:nvSpPr>
          <p:cNvPr id="44" name="Pravokotnik 43">
            <a:extLst>
              <a:ext uri="{FF2B5EF4-FFF2-40B4-BE49-F238E27FC236}">
                <a16:creationId xmlns:a16="http://schemas.microsoft.com/office/drawing/2014/main" id="{20CAAD06-39BE-48C1-B41F-676AD53C1A9F}"/>
              </a:ext>
            </a:extLst>
          </p:cNvPr>
          <p:cNvSpPr/>
          <p:nvPr/>
        </p:nvSpPr>
        <p:spPr>
          <a:xfrm>
            <a:off x="2641207" y="6196826"/>
            <a:ext cx="821203" cy="520269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ravokotnik 44">
            <a:extLst>
              <a:ext uri="{FF2B5EF4-FFF2-40B4-BE49-F238E27FC236}">
                <a16:creationId xmlns:a16="http://schemas.microsoft.com/office/drawing/2014/main" id="{4E6DC496-6278-4F04-ACB5-2D143804864F}"/>
              </a:ext>
            </a:extLst>
          </p:cNvPr>
          <p:cNvSpPr/>
          <p:nvPr/>
        </p:nvSpPr>
        <p:spPr>
          <a:xfrm>
            <a:off x="8813411" y="5136989"/>
            <a:ext cx="821203" cy="520269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E319D949-CB25-420B-AF29-8CF7A22FE06B}"/>
              </a:ext>
            </a:extLst>
          </p:cNvPr>
          <p:cNvSpPr txBox="1"/>
          <p:nvPr/>
        </p:nvSpPr>
        <p:spPr>
          <a:xfrm>
            <a:off x="5013374" y="5853128"/>
            <a:ext cx="1002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/>
              <a:t>L = 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4F5137BB-89D4-4F0E-9388-B9314581B5AD}"/>
                  </a:ext>
                </a:extLst>
              </p:cNvPr>
              <p:cNvSpPr txBox="1"/>
              <p:nvPr/>
            </p:nvSpPr>
            <p:spPr>
              <a:xfrm>
                <a:off x="4119288" y="3711250"/>
                <a:ext cx="18841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ℛ</m:t>
                      </m:r>
                      <m:r>
                        <a:rPr lang="sl-SI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={ −6}</m:t>
                      </m:r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48" name="PoljeZBesedilom 47">
                <a:extLst>
                  <a:ext uri="{FF2B5EF4-FFF2-40B4-BE49-F238E27FC236}">
                    <a16:creationId xmlns:a16="http://schemas.microsoft.com/office/drawing/2014/main" id="{4F5137BB-89D4-4F0E-9388-B9314581B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288" y="3711250"/>
                <a:ext cx="188410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096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33" grpId="0"/>
      <p:bldP spid="35" grpId="0"/>
      <p:bldP spid="36" grpId="0"/>
      <p:bldP spid="39" grpId="0"/>
      <p:bldP spid="40" grpId="0"/>
      <p:bldP spid="43" grpId="0"/>
      <p:bldP spid="44" grpId="0" animBg="1"/>
      <p:bldP spid="45" grpId="0" animBg="1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E972A9A-502A-4633-9857-F51670A56ECA}"/>
              </a:ext>
            </a:extLst>
          </p:cNvPr>
          <p:cNvSpPr txBox="1"/>
          <p:nvPr/>
        </p:nvSpPr>
        <p:spPr>
          <a:xfrm>
            <a:off x="956602" y="1181686"/>
            <a:ext cx="8553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2) Množenje: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8EA0170-F431-4E4F-858B-B0957FA52B41}"/>
              </a:ext>
            </a:extLst>
          </p:cNvPr>
          <p:cNvSpPr txBox="1"/>
          <p:nvPr/>
        </p:nvSpPr>
        <p:spPr>
          <a:xfrm>
            <a:off x="956602" y="2332892"/>
            <a:ext cx="4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3( 2x – 7)  = </a:t>
            </a:r>
            <a:r>
              <a:rPr lang="sl-SI" sz="2800" dirty="0">
                <a:solidFill>
                  <a:srgbClr val="002060"/>
                </a:solidFill>
              </a:rPr>
              <a:t>6x - 21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2BDC31C-ADD0-4EB5-93CD-7EE763C7C6C8}"/>
              </a:ext>
            </a:extLst>
          </p:cNvPr>
          <p:cNvSpPr txBox="1"/>
          <p:nvPr/>
        </p:nvSpPr>
        <p:spPr>
          <a:xfrm>
            <a:off x="820614" y="3091683"/>
            <a:ext cx="5275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–5( 4x – 7)  = </a:t>
            </a:r>
            <a:r>
              <a:rPr lang="sl-SI" sz="2800" dirty="0">
                <a:solidFill>
                  <a:srgbClr val="002060"/>
                </a:solidFill>
              </a:rPr>
              <a:t>– 20x + 35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B84235D6-2027-4CEC-AD73-0B76DD72119F}"/>
              </a:ext>
            </a:extLst>
          </p:cNvPr>
          <p:cNvSpPr txBox="1"/>
          <p:nvPr/>
        </p:nvSpPr>
        <p:spPr>
          <a:xfrm>
            <a:off x="1109002" y="3850474"/>
            <a:ext cx="7176869" cy="538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– ( 2x – 7) ·8  =  </a:t>
            </a:r>
            <a:r>
              <a:rPr lang="sl-SI" sz="2800" dirty="0">
                <a:solidFill>
                  <a:srgbClr val="002060"/>
                </a:solidFill>
              </a:rPr>
              <a:t>– (16x – 56) = – 16x + 56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C09E56D5-8E72-4629-BCBE-F54FEA43D6CA}"/>
              </a:ext>
            </a:extLst>
          </p:cNvPr>
          <p:cNvSpPr txBox="1"/>
          <p:nvPr/>
        </p:nvSpPr>
        <p:spPr>
          <a:xfrm>
            <a:off x="1109002" y="4732357"/>
            <a:ext cx="11082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3x – ( 4x – 5 + 9x) ·(–2)  = </a:t>
            </a:r>
            <a:r>
              <a:rPr lang="sl-SI" sz="2800" dirty="0">
                <a:solidFill>
                  <a:srgbClr val="002060"/>
                </a:solidFill>
              </a:rPr>
              <a:t>3x  –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(– 8x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+ 10 </a:t>
            </a:r>
            <a:r>
              <a:rPr lang="sl-SI" sz="2800" dirty="0">
                <a:solidFill>
                  <a:srgbClr val="C00000"/>
                </a:solidFill>
              </a:rPr>
              <a:t>– 18x</a:t>
            </a:r>
            <a:r>
              <a:rPr lang="sl-SI" sz="2800" dirty="0">
                <a:solidFill>
                  <a:srgbClr val="002060"/>
                </a:solidFill>
              </a:rPr>
              <a:t>) = 3x + 8x – 10 + 18x</a:t>
            </a:r>
          </a:p>
        </p:txBody>
      </p:sp>
      <p:sp>
        <p:nvSpPr>
          <p:cNvPr id="14" name="Prostoročno: oblika 13">
            <a:extLst>
              <a:ext uri="{FF2B5EF4-FFF2-40B4-BE49-F238E27FC236}">
                <a16:creationId xmlns:a16="http://schemas.microsoft.com/office/drawing/2014/main" id="{51350368-1F86-4480-B8BD-E44ABD1E925A}"/>
              </a:ext>
            </a:extLst>
          </p:cNvPr>
          <p:cNvSpPr/>
          <p:nvPr/>
        </p:nvSpPr>
        <p:spPr>
          <a:xfrm>
            <a:off x="2236763" y="4529797"/>
            <a:ext cx="2039815" cy="337625"/>
          </a:xfrm>
          <a:custGeom>
            <a:avLst/>
            <a:gdLst>
              <a:gd name="connsiteX0" fmla="*/ 0 w 2039815"/>
              <a:gd name="connsiteY0" fmla="*/ 309489 h 337625"/>
              <a:gd name="connsiteX1" fmla="*/ 70339 w 2039815"/>
              <a:gd name="connsiteY1" fmla="*/ 267286 h 337625"/>
              <a:gd name="connsiteX2" fmla="*/ 98474 w 2039815"/>
              <a:gd name="connsiteY2" fmla="*/ 225083 h 337625"/>
              <a:gd name="connsiteX3" fmla="*/ 140677 w 2039815"/>
              <a:gd name="connsiteY3" fmla="*/ 211015 h 337625"/>
              <a:gd name="connsiteX4" fmla="*/ 225083 w 2039815"/>
              <a:gd name="connsiteY4" fmla="*/ 168812 h 337625"/>
              <a:gd name="connsiteX5" fmla="*/ 253219 w 2039815"/>
              <a:gd name="connsiteY5" fmla="*/ 140677 h 337625"/>
              <a:gd name="connsiteX6" fmla="*/ 379828 w 2039815"/>
              <a:gd name="connsiteY6" fmla="*/ 98474 h 337625"/>
              <a:gd name="connsiteX7" fmla="*/ 464234 w 2039815"/>
              <a:gd name="connsiteY7" fmla="*/ 56271 h 337625"/>
              <a:gd name="connsiteX8" fmla="*/ 548640 w 2039815"/>
              <a:gd name="connsiteY8" fmla="*/ 28135 h 337625"/>
              <a:gd name="connsiteX9" fmla="*/ 675249 w 2039815"/>
              <a:gd name="connsiteY9" fmla="*/ 0 h 337625"/>
              <a:gd name="connsiteX10" fmla="*/ 1252025 w 2039815"/>
              <a:gd name="connsiteY10" fmla="*/ 14068 h 337625"/>
              <a:gd name="connsiteX11" fmla="*/ 1378634 w 2039815"/>
              <a:gd name="connsiteY11" fmla="*/ 28135 h 337625"/>
              <a:gd name="connsiteX12" fmla="*/ 1730326 w 2039815"/>
              <a:gd name="connsiteY12" fmla="*/ 42203 h 337625"/>
              <a:gd name="connsiteX13" fmla="*/ 1786597 w 2039815"/>
              <a:gd name="connsiteY13" fmla="*/ 56271 h 337625"/>
              <a:gd name="connsiteX14" fmla="*/ 1871003 w 2039815"/>
              <a:gd name="connsiteY14" fmla="*/ 84406 h 337625"/>
              <a:gd name="connsiteX15" fmla="*/ 1941342 w 2039815"/>
              <a:gd name="connsiteY15" fmla="*/ 126609 h 337625"/>
              <a:gd name="connsiteX16" fmla="*/ 1969477 w 2039815"/>
              <a:gd name="connsiteY16" fmla="*/ 154745 h 337625"/>
              <a:gd name="connsiteX17" fmla="*/ 2011680 w 2039815"/>
              <a:gd name="connsiteY17" fmla="*/ 281354 h 337625"/>
              <a:gd name="connsiteX18" fmla="*/ 2039815 w 2039815"/>
              <a:gd name="connsiteY18" fmla="*/ 337625 h 33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039815" h="337625">
                <a:moveTo>
                  <a:pt x="0" y="309489"/>
                </a:moveTo>
                <a:cubicBezTo>
                  <a:pt x="23446" y="295421"/>
                  <a:pt x="49579" y="285080"/>
                  <a:pt x="70339" y="267286"/>
                </a:cubicBezTo>
                <a:cubicBezTo>
                  <a:pt x="83176" y="256283"/>
                  <a:pt x="85272" y="235645"/>
                  <a:pt x="98474" y="225083"/>
                </a:cubicBezTo>
                <a:cubicBezTo>
                  <a:pt x="110053" y="215820"/>
                  <a:pt x="127414" y="217647"/>
                  <a:pt x="140677" y="211015"/>
                </a:cubicBezTo>
                <a:cubicBezTo>
                  <a:pt x="249759" y="156474"/>
                  <a:pt x="119004" y="204172"/>
                  <a:pt x="225083" y="168812"/>
                </a:cubicBezTo>
                <a:cubicBezTo>
                  <a:pt x="234462" y="159434"/>
                  <a:pt x="241356" y="146608"/>
                  <a:pt x="253219" y="140677"/>
                </a:cubicBezTo>
                <a:cubicBezTo>
                  <a:pt x="253236" y="140669"/>
                  <a:pt x="358717" y="105511"/>
                  <a:pt x="379828" y="98474"/>
                </a:cubicBezTo>
                <a:cubicBezTo>
                  <a:pt x="533726" y="47175"/>
                  <a:pt x="300629" y="128985"/>
                  <a:pt x="464234" y="56271"/>
                </a:cubicBezTo>
                <a:cubicBezTo>
                  <a:pt x="491335" y="44226"/>
                  <a:pt x="519868" y="35328"/>
                  <a:pt x="548640" y="28135"/>
                </a:cubicBezTo>
                <a:cubicBezTo>
                  <a:pt x="628108" y="8269"/>
                  <a:pt x="585952" y="17860"/>
                  <a:pt x="675249" y="0"/>
                </a:cubicBezTo>
                <a:lnTo>
                  <a:pt x="1252025" y="14068"/>
                </a:lnTo>
                <a:cubicBezTo>
                  <a:pt x="1294454" y="15765"/>
                  <a:pt x="1336245" y="25642"/>
                  <a:pt x="1378634" y="28135"/>
                </a:cubicBezTo>
                <a:cubicBezTo>
                  <a:pt x="1495756" y="35024"/>
                  <a:pt x="1613095" y="37514"/>
                  <a:pt x="1730326" y="42203"/>
                </a:cubicBezTo>
                <a:cubicBezTo>
                  <a:pt x="1749083" y="46892"/>
                  <a:pt x="1768078" y="50715"/>
                  <a:pt x="1786597" y="56271"/>
                </a:cubicBezTo>
                <a:cubicBezTo>
                  <a:pt x="1815003" y="64793"/>
                  <a:pt x="1871003" y="84406"/>
                  <a:pt x="1871003" y="84406"/>
                </a:cubicBezTo>
                <a:cubicBezTo>
                  <a:pt x="1942298" y="155698"/>
                  <a:pt x="1850027" y="71818"/>
                  <a:pt x="1941342" y="126609"/>
                </a:cubicBezTo>
                <a:cubicBezTo>
                  <a:pt x="1952715" y="133433"/>
                  <a:pt x="1960099" y="145366"/>
                  <a:pt x="1969477" y="154745"/>
                </a:cubicBezTo>
                <a:lnTo>
                  <a:pt x="2011680" y="281354"/>
                </a:lnTo>
                <a:cubicBezTo>
                  <a:pt x="2027845" y="329848"/>
                  <a:pt x="2015263" y="313071"/>
                  <a:pt x="2039815" y="337625"/>
                </a:cubicBezTo>
              </a:path>
            </a:pathLst>
          </a:cu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ostoročno: oblika 14">
            <a:extLst>
              <a:ext uri="{FF2B5EF4-FFF2-40B4-BE49-F238E27FC236}">
                <a16:creationId xmlns:a16="http://schemas.microsoft.com/office/drawing/2014/main" id="{A76F92EE-45B2-44DC-B6F4-1199B1CD844A}"/>
              </a:ext>
            </a:extLst>
          </p:cNvPr>
          <p:cNvSpPr/>
          <p:nvPr/>
        </p:nvSpPr>
        <p:spPr>
          <a:xfrm>
            <a:off x="2897945" y="4698609"/>
            <a:ext cx="1209821" cy="168813"/>
          </a:xfrm>
          <a:custGeom>
            <a:avLst/>
            <a:gdLst>
              <a:gd name="connsiteX0" fmla="*/ 0 w 1209821"/>
              <a:gd name="connsiteY0" fmla="*/ 98474 h 168813"/>
              <a:gd name="connsiteX1" fmla="*/ 154744 w 1209821"/>
              <a:gd name="connsiteY1" fmla="*/ 42203 h 168813"/>
              <a:gd name="connsiteX2" fmla="*/ 196947 w 1209821"/>
              <a:gd name="connsiteY2" fmla="*/ 28136 h 168813"/>
              <a:gd name="connsiteX3" fmla="*/ 407963 w 1209821"/>
              <a:gd name="connsiteY3" fmla="*/ 0 h 168813"/>
              <a:gd name="connsiteX4" fmla="*/ 872197 w 1209821"/>
              <a:gd name="connsiteY4" fmla="*/ 14068 h 168813"/>
              <a:gd name="connsiteX5" fmla="*/ 956603 w 1209821"/>
              <a:gd name="connsiteY5" fmla="*/ 42203 h 168813"/>
              <a:gd name="connsiteX6" fmla="*/ 1083212 w 1209821"/>
              <a:gd name="connsiteY6" fmla="*/ 84406 h 168813"/>
              <a:gd name="connsiteX7" fmla="*/ 1125415 w 1209821"/>
              <a:gd name="connsiteY7" fmla="*/ 98474 h 168813"/>
              <a:gd name="connsiteX8" fmla="*/ 1167618 w 1209821"/>
              <a:gd name="connsiteY8" fmla="*/ 112542 h 168813"/>
              <a:gd name="connsiteX9" fmla="*/ 1209821 w 1209821"/>
              <a:gd name="connsiteY9" fmla="*/ 168813 h 16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09821" h="168813">
                <a:moveTo>
                  <a:pt x="0" y="98474"/>
                </a:moveTo>
                <a:cubicBezTo>
                  <a:pt x="97863" y="59329"/>
                  <a:pt x="46395" y="78319"/>
                  <a:pt x="154744" y="42203"/>
                </a:cubicBezTo>
                <a:cubicBezTo>
                  <a:pt x="168812" y="37514"/>
                  <a:pt x="182233" y="29975"/>
                  <a:pt x="196947" y="28136"/>
                </a:cubicBezTo>
                <a:cubicBezTo>
                  <a:pt x="342391" y="9955"/>
                  <a:pt x="272063" y="19415"/>
                  <a:pt x="407963" y="0"/>
                </a:cubicBezTo>
                <a:cubicBezTo>
                  <a:pt x="562708" y="4689"/>
                  <a:pt x="717837" y="2194"/>
                  <a:pt x="872197" y="14068"/>
                </a:cubicBezTo>
                <a:cubicBezTo>
                  <a:pt x="901767" y="16343"/>
                  <a:pt x="928468" y="32825"/>
                  <a:pt x="956603" y="42203"/>
                </a:cubicBezTo>
                <a:lnTo>
                  <a:pt x="1083212" y="84406"/>
                </a:lnTo>
                <a:lnTo>
                  <a:pt x="1125415" y="98474"/>
                </a:lnTo>
                <a:lnTo>
                  <a:pt x="1167618" y="112542"/>
                </a:lnTo>
                <a:cubicBezTo>
                  <a:pt x="1199432" y="160263"/>
                  <a:pt x="1183798" y="142790"/>
                  <a:pt x="1209821" y="168813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ostoročno: oblika 15">
            <a:extLst>
              <a:ext uri="{FF2B5EF4-FFF2-40B4-BE49-F238E27FC236}">
                <a16:creationId xmlns:a16="http://schemas.microsoft.com/office/drawing/2014/main" id="{D0CF0918-BE01-4AE1-9969-0FE34EBE82EC}"/>
              </a:ext>
            </a:extLst>
          </p:cNvPr>
          <p:cNvSpPr/>
          <p:nvPr/>
        </p:nvSpPr>
        <p:spPr>
          <a:xfrm>
            <a:off x="3460652" y="5162843"/>
            <a:ext cx="759656" cy="126609"/>
          </a:xfrm>
          <a:custGeom>
            <a:avLst/>
            <a:gdLst>
              <a:gd name="connsiteX0" fmla="*/ 0 w 759656"/>
              <a:gd name="connsiteY0" fmla="*/ 0 h 126609"/>
              <a:gd name="connsiteX1" fmla="*/ 70339 w 759656"/>
              <a:gd name="connsiteY1" fmla="*/ 28135 h 126609"/>
              <a:gd name="connsiteX2" fmla="*/ 98474 w 759656"/>
              <a:gd name="connsiteY2" fmla="*/ 56271 h 126609"/>
              <a:gd name="connsiteX3" fmla="*/ 182880 w 759656"/>
              <a:gd name="connsiteY3" fmla="*/ 84406 h 126609"/>
              <a:gd name="connsiteX4" fmla="*/ 225083 w 759656"/>
              <a:gd name="connsiteY4" fmla="*/ 98474 h 126609"/>
              <a:gd name="connsiteX5" fmla="*/ 267286 w 759656"/>
              <a:gd name="connsiteY5" fmla="*/ 112542 h 126609"/>
              <a:gd name="connsiteX6" fmla="*/ 323557 w 759656"/>
              <a:gd name="connsiteY6" fmla="*/ 126609 h 126609"/>
              <a:gd name="connsiteX7" fmla="*/ 618979 w 759656"/>
              <a:gd name="connsiteY7" fmla="*/ 98474 h 126609"/>
              <a:gd name="connsiteX8" fmla="*/ 703385 w 759656"/>
              <a:gd name="connsiteY8" fmla="*/ 70339 h 126609"/>
              <a:gd name="connsiteX9" fmla="*/ 759656 w 759656"/>
              <a:gd name="connsiteY9" fmla="*/ 28135 h 12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656" h="126609">
                <a:moveTo>
                  <a:pt x="0" y="0"/>
                </a:moveTo>
                <a:cubicBezTo>
                  <a:pt x="23446" y="9378"/>
                  <a:pt x="48414" y="15606"/>
                  <a:pt x="70339" y="28135"/>
                </a:cubicBezTo>
                <a:cubicBezTo>
                  <a:pt x="81855" y="34715"/>
                  <a:pt x="86611" y="50339"/>
                  <a:pt x="98474" y="56271"/>
                </a:cubicBezTo>
                <a:cubicBezTo>
                  <a:pt x="125000" y="69534"/>
                  <a:pt x="154745" y="75028"/>
                  <a:pt x="182880" y="84406"/>
                </a:cubicBezTo>
                <a:lnTo>
                  <a:pt x="225083" y="98474"/>
                </a:lnTo>
                <a:cubicBezTo>
                  <a:pt x="239151" y="103163"/>
                  <a:pt x="252900" y="108946"/>
                  <a:pt x="267286" y="112542"/>
                </a:cubicBezTo>
                <a:lnTo>
                  <a:pt x="323557" y="126609"/>
                </a:lnTo>
                <a:cubicBezTo>
                  <a:pt x="390108" y="122173"/>
                  <a:pt x="535006" y="119467"/>
                  <a:pt x="618979" y="98474"/>
                </a:cubicBezTo>
                <a:cubicBezTo>
                  <a:pt x="647751" y="91281"/>
                  <a:pt x="703385" y="70339"/>
                  <a:pt x="703385" y="70339"/>
                </a:cubicBezTo>
                <a:cubicBezTo>
                  <a:pt x="738934" y="34788"/>
                  <a:pt x="719657" y="48134"/>
                  <a:pt x="759656" y="28135"/>
                </a:cubicBez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453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0230EA8-0392-453A-BB7B-4C699299200B}"/>
              </a:ext>
            </a:extLst>
          </p:cNvPr>
          <p:cNvSpPr txBox="1"/>
          <p:nvPr/>
        </p:nvSpPr>
        <p:spPr>
          <a:xfrm>
            <a:off x="185531" y="265043"/>
            <a:ext cx="4396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Učbenik stran 46, naloga 2. h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F42F8AEC-9307-474A-A0B0-1E0027D3967D}"/>
              </a:ext>
            </a:extLst>
          </p:cNvPr>
          <p:cNvSpPr txBox="1"/>
          <p:nvPr/>
        </p:nvSpPr>
        <p:spPr>
          <a:xfrm>
            <a:off x="3535017" y="2573512"/>
            <a:ext cx="1596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/ : ( – 5)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20F7EB5E-8442-4097-B92B-F0DA238599E1}"/>
              </a:ext>
            </a:extLst>
          </p:cNvPr>
          <p:cNvSpPr txBox="1"/>
          <p:nvPr/>
        </p:nvSpPr>
        <p:spPr>
          <a:xfrm>
            <a:off x="437321" y="1003852"/>
            <a:ext cx="4585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15 – ( 3x – 4) = 2 ( x – 19)  – 3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9016D496-6027-4D7F-8F8D-CECBFA48F728}"/>
              </a:ext>
            </a:extLst>
          </p:cNvPr>
          <p:cNvSpPr txBox="1"/>
          <p:nvPr/>
        </p:nvSpPr>
        <p:spPr>
          <a:xfrm>
            <a:off x="437321" y="1527072"/>
            <a:ext cx="4638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15 – 3x + 4 = 2x – 38  – 3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CFF91F6-1C29-4CB5-8859-10BD3A45C9F0}"/>
              </a:ext>
            </a:extLst>
          </p:cNvPr>
          <p:cNvSpPr txBox="1"/>
          <p:nvPr/>
        </p:nvSpPr>
        <p:spPr>
          <a:xfrm>
            <a:off x="1113182" y="2050292"/>
            <a:ext cx="4664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– 3x – 2x = – 38  – 3 – 15  – 4  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149193A6-AF28-444C-A2F6-F8AF0A40443C}"/>
              </a:ext>
            </a:extLst>
          </p:cNvPr>
          <p:cNvSpPr txBox="1"/>
          <p:nvPr/>
        </p:nvSpPr>
        <p:spPr>
          <a:xfrm>
            <a:off x="1139686" y="2573511"/>
            <a:ext cx="2517913" cy="527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– 5x = – 60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ECF9A3E3-C0E8-4EEB-8AB7-52C771EDFC01}"/>
              </a:ext>
            </a:extLst>
          </p:cNvPr>
          <p:cNvSpPr txBox="1"/>
          <p:nvPr/>
        </p:nvSpPr>
        <p:spPr>
          <a:xfrm>
            <a:off x="1166190" y="2985382"/>
            <a:ext cx="2663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     x =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CF32217-DB87-47C9-8571-96094D439467}"/>
                  </a:ext>
                </a:extLst>
              </p:cNvPr>
              <p:cNvSpPr txBox="1"/>
              <p:nvPr/>
            </p:nvSpPr>
            <p:spPr>
              <a:xfrm>
                <a:off x="2179982" y="3432643"/>
                <a:ext cx="155407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  <m:r>
                        <a:rPr lang="sl-SI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={</m:t>
                      </m:r>
                      <m:r>
                        <a:rPr lang="sl-SI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sl-SI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9CF32217-DB87-47C9-8571-96094D439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982" y="3432643"/>
                <a:ext cx="155407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9968FBD2-A6B8-4FC5-B722-FFEDDE627F9C}"/>
              </a:ext>
            </a:extLst>
          </p:cNvPr>
          <p:cNvSpPr txBox="1"/>
          <p:nvPr/>
        </p:nvSpPr>
        <p:spPr>
          <a:xfrm>
            <a:off x="6990521" y="480632"/>
            <a:ext cx="3664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PR; L:     15 – ( 3x – 4) =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CE77BCD-C484-4193-87EE-F2FF076C0B8F}"/>
              </a:ext>
            </a:extLst>
          </p:cNvPr>
          <p:cNvSpPr txBox="1"/>
          <p:nvPr/>
        </p:nvSpPr>
        <p:spPr>
          <a:xfrm>
            <a:off x="7017026" y="993551"/>
            <a:ext cx="4956314" cy="543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= 15 – ( 3·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12 </a:t>
            </a:r>
            <a:r>
              <a:rPr lang="sl-SI" sz="2800" dirty="0"/>
              <a:t>– 4) =</a:t>
            </a:r>
          </a:p>
        </p:txBody>
      </p: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34575A76-FBE2-4D5B-86D4-ADC1BE32093A}"/>
              </a:ext>
            </a:extLst>
          </p:cNvPr>
          <p:cNvCxnSpPr>
            <a:cxnSpLocks/>
          </p:cNvCxnSpPr>
          <p:nvPr/>
        </p:nvCxnSpPr>
        <p:spPr>
          <a:xfrm>
            <a:off x="9177130" y="1527072"/>
            <a:ext cx="10734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1CA6D54-46B1-4B4F-AA24-FC0CB28A5130}"/>
              </a:ext>
            </a:extLst>
          </p:cNvPr>
          <p:cNvSpPr txBox="1"/>
          <p:nvPr/>
        </p:nvSpPr>
        <p:spPr>
          <a:xfrm>
            <a:off x="7142923" y="1556222"/>
            <a:ext cx="4956314" cy="543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= 15 – (</a:t>
            </a:r>
            <a:r>
              <a:rPr lang="sl-SI" sz="2800" dirty="0">
                <a:solidFill>
                  <a:srgbClr val="002060"/>
                </a:solidFill>
              </a:rPr>
              <a:t>36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l-SI" sz="2800" dirty="0"/>
              <a:t>– 4) =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8F3FC88C-77E6-48D3-8E4D-C53F97EA3F9E}"/>
              </a:ext>
            </a:extLst>
          </p:cNvPr>
          <p:cNvSpPr txBox="1"/>
          <p:nvPr/>
        </p:nvSpPr>
        <p:spPr>
          <a:xfrm>
            <a:off x="7235686" y="2029689"/>
            <a:ext cx="4956314" cy="543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= 15 – (+ 32) =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72B265B4-6925-4282-99A2-812242DF971F}"/>
              </a:ext>
            </a:extLst>
          </p:cNvPr>
          <p:cNvSpPr txBox="1"/>
          <p:nvPr/>
        </p:nvSpPr>
        <p:spPr>
          <a:xfrm>
            <a:off x="7235686" y="2506407"/>
            <a:ext cx="3734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= 15 – 32 =  – 17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6F26961-0D3C-4E36-B039-6B784F59D92B}"/>
              </a:ext>
            </a:extLst>
          </p:cNvPr>
          <p:cNvSpPr txBox="1"/>
          <p:nvPr/>
        </p:nvSpPr>
        <p:spPr>
          <a:xfrm>
            <a:off x="7017026" y="3298767"/>
            <a:ext cx="4585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D:     2 ( x – 19)  – 3 =  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BDE1E41-B554-4BBF-80F1-519F720E7D1E}"/>
              </a:ext>
            </a:extLst>
          </p:cNvPr>
          <p:cNvSpPr txBox="1"/>
          <p:nvPr/>
        </p:nvSpPr>
        <p:spPr>
          <a:xfrm>
            <a:off x="6294783" y="3727780"/>
            <a:ext cx="4675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    = 2 (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12</a:t>
            </a:r>
            <a:r>
              <a:rPr lang="sl-SI" sz="2800" dirty="0"/>
              <a:t> – 19)  – 3 =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AB2051F1-B781-4024-91F9-1AA5D73A35A9}"/>
              </a:ext>
            </a:extLst>
          </p:cNvPr>
          <p:cNvSpPr txBox="1"/>
          <p:nvPr/>
        </p:nvSpPr>
        <p:spPr>
          <a:xfrm>
            <a:off x="6480314" y="4278103"/>
            <a:ext cx="4680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    = 2 </a:t>
            </a:r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· </a:t>
            </a:r>
            <a:r>
              <a:rPr lang="sl-SI" sz="2800" dirty="0"/>
              <a:t>(– 7)  – 3 =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879758E-9459-4293-8F5B-61626A310038}"/>
              </a:ext>
            </a:extLst>
          </p:cNvPr>
          <p:cNvSpPr txBox="1"/>
          <p:nvPr/>
        </p:nvSpPr>
        <p:spPr>
          <a:xfrm>
            <a:off x="6605109" y="4828426"/>
            <a:ext cx="4680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             = – 14  – 3 = – 17</a:t>
            </a:r>
          </a:p>
        </p:txBody>
      </p:sp>
      <p:sp>
        <p:nvSpPr>
          <p:cNvPr id="22" name="Pravokotnik 21">
            <a:extLst>
              <a:ext uri="{FF2B5EF4-FFF2-40B4-BE49-F238E27FC236}">
                <a16:creationId xmlns:a16="http://schemas.microsoft.com/office/drawing/2014/main" id="{88F9AA88-27F0-4609-9BED-0EAD2C4558FB}"/>
              </a:ext>
            </a:extLst>
          </p:cNvPr>
          <p:cNvSpPr/>
          <p:nvPr/>
        </p:nvSpPr>
        <p:spPr>
          <a:xfrm>
            <a:off x="9939131" y="2600614"/>
            <a:ext cx="848140" cy="412210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ravokotnik 23">
            <a:extLst>
              <a:ext uri="{FF2B5EF4-FFF2-40B4-BE49-F238E27FC236}">
                <a16:creationId xmlns:a16="http://schemas.microsoft.com/office/drawing/2014/main" id="{6F5D016E-C629-444D-92C0-A2D4E098300A}"/>
              </a:ext>
            </a:extLst>
          </p:cNvPr>
          <p:cNvSpPr/>
          <p:nvPr/>
        </p:nvSpPr>
        <p:spPr>
          <a:xfrm>
            <a:off x="9621080" y="4939436"/>
            <a:ext cx="848140" cy="412210"/>
          </a:xfrm>
          <a:prstGeom prst="rec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AFA1A8D6-B641-42C2-830D-81ACACA23F66}"/>
              </a:ext>
            </a:extLst>
          </p:cNvPr>
          <p:cNvSpPr txBox="1"/>
          <p:nvPr/>
        </p:nvSpPr>
        <p:spPr>
          <a:xfrm>
            <a:off x="4887172" y="4387625"/>
            <a:ext cx="15540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L = D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9E18FCFE-F6C2-40A6-B9BB-99746217A447}"/>
              </a:ext>
            </a:extLst>
          </p:cNvPr>
          <p:cNvSpPr txBox="1"/>
          <p:nvPr/>
        </p:nvSpPr>
        <p:spPr>
          <a:xfrm>
            <a:off x="1166190" y="5647755"/>
            <a:ext cx="103713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Reši naloge iz učbenika stran 46 / naloge 1. a, c, d in 2. č, d,  j.</a:t>
            </a:r>
          </a:p>
          <a:p>
            <a:r>
              <a:rPr lang="sl-SI" sz="2400" dirty="0"/>
              <a:t>Nalogi 1.d in 2.j lahko pogledaš v </a:t>
            </a:r>
            <a:r>
              <a:rPr lang="sl-SI" sz="2400" dirty="0" err="1"/>
              <a:t>pdf</a:t>
            </a:r>
            <a:r>
              <a:rPr lang="sl-SI" sz="2400" dirty="0"/>
              <a:t> mapi razlaga. </a:t>
            </a:r>
          </a:p>
        </p:txBody>
      </p:sp>
    </p:spTree>
    <p:extLst>
      <p:ext uri="{BB962C8B-B14F-4D97-AF65-F5344CB8AC3E}">
        <p14:creationId xmlns:p14="http://schemas.microsoft.com/office/powerpoint/2010/main" val="232442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4" grpId="0" animBg="1"/>
      <p:bldP spid="25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588</Words>
  <Application>Microsoft Office PowerPoint</Application>
  <PresentationFormat>Širokozaslonsko</PresentationFormat>
  <Paragraphs>55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Officeova tema</vt:lpstr>
      <vt:lpstr>Enačbe z oklepaji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Enačbe z oklepaji</dc:title>
  <dc:creator>Irena</dc:creator>
  <cp:lastModifiedBy>Irena</cp:lastModifiedBy>
  <cp:revision>14</cp:revision>
  <dcterms:created xsi:type="dcterms:W3CDTF">2021-10-18T18:30:05Z</dcterms:created>
  <dcterms:modified xsi:type="dcterms:W3CDTF">2021-10-18T20:20:09Z</dcterms:modified>
</cp:coreProperties>
</file>