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302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692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06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458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375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538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44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32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40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91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66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E1F5F5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A4A6-7E1E-445D-B7F7-EC2A103A01FA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91534-92F0-48CD-B678-E980365029A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461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ENAČBE Z ULOMKI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3200" dirty="0"/>
              <a:t>1. del</a:t>
            </a:r>
          </a:p>
        </p:txBody>
      </p:sp>
    </p:spTree>
    <p:extLst>
      <p:ext uri="{BB962C8B-B14F-4D97-AF65-F5344CB8AC3E}">
        <p14:creationId xmlns:p14="http://schemas.microsoft.com/office/powerpoint/2010/main" val="378087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71311"/>
          </a:xfrm>
        </p:spPr>
        <p:txBody>
          <a:bodyPr/>
          <a:lstStyle/>
          <a:p>
            <a:pPr lvl="0"/>
            <a:r>
              <a:rPr lang="sl-SI" sz="3200" i="1" dirty="0">
                <a:solidFill>
                  <a:srgbClr val="7030A0"/>
                </a:solidFill>
              </a:rPr>
              <a:t>1. Reši enačbo in napravi preizkus:</a:t>
            </a:r>
            <a:br>
              <a:rPr lang="sl-SI" sz="3200" i="1" dirty="0"/>
            </a:br>
            <a:endParaRPr lang="sl-SI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00727"/>
                <a:ext cx="10633363" cy="4976236"/>
              </a:xfrm>
              <a:noFill/>
              <a:ln w="28575">
                <a:solidFill>
                  <a:schemeClr val="tx1"/>
                </a:solidFill>
              </a:ln>
            </p:spPr>
            <p:txBody>
              <a:bodyPr numCol="1">
                <a:normAutofit/>
              </a:bodyPr>
              <a:lstStyle/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/∙2</m:t>
                    </m:r>
                  </m:oMath>
                </a14:m>
                <a:r>
                  <a:rPr lang="sl-SI" dirty="0"/>
                  <a:t>		</a:t>
                </a:r>
              </a:p>
              <a:p>
                <a:pPr marL="0" indent="0">
                  <a:buNone/>
                </a:pPr>
                <a:r>
                  <a:rPr lang="sl-SI" sz="2400" dirty="0">
                    <a:solidFill>
                      <a:srgbClr val="00B050"/>
                    </a:solidFill>
                  </a:rPr>
                  <a:t>NAJPREJ ODPRAVIMO ULOMEK, </a:t>
                </a:r>
              </a:p>
              <a:p>
                <a:pPr marL="0" indent="0">
                  <a:buNone/>
                </a:pPr>
                <a:r>
                  <a:rPr lang="sl-SI" sz="2400" dirty="0">
                    <a:solidFill>
                      <a:srgbClr val="00B050"/>
                    </a:solidFill>
                  </a:rPr>
                  <a:t>tako da levo in desno stran enačbe pomnožimo z imenovalcem 2.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∙2−1∙2=2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∙2</m:t>
                    </m:r>
                  </m:oMath>
                </a14:m>
                <a:r>
                  <a:rPr lang="sl-SI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000" i="1">
                        <a:latin typeface="Cambria Math" panose="02040503050406030204" pitchFamily="18" charset="0"/>
                      </a:rPr>
                      <m:t>∙2=</m:t>
                    </m:r>
                    <m:f>
                      <m:fPr>
                        <m:ctrlPr>
                          <a:rPr lang="sl-SI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∙2 ∙1</m:t>
                        </m:r>
                      </m:num>
                      <m:den>
                        <m:r>
                          <a:rPr lang="sl-SI" sz="2000" i="1" strike="sngStrik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 ∙1</m:t>
                        </m:r>
                      </m:den>
                    </m:f>
                    <m:r>
                      <a:rPr lang="sl-SI" sz="20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sl-SI" sz="2000" dirty="0"/>
              </a:p>
              <a:p>
                <a:pPr marL="0" indent="0">
                  <a:buNone/>
                </a:pPr>
                <a:r>
                  <a:rPr lang="sl-SI" dirty="0"/>
                  <a:t>              3x – 2 = 4x</a:t>
                </a:r>
              </a:p>
              <a:p>
                <a:pPr marL="0" indent="0">
                  <a:buNone/>
                </a:pPr>
                <a:r>
                  <a:rPr lang="sl-SI" dirty="0"/>
                  <a:t>              3x – 4x = 2</a:t>
                </a:r>
              </a:p>
              <a:p>
                <a:pPr marL="0" indent="0">
                  <a:buNone/>
                </a:pPr>
                <a:r>
                  <a:rPr lang="sl-SI" dirty="0"/>
                  <a:t>                      -1x = 2 /</a:t>
                </a:r>
                <a:r>
                  <a:rPr lang="sl-SI" dirty="0">
                    <a:sym typeface="Wingdings" panose="05000000000000000000" pitchFamily="2" charset="2"/>
                  </a:rPr>
                  <a:t>:(-1)</a:t>
                </a:r>
                <a:endParaRPr lang="sl-SI" dirty="0"/>
              </a:p>
              <a:p>
                <a:pPr marL="0" indent="0">
                  <a:buNone/>
                </a:pPr>
                <a:r>
                  <a:rPr lang="sl-SI" b="1" dirty="0"/>
                  <a:t>                          x = - 2</a:t>
                </a:r>
              </a:p>
              <a:p>
                <a:pPr marL="0" indent="0">
                  <a:buNone/>
                </a:pPr>
                <a:r>
                  <a:rPr lang="sl-SI" b="1" i="1" dirty="0"/>
                  <a:t>                         R</a:t>
                </a:r>
                <a:r>
                  <a:rPr lang="sl-SI" b="1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sl-SI" b="1" dirty="0"/>
              </a:p>
              <a:p>
                <a:pPr marL="0" indent="0">
                  <a:buNone/>
                </a:pP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00727"/>
                <a:ext cx="10633363" cy="4976236"/>
              </a:xfrm>
              <a:blipFill>
                <a:blip r:embed="rId2"/>
                <a:stretch>
                  <a:fillRect l="-800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značba mesta vsebine 2"/>
              <p:cNvSpPr txBox="1">
                <a:spLocks/>
              </p:cNvSpPr>
              <p:nvPr/>
            </p:nvSpPr>
            <p:spPr>
              <a:xfrm>
                <a:off x="5338619" y="4779820"/>
                <a:ext cx="5347854" cy="1297708"/>
              </a:xfrm>
              <a:prstGeom prst="rect">
                <a:avLst/>
              </a:prstGeom>
            </p:spPr>
            <p:txBody>
              <a:bodyPr numCol="1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sl-SI" dirty="0"/>
                  <a:t>Pr.: L: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3∙</m:t>
                        </m:r>
                        <m:d>
                          <m:dPr>
                            <m:ctrlPr>
                              <a:rPr lang="sl-SI" i="1" strike="sngStrike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l-SI" i="1" strike="sngStrike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sl-SI" i="1">
                            <a:latin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sl-SI" i="1" strike="sngStrike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∙1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sl-SI" dirty="0"/>
                  <a:t> = - 3 – 1 = </a:t>
                </a:r>
                <a:r>
                  <a:rPr lang="sl-SI" u="sng" dirty="0"/>
                  <a:t>- 4</a:t>
                </a:r>
              </a:p>
              <a:p>
                <a:pPr marL="0" indent="0">
                  <a:buNone/>
                </a:pPr>
                <a:r>
                  <a:rPr lang="sl-SI" dirty="0"/>
                  <a:t>D: 2 ∙ (-2) = </a:t>
                </a:r>
                <a:r>
                  <a:rPr lang="sl-SI" u="sng" dirty="0"/>
                  <a:t>- 4</a:t>
                </a:r>
              </a:p>
              <a:p>
                <a:pPr marL="0" indent="0">
                  <a:buNone/>
                </a:pPr>
                <a:endParaRPr lang="sl-SI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l-SI" dirty="0"/>
              </a:p>
            </p:txBody>
          </p:sp>
        </mc:Choice>
        <mc:Fallback xmlns="">
          <p:sp>
            <p:nvSpPr>
              <p:cNvPr id="4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8619" y="4779820"/>
                <a:ext cx="5347854" cy="1297708"/>
              </a:xfrm>
              <a:prstGeom prst="rect">
                <a:avLst/>
              </a:prstGeom>
              <a:blipFill>
                <a:blip r:embed="rId3"/>
                <a:stretch>
                  <a:fillRect l="-2395" b="-375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ravokotnik 8">
            <a:extLst>
              <a:ext uri="{FF2B5EF4-FFF2-40B4-BE49-F238E27FC236}">
                <a16:creationId xmlns:a16="http://schemas.microsoft.com/office/drawing/2014/main" id="{848745DC-17F2-4C58-9F8D-EACD8F4F9BC3}"/>
              </a:ext>
            </a:extLst>
          </p:cNvPr>
          <p:cNvSpPr/>
          <p:nvPr/>
        </p:nvSpPr>
        <p:spPr>
          <a:xfrm>
            <a:off x="3670852" y="1338470"/>
            <a:ext cx="318052" cy="397966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07F10E31-8C97-4D8A-8886-11EA493671A0}"/>
              </a:ext>
            </a:extLst>
          </p:cNvPr>
          <p:cNvSpPr/>
          <p:nvPr/>
        </p:nvSpPr>
        <p:spPr>
          <a:xfrm>
            <a:off x="2382842" y="2922542"/>
            <a:ext cx="422031" cy="506457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79265EB5-6D6A-4655-BA77-E68C0A6B2B96}"/>
              </a:ext>
            </a:extLst>
          </p:cNvPr>
          <p:cNvSpPr/>
          <p:nvPr/>
        </p:nvSpPr>
        <p:spPr>
          <a:xfrm>
            <a:off x="1350498" y="2860162"/>
            <a:ext cx="422031" cy="568838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2E5D17FB-0753-4881-ADE8-0C59EA3CC351}"/>
              </a:ext>
            </a:extLst>
          </p:cNvPr>
          <p:cNvSpPr/>
          <p:nvPr/>
        </p:nvSpPr>
        <p:spPr>
          <a:xfrm>
            <a:off x="3670852" y="2814421"/>
            <a:ext cx="422031" cy="506457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Oblaček govora: elipsa 12">
            <a:extLst>
              <a:ext uri="{FF2B5EF4-FFF2-40B4-BE49-F238E27FC236}">
                <a16:creationId xmlns:a16="http://schemas.microsoft.com/office/drawing/2014/main" id="{A30B4B15-62ED-4FB5-A8AD-3D429CABF0EF}"/>
              </a:ext>
            </a:extLst>
          </p:cNvPr>
          <p:cNvSpPr/>
          <p:nvPr/>
        </p:nvSpPr>
        <p:spPr>
          <a:xfrm>
            <a:off x="5162843" y="2728860"/>
            <a:ext cx="2743200" cy="886537"/>
          </a:xfrm>
          <a:prstGeom prst="wedgeEllipseCallout">
            <a:avLst>
              <a:gd name="adj1" fmla="val -50577"/>
              <a:gd name="adj2" fmla="val 33937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ostoročno: oblika 15">
            <a:extLst>
              <a:ext uri="{FF2B5EF4-FFF2-40B4-BE49-F238E27FC236}">
                <a16:creationId xmlns:a16="http://schemas.microsoft.com/office/drawing/2014/main" id="{EE375113-1218-4ACE-9CE6-7DD8FC4218C0}"/>
              </a:ext>
            </a:extLst>
          </p:cNvPr>
          <p:cNvSpPr/>
          <p:nvPr/>
        </p:nvSpPr>
        <p:spPr>
          <a:xfrm>
            <a:off x="861391" y="2663037"/>
            <a:ext cx="968402" cy="888546"/>
          </a:xfrm>
          <a:custGeom>
            <a:avLst/>
            <a:gdLst>
              <a:gd name="connsiteX0" fmla="*/ 583096 w 968402"/>
              <a:gd name="connsiteY0" fmla="*/ 106667 h 888546"/>
              <a:gd name="connsiteX1" fmla="*/ 543339 w 968402"/>
              <a:gd name="connsiteY1" fmla="*/ 40406 h 888546"/>
              <a:gd name="connsiteX2" fmla="*/ 463826 w 968402"/>
              <a:gd name="connsiteY2" fmla="*/ 13902 h 888546"/>
              <a:gd name="connsiteX3" fmla="*/ 265044 w 968402"/>
              <a:gd name="connsiteY3" fmla="*/ 27154 h 888546"/>
              <a:gd name="connsiteX4" fmla="*/ 185531 w 968402"/>
              <a:gd name="connsiteY4" fmla="*/ 53659 h 888546"/>
              <a:gd name="connsiteX5" fmla="*/ 145774 w 968402"/>
              <a:gd name="connsiteY5" fmla="*/ 66911 h 888546"/>
              <a:gd name="connsiteX6" fmla="*/ 79513 w 968402"/>
              <a:gd name="connsiteY6" fmla="*/ 119920 h 888546"/>
              <a:gd name="connsiteX7" fmla="*/ 26505 w 968402"/>
              <a:gd name="connsiteY7" fmla="*/ 331954 h 888546"/>
              <a:gd name="connsiteX8" fmla="*/ 0 w 968402"/>
              <a:gd name="connsiteY8" fmla="*/ 437972 h 888546"/>
              <a:gd name="connsiteX9" fmla="*/ 13252 w 968402"/>
              <a:gd name="connsiteY9" fmla="*/ 636754 h 888546"/>
              <a:gd name="connsiteX10" fmla="*/ 39757 w 968402"/>
              <a:gd name="connsiteY10" fmla="*/ 716267 h 888546"/>
              <a:gd name="connsiteX11" fmla="*/ 53009 w 968402"/>
              <a:gd name="connsiteY11" fmla="*/ 756024 h 888546"/>
              <a:gd name="connsiteX12" fmla="*/ 92766 w 968402"/>
              <a:gd name="connsiteY12" fmla="*/ 782528 h 888546"/>
              <a:gd name="connsiteX13" fmla="*/ 159026 w 968402"/>
              <a:gd name="connsiteY13" fmla="*/ 835537 h 888546"/>
              <a:gd name="connsiteX14" fmla="*/ 318052 w 968402"/>
              <a:gd name="connsiteY14" fmla="*/ 875293 h 888546"/>
              <a:gd name="connsiteX15" fmla="*/ 410818 w 968402"/>
              <a:gd name="connsiteY15" fmla="*/ 888546 h 888546"/>
              <a:gd name="connsiteX16" fmla="*/ 543339 w 968402"/>
              <a:gd name="connsiteY16" fmla="*/ 875293 h 888546"/>
              <a:gd name="connsiteX17" fmla="*/ 622852 w 968402"/>
              <a:gd name="connsiteY17" fmla="*/ 848789 h 888546"/>
              <a:gd name="connsiteX18" fmla="*/ 662609 w 968402"/>
              <a:gd name="connsiteY18" fmla="*/ 835537 h 888546"/>
              <a:gd name="connsiteX19" fmla="*/ 742122 w 968402"/>
              <a:gd name="connsiteY19" fmla="*/ 809033 h 888546"/>
              <a:gd name="connsiteX20" fmla="*/ 781879 w 968402"/>
              <a:gd name="connsiteY20" fmla="*/ 795780 h 888546"/>
              <a:gd name="connsiteX21" fmla="*/ 887896 w 968402"/>
              <a:gd name="connsiteY21" fmla="*/ 716267 h 888546"/>
              <a:gd name="connsiteX22" fmla="*/ 914400 w 968402"/>
              <a:gd name="connsiteY22" fmla="*/ 676511 h 888546"/>
              <a:gd name="connsiteX23" fmla="*/ 927652 w 968402"/>
              <a:gd name="connsiteY23" fmla="*/ 636754 h 888546"/>
              <a:gd name="connsiteX24" fmla="*/ 954157 w 968402"/>
              <a:gd name="connsiteY24" fmla="*/ 596998 h 888546"/>
              <a:gd name="connsiteX25" fmla="*/ 967409 w 968402"/>
              <a:gd name="connsiteY25" fmla="*/ 530737 h 888546"/>
              <a:gd name="connsiteX26" fmla="*/ 940905 w 968402"/>
              <a:gd name="connsiteY26" fmla="*/ 252441 h 888546"/>
              <a:gd name="connsiteX27" fmla="*/ 914400 w 968402"/>
              <a:gd name="connsiteY27" fmla="*/ 212685 h 888546"/>
              <a:gd name="connsiteX28" fmla="*/ 861392 w 968402"/>
              <a:gd name="connsiteY28" fmla="*/ 146424 h 888546"/>
              <a:gd name="connsiteX29" fmla="*/ 768626 w 968402"/>
              <a:gd name="connsiteY29" fmla="*/ 40406 h 888546"/>
              <a:gd name="connsiteX30" fmla="*/ 556592 w 968402"/>
              <a:gd name="connsiteY30" fmla="*/ 650 h 888546"/>
              <a:gd name="connsiteX31" fmla="*/ 516835 w 968402"/>
              <a:gd name="connsiteY31" fmla="*/ 650 h 88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68402" h="888546">
                <a:moveTo>
                  <a:pt x="583096" y="106667"/>
                </a:moveTo>
                <a:cubicBezTo>
                  <a:pt x="569844" y="84580"/>
                  <a:pt x="563671" y="56220"/>
                  <a:pt x="543339" y="40406"/>
                </a:cubicBezTo>
                <a:cubicBezTo>
                  <a:pt x="521286" y="23254"/>
                  <a:pt x="463826" y="13902"/>
                  <a:pt x="463826" y="13902"/>
                </a:cubicBezTo>
                <a:cubicBezTo>
                  <a:pt x="397565" y="18319"/>
                  <a:pt x="330784" y="17762"/>
                  <a:pt x="265044" y="27154"/>
                </a:cubicBezTo>
                <a:cubicBezTo>
                  <a:pt x="237387" y="31105"/>
                  <a:pt x="212035" y="44824"/>
                  <a:pt x="185531" y="53659"/>
                </a:cubicBezTo>
                <a:lnTo>
                  <a:pt x="145774" y="66911"/>
                </a:lnTo>
                <a:cubicBezTo>
                  <a:pt x="131728" y="76275"/>
                  <a:pt x="88955" y="101036"/>
                  <a:pt x="79513" y="119920"/>
                </a:cubicBezTo>
                <a:cubicBezTo>
                  <a:pt x="39841" y="199265"/>
                  <a:pt x="56751" y="241220"/>
                  <a:pt x="26505" y="331954"/>
                </a:cubicBezTo>
                <a:cubicBezTo>
                  <a:pt x="6129" y="393079"/>
                  <a:pt x="15992" y="358013"/>
                  <a:pt x="0" y="437972"/>
                </a:cubicBezTo>
                <a:cubicBezTo>
                  <a:pt x="4417" y="504233"/>
                  <a:pt x="3860" y="571014"/>
                  <a:pt x="13252" y="636754"/>
                </a:cubicBezTo>
                <a:cubicBezTo>
                  <a:pt x="17203" y="664411"/>
                  <a:pt x="30922" y="689763"/>
                  <a:pt x="39757" y="716267"/>
                </a:cubicBezTo>
                <a:cubicBezTo>
                  <a:pt x="44174" y="729519"/>
                  <a:pt x="41386" y="748275"/>
                  <a:pt x="53009" y="756024"/>
                </a:cubicBezTo>
                <a:cubicBezTo>
                  <a:pt x="66261" y="764859"/>
                  <a:pt x="80329" y="772578"/>
                  <a:pt x="92766" y="782528"/>
                </a:cubicBezTo>
                <a:cubicBezTo>
                  <a:pt x="127189" y="810066"/>
                  <a:pt x="113135" y="815141"/>
                  <a:pt x="159026" y="835537"/>
                </a:cubicBezTo>
                <a:cubicBezTo>
                  <a:pt x="218971" y="862179"/>
                  <a:pt x="254318" y="865488"/>
                  <a:pt x="318052" y="875293"/>
                </a:cubicBezTo>
                <a:cubicBezTo>
                  <a:pt x="348925" y="880043"/>
                  <a:pt x="379896" y="884128"/>
                  <a:pt x="410818" y="888546"/>
                </a:cubicBezTo>
                <a:cubicBezTo>
                  <a:pt x="454992" y="884128"/>
                  <a:pt x="499705" y="883474"/>
                  <a:pt x="543339" y="875293"/>
                </a:cubicBezTo>
                <a:cubicBezTo>
                  <a:pt x="570798" y="870144"/>
                  <a:pt x="596348" y="857624"/>
                  <a:pt x="622852" y="848789"/>
                </a:cubicBezTo>
                <a:lnTo>
                  <a:pt x="662609" y="835537"/>
                </a:lnTo>
                <a:lnTo>
                  <a:pt x="742122" y="809033"/>
                </a:lnTo>
                <a:cubicBezTo>
                  <a:pt x="755374" y="804615"/>
                  <a:pt x="770256" y="803529"/>
                  <a:pt x="781879" y="795780"/>
                </a:cubicBezTo>
                <a:cubicBezTo>
                  <a:pt x="818225" y="771550"/>
                  <a:pt x="859878" y="751291"/>
                  <a:pt x="887896" y="716267"/>
                </a:cubicBezTo>
                <a:cubicBezTo>
                  <a:pt x="897845" y="703830"/>
                  <a:pt x="905565" y="689763"/>
                  <a:pt x="914400" y="676511"/>
                </a:cubicBezTo>
                <a:cubicBezTo>
                  <a:pt x="918817" y="663259"/>
                  <a:pt x="921405" y="649248"/>
                  <a:pt x="927652" y="636754"/>
                </a:cubicBezTo>
                <a:cubicBezTo>
                  <a:pt x="934775" y="622508"/>
                  <a:pt x="948565" y="611911"/>
                  <a:pt x="954157" y="596998"/>
                </a:cubicBezTo>
                <a:cubicBezTo>
                  <a:pt x="962066" y="575908"/>
                  <a:pt x="962992" y="552824"/>
                  <a:pt x="967409" y="530737"/>
                </a:cubicBezTo>
                <a:cubicBezTo>
                  <a:pt x="967078" y="524771"/>
                  <a:pt x="976937" y="324504"/>
                  <a:pt x="940905" y="252441"/>
                </a:cubicBezTo>
                <a:cubicBezTo>
                  <a:pt x="933782" y="238195"/>
                  <a:pt x="923235" y="225937"/>
                  <a:pt x="914400" y="212685"/>
                </a:cubicBezTo>
                <a:cubicBezTo>
                  <a:pt x="888601" y="135287"/>
                  <a:pt x="921334" y="206366"/>
                  <a:pt x="861392" y="146424"/>
                </a:cubicBezTo>
                <a:cubicBezTo>
                  <a:pt x="829697" y="114729"/>
                  <a:pt x="822349" y="51150"/>
                  <a:pt x="768626" y="40406"/>
                </a:cubicBezTo>
                <a:cubicBezTo>
                  <a:pt x="739634" y="34608"/>
                  <a:pt x="603073" y="5815"/>
                  <a:pt x="556592" y="650"/>
                </a:cubicBezTo>
                <a:cubicBezTo>
                  <a:pt x="543421" y="-813"/>
                  <a:pt x="530087" y="650"/>
                  <a:pt x="516835" y="6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552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značba mesta vsebine 2"/>
              <p:cNvSpPr txBox="1">
                <a:spLocks/>
              </p:cNvSpPr>
              <p:nvPr/>
            </p:nvSpPr>
            <p:spPr>
              <a:xfrm>
                <a:off x="838200" y="1200727"/>
                <a:ext cx="10515600" cy="4976236"/>
              </a:xfrm>
              <a:prstGeom prst="rect">
                <a:avLst/>
              </a:prstGeom>
            </p:spPr>
            <p:txBody>
              <a:bodyPr numCol="1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>
                  <a:buNone/>
                </a:pPr>
                <a:r>
                  <a:rPr lang="sl-SI" i="1" dirty="0"/>
                  <a:t>b)</a:t>
                </a:r>
                <a:r>
                  <a:rPr lang="sl-SI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l-SI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sl-SI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sl-SI" sz="3200" i="1">
                        <a:latin typeface="Cambria Math" panose="02040503050406030204" pitchFamily="18" charset="0"/>
                      </a:rPr>
                      <m:t> /∙6</m:t>
                    </m:r>
                  </m:oMath>
                </a14:m>
                <a:endParaRPr lang="sl-SI" sz="3200" dirty="0"/>
              </a:p>
              <a:p>
                <a:pPr marL="0" indent="0">
                  <a:buNone/>
                </a:pPr>
                <a:r>
                  <a:rPr lang="sl-SI" sz="2400" dirty="0">
                    <a:solidFill>
                      <a:srgbClr val="00B050"/>
                    </a:solidFill>
                  </a:rPr>
                  <a:t>Enačbo pomnožimo z najmanjšim skupnim imenovalcem, ki je v(2,3) = 6.</a:t>
                </a:r>
              </a:p>
              <a:p>
                <a:pPr marL="0" indent="0">
                  <a:buNone/>
                </a:pPr>
                <a:endParaRPr lang="sl-SI" sz="12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∙6 ∙3</m:t>
                        </m:r>
                      </m:num>
                      <m:den>
                        <m:r>
                          <a:rPr lang="sl-SI" i="1" strike="sngStrik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 ∙1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∙6 ∙2</m:t>
                        </m:r>
                      </m:num>
                      <m:den>
                        <m:r>
                          <a:rPr lang="sl-SI" i="1" strike="sngStrike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 ∙1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=5∙6</m:t>
                    </m:r>
                  </m:oMath>
                </a14:m>
                <a:r>
                  <a:rPr lang="sl-SI" dirty="0"/>
                  <a:t>    </a:t>
                </a:r>
              </a:p>
              <a:p>
                <a:pPr marL="0" indent="0">
                  <a:buNone/>
                </a:pPr>
                <a:r>
                  <a:rPr lang="sl-SI" dirty="0"/>
                  <a:t>        </a:t>
                </a:r>
                <a:r>
                  <a:rPr lang="sl-SI" sz="3200" dirty="0"/>
                  <a:t>3x + 2x = 30</a:t>
                </a:r>
              </a:p>
              <a:p>
                <a:pPr marL="0" indent="0">
                  <a:buNone/>
                </a:pPr>
                <a:r>
                  <a:rPr lang="sl-SI" dirty="0"/>
                  <a:t>                  </a:t>
                </a:r>
                <a:r>
                  <a:rPr lang="sl-SI" sz="3200" dirty="0"/>
                  <a:t>5x = 30 /: 5</a:t>
                </a:r>
              </a:p>
              <a:p>
                <a:pPr marL="0" indent="0">
                  <a:buNone/>
                </a:pPr>
                <a:r>
                  <a:rPr lang="sl-SI" sz="3200" b="1" dirty="0"/>
                  <a:t>                  x = 6</a:t>
                </a:r>
              </a:p>
              <a:p>
                <a:pPr marL="0" indent="0">
                  <a:buNone/>
                </a:pPr>
                <a:r>
                  <a:rPr lang="sl-SI" b="1" i="1" dirty="0"/>
                  <a:t>                    R</a:t>
                </a:r>
                <a:r>
                  <a:rPr lang="sl-SI" b="1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d>
                  </m:oMath>
                </a14:m>
                <a:r>
                  <a:rPr lang="sl-SI" b="1" dirty="0"/>
                  <a:t>    </a:t>
                </a:r>
              </a:p>
            </p:txBody>
          </p:sp>
        </mc:Choice>
        <mc:Fallback xmlns="">
          <p:sp>
            <p:nvSpPr>
              <p:cNvPr id="4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00727"/>
                <a:ext cx="10515600" cy="4976236"/>
              </a:xfrm>
              <a:prstGeom prst="rect">
                <a:avLst/>
              </a:prstGeo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značba mesta vsebine 2"/>
              <p:cNvSpPr txBox="1">
                <a:spLocks/>
              </p:cNvSpPr>
              <p:nvPr/>
            </p:nvSpPr>
            <p:spPr>
              <a:xfrm>
                <a:off x="6144943" y="2602490"/>
                <a:ext cx="6541655" cy="3574473"/>
              </a:xfrm>
              <a:prstGeom prst="rect">
                <a:avLst/>
              </a:prstGeom>
            </p:spPr>
            <p:txBody>
              <a:bodyPr numCol="1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sl-SI" sz="2400" dirty="0"/>
                  <a:t>Zapis v drugi vrstici izpuščamo.</a:t>
                </a:r>
              </a:p>
              <a:p>
                <a:pPr marL="0" indent="0">
                  <a:buNone/>
                </a:pPr>
                <a:r>
                  <a:rPr lang="sl-SI" sz="2400" dirty="0"/>
                  <a:t>Namesto množenja na ulomkovi črti, rečemo: </a:t>
                </a:r>
              </a:p>
              <a:p>
                <a:pPr marL="0" indent="0">
                  <a:buNone/>
                </a:pPr>
                <a:r>
                  <a:rPr lang="sl-SI" sz="2400" dirty="0"/>
                  <a:t>6 : 2 = 3, 3∙x = 3x</a:t>
                </a:r>
              </a:p>
              <a:p>
                <a:pPr marL="0" indent="0">
                  <a:buNone/>
                </a:pPr>
                <a:r>
                  <a:rPr lang="sl-SI" sz="2400" dirty="0"/>
                  <a:t>6 : 3 = 2, 2∙x = 2x </a:t>
                </a:r>
              </a:p>
              <a:p>
                <a:pPr marL="0" indent="0">
                  <a:buNone/>
                </a:pPr>
                <a:r>
                  <a:rPr lang="sl-SI" dirty="0"/>
                  <a:t> </a:t>
                </a:r>
              </a:p>
              <a:p>
                <a:pPr marL="0" indent="0">
                  <a:buNone/>
                </a:pPr>
                <a:r>
                  <a:rPr lang="sl-SI" dirty="0"/>
                  <a:t>Pr.: L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=3+2</m:t>
                    </m:r>
                  </m:oMath>
                </a14:m>
                <a:r>
                  <a:rPr lang="sl-SI" dirty="0"/>
                  <a:t> = </a:t>
                </a:r>
                <a:r>
                  <a:rPr lang="sl-SI" u="sng" dirty="0"/>
                  <a:t>5</a:t>
                </a:r>
              </a:p>
              <a:p>
                <a:pPr marL="0" lvl="0" indent="0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5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4943" y="2602490"/>
                <a:ext cx="6541655" cy="3574473"/>
              </a:xfrm>
              <a:prstGeom prst="rect">
                <a:avLst/>
              </a:prstGeom>
              <a:blipFill>
                <a:blip r:embed="rId3"/>
                <a:stretch>
                  <a:fillRect l="-1864" t="-23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Pravokotnik 1">
            <a:extLst>
              <a:ext uri="{FF2B5EF4-FFF2-40B4-BE49-F238E27FC236}">
                <a16:creationId xmlns:a16="http://schemas.microsoft.com/office/drawing/2014/main" id="{7B4BA41B-BB78-4B44-9015-8A886D7527FF}"/>
              </a:ext>
            </a:extLst>
          </p:cNvPr>
          <p:cNvSpPr/>
          <p:nvPr/>
        </p:nvSpPr>
        <p:spPr>
          <a:xfrm>
            <a:off x="3458817" y="1200727"/>
            <a:ext cx="371061" cy="575064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A1104DD8-6B06-4FD6-8DB8-521240B45A8B}"/>
              </a:ext>
            </a:extLst>
          </p:cNvPr>
          <p:cNvSpPr/>
          <p:nvPr/>
        </p:nvSpPr>
        <p:spPr>
          <a:xfrm>
            <a:off x="2256766" y="2602489"/>
            <a:ext cx="218364" cy="338713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D55D643D-210A-4867-8589-DE8FB5766B4C}"/>
              </a:ext>
            </a:extLst>
          </p:cNvPr>
          <p:cNvSpPr/>
          <p:nvPr/>
        </p:nvSpPr>
        <p:spPr>
          <a:xfrm>
            <a:off x="1091821" y="2653671"/>
            <a:ext cx="218364" cy="287531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708E023A-6E20-451C-92E5-D3E4CCF0F763}"/>
              </a:ext>
            </a:extLst>
          </p:cNvPr>
          <p:cNvSpPr/>
          <p:nvPr/>
        </p:nvSpPr>
        <p:spPr>
          <a:xfrm>
            <a:off x="3542034" y="2669800"/>
            <a:ext cx="371061" cy="485314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97CB8533-2149-483B-9F80-FA29B5BAEBA2}"/>
              </a:ext>
            </a:extLst>
          </p:cNvPr>
          <p:cNvCxnSpPr>
            <a:cxnSpLocks/>
          </p:cNvCxnSpPr>
          <p:nvPr/>
        </p:nvCxnSpPr>
        <p:spPr>
          <a:xfrm flipV="1">
            <a:off x="2281590" y="2669800"/>
            <a:ext cx="225287" cy="27140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6A4E5792-8E41-4702-A130-FFFE870340B2}"/>
              </a:ext>
            </a:extLst>
          </p:cNvPr>
          <p:cNvCxnSpPr>
            <a:cxnSpLocks/>
          </p:cNvCxnSpPr>
          <p:nvPr/>
        </p:nvCxnSpPr>
        <p:spPr>
          <a:xfrm flipV="1">
            <a:off x="1165667" y="2653671"/>
            <a:ext cx="225287" cy="27140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49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značba mesta vsebine 2"/>
              <p:cNvSpPr txBox="1">
                <a:spLocks/>
              </p:cNvSpPr>
              <p:nvPr/>
            </p:nvSpPr>
            <p:spPr>
              <a:xfrm>
                <a:off x="838200" y="1200727"/>
                <a:ext cx="10515600" cy="4976236"/>
              </a:xfrm>
              <a:prstGeom prst="rect">
                <a:avLst/>
              </a:prstGeom>
            </p:spPr>
            <p:txBody>
              <a:bodyPr numCol="1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lvl="0" indent="-514350">
                  <a:buAutoNum type="alphaLcParenR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l-SI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sl-SI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l-SI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sl-SI" b="1" dirty="0"/>
              </a:p>
              <a:p>
                <a:pPr marL="0" lvl="0" indent="0">
                  <a:buNone/>
                </a:pPr>
                <a:r>
                  <a:rPr lang="sl-SI" sz="2400" dirty="0">
                    <a:solidFill>
                      <a:srgbClr val="00B050"/>
                    </a:solidFill>
                  </a:rPr>
                  <a:t>Celi del spremenimo v ulomek.</a:t>
                </a:r>
              </a:p>
              <a:p>
                <a:pPr marL="0" indent="0">
                  <a:buNone/>
                </a:pPr>
                <a:r>
                  <a:rPr lang="sl-SI" dirty="0"/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 /∙12</m:t>
                    </m:r>
                  </m:oMath>
                </a14:m>
                <a:endParaRPr lang="sl-SI" dirty="0"/>
              </a:p>
              <a:p>
                <a:pPr marL="0" indent="0">
                  <a:buNone/>
                </a:pPr>
                <a:r>
                  <a:rPr lang="sl-SI" dirty="0"/>
                  <a:t>         </a:t>
                </a:r>
                <a:r>
                  <a:rPr lang="sl-SI" b="1" dirty="0">
                    <a:solidFill>
                      <a:srgbClr val="C00000"/>
                    </a:solidFill>
                  </a:rPr>
                  <a:t>6x </a:t>
                </a:r>
                <a:r>
                  <a:rPr lang="sl-SI" b="1" dirty="0">
                    <a:solidFill>
                      <a:srgbClr val="00B050"/>
                    </a:solidFill>
                  </a:rPr>
                  <a:t>+ 4x </a:t>
                </a:r>
                <a:r>
                  <a:rPr lang="sl-SI" b="1" dirty="0"/>
                  <a:t>= </a:t>
                </a:r>
                <a:r>
                  <a:rPr lang="sl-SI" b="1" dirty="0">
                    <a:solidFill>
                      <a:srgbClr val="0070C0"/>
                    </a:solidFill>
                  </a:rPr>
                  <a:t>13 – </a:t>
                </a:r>
                <a:r>
                  <a:rPr lang="sl-SI" b="1" dirty="0">
                    <a:solidFill>
                      <a:srgbClr val="7030A0"/>
                    </a:solidFill>
                  </a:rPr>
                  <a:t>3x</a:t>
                </a:r>
                <a:endParaRPr lang="sl-SI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sl-SI" dirty="0"/>
                  <a:t> 6x + 4x + 3x = 13</a:t>
                </a:r>
              </a:p>
              <a:p>
                <a:pPr marL="0" indent="0">
                  <a:buNone/>
                </a:pPr>
                <a:r>
                  <a:rPr lang="sl-SI" dirty="0"/>
                  <a:t>               13x = 13 /:13</a:t>
                </a:r>
              </a:p>
              <a:p>
                <a:pPr marL="0" indent="0">
                  <a:buNone/>
                </a:pPr>
                <a:r>
                  <a:rPr lang="sl-SI" b="1" dirty="0"/>
                  <a:t>                    x = 1</a:t>
                </a:r>
                <a:r>
                  <a:rPr lang="sl-SI" dirty="0"/>
                  <a:t>  </a:t>
                </a:r>
                <a:endParaRPr lang="sl-SI" b="1" dirty="0"/>
              </a:p>
              <a:p>
                <a:pPr marL="0" indent="0">
                  <a:buNone/>
                </a:pPr>
                <a:r>
                  <a:rPr lang="sl-SI" b="1" i="1" dirty="0"/>
                  <a:t>     R</a:t>
                </a:r>
                <a:r>
                  <a:rPr lang="sl-SI" b="1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4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00727"/>
                <a:ext cx="10515600" cy="4976236"/>
              </a:xfrm>
              <a:prstGeom prst="rect">
                <a:avLst/>
              </a:prstGeo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značba mesta vsebine 2"/>
              <p:cNvSpPr txBox="1">
                <a:spLocks/>
              </p:cNvSpPr>
              <p:nvPr/>
            </p:nvSpPr>
            <p:spPr>
              <a:xfrm>
                <a:off x="5881254" y="4207453"/>
                <a:ext cx="4832927" cy="1777710"/>
              </a:xfrm>
              <a:prstGeom prst="rect">
                <a:avLst/>
              </a:prstGeom>
            </p:spPr>
            <p:txBody>
              <a:bodyPr numCol="1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sl-SI" dirty="0"/>
                  <a:t>Pr.: L: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sl-SI" b="1" dirty="0"/>
              </a:p>
              <a:p>
                <a:pPr marL="0" indent="0">
                  <a:buNone/>
                </a:pPr>
                <a:r>
                  <a:rPr lang="sl-SI" dirty="0"/>
                  <a:t>D: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sl-SI" dirty="0"/>
                  <a:t> </a:t>
                </a:r>
              </a:p>
              <a:p>
                <a:pPr marL="0" indent="0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5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254" y="4207453"/>
                <a:ext cx="4832927" cy="1777710"/>
              </a:xfrm>
              <a:prstGeom prst="rect">
                <a:avLst/>
              </a:prstGeom>
              <a:blipFill>
                <a:blip r:embed="rId3"/>
                <a:stretch>
                  <a:fillRect l="-26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E56A0CC-465D-4E2A-882B-BD5190ADFE55}"/>
              </a:ext>
            </a:extLst>
          </p:cNvPr>
          <p:cNvSpPr txBox="1"/>
          <p:nvPr/>
        </p:nvSpPr>
        <p:spPr>
          <a:xfrm>
            <a:off x="4956313" y="1431235"/>
            <a:ext cx="649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Najmanjši skupni večkratnik imenovalcev 2, 3, 12, in 4 je število 12. 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7AFB8AB1-07E5-4140-83D7-737004484622}"/>
              </a:ext>
            </a:extLst>
          </p:cNvPr>
          <p:cNvSpPr/>
          <p:nvPr/>
        </p:nvSpPr>
        <p:spPr>
          <a:xfrm>
            <a:off x="4208734" y="2403331"/>
            <a:ext cx="548796" cy="490331"/>
          </a:xfrm>
          <a:prstGeom prst="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D0DF4211-2F13-49EA-9778-C185D311704E}"/>
              </a:ext>
            </a:extLst>
          </p:cNvPr>
          <p:cNvSpPr txBox="1"/>
          <p:nvPr/>
        </p:nvSpPr>
        <p:spPr>
          <a:xfrm>
            <a:off x="7144784" y="2203276"/>
            <a:ext cx="3569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1. ulomek: 12 : 2 = 6       6 · x = </a:t>
            </a:r>
            <a:r>
              <a:rPr lang="sl-SI" sz="2000" dirty="0">
                <a:solidFill>
                  <a:srgbClr val="C00000"/>
                </a:solidFill>
              </a:rPr>
              <a:t>6x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A873DEC5-F780-457E-9C15-B311508D2053}"/>
              </a:ext>
            </a:extLst>
          </p:cNvPr>
          <p:cNvSpPr txBox="1"/>
          <p:nvPr/>
        </p:nvSpPr>
        <p:spPr>
          <a:xfrm>
            <a:off x="7144784" y="2678841"/>
            <a:ext cx="4052047" cy="405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2. ulomek: 12 : 3 = 4       4 · x = </a:t>
            </a:r>
            <a:r>
              <a:rPr lang="sl-SI" sz="2000" b="1" dirty="0">
                <a:solidFill>
                  <a:srgbClr val="00B050"/>
                </a:solidFill>
              </a:rPr>
              <a:t>4x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0A31A6F-AF25-412B-890B-43A70201F4FE}"/>
              </a:ext>
            </a:extLst>
          </p:cNvPr>
          <p:cNvSpPr txBox="1"/>
          <p:nvPr/>
        </p:nvSpPr>
        <p:spPr>
          <a:xfrm>
            <a:off x="7144784" y="3136378"/>
            <a:ext cx="4069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3. ulomek: 12 : 12 = 1       1 · 13 = </a:t>
            </a:r>
            <a:r>
              <a:rPr lang="sl-SI" sz="2000" b="1" dirty="0">
                <a:solidFill>
                  <a:schemeClr val="accent5">
                    <a:lumMod val="75000"/>
                  </a:schemeClr>
                </a:solidFill>
              </a:rPr>
              <a:t>13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D179FA5E-1722-4240-94E6-0448A798D63E}"/>
              </a:ext>
            </a:extLst>
          </p:cNvPr>
          <p:cNvSpPr txBox="1"/>
          <p:nvPr/>
        </p:nvSpPr>
        <p:spPr>
          <a:xfrm>
            <a:off x="7162712" y="3552520"/>
            <a:ext cx="4052047" cy="405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4. ulomek: 12 : 4 = 3       3 · x = </a:t>
            </a:r>
            <a:r>
              <a:rPr lang="sl-SI" sz="2000" b="1" dirty="0">
                <a:solidFill>
                  <a:srgbClr val="7030A0"/>
                </a:solidFill>
              </a:rPr>
              <a:t>3x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3CBFDF35-EB18-4708-BE76-93317AF83F1E}"/>
              </a:ext>
            </a:extLst>
          </p:cNvPr>
          <p:cNvSpPr/>
          <p:nvPr/>
        </p:nvSpPr>
        <p:spPr>
          <a:xfrm>
            <a:off x="2963030" y="4580574"/>
            <a:ext cx="407699" cy="493449"/>
          </a:xfrm>
          <a:prstGeom prst="rect">
            <a:avLst/>
          </a:prstGeom>
          <a:solidFill>
            <a:schemeClr val="accent4">
              <a:lumMod val="60000"/>
              <a:lumOff val="4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21C7F99D-43F5-404A-A23D-85B48CE6CA08}"/>
              </a:ext>
            </a:extLst>
          </p:cNvPr>
          <p:cNvSpPr/>
          <p:nvPr/>
        </p:nvSpPr>
        <p:spPr>
          <a:xfrm>
            <a:off x="6737085" y="4254615"/>
            <a:ext cx="407699" cy="325960"/>
          </a:xfrm>
          <a:prstGeom prst="rect">
            <a:avLst/>
          </a:prstGeom>
          <a:solidFill>
            <a:schemeClr val="accent4">
              <a:lumMod val="60000"/>
              <a:lumOff val="4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0D79026B-ACA3-4ED9-B826-0C5DA7BEFF4D}"/>
              </a:ext>
            </a:extLst>
          </p:cNvPr>
          <p:cNvSpPr/>
          <p:nvPr/>
        </p:nvSpPr>
        <p:spPr>
          <a:xfrm>
            <a:off x="7260744" y="4207453"/>
            <a:ext cx="407699" cy="373121"/>
          </a:xfrm>
          <a:prstGeom prst="rect">
            <a:avLst/>
          </a:prstGeom>
          <a:solidFill>
            <a:schemeClr val="accent4">
              <a:lumMod val="60000"/>
              <a:lumOff val="4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F263F8CC-D2C6-48C7-BBC9-9E648AC115E5}"/>
              </a:ext>
            </a:extLst>
          </p:cNvPr>
          <p:cNvSpPr/>
          <p:nvPr/>
        </p:nvSpPr>
        <p:spPr>
          <a:xfrm>
            <a:off x="7260744" y="4869453"/>
            <a:ext cx="407699" cy="373121"/>
          </a:xfrm>
          <a:prstGeom prst="rect">
            <a:avLst/>
          </a:prstGeom>
          <a:solidFill>
            <a:schemeClr val="accent4">
              <a:lumMod val="60000"/>
              <a:lumOff val="4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804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-60863" y="380550"/>
            <a:ext cx="2160183" cy="4616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3200" dirty="0"/>
              <a:t>U str. 49/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D9966AE-B7DB-4A3A-8287-157A25507776}"/>
                  </a:ext>
                </a:extLst>
              </p:cNvPr>
              <p:cNvSpPr txBox="1"/>
              <p:nvPr/>
            </p:nvSpPr>
            <p:spPr>
              <a:xfrm>
                <a:off x="393460" y="1028518"/>
                <a:ext cx="4038601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j)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−7=  </m:t>
                    </m:r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–  x 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D9966AE-B7DB-4A3A-8287-157A25507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60" y="1028518"/>
                <a:ext cx="4038601" cy="704295"/>
              </a:xfrm>
              <a:prstGeom prst="rect">
                <a:avLst/>
              </a:prstGeom>
              <a:blipFill>
                <a:blip r:embed="rId2"/>
                <a:stretch>
                  <a:fillRect l="-3172" r="-2568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E63C70E2-B0F5-4DFC-80E9-1A3B7FD61C41}"/>
              </a:ext>
            </a:extLst>
          </p:cNvPr>
          <p:cNvSpPr txBox="1"/>
          <p:nvPr/>
        </p:nvSpPr>
        <p:spPr>
          <a:xfrm>
            <a:off x="5730870" y="716784"/>
            <a:ext cx="5339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Skupni imenovalec števil 3, 5 in 15 je 15.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38B4DB9-07FA-4EC3-83FA-A09835DC4476}"/>
              </a:ext>
            </a:extLst>
          </p:cNvPr>
          <p:cNvSpPr txBox="1"/>
          <p:nvPr/>
        </p:nvSpPr>
        <p:spPr>
          <a:xfrm>
            <a:off x="4249604" y="1158605"/>
            <a:ext cx="997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/ · 15</a:t>
            </a:r>
            <a:r>
              <a:rPr lang="sl-SI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31B7A3F-E31B-44C3-BA1D-3C5BDBC14ED3}"/>
              </a:ext>
            </a:extLst>
          </p:cNvPr>
          <p:cNvSpPr txBox="1"/>
          <p:nvPr/>
        </p:nvSpPr>
        <p:spPr>
          <a:xfrm>
            <a:off x="5730870" y="1271148"/>
            <a:ext cx="4649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1. ulomek; 15 : 3 = 5       5 · 2x = </a:t>
            </a:r>
            <a:r>
              <a:rPr lang="sl-SI" sz="2400" dirty="0">
                <a:solidFill>
                  <a:srgbClr val="0070C0"/>
                </a:solidFill>
              </a:rPr>
              <a:t>10 x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6864F94-1F8F-47B2-812D-629FC067285A}"/>
              </a:ext>
            </a:extLst>
          </p:cNvPr>
          <p:cNvSpPr txBox="1"/>
          <p:nvPr/>
        </p:nvSpPr>
        <p:spPr>
          <a:xfrm>
            <a:off x="533941" y="1843821"/>
            <a:ext cx="758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10x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E8E18E8-C4A2-4BC5-B4F3-C86540D3A6F7}"/>
              </a:ext>
            </a:extLst>
          </p:cNvPr>
          <p:cNvSpPr txBox="1"/>
          <p:nvPr/>
        </p:nvSpPr>
        <p:spPr>
          <a:xfrm>
            <a:off x="5752973" y="1710866"/>
            <a:ext cx="4649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2. ulomek; 15 : 5 = 3       3 · 3x = </a:t>
            </a:r>
            <a:r>
              <a:rPr lang="sl-SI" sz="2400" dirty="0">
                <a:solidFill>
                  <a:srgbClr val="C00000"/>
                </a:solidFill>
              </a:rPr>
              <a:t>9 x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5100230-E194-4684-A688-1C4B908DBBC7}"/>
              </a:ext>
            </a:extLst>
          </p:cNvPr>
          <p:cNvSpPr txBox="1"/>
          <p:nvPr/>
        </p:nvSpPr>
        <p:spPr>
          <a:xfrm>
            <a:off x="5908004" y="2154056"/>
            <a:ext cx="4291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3. ulomek; 15 : 15 = 1       1 · x = </a:t>
            </a:r>
            <a:r>
              <a:rPr lang="sl-SI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277471D-B23E-48F0-AE27-ACAC2B70D13D}"/>
              </a:ext>
            </a:extLst>
          </p:cNvPr>
          <p:cNvSpPr txBox="1"/>
          <p:nvPr/>
        </p:nvSpPr>
        <p:spPr>
          <a:xfrm>
            <a:off x="1119632" y="1846039"/>
            <a:ext cx="7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– 9x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86965C9-CF48-4135-9AA2-3454E614885B}"/>
              </a:ext>
            </a:extLst>
          </p:cNvPr>
          <p:cNvSpPr txBox="1"/>
          <p:nvPr/>
        </p:nvSpPr>
        <p:spPr>
          <a:xfrm>
            <a:off x="1814383" y="1859589"/>
            <a:ext cx="1624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– </a:t>
            </a:r>
            <a:r>
              <a:rPr lang="sl-SI" sz="2800" b="1" dirty="0"/>
              <a:t>7 </a:t>
            </a:r>
            <a:r>
              <a:rPr lang="sl-SI" sz="2800" b="1" dirty="0">
                <a:solidFill>
                  <a:srgbClr val="00B050"/>
                </a:solidFill>
              </a:rPr>
              <a:t>· 15 </a:t>
            </a:r>
            <a:r>
              <a:rPr lang="sl-SI" sz="2800" b="1" dirty="0"/>
              <a:t>=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92C5040-296E-4E14-8C04-232623A9A15B}"/>
              </a:ext>
            </a:extLst>
          </p:cNvPr>
          <p:cNvSpPr txBox="1"/>
          <p:nvPr/>
        </p:nvSpPr>
        <p:spPr>
          <a:xfrm>
            <a:off x="3259036" y="1859589"/>
            <a:ext cx="375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B4896DD8-5BEF-4141-B9D9-04346C1100D6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3730167" y="1654098"/>
            <a:ext cx="2177837" cy="761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5F65970-6BC5-42AE-BD65-CEF7D4CA45FD}"/>
              </a:ext>
            </a:extLst>
          </p:cNvPr>
          <p:cNvSpPr txBox="1"/>
          <p:nvPr/>
        </p:nvSpPr>
        <p:spPr>
          <a:xfrm>
            <a:off x="3458303" y="1879170"/>
            <a:ext cx="1624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 – x </a:t>
            </a:r>
            <a:r>
              <a:rPr lang="sl-SI" sz="2800" b="1" dirty="0">
                <a:solidFill>
                  <a:srgbClr val="00B050"/>
                </a:solidFill>
              </a:rPr>
              <a:t>· 15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05DC34A0-ACAB-42CD-9D47-C0126A9A619D}"/>
              </a:ext>
            </a:extLst>
          </p:cNvPr>
          <p:cNvSpPr txBox="1"/>
          <p:nvPr/>
        </p:nvSpPr>
        <p:spPr>
          <a:xfrm>
            <a:off x="676916" y="2444064"/>
            <a:ext cx="4357964" cy="532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10 x – 9x – 105 = x  –  15x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61852E6E-EE71-4D3D-BA63-48569EE08B94}"/>
              </a:ext>
            </a:extLst>
          </p:cNvPr>
          <p:cNvSpPr txBox="1"/>
          <p:nvPr/>
        </p:nvSpPr>
        <p:spPr>
          <a:xfrm>
            <a:off x="182979" y="2966615"/>
            <a:ext cx="4357964" cy="532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10 x – 9x – x  + 15x  =  105</a:t>
            </a:r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8712309F-AAA2-4C42-8C67-862EA240E4E9}"/>
              </a:ext>
            </a:extLst>
          </p:cNvPr>
          <p:cNvSpPr/>
          <p:nvPr/>
        </p:nvSpPr>
        <p:spPr>
          <a:xfrm>
            <a:off x="2099320" y="2517417"/>
            <a:ext cx="900752" cy="407967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7B3119B2-42EF-4577-B5A9-A3B0DAD134F7}"/>
              </a:ext>
            </a:extLst>
          </p:cNvPr>
          <p:cNvSpPr/>
          <p:nvPr/>
        </p:nvSpPr>
        <p:spPr>
          <a:xfrm>
            <a:off x="3381106" y="3039044"/>
            <a:ext cx="900752" cy="407967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</a:t>
            </a:r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D16322BC-0030-4DB9-B8CB-7C6AA8012D58}"/>
              </a:ext>
            </a:extLst>
          </p:cNvPr>
          <p:cNvSpPr/>
          <p:nvPr/>
        </p:nvSpPr>
        <p:spPr>
          <a:xfrm>
            <a:off x="3199712" y="2545902"/>
            <a:ext cx="352489" cy="318876"/>
          </a:xfrm>
          <a:prstGeom prst="rect">
            <a:avLst/>
          </a:prstGeom>
          <a:solidFill>
            <a:schemeClr val="accent4">
              <a:lumMod val="60000"/>
              <a:lumOff val="4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</a:t>
            </a:r>
          </a:p>
        </p:txBody>
      </p:sp>
      <p:sp>
        <p:nvSpPr>
          <p:cNvPr id="31" name="Pravokotnik 30">
            <a:extLst>
              <a:ext uri="{FF2B5EF4-FFF2-40B4-BE49-F238E27FC236}">
                <a16:creationId xmlns:a16="http://schemas.microsoft.com/office/drawing/2014/main" id="{14FB1F1E-4CB1-4867-848F-22F863783720}"/>
              </a:ext>
            </a:extLst>
          </p:cNvPr>
          <p:cNvSpPr/>
          <p:nvPr/>
        </p:nvSpPr>
        <p:spPr>
          <a:xfrm>
            <a:off x="1621144" y="3077970"/>
            <a:ext cx="533665" cy="354958"/>
          </a:xfrm>
          <a:prstGeom prst="rect">
            <a:avLst/>
          </a:prstGeom>
          <a:solidFill>
            <a:schemeClr val="accent4">
              <a:lumMod val="60000"/>
              <a:lumOff val="4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2" name="Pravokotnik 31">
            <a:extLst>
              <a:ext uri="{FF2B5EF4-FFF2-40B4-BE49-F238E27FC236}">
                <a16:creationId xmlns:a16="http://schemas.microsoft.com/office/drawing/2014/main" id="{B0B1202E-0394-435B-A113-18E99D067281}"/>
              </a:ext>
            </a:extLst>
          </p:cNvPr>
          <p:cNvSpPr/>
          <p:nvPr/>
        </p:nvSpPr>
        <p:spPr>
          <a:xfrm>
            <a:off x="3618781" y="2466527"/>
            <a:ext cx="971711" cy="425343"/>
          </a:xfrm>
          <a:prstGeom prst="rect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ravokotnik 32">
            <a:extLst>
              <a:ext uri="{FF2B5EF4-FFF2-40B4-BE49-F238E27FC236}">
                <a16:creationId xmlns:a16="http://schemas.microsoft.com/office/drawing/2014/main" id="{CEB1EB74-BF5E-4209-B032-5876B98CDF8D}"/>
              </a:ext>
            </a:extLst>
          </p:cNvPr>
          <p:cNvSpPr/>
          <p:nvPr/>
        </p:nvSpPr>
        <p:spPr>
          <a:xfrm>
            <a:off x="2222175" y="3058279"/>
            <a:ext cx="902316" cy="425343"/>
          </a:xfrm>
          <a:prstGeom prst="rect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5B4819E4-E02F-4E30-A0FC-BA3FFB962426}"/>
              </a:ext>
            </a:extLst>
          </p:cNvPr>
          <p:cNvSpPr txBox="1"/>
          <p:nvPr/>
        </p:nvSpPr>
        <p:spPr>
          <a:xfrm>
            <a:off x="2516103" y="3562498"/>
            <a:ext cx="1719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15 x = 105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B044B2EE-5683-4B86-BEA4-C766C5E9AFFB}"/>
              </a:ext>
            </a:extLst>
          </p:cNvPr>
          <p:cNvSpPr txBox="1"/>
          <p:nvPr/>
        </p:nvSpPr>
        <p:spPr>
          <a:xfrm>
            <a:off x="4066293" y="3539915"/>
            <a:ext cx="949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/ : 15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7DDB6CEF-0E77-41A8-BE75-C0741EC5569A}"/>
              </a:ext>
            </a:extLst>
          </p:cNvPr>
          <p:cNvSpPr txBox="1"/>
          <p:nvPr/>
        </p:nvSpPr>
        <p:spPr>
          <a:xfrm>
            <a:off x="3028592" y="4108737"/>
            <a:ext cx="1037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x =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28863C73-12DC-4057-9266-F1041F9D8B4F}"/>
              </a:ext>
            </a:extLst>
          </p:cNvPr>
          <p:cNvSpPr txBox="1"/>
          <p:nvPr/>
        </p:nvSpPr>
        <p:spPr>
          <a:xfrm>
            <a:off x="5786650" y="2975212"/>
            <a:ext cx="6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BD3E6E4-BF4B-4A0D-ACAC-BC657250F668}"/>
                  </a:ext>
                </a:extLst>
              </p:cNvPr>
              <p:cNvSpPr txBox="1"/>
              <p:nvPr/>
            </p:nvSpPr>
            <p:spPr>
              <a:xfrm>
                <a:off x="2489915" y="4676312"/>
                <a:ext cx="153824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ℛ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{ 7 }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BD3E6E4-BF4B-4A0D-ACAC-BC657250F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915" y="4676312"/>
                <a:ext cx="153824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Pravokotnik 40">
            <a:extLst>
              <a:ext uri="{FF2B5EF4-FFF2-40B4-BE49-F238E27FC236}">
                <a16:creationId xmlns:a16="http://schemas.microsoft.com/office/drawing/2014/main" id="{8E6463FF-ED2C-4768-B5DD-147F5A3C6263}"/>
              </a:ext>
            </a:extLst>
          </p:cNvPr>
          <p:cNvSpPr/>
          <p:nvPr/>
        </p:nvSpPr>
        <p:spPr>
          <a:xfrm>
            <a:off x="4324685" y="1189055"/>
            <a:ext cx="905596" cy="508405"/>
          </a:xfrm>
          <a:prstGeom prst="rect">
            <a:avLst/>
          </a:prstGeom>
          <a:solidFill>
            <a:schemeClr val="bg1">
              <a:lumMod val="65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ravokotnik 41">
            <a:extLst>
              <a:ext uri="{FF2B5EF4-FFF2-40B4-BE49-F238E27FC236}">
                <a16:creationId xmlns:a16="http://schemas.microsoft.com/office/drawing/2014/main" id="{05632C7C-3360-42EE-BB25-F910EF3088E4}"/>
              </a:ext>
            </a:extLst>
          </p:cNvPr>
          <p:cNvSpPr/>
          <p:nvPr/>
        </p:nvSpPr>
        <p:spPr>
          <a:xfrm>
            <a:off x="4104636" y="1856343"/>
            <a:ext cx="654743" cy="508405"/>
          </a:xfrm>
          <a:prstGeom prst="rect">
            <a:avLst/>
          </a:prstGeom>
          <a:solidFill>
            <a:schemeClr val="bg1">
              <a:lumMod val="65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ravokotnik 42">
            <a:extLst>
              <a:ext uri="{FF2B5EF4-FFF2-40B4-BE49-F238E27FC236}">
                <a16:creationId xmlns:a16="http://schemas.microsoft.com/office/drawing/2014/main" id="{F4C3790B-9695-4307-AD6B-EC6A267E3AEB}"/>
              </a:ext>
            </a:extLst>
          </p:cNvPr>
          <p:cNvSpPr/>
          <p:nvPr/>
        </p:nvSpPr>
        <p:spPr>
          <a:xfrm>
            <a:off x="2433419" y="1926823"/>
            <a:ext cx="595174" cy="426842"/>
          </a:xfrm>
          <a:prstGeom prst="rect">
            <a:avLst/>
          </a:prstGeom>
          <a:solidFill>
            <a:schemeClr val="bg1">
              <a:lumMod val="65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EF64C52B-B953-4473-8EB2-4EDBA634E062}"/>
                  </a:ext>
                </a:extLst>
              </p:cNvPr>
              <p:cNvSpPr txBox="1"/>
              <p:nvPr/>
            </p:nvSpPr>
            <p:spPr>
              <a:xfrm>
                <a:off x="5159652" y="2746150"/>
                <a:ext cx="3465135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P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 sz="28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sl-SI" sz="2800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5" name="PoljeZBesedilom 44">
                <a:extLst>
                  <a:ext uri="{FF2B5EF4-FFF2-40B4-BE49-F238E27FC236}">
                    <a16:creationId xmlns:a16="http://schemas.microsoft.com/office/drawing/2014/main" id="{EF64C52B-B953-4473-8EB2-4EDBA634E0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652" y="2746150"/>
                <a:ext cx="3465135" cy="704295"/>
              </a:xfrm>
              <a:prstGeom prst="rect">
                <a:avLst/>
              </a:prstGeom>
              <a:blipFill>
                <a:blip r:embed="rId4"/>
                <a:stretch>
                  <a:fillRect l="-3515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A39B6F88-6A98-4C76-98BD-168F4F018825}"/>
                  </a:ext>
                </a:extLst>
              </p:cNvPr>
              <p:cNvSpPr txBox="1"/>
              <p:nvPr/>
            </p:nvSpPr>
            <p:spPr>
              <a:xfrm>
                <a:off x="8775510" y="2790121"/>
                <a:ext cx="2294899" cy="676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D:     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–  x =  </a:t>
                </a:r>
              </a:p>
            </p:txBody>
          </p:sp>
        </mc:Choice>
        <mc:Fallback xmlns="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A39B6F88-6A98-4C76-98BD-168F4F0188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5510" y="2790121"/>
                <a:ext cx="2294899" cy="676410"/>
              </a:xfrm>
              <a:prstGeom prst="rect">
                <a:avLst/>
              </a:prstGeom>
              <a:blipFill>
                <a:blip r:embed="rId5"/>
                <a:stretch>
                  <a:fillRect l="-5585" t="-901" r="-7979" b="-108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Pravokotnik 46">
                <a:extLst>
                  <a:ext uri="{FF2B5EF4-FFF2-40B4-BE49-F238E27FC236}">
                    <a16:creationId xmlns:a16="http://schemas.microsoft.com/office/drawing/2014/main" id="{7780311B-4394-4373-A6CC-2CC85380EF02}"/>
                  </a:ext>
                </a:extLst>
              </p:cNvPr>
              <p:cNvSpPr/>
              <p:nvPr/>
            </p:nvSpPr>
            <p:spPr>
              <a:xfrm>
                <a:off x="5246993" y="3493797"/>
                <a:ext cx="2976283" cy="712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l-SI" sz="2800" dirty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800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sz="2800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>
                        <a:latin typeface="Cambria Math" panose="02040503050406030204" pitchFamily="18" charset="0"/>
                      </a:rPr>
                      <m:t> 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7" name="Pravokotnik 46">
                <a:extLst>
                  <a:ext uri="{FF2B5EF4-FFF2-40B4-BE49-F238E27FC236}">
                    <a16:creationId xmlns:a16="http://schemas.microsoft.com/office/drawing/2014/main" id="{7780311B-4394-4373-A6CC-2CC85380EF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993" y="3493797"/>
                <a:ext cx="2976283" cy="71275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ravokotnik 47">
                <a:extLst>
                  <a:ext uri="{FF2B5EF4-FFF2-40B4-BE49-F238E27FC236}">
                    <a16:creationId xmlns:a16="http://schemas.microsoft.com/office/drawing/2014/main" id="{9E79118E-FF40-462D-B0DA-1BD6919E8F62}"/>
                  </a:ext>
                </a:extLst>
              </p:cNvPr>
              <p:cNvSpPr/>
              <p:nvPr/>
            </p:nvSpPr>
            <p:spPr>
              <a:xfrm>
                <a:off x="5246993" y="4192138"/>
                <a:ext cx="3431970" cy="7215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l-SI" sz="28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>
                        <a:latin typeface="Cambria Math" panose="02040503050406030204" pitchFamily="18" charset="0"/>
                      </a:rPr>
                      <m:t> 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8" name="Pravokotnik 47">
                <a:extLst>
                  <a:ext uri="{FF2B5EF4-FFF2-40B4-BE49-F238E27FC236}">
                    <a16:creationId xmlns:a16="http://schemas.microsoft.com/office/drawing/2014/main" id="{9E79118E-FF40-462D-B0DA-1BD6919E8F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993" y="4192138"/>
                <a:ext cx="3431970" cy="721577"/>
              </a:xfrm>
              <a:prstGeom prst="rect">
                <a:avLst/>
              </a:prstGeom>
              <a:blipFill>
                <a:blip r:embed="rId7"/>
                <a:stretch>
                  <a:fillRect b="-93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Pravokotnik 48">
                <a:extLst>
                  <a:ext uri="{FF2B5EF4-FFF2-40B4-BE49-F238E27FC236}">
                    <a16:creationId xmlns:a16="http://schemas.microsoft.com/office/drawing/2014/main" id="{321BE264-D61D-4812-9A77-9B03B7D76D7E}"/>
                  </a:ext>
                </a:extLst>
              </p:cNvPr>
              <p:cNvSpPr/>
              <p:nvPr/>
            </p:nvSpPr>
            <p:spPr>
              <a:xfrm>
                <a:off x="5192817" y="4840924"/>
                <a:ext cx="3431970" cy="7132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l-SI" sz="2800" dirty="0"/>
                  <a:t>   =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–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>
                        <a:latin typeface="Cambria Math" panose="02040503050406030204" pitchFamily="18" charset="0"/>
                      </a:rPr>
                      <m:t> 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49" name="Pravokotnik 48">
                <a:extLst>
                  <a:ext uri="{FF2B5EF4-FFF2-40B4-BE49-F238E27FC236}">
                    <a16:creationId xmlns:a16="http://schemas.microsoft.com/office/drawing/2014/main" id="{321BE264-D61D-4812-9A77-9B03B7D76D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817" y="4840924"/>
                <a:ext cx="3431970" cy="713272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ravokotnik 49">
                <a:extLst>
                  <a:ext uri="{FF2B5EF4-FFF2-40B4-BE49-F238E27FC236}">
                    <a16:creationId xmlns:a16="http://schemas.microsoft.com/office/drawing/2014/main" id="{6BA63757-3097-434C-8DC8-3871D2546E38}"/>
                  </a:ext>
                </a:extLst>
              </p:cNvPr>
              <p:cNvSpPr/>
              <p:nvPr/>
            </p:nvSpPr>
            <p:spPr>
              <a:xfrm>
                <a:off x="5246993" y="5497389"/>
                <a:ext cx="3351097" cy="715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l-SI" sz="2800" dirty="0"/>
                  <a:t>   =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–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l-SI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sl-SI" sz="2800">
                        <a:latin typeface="Cambria Math" panose="02040503050406030204" pitchFamily="18" charset="0"/>
                      </a:rPr>
                      <m:t> 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50" name="Pravokotnik 49">
                <a:extLst>
                  <a:ext uri="{FF2B5EF4-FFF2-40B4-BE49-F238E27FC236}">
                    <a16:creationId xmlns:a16="http://schemas.microsoft.com/office/drawing/2014/main" id="{6BA63757-3097-434C-8DC8-3871D2546E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993" y="5497389"/>
                <a:ext cx="3351097" cy="715324"/>
              </a:xfrm>
              <a:prstGeom prst="rect">
                <a:avLst/>
              </a:prstGeom>
              <a:blipFill>
                <a:blip r:embed="rId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Pravokotnik 52">
                <a:extLst>
                  <a:ext uri="{FF2B5EF4-FFF2-40B4-BE49-F238E27FC236}">
                    <a16:creationId xmlns:a16="http://schemas.microsoft.com/office/drawing/2014/main" id="{4241ED88-08E1-43F2-8441-2306F917A148}"/>
                  </a:ext>
                </a:extLst>
              </p:cNvPr>
              <p:cNvSpPr/>
              <p:nvPr/>
            </p:nvSpPr>
            <p:spPr>
              <a:xfrm>
                <a:off x="5216671" y="6142676"/>
                <a:ext cx="2780918" cy="715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l-SI" sz="28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r>
                      <a:rPr lang="sl-SI" sz="2800">
                        <a:latin typeface="Cambria Math" panose="02040503050406030204" pitchFamily="18" charset="0"/>
                      </a:rPr>
                      <m:t>−7=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53" name="Pravokotnik 52">
                <a:extLst>
                  <a:ext uri="{FF2B5EF4-FFF2-40B4-BE49-F238E27FC236}">
                    <a16:creationId xmlns:a16="http://schemas.microsoft.com/office/drawing/2014/main" id="{4241ED88-08E1-43F2-8441-2306F917A1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6671" y="6142676"/>
                <a:ext cx="2780918" cy="715324"/>
              </a:xfrm>
              <a:prstGeom prst="rect">
                <a:avLst/>
              </a:prstGeom>
              <a:blipFill>
                <a:blip r:embed="rId10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5E2A8784-FC2D-486B-9EFD-D10BFDCE2426}"/>
                  </a:ext>
                </a:extLst>
              </p:cNvPr>
              <p:cNvSpPr txBox="1"/>
              <p:nvPr/>
            </p:nvSpPr>
            <p:spPr>
              <a:xfrm>
                <a:off x="7078349" y="6137872"/>
                <a:ext cx="1164899" cy="713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1" dirty="0"/>
                  <a:t>–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sl-SI" sz="2800" b="1" dirty="0"/>
                  <a:t> </a:t>
                </a:r>
              </a:p>
            </p:txBody>
          </p:sp>
        </mc:Choice>
        <mc:Fallback xmlns="">
          <p:sp>
            <p:nvSpPr>
              <p:cNvPr id="57" name="PoljeZBesedilom 56">
                <a:extLst>
                  <a:ext uri="{FF2B5EF4-FFF2-40B4-BE49-F238E27FC236}">
                    <a16:creationId xmlns:a16="http://schemas.microsoft.com/office/drawing/2014/main" id="{5E2A8784-FC2D-486B-9EFD-D10BFDCE2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8349" y="6137872"/>
                <a:ext cx="1164899" cy="713304"/>
              </a:xfrm>
              <a:prstGeom prst="rect">
                <a:avLst/>
              </a:prstGeom>
              <a:blipFill>
                <a:blip r:embed="rId11"/>
                <a:stretch>
                  <a:fillRect l="-10471" b="-1111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PoljeZBesedilom 58">
                <a:extLst>
                  <a:ext uri="{FF2B5EF4-FFF2-40B4-BE49-F238E27FC236}">
                    <a16:creationId xmlns:a16="http://schemas.microsoft.com/office/drawing/2014/main" id="{0552DB96-40CC-43F5-AECC-5D643D18DC51}"/>
                  </a:ext>
                </a:extLst>
              </p:cNvPr>
              <p:cNvSpPr txBox="1"/>
              <p:nvPr/>
            </p:nvSpPr>
            <p:spPr>
              <a:xfrm>
                <a:off x="9293159" y="3541037"/>
                <a:ext cx="1777250" cy="721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sl-SI" sz="2800" dirty="0"/>
                  <a:t> –  </a:t>
                </a:r>
                <a:r>
                  <a:rPr lang="sl-SI" sz="2800" dirty="0">
                    <a:solidFill>
                      <a:schemeClr val="accent2">
                        <a:lumMod val="75000"/>
                      </a:schemeClr>
                    </a:solidFill>
                  </a:rPr>
                  <a:t>7</a:t>
                </a:r>
                <a:r>
                  <a:rPr lang="sl-SI" sz="2800" dirty="0"/>
                  <a:t> =  </a:t>
                </a:r>
              </a:p>
            </p:txBody>
          </p:sp>
        </mc:Choice>
        <mc:Fallback xmlns="">
          <p:sp>
            <p:nvSpPr>
              <p:cNvPr id="59" name="PoljeZBesedilom 58">
                <a:extLst>
                  <a:ext uri="{FF2B5EF4-FFF2-40B4-BE49-F238E27FC236}">
                    <a16:creationId xmlns:a16="http://schemas.microsoft.com/office/drawing/2014/main" id="{0552DB96-40CC-43F5-AECC-5D643D18DC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3159" y="3541037"/>
                <a:ext cx="1777250" cy="721577"/>
              </a:xfrm>
              <a:prstGeom prst="rect">
                <a:avLst/>
              </a:prstGeom>
              <a:blipFill>
                <a:blip r:embed="rId12"/>
                <a:stretch>
                  <a:fillRect l="-2397" r="-10616" b="-101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33629AD5-3829-4237-BE0B-D6A74E55D844}"/>
                  </a:ext>
                </a:extLst>
              </p:cNvPr>
              <p:cNvSpPr txBox="1"/>
              <p:nvPr/>
            </p:nvSpPr>
            <p:spPr>
              <a:xfrm>
                <a:off x="9165817" y="4337120"/>
                <a:ext cx="1777251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1" dirty="0"/>
                  <a:t>  =  –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61" name="PoljeZBesedilom 60">
                <a:extLst>
                  <a:ext uri="{FF2B5EF4-FFF2-40B4-BE49-F238E27FC236}">
                    <a16:creationId xmlns:a16="http://schemas.microsoft.com/office/drawing/2014/main" id="{33629AD5-3829-4237-BE0B-D6A74E55D8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5817" y="4337120"/>
                <a:ext cx="1777251" cy="714683"/>
              </a:xfrm>
              <a:prstGeom prst="rect">
                <a:avLst/>
              </a:prstGeom>
              <a:blipFill>
                <a:blip r:embed="rId13"/>
                <a:stretch>
                  <a:fillRect b="-101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20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2" grpId="0"/>
      <p:bldP spid="13" grpId="0"/>
      <p:bldP spid="17" grpId="0"/>
      <p:bldP spid="19" grpId="0"/>
      <p:bldP spid="23" grpId="0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9" grpId="0"/>
      <p:bldP spid="41" grpId="0" animBg="1"/>
      <p:bldP spid="42" grpId="0" animBg="1"/>
      <p:bldP spid="43" grpId="0" animBg="1"/>
      <p:bldP spid="46" grpId="0"/>
      <p:bldP spid="47" grpId="0"/>
      <p:bldP spid="48" grpId="0"/>
      <p:bldP spid="49" grpId="0"/>
      <p:bldP spid="50" grpId="0"/>
      <p:bldP spid="53" grpId="0"/>
      <p:bldP spid="57" grpId="0"/>
      <p:bldP spid="59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A2DCBD2-0E4A-4EEF-AE10-77302851A8CF}"/>
              </a:ext>
            </a:extLst>
          </p:cNvPr>
          <p:cNvSpPr txBox="1"/>
          <p:nvPr/>
        </p:nvSpPr>
        <p:spPr>
          <a:xfrm>
            <a:off x="1179443" y="868017"/>
            <a:ext cx="106149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Obvezne vaje:  učbenik str. 49 </a:t>
            </a:r>
            <a:r>
              <a:rPr lang="sl-SI" sz="3200" dirty="0" err="1"/>
              <a:t>nal</a:t>
            </a:r>
            <a:r>
              <a:rPr lang="sl-SI" sz="3200" dirty="0"/>
              <a:t> 1/c, f, k, m</a:t>
            </a:r>
          </a:p>
          <a:p>
            <a:r>
              <a:rPr lang="sl-SI" sz="3200" dirty="0"/>
              <a:t>Reši enačbe in naredi preizkuse. </a:t>
            </a:r>
          </a:p>
          <a:p>
            <a:endParaRPr lang="sl-SI" sz="3200" dirty="0"/>
          </a:p>
          <a:p>
            <a:r>
              <a:rPr lang="sl-SI" sz="3200" dirty="0"/>
              <a:t>Rešitve s postopki reševanja so v mapi:  rešitve – naloge. </a:t>
            </a:r>
          </a:p>
        </p:txBody>
      </p:sp>
    </p:spTree>
    <p:extLst>
      <p:ext uri="{BB962C8B-B14F-4D97-AF65-F5344CB8AC3E}">
        <p14:creationId xmlns:p14="http://schemas.microsoft.com/office/powerpoint/2010/main" val="3437408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603</Words>
  <Application>Microsoft Office PowerPoint</Application>
  <PresentationFormat>Širokozaslonsko</PresentationFormat>
  <Paragraphs>77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Officeova tema</vt:lpstr>
      <vt:lpstr>ENAČBE Z ULOMKI</vt:lpstr>
      <vt:lpstr>1. Reši enačbo in napravi preizkus: 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ENAČBE Z ULOMKI</dc:title>
  <dc:creator>Spela Siftar</dc:creator>
  <cp:lastModifiedBy>Irena</cp:lastModifiedBy>
  <cp:revision>31</cp:revision>
  <dcterms:created xsi:type="dcterms:W3CDTF">2021-10-17T08:16:39Z</dcterms:created>
  <dcterms:modified xsi:type="dcterms:W3CDTF">2021-10-19T07:08:29Z</dcterms:modified>
</cp:coreProperties>
</file>