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D63D31-6033-4208-B89F-2508D0BD4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AD8933-E36A-4E17-BCBB-B787F70E9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5D7A134-1A2B-4EDB-81E7-465A8BCA4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E96DA9A-9887-4F63-8553-F6ADE085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7649BA3-CC16-489D-867C-B1B7AE78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965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47963-9A86-4310-B569-5324C0B3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AF81409-14DC-4743-BB9F-5B965520E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715F077-6CF6-4FBB-AD3B-3320D04A5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3C277C2-CFF8-464F-884A-3C57DFB9A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FE7C440-C719-46D5-A034-710D505B6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533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5CDCE6A4-A24A-4DC0-8DE1-2CB794EA4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29FF445-901A-43CC-A816-4B826B44F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6335FF-43C1-49D7-A91E-9056FC98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CFED9FF-A0CE-416D-BFED-8AAE0D8D4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06FCBC9-EEF1-444F-B3AB-0EEDA30EB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324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4F06A9-7EBE-46AC-B0FF-434E9C57A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8EC5915-5B3E-40EC-900A-873EE6B1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760FD93-6242-44B9-B1CD-0FF40248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E94303E-4682-47D0-AC47-AB56BF99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EDB0737-21D9-473C-92E3-DB15EDF9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586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767CED-3804-4E47-A950-E26D19B85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13E581-D9B1-476E-8F82-75589CBD0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2AD739-735A-4568-BEDB-49BE5A61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B0135D5-5BD4-425B-99F5-4BB0069C3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D1C86D-9899-43C5-B79F-0200FA4FD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238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ACE8B5-E5E5-4240-9195-5F922A80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C777120-AF8A-48D2-A251-425B3694B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483AA4B-EBD2-4FF1-A06D-EAD8F3A2F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A58B2E5-AB75-4062-B8A4-601EA719B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5FD2C81-B94C-4889-BE64-20DF543B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DB9EE1D-E7D9-44FC-B0D6-BD1E49CA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560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499A24-A942-4C23-BF8D-B93CF237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51DA8CB-8D4A-4811-8E54-C48CB922B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0F3DD4C-405F-4DF3-B87D-281F03C08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B4C80F0-0A79-4157-ACEF-94DAA3FEB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79AE45A-394B-4C85-9401-F62F36EAB6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285A3878-4DB7-482C-BF2C-8D9C57CB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9FE5B08-9FD2-458F-9F9A-7B727A10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84C3F37-7DF2-486D-B0EA-128EB5674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705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A6A3BF-C32E-4DD8-9FF7-9F7801FE9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9CFA957-73D2-46BE-B4B4-6B933EC70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A651B8C-659C-41F1-9D4B-DE979AB0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6E745F9-39CC-4AEB-9394-5736536EB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590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A6ECE36-2597-4330-B5FC-7AD62FE90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982DB637-C15B-4CD4-BB9C-E75B5398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008D575-9E89-4F7B-8047-C62794D9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489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0C8CC7-D71D-47AA-AF61-41555274F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E6D147B-3457-4831-B105-942969EE8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ACE56B5-3C12-4EDD-9D8B-0B1219112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5E86516-7DD8-424C-993E-BED02B6D3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97FAD06-7A4C-4DF9-BEE1-882A944D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6ECFCC4-ADD1-4F0C-BE98-D2B6C51A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827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74E19F-0C97-4A3A-A788-C58ECAEA5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D9DF07C3-026D-4190-8EA4-0693A9688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7223E6C-858B-4A1C-8B92-648004F0D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8B70965-D798-4563-A572-5C532501D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6289490-B88A-4EC9-92C5-CBCD18DB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6208889-B4A3-43C8-BBC1-A2BEBB34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61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98F5B17-411C-4869-A770-CE1623C4D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8F6240F-2F0C-4086-957B-F55D0899F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8CE8EA5-2D15-4CBE-85C4-2A323561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7C249-D5C3-44AE-8829-1C90A9672410}" type="datetimeFigureOut">
              <a:rPr lang="sl-SI" smtClean="0"/>
              <a:t>19.10.2021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C76A7B9-A0B2-4CFB-A5B1-D63554DE2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E3D9C8B-7F9E-466F-9628-B676B5947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8BD38-C3AF-44B9-B682-7E831B91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707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FD0550-46C4-406F-9910-8BD5B4AC62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Enačbe z ulomki – 2. del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6CE2D01-B7FD-44B4-B6E3-C5FD63A70D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047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5E37B387-CD33-46B4-B252-F1C7D964A454}"/>
                  </a:ext>
                </a:extLst>
              </p:cNvPr>
              <p:cNvSpPr txBox="1"/>
              <p:nvPr/>
            </p:nvSpPr>
            <p:spPr>
              <a:xfrm>
                <a:off x="478302" y="1529762"/>
                <a:ext cx="2852676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l-SI" sz="2800" b="1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b="1" dirty="0"/>
                  <a:t>  + 1 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5E37B387-CD33-46B4-B252-F1C7D964A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02" y="1529762"/>
                <a:ext cx="2852676" cy="622350"/>
              </a:xfrm>
              <a:prstGeom prst="rect">
                <a:avLst/>
              </a:prstGeom>
              <a:blipFill>
                <a:blip r:embed="rId2"/>
                <a:stretch>
                  <a:fillRect t="-980" r="-6410" b="-196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251DDF88-9632-455D-8280-A59A12FF1C48}"/>
              </a:ext>
            </a:extLst>
          </p:cNvPr>
          <p:cNvSpPr txBox="1"/>
          <p:nvPr/>
        </p:nvSpPr>
        <p:spPr>
          <a:xfrm>
            <a:off x="357810" y="460464"/>
            <a:ext cx="4903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Reši enačbe in napravi preizkus.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F9B796C-207C-434A-81F3-62317FA6DD59}"/>
              </a:ext>
            </a:extLst>
          </p:cNvPr>
          <p:cNvSpPr txBox="1"/>
          <p:nvPr/>
        </p:nvSpPr>
        <p:spPr>
          <a:xfrm>
            <a:off x="357811" y="983684"/>
            <a:ext cx="622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1)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92C1AB7-8D24-4CC1-B5D9-CE7029BC2BE0}"/>
              </a:ext>
            </a:extLst>
          </p:cNvPr>
          <p:cNvSpPr txBox="1"/>
          <p:nvPr/>
        </p:nvSpPr>
        <p:spPr>
          <a:xfrm>
            <a:off x="3525079" y="906595"/>
            <a:ext cx="8666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Obe strani enačbe pomnožimo z najmanjšim skupnim imenovalcem.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E637C3F-C80B-4205-B7EE-499820851E09}"/>
              </a:ext>
            </a:extLst>
          </p:cNvPr>
          <p:cNvSpPr txBox="1"/>
          <p:nvPr/>
        </p:nvSpPr>
        <p:spPr>
          <a:xfrm>
            <a:off x="3167269" y="157932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/ · 6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046EC2D-4F5A-44A1-AF46-18C831DCF555}"/>
              </a:ext>
            </a:extLst>
          </p:cNvPr>
          <p:cNvSpPr txBox="1"/>
          <p:nvPr/>
        </p:nvSpPr>
        <p:spPr>
          <a:xfrm>
            <a:off x="4407089" y="1510184"/>
            <a:ext cx="7756651" cy="788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sz="2400" b="1" dirty="0">
                <a:solidFill>
                  <a:srgbClr val="FF0000"/>
                </a:solidFill>
              </a:rPr>
              <a:t>POZOR:  </a:t>
            </a:r>
            <a:r>
              <a:rPr lang="sl-SI" sz="2000" dirty="0">
                <a:solidFill>
                  <a:srgbClr val="FF0000"/>
                </a:solidFill>
              </a:rPr>
              <a:t>S tem številom moram pomnožiti cel števec, ne samo en člen</a:t>
            </a:r>
            <a:r>
              <a:rPr lang="sl-SI" dirty="0"/>
              <a:t>.</a:t>
            </a:r>
          </a:p>
          <a:p>
            <a:r>
              <a:rPr lang="sl-SI" sz="2000" dirty="0">
                <a:solidFill>
                  <a:srgbClr val="0070C0"/>
                </a:solidFill>
              </a:rPr>
              <a:t>Da ne naredimo napake je najbolje v števcu zapisati oklepaj. 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B1FD10D-15D7-468C-BD86-A2DF6BBB96BC}"/>
              </a:ext>
            </a:extLst>
          </p:cNvPr>
          <p:cNvSpPr txBox="1"/>
          <p:nvPr/>
        </p:nvSpPr>
        <p:spPr>
          <a:xfrm>
            <a:off x="1606459" y="1368260"/>
            <a:ext cx="364435" cy="518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4B53115-6E12-4090-9928-114651545576}"/>
              </a:ext>
            </a:extLst>
          </p:cNvPr>
          <p:cNvSpPr txBox="1"/>
          <p:nvPr/>
        </p:nvSpPr>
        <p:spPr>
          <a:xfrm>
            <a:off x="371062" y="1350895"/>
            <a:ext cx="364435" cy="518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48C3A27-2D54-45EB-9B4F-74CBF49E8629}"/>
              </a:ext>
            </a:extLst>
          </p:cNvPr>
          <p:cNvSpPr txBox="1"/>
          <p:nvPr/>
        </p:nvSpPr>
        <p:spPr>
          <a:xfrm>
            <a:off x="1063304" y="1350895"/>
            <a:ext cx="450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2A92DFE9-C83F-45CC-8771-C9A870E2706C}"/>
              </a:ext>
            </a:extLst>
          </p:cNvPr>
          <p:cNvSpPr txBox="1"/>
          <p:nvPr/>
        </p:nvSpPr>
        <p:spPr>
          <a:xfrm>
            <a:off x="2414206" y="1363459"/>
            <a:ext cx="450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163D0A0B-A25B-4ED6-AB52-AFC44AEF04F0}"/>
              </a:ext>
            </a:extLst>
          </p:cNvPr>
          <p:cNvSpPr txBox="1"/>
          <p:nvPr/>
        </p:nvSpPr>
        <p:spPr>
          <a:xfrm>
            <a:off x="4253946" y="3366290"/>
            <a:ext cx="7756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sz="2000" dirty="0">
                <a:solidFill>
                  <a:srgbClr val="0070C0"/>
                </a:solidFill>
              </a:rPr>
              <a:t>Tega dela </a:t>
            </a:r>
            <a:r>
              <a:rPr lang="sl-SI" sz="2000" dirty="0" err="1">
                <a:solidFill>
                  <a:srgbClr val="0070C0"/>
                </a:solidFill>
              </a:rPr>
              <a:t>ponavadi</a:t>
            </a:r>
            <a:r>
              <a:rPr lang="sl-SI" sz="2000" dirty="0">
                <a:solidFill>
                  <a:srgbClr val="0070C0"/>
                </a:solidFill>
              </a:rPr>
              <a:t> ne zapisujemo. Izračunamo lahko na krajši način.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F7AF5223-2700-4FCE-A04A-80F726C0E4B1}"/>
                  </a:ext>
                </a:extLst>
              </p:cNvPr>
              <p:cNvSpPr txBox="1"/>
              <p:nvPr/>
            </p:nvSpPr>
            <p:spPr>
              <a:xfrm>
                <a:off x="669236" y="2464958"/>
                <a:ext cx="4976190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            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l-SI" sz="2800" b="1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b="1" dirty="0"/>
                  <a:t>  + 1 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F7AF5223-2700-4FCE-A04A-80F726C0E4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36" y="2464958"/>
                <a:ext cx="4976190" cy="622350"/>
              </a:xfrm>
              <a:prstGeom prst="rect">
                <a:avLst/>
              </a:prstGeom>
              <a:blipFill>
                <a:blip r:embed="rId3"/>
                <a:stretch>
                  <a:fillRect l="-123" t="-980" b="-20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D09A64B-608A-4063-9379-C8AF99995D30}"/>
              </a:ext>
            </a:extLst>
          </p:cNvPr>
          <p:cNvSpPr txBox="1"/>
          <p:nvPr/>
        </p:nvSpPr>
        <p:spPr>
          <a:xfrm>
            <a:off x="3351068" y="2310318"/>
            <a:ext cx="30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6342F30-A92E-47F9-8357-B85D7FB73CBA}"/>
              </a:ext>
            </a:extLst>
          </p:cNvPr>
          <p:cNvSpPr txBox="1"/>
          <p:nvPr/>
        </p:nvSpPr>
        <p:spPr>
          <a:xfrm>
            <a:off x="1240654" y="2312309"/>
            <a:ext cx="36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FFB88A7F-00EA-41A8-B87B-922C821E1D9B}"/>
              </a:ext>
            </a:extLst>
          </p:cNvPr>
          <p:cNvSpPr txBox="1"/>
          <p:nvPr/>
        </p:nvSpPr>
        <p:spPr>
          <a:xfrm>
            <a:off x="617958" y="2307509"/>
            <a:ext cx="364435" cy="518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E3540A0-076B-42AA-9178-8ECB5BA0E3DB}"/>
              </a:ext>
            </a:extLst>
          </p:cNvPr>
          <p:cNvSpPr txBox="1"/>
          <p:nvPr/>
        </p:nvSpPr>
        <p:spPr>
          <a:xfrm>
            <a:off x="2622075" y="2310974"/>
            <a:ext cx="364435" cy="518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A4CD327D-3813-47EF-BB9E-14BB99C72512}"/>
              </a:ext>
            </a:extLst>
          </p:cNvPr>
          <p:cNvSpPr txBox="1"/>
          <p:nvPr/>
        </p:nvSpPr>
        <p:spPr>
          <a:xfrm>
            <a:off x="3435107" y="2371872"/>
            <a:ext cx="576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3C72D5F4-4C38-45CE-BEA9-4AF53B378E49}"/>
              </a:ext>
            </a:extLst>
          </p:cNvPr>
          <p:cNvSpPr txBox="1"/>
          <p:nvPr/>
        </p:nvSpPr>
        <p:spPr>
          <a:xfrm>
            <a:off x="1351780" y="2390408"/>
            <a:ext cx="558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 6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F6804F60-31BB-41B9-B4EC-BF7549E47E77}"/>
              </a:ext>
            </a:extLst>
          </p:cNvPr>
          <p:cNvSpPr txBox="1"/>
          <p:nvPr/>
        </p:nvSpPr>
        <p:spPr>
          <a:xfrm>
            <a:off x="4835007" y="2520232"/>
            <a:ext cx="852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</a:t>
            </a:r>
            <a:r>
              <a:rPr lang="sl-SI" sz="2800" b="1" dirty="0">
                <a:solidFill>
                  <a:srgbClr val="00B050"/>
                </a:solidFill>
              </a:rPr>
              <a:t>· 6 </a:t>
            </a:r>
          </a:p>
        </p:txBody>
      </p: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2F66C1D9-A088-48FC-9A2A-104E85C6FF11}"/>
              </a:ext>
            </a:extLst>
          </p:cNvPr>
          <p:cNvCxnSpPr/>
          <p:nvPr/>
        </p:nvCxnSpPr>
        <p:spPr>
          <a:xfrm flipV="1">
            <a:off x="3288361" y="2931969"/>
            <a:ext cx="293491" cy="1969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85C8CB15-5513-4E8A-9FEC-561FB2517384}"/>
              </a:ext>
            </a:extLst>
          </p:cNvPr>
          <p:cNvCxnSpPr/>
          <p:nvPr/>
        </p:nvCxnSpPr>
        <p:spPr>
          <a:xfrm flipV="1">
            <a:off x="3638620" y="2491716"/>
            <a:ext cx="293491" cy="1969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A0B2E693-B56C-4EFB-B7B3-69AD90A49881}"/>
              </a:ext>
            </a:extLst>
          </p:cNvPr>
          <p:cNvCxnSpPr/>
          <p:nvPr/>
        </p:nvCxnSpPr>
        <p:spPr>
          <a:xfrm flipV="1">
            <a:off x="1240158" y="2945158"/>
            <a:ext cx="293491" cy="1969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73B90FEB-B4C2-441C-B570-4CADBAD6572A}"/>
              </a:ext>
            </a:extLst>
          </p:cNvPr>
          <p:cNvCxnSpPr>
            <a:cxnSpLocks/>
          </p:cNvCxnSpPr>
          <p:nvPr/>
        </p:nvCxnSpPr>
        <p:spPr>
          <a:xfrm flipV="1">
            <a:off x="1626120" y="2547700"/>
            <a:ext cx="187357" cy="13786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B22EF4D-C2C3-4A92-AF65-92355E9E0AC1}"/>
              </a:ext>
            </a:extLst>
          </p:cNvPr>
          <p:cNvSpPr txBox="1"/>
          <p:nvPr/>
        </p:nvSpPr>
        <p:spPr>
          <a:xfrm flipH="1">
            <a:off x="1754737" y="2371873"/>
            <a:ext cx="506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·2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F09E4A14-55B2-412C-BDB2-AE0BF5B0BFDD}"/>
              </a:ext>
            </a:extLst>
          </p:cNvPr>
          <p:cNvSpPr txBox="1"/>
          <p:nvPr/>
        </p:nvSpPr>
        <p:spPr>
          <a:xfrm>
            <a:off x="3847335" y="2346871"/>
            <a:ext cx="654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 3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70B61C09-10DC-488F-95B9-EE92CEFD9451}"/>
              </a:ext>
            </a:extLst>
          </p:cNvPr>
          <p:cNvSpPr txBox="1"/>
          <p:nvPr/>
        </p:nvSpPr>
        <p:spPr>
          <a:xfrm>
            <a:off x="1549531" y="2765134"/>
            <a:ext cx="562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 1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0D13AE39-688C-4EEE-9FA6-5950E20B4A29}"/>
              </a:ext>
            </a:extLst>
          </p:cNvPr>
          <p:cNvSpPr txBox="1"/>
          <p:nvPr/>
        </p:nvSpPr>
        <p:spPr>
          <a:xfrm>
            <a:off x="3574558" y="2765133"/>
            <a:ext cx="562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</a:t>
            </a:r>
            <a:r>
              <a:rPr lang="sl-SI" sz="2400" b="1" dirty="0">
                <a:solidFill>
                  <a:srgbClr val="00B050"/>
                </a:solidFill>
              </a:rPr>
              <a:t>· 1</a:t>
            </a:r>
          </a:p>
        </p:txBody>
      </p:sp>
      <p:sp>
        <p:nvSpPr>
          <p:cNvPr id="43" name="Pravokotnik 42">
            <a:extLst>
              <a:ext uri="{FF2B5EF4-FFF2-40B4-BE49-F238E27FC236}">
                <a16:creationId xmlns:a16="http://schemas.microsoft.com/office/drawing/2014/main" id="{496F2DEB-F286-4029-9716-CD0D1E1FECE4}"/>
              </a:ext>
            </a:extLst>
          </p:cNvPr>
          <p:cNvSpPr/>
          <p:nvPr/>
        </p:nvSpPr>
        <p:spPr>
          <a:xfrm>
            <a:off x="315251" y="2344638"/>
            <a:ext cx="5704036" cy="1006933"/>
          </a:xfrm>
          <a:prstGeom prst="rect">
            <a:avLst/>
          </a:prstGeom>
          <a:solidFill>
            <a:schemeClr val="accent1">
              <a:alpha val="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Pravokotnik 43">
            <a:extLst>
              <a:ext uri="{FF2B5EF4-FFF2-40B4-BE49-F238E27FC236}">
                <a16:creationId xmlns:a16="http://schemas.microsoft.com/office/drawing/2014/main" id="{BC2FEA61-4B45-4F22-BDCE-7115BD220FBD}"/>
              </a:ext>
            </a:extLst>
          </p:cNvPr>
          <p:cNvSpPr/>
          <p:nvPr/>
        </p:nvSpPr>
        <p:spPr>
          <a:xfrm>
            <a:off x="2342724" y="3384642"/>
            <a:ext cx="9821016" cy="400110"/>
          </a:xfrm>
          <a:prstGeom prst="rect">
            <a:avLst/>
          </a:prstGeom>
          <a:solidFill>
            <a:schemeClr val="accent1">
              <a:alpha val="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5528E0AF-ACD4-4A1A-938D-67D0F34D8A29}"/>
              </a:ext>
            </a:extLst>
          </p:cNvPr>
          <p:cNvSpPr txBox="1"/>
          <p:nvPr/>
        </p:nvSpPr>
        <p:spPr>
          <a:xfrm>
            <a:off x="692422" y="3940029"/>
            <a:ext cx="10807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Število </a:t>
            </a:r>
            <a:r>
              <a:rPr lang="sl-SI" sz="2000" b="1" dirty="0">
                <a:solidFill>
                  <a:srgbClr val="00B050"/>
                </a:solidFill>
              </a:rPr>
              <a:t>6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iz prvega ulomka  se deli s številom </a:t>
            </a:r>
            <a:r>
              <a:rPr lang="sl-SI" sz="2000" b="1" dirty="0"/>
              <a:t>3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;   6 : 3 = 2.  Števec prvega ulomka pomnožimo z 2. </a:t>
            </a:r>
          </a:p>
        </p:txBody>
      </p:sp>
      <p:sp>
        <p:nvSpPr>
          <p:cNvPr id="47" name="Pravokotnik 46">
            <a:extLst>
              <a:ext uri="{FF2B5EF4-FFF2-40B4-BE49-F238E27FC236}">
                <a16:creationId xmlns:a16="http://schemas.microsoft.com/office/drawing/2014/main" id="{E9D5FFD9-8D2F-4AFF-A3BF-4C07308963B3}"/>
              </a:ext>
            </a:extLst>
          </p:cNvPr>
          <p:cNvSpPr/>
          <p:nvPr/>
        </p:nvSpPr>
        <p:spPr>
          <a:xfrm>
            <a:off x="10309329" y="3906329"/>
            <a:ext cx="404830" cy="356489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8" name="Pravokotnik 47">
            <a:extLst>
              <a:ext uri="{FF2B5EF4-FFF2-40B4-BE49-F238E27FC236}">
                <a16:creationId xmlns:a16="http://schemas.microsoft.com/office/drawing/2014/main" id="{FDE25B27-7E71-48EB-AE70-925C1D3A93CA}"/>
              </a:ext>
            </a:extLst>
          </p:cNvPr>
          <p:cNvSpPr/>
          <p:nvPr/>
        </p:nvSpPr>
        <p:spPr>
          <a:xfrm>
            <a:off x="6345330" y="3922096"/>
            <a:ext cx="281354" cy="375082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3ECE29A9-3A0C-4200-BDCB-D8C7E5DC7278}"/>
              </a:ext>
            </a:extLst>
          </p:cNvPr>
          <p:cNvSpPr txBox="1"/>
          <p:nvPr/>
        </p:nvSpPr>
        <p:spPr>
          <a:xfrm>
            <a:off x="864671" y="4935819"/>
            <a:ext cx="2117680" cy="606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2 · (x – 6) </a:t>
            </a:r>
            <a:r>
              <a:rPr lang="sl-SI" sz="3200" dirty="0"/>
              <a:t>=</a:t>
            </a:r>
          </a:p>
        </p:txBody>
      </p:sp>
      <p:sp>
        <p:nvSpPr>
          <p:cNvPr id="51" name="Pravokotnik 50">
            <a:extLst>
              <a:ext uri="{FF2B5EF4-FFF2-40B4-BE49-F238E27FC236}">
                <a16:creationId xmlns:a16="http://schemas.microsoft.com/office/drawing/2014/main" id="{0C253530-BD0B-4D59-9D40-FCA47CFEF838}"/>
              </a:ext>
            </a:extLst>
          </p:cNvPr>
          <p:cNvSpPr/>
          <p:nvPr/>
        </p:nvSpPr>
        <p:spPr>
          <a:xfrm>
            <a:off x="1920162" y="2382940"/>
            <a:ext cx="281354" cy="393193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D6180ABB-1ECD-4E82-A0AC-5462D2C20635}"/>
              </a:ext>
            </a:extLst>
          </p:cNvPr>
          <p:cNvSpPr txBox="1"/>
          <p:nvPr/>
        </p:nvSpPr>
        <p:spPr>
          <a:xfrm>
            <a:off x="704111" y="4331804"/>
            <a:ext cx="10807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Število </a:t>
            </a:r>
            <a:r>
              <a:rPr lang="sl-SI" sz="2000" b="1" dirty="0">
                <a:solidFill>
                  <a:srgbClr val="00B050"/>
                </a:solidFill>
              </a:rPr>
              <a:t>6</a:t>
            </a:r>
            <a:r>
              <a:rPr lang="sl-SI" sz="2000" dirty="0">
                <a:solidFill>
                  <a:srgbClr val="7030A0"/>
                </a:solidFill>
              </a:rPr>
              <a:t> iz drugega ulomka se deli s številom </a:t>
            </a:r>
            <a:r>
              <a:rPr lang="sl-SI" sz="2000" b="1" dirty="0"/>
              <a:t>2</a:t>
            </a:r>
            <a:r>
              <a:rPr lang="sl-SI" sz="2000" dirty="0">
                <a:solidFill>
                  <a:srgbClr val="7030A0"/>
                </a:solidFill>
              </a:rPr>
              <a:t>;   6 : 2 = 3.  Števec drugega ulomka pomnožimo s 3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54" name="Pravokotnik 53">
            <a:extLst>
              <a:ext uri="{FF2B5EF4-FFF2-40B4-BE49-F238E27FC236}">
                <a16:creationId xmlns:a16="http://schemas.microsoft.com/office/drawing/2014/main" id="{D22D3EF7-ACE3-41E5-8457-809DE6DEE8E8}"/>
              </a:ext>
            </a:extLst>
          </p:cNvPr>
          <p:cNvSpPr/>
          <p:nvPr/>
        </p:nvSpPr>
        <p:spPr>
          <a:xfrm>
            <a:off x="6470845" y="4402076"/>
            <a:ext cx="230935" cy="285371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 54">
            <a:extLst>
              <a:ext uri="{FF2B5EF4-FFF2-40B4-BE49-F238E27FC236}">
                <a16:creationId xmlns:a16="http://schemas.microsoft.com/office/drawing/2014/main" id="{F7C70AAA-D1FA-447E-A08B-CE9F2B840E8B}"/>
              </a:ext>
            </a:extLst>
          </p:cNvPr>
          <p:cNvSpPr/>
          <p:nvPr/>
        </p:nvSpPr>
        <p:spPr>
          <a:xfrm>
            <a:off x="4100368" y="2331935"/>
            <a:ext cx="281354" cy="400110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6" name="Pravokotnik 55">
            <a:extLst>
              <a:ext uri="{FF2B5EF4-FFF2-40B4-BE49-F238E27FC236}">
                <a16:creationId xmlns:a16="http://schemas.microsoft.com/office/drawing/2014/main" id="{047FF87E-0C45-4208-9595-17DCC132505A}"/>
              </a:ext>
            </a:extLst>
          </p:cNvPr>
          <p:cNvSpPr/>
          <p:nvPr/>
        </p:nvSpPr>
        <p:spPr>
          <a:xfrm>
            <a:off x="10623901" y="4384395"/>
            <a:ext cx="281354" cy="40011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C7AD65B7-AF50-4461-8B7D-2FE0A2BF2F15}"/>
              </a:ext>
            </a:extLst>
          </p:cNvPr>
          <p:cNvSpPr txBox="1"/>
          <p:nvPr/>
        </p:nvSpPr>
        <p:spPr>
          <a:xfrm>
            <a:off x="2809462" y="4945810"/>
            <a:ext cx="3286538" cy="587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3 · (4x – 1) </a:t>
            </a:r>
            <a:r>
              <a:rPr lang="sl-SI" sz="3200" dirty="0"/>
              <a:t>+ 6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12D88CEB-500E-4EF3-A3FC-22ACDB3E50C9}"/>
              </a:ext>
            </a:extLst>
          </p:cNvPr>
          <p:cNvSpPr txBox="1"/>
          <p:nvPr/>
        </p:nvSpPr>
        <p:spPr>
          <a:xfrm>
            <a:off x="849472" y="5397716"/>
            <a:ext cx="3849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 2x – 12 </a:t>
            </a:r>
            <a:r>
              <a:rPr lang="sl-SI" sz="3200" dirty="0"/>
              <a:t>= </a:t>
            </a:r>
            <a:r>
              <a:rPr lang="sl-SI" sz="3200" dirty="0">
                <a:solidFill>
                  <a:srgbClr val="7030A0"/>
                </a:solidFill>
              </a:rPr>
              <a:t>12x – 3 </a:t>
            </a:r>
            <a:r>
              <a:rPr lang="sl-SI" sz="3200" dirty="0"/>
              <a:t>+ 6</a:t>
            </a:r>
          </a:p>
        </p:txBody>
      </p:sp>
      <p:sp>
        <p:nvSpPr>
          <p:cNvPr id="59" name="Prostoročno: oblika 58">
            <a:extLst>
              <a:ext uri="{FF2B5EF4-FFF2-40B4-BE49-F238E27FC236}">
                <a16:creationId xmlns:a16="http://schemas.microsoft.com/office/drawing/2014/main" id="{78E5DC7C-F12E-4ECB-A2FA-3C7C5106E97D}"/>
              </a:ext>
            </a:extLst>
          </p:cNvPr>
          <p:cNvSpPr/>
          <p:nvPr/>
        </p:nvSpPr>
        <p:spPr>
          <a:xfrm>
            <a:off x="4689078" y="2455416"/>
            <a:ext cx="816254" cy="610405"/>
          </a:xfrm>
          <a:custGeom>
            <a:avLst/>
            <a:gdLst>
              <a:gd name="connsiteX0" fmla="*/ 562708 w 816254"/>
              <a:gd name="connsiteY0" fmla="*/ 47697 h 610405"/>
              <a:gd name="connsiteX1" fmla="*/ 168812 w 816254"/>
              <a:gd name="connsiteY1" fmla="*/ 19562 h 610405"/>
              <a:gd name="connsiteX2" fmla="*/ 126609 w 816254"/>
              <a:gd name="connsiteY2" fmla="*/ 33629 h 610405"/>
              <a:gd name="connsiteX3" fmla="*/ 14068 w 816254"/>
              <a:gd name="connsiteY3" fmla="*/ 174306 h 610405"/>
              <a:gd name="connsiteX4" fmla="*/ 0 w 816254"/>
              <a:gd name="connsiteY4" fmla="*/ 216509 h 610405"/>
              <a:gd name="connsiteX5" fmla="*/ 70338 w 816254"/>
              <a:gd name="connsiteY5" fmla="*/ 455660 h 610405"/>
              <a:gd name="connsiteX6" fmla="*/ 112541 w 816254"/>
              <a:gd name="connsiteY6" fmla="*/ 469728 h 610405"/>
              <a:gd name="connsiteX7" fmla="*/ 182880 w 816254"/>
              <a:gd name="connsiteY7" fmla="*/ 525998 h 610405"/>
              <a:gd name="connsiteX8" fmla="*/ 267286 w 816254"/>
              <a:gd name="connsiteY8" fmla="*/ 554134 h 610405"/>
              <a:gd name="connsiteX9" fmla="*/ 351692 w 816254"/>
              <a:gd name="connsiteY9" fmla="*/ 582269 h 610405"/>
              <a:gd name="connsiteX10" fmla="*/ 576775 w 816254"/>
              <a:gd name="connsiteY10" fmla="*/ 610405 h 610405"/>
              <a:gd name="connsiteX11" fmla="*/ 731520 w 816254"/>
              <a:gd name="connsiteY11" fmla="*/ 596337 h 610405"/>
              <a:gd name="connsiteX12" fmla="*/ 759655 w 816254"/>
              <a:gd name="connsiteY12" fmla="*/ 554134 h 610405"/>
              <a:gd name="connsiteX13" fmla="*/ 787791 w 816254"/>
              <a:gd name="connsiteY13" fmla="*/ 525998 h 610405"/>
              <a:gd name="connsiteX14" fmla="*/ 815926 w 816254"/>
              <a:gd name="connsiteY14" fmla="*/ 441592 h 610405"/>
              <a:gd name="connsiteX15" fmla="*/ 773723 w 816254"/>
              <a:gd name="connsiteY15" fmla="*/ 230577 h 610405"/>
              <a:gd name="connsiteX16" fmla="*/ 717452 w 816254"/>
              <a:gd name="connsiteY16" fmla="*/ 160238 h 610405"/>
              <a:gd name="connsiteX17" fmla="*/ 647114 w 816254"/>
              <a:gd name="connsiteY17" fmla="*/ 103968 h 610405"/>
              <a:gd name="connsiteX18" fmla="*/ 562708 w 816254"/>
              <a:gd name="connsiteY18" fmla="*/ 47697 h 61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16254" h="610405">
                <a:moveTo>
                  <a:pt x="562708" y="47697"/>
                </a:moveTo>
                <a:cubicBezTo>
                  <a:pt x="290708" y="13697"/>
                  <a:pt x="320656" y="-23821"/>
                  <a:pt x="168812" y="19562"/>
                </a:cubicBezTo>
                <a:cubicBezTo>
                  <a:pt x="154554" y="23636"/>
                  <a:pt x="140677" y="28940"/>
                  <a:pt x="126609" y="33629"/>
                </a:cubicBezTo>
                <a:cubicBezTo>
                  <a:pt x="88190" y="72048"/>
                  <a:pt x="31815" y="121065"/>
                  <a:pt x="14068" y="174306"/>
                </a:cubicBezTo>
                <a:lnTo>
                  <a:pt x="0" y="216509"/>
                </a:lnTo>
                <a:cubicBezTo>
                  <a:pt x="2889" y="248285"/>
                  <a:pt x="-5365" y="430425"/>
                  <a:pt x="70338" y="455660"/>
                </a:cubicBezTo>
                <a:lnTo>
                  <a:pt x="112541" y="469728"/>
                </a:lnTo>
                <a:cubicBezTo>
                  <a:pt x="135926" y="493112"/>
                  <a:pt x="150937" y="511801"/>
                  <a:pt x="182880" y="525998"/>
                </a:cubicBezTo>
                <a:cubicBezTo>
                  <a:pt x="209981" y="538043"/>
                  <a:pt x="239151" y="544755"/>
                  <a:pt x="267286" y="554134"/>
                </a:cubicBezTo>
                <a:cubicBezTo>
                  <a:pt x="267291" y="554136"/>
                  <a:pt x="351686" y="582268"/>
                  <a:pt x="351692" y="582269"/>
                </a:cubicBezTo>
                <a:cubicBezTo>
                  <a:pt x="511256" y="599999"/>
                  <a:pt x="436265" y="590332"/>
                  <a:pt x="576775" y="610405"/>
                </a:cubicBezTo>
                <a:cubicBezTo>
                  <a:pt x="628357" y="605716"/>
                  <a:pt x="682016" y="611569"/>
                  <a:pt x="731520" y="596337"/>
                </a:cubicBezTo>
                <a:cubicBezTo>
                  <a:pt x="747680" y="591365"/>
                  <a:pt x="749093" y="567336"/>
                  <a:pt x="759655" y="554134"/>
                </a:cubicBezTo>
                <a:cubicBezTo>
                  <a:pt x="767941" y="543777"/>
                  <a:pt x="778412" y="535377"/>
                  <a:pt x="787791" y="525998"/>
                </a:cubicBezTo>
                <a:cubicBezTo>
                  <a:pt x="797169" y="497863"/>
                  <a:pt x="819201" y="471068"/>
                  <a:pt x="815926" y="441592"/>
                </a:cubicBezTo>
                <a:cubicBezTo>
                  <a:pt x="810485" y="392625"/>
                  <a:pt x="806973" y="280452"/>
                  <a:pt x="773723" y="230577"/>
                </a:cubicBezTo>
                <a:cubicBezTo>
                  <a:pt x="687128" y="100682"/>
                  <a:pt x="797633" y="260465"/>
                  <a:pt x="717452" y="160238"/>
                </a:cubicBezTo>
                <a:cubicBezTo>
                  <a:pt x="671175" y="102391"/>
                  <a:pt x="714054" y="126280"/>
                  <a:pt x="647114" y="103968"/>
                </a:cubicBezTo>
                <a:lnTo>
                  <a:pt x="562708" y="47697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EF7D4DF7-45B1-4B3D-B0C2-D201640D86ED}"/>
              </a:ext>
            </a:extLst>
          </p:cNvPr>
          <p:cNvSpPr txBox="1"/>
          <p:nvPr/>
        </p:nvSpPr>
        <p:spPr>
          <a:xfrm>
            <a:off x="829916" y="5883702"/>
            <a:ext cx="4754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 2x </a:t>
            </a:r>
            <a:r>
              <a:rPr lang="sl-SI" sz="3200" dirty="0">
                <a:solidFill>
                  <a:srgbClr val="7030A0"/>
                </a:solidFill>
              </a:rPr>
              <a:t>– 12x </a:t>
            </a:r>
            <a:r>
              <a:rPr lang="sl-SI" sz="3200" dirty="0"/>
              <a:t>= </a:t>
            </a:r>
            <a:r>
              <a:rPr lang="sl-SI" sz="3200" dirty="0">
                <a:solidFill>
                  <a:srgbClr val="7030A0"/>
                </a:solidFill>
              </a:rPr>
              <a:t>– 3 </a:t>
            </a:r>
            <a:r>
              <a:rPr lang="sl-SI" sz="3200" dirty="0"/>
              <a:t>+ 6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+ 12</a:t>
            </a: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0A477942-2EDF-4FB1-B83A-36A9FDEB7AA9}"/>
              </a:ext>
            </a:extLst>
          </p:cNvPr>
          <p:cNvSpPr txBox="1"/>
          <p:nvPr/>
        </p:nvSpPr>
        <p:spPr>
          <a:xfrm>
            <a:off x="6400800" y="5068480"/>
            <a:ext cx="1955409" cy="60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– 10x </a:t>
            </a:r>
            <a:r>
              <a:rPr lang="sl-SI" sz="3200" dirty="0"/>
              <a:t>= </a:t>
            </a:r>
            <a:r>
              <a:rPr lang="sl-SI" sz="3200" dirty="0">
                <a:solidFill>
                  <a:srgbClr val="7030A0"/>
                </a:solidFill>
              </a:rPr>
              <a:t>15 </a:t>
            </a:r>
            <a:endParaRPr lang="sl-SI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CF2A9A50-05DF-4803-81F7-1DF1A3970D08}"/>
              </a:ext>
            </a:extLst>
          </p:cNvPr>
          <p:cNvSpPr txBox="1"/>
          <p:nvPr/>
        </p:nvSpPr>
        <p:spPr>
          <a:xfrm>
            <a:off x="8132271" y="5130035"/>
            <a:ext cx="1294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/ : ( - 10)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589DC954-CD67-4E39-8027-AC787610A368}"/>
              </a:ext>
            </a:extLst>
          </p:cNvPr>
          <p:cNvSpPr txBox="1"/>
          <p:nvPr/>
        </p:nvSpPr>
        <p:spPr>
          <a:xfrm>
            <a:off x="6803446" y="5599326"/>
            <a:ext cx="1955409" cy="60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x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l-SI" sz="3200" dirty="0"/>
              <a:t>= –  1,5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74B9BE32-285E-4AA6-A9E0-79C3A7826D00}"/>
                  </a:ext>
                </a:extLst>
              </p:cNvPr>
              <p:cNvSpPr txBox="1"/>
              <p:nvPr/>
            </p:nvSpPr>
            <p:spPr>
              <a:xfrm>
                <a:off x="6716942" y="6207826"/>
                <a:ext cx="184281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ℛ</m:t>
                    </m:r>
                    <m:r>
                      <a:rPr lang="sl-SI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={−1,5}</m:t>
                    </m:r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65" name="PoljeZBesedilom 64">
                <a:extLst>
                  <a:ext uri="{FF2B5EF4-FFF2-40B4-BE49-F238E27FC236}">
                    <a16:creationId xmlns:a16="http://schemas.microsoft.com/office/drawing/2014/main" id="{74B9BE32-285E-4AA6-A9E0-79C3A7826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942" y="6207826"/>
                <a:ext cx="1842812" cy="430887"/>
              </a:xfrm>
              <a:prstGeom prst="rect">
                <a:avLst/>
              </a:prstGeom>
              <a:blipFill>
                <a:blip r:embed="rId4"/>
                <a:stretch>
                  <a:fillRect l="-3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Raven puščični povezovalnik 66">
            <a:extLst>
              <a:ext uri="{FF2B5EF4-FFF2-40B4-BE49-F238E27FC236}">
                <a16:creationId xmlns:a16="http://schemas.microsoft.com/office/drawing/2014/main" id="{8E71EA3B-1C49-45ED-B0A3-074A3721833F}"/>
              </a:ext>
            </a:extLst>
          </p:cNvPr>
          <p:cNvCxnSpPr/>
          <p:nvPr/>
        </p:nvCxnSpPr>
        <p:spPr>
          <a:xfrm flipV="1">
            <a:off x="1240158" y="3343627"/>
            <a:ext cx="0" cy="63601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3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9" grpId="0"/>
      <p:bldP spid="30" grpId="0"/>
      <p:bldP spid="31" grpId="0"/>
      <p:bldP spid="38" grpId="0"/>
      <p:bldP spid="39" grpId="0"/>
      <p:bldP spid="41" grpId="0"/>
      <p:bldP spid="42" grpId="0"/>
      <p:bldP spid="43" grpId="0" animBg="1"/>
      <p:bldP spid="44" grpId="0" animBg="1"/>
      <p:bldP spid="46" grpId="0"/>
      <p:bldP spid="47" grpId="0" animBg="1"/>
      <p:bldP spid="48" grpId="0" animBg="1"/>
      <p:bldP spid="50" grpId="0"/>
      <p:bldP spid="51" grpId="0" animBg="1"/>
      <p:bldP spid="52" grpId="0"/>
      <p:bldP spid="54" grpId="0" animBg="1"/>
      <p:bldP spid="55" grpId="0" animBg="1"/>
      <p:bldP spid="56" grpId="0" animBg="1"/>
      <p:bldP spid="57" grpId="0"/>
      <p:bldP spid="58" grpId="0"/>
      <p:bldP spid="59" grpId="0" animBg="1"/>
      <p:bldP spid="60" grpId="0"/>
      <p:bldP spid="61" grpId="0"/>
      <p:bldP spid="63" grpId="0"/>
      <p:bldP spid="64" grpId="0"/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955F35D1-08BE-40A8-911D-FEDAE724A372}"/>
                  </a:ext>
                </a:extLst>
              </p:cNvPr>
              <p:cNvSpPr txBox="1"/>
              <p:nvPr/>
            </p:nvSpPr>
            <p:spPr>
              <a:xfrm>
                <a:off x="2096084" y="1600102"/>
                <a:ext cx="2096087" cy="7113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l-SI" sz="3200" b="1" dirty="0"/>
                  <a:t>  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955F35D1-08BE-40A8-911D-FEDAE724A3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084" y="1600102"/>
                <a:ext cx="2096087" cy="711349"/>
              </a:xfrm>
              <a:prstGeom prst="rect">
                <a:avLst/>
              </a:prstGeom>
              <a:blipFill>
                <a:blip r:embed="rId2"/>
                <a:stretch>
                  <a:fillRect l="-291" b="-205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59A3824-0E71-425A-813B-5D334804241E}"/>
              </a:ext>
            </a:extLst>
          </p:cNvPr>
          <p:cNvSpPr txBox="1"/>
          <p:nvPr/>
        </p:nvSpPr>
        <p:spPr>
          <a:xfrm>
            <a:off x="928468" y="1600102"/>
            <a:ext cx="157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Pr. L;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7CDF92D-FA05-4C7B-AE72-6AB14CFF8D07}"/>
                  </a:ext>
                </a:extLst>
              </p:cNvPr>
              <p:cNvSpPr txBox="1"/>
              <p:nvPr/>
            </p:nvSpPr>
            <p:spPr>
              <a:xfrm>
                <a:off x="2025744" y="2628456"/>
                <a:ext cx="1927278" cy="6286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l-SI" sz="2800" b="1" dirty="0"/>
                  <a:t>  = </a:t>
                </a: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7CDF92D-FA05-4C7B-AE72-6AB14CFF8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744" y="2628456"/>
                <a:ext cx="1927278" cy="628698"/>
              </a:xfrm>
              <a:prstGeom prst="rect">
                <a:avLst/>
              </a:prstGeom>
              <a:blipFill>
                <a:blip r:embed="rId3"/>
                <a:stretch>
                  <a:fillRect l="-6962" r="-3481" b="-203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B73E9D7-6B90-4070-8448-1230A0CBCB6C}"/>
              </a:ext>
            </a:extLst>
          </p:cNvPr>
          <p:cNvSpPr txBox="1"/>
          <p:nvPr/>
        </p:nvSpPr>
        <p:spPr>
          <a:xfrm>
            <a:off x="2039814" y="3917852"/>
            <a:ext cx="1885071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2800" b="1" dirty="0"/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3F10E27-DCE0-402A-B053-4935B04C17E9}"/>
                  </a:ext>
                </a:extLst>
              </p:cNvPr>
              <p:cNvSpPr txBox="1"/>
              <p:nvPr/>
            </p:nvSpPr>
            <p:spPr>
              <a:xfrm>
                <a:off x="1997606" y="3818946"/>
                <a:ext cx="1927279" cy="6405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l-SI" sz="2800" b="1" dirty="0"/>
                  <a:t>  = 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3F10E27-DCE0-402A-B053-4935B04C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7606" y="3818946"/>
                <a:ext cx="1927279" cy="640512"/>
              </a:xfrm>
              <a:prstGeom prst="rect">
                <a:avLst/>
              </a:prstGeom>
              <a:blipFill>
                <a:blip r:embed="rId4"/>
                <a:stretch>
                  <a:fillRect l="-7278" b="-1698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CD6B38F-B8BB-4DBA-8DBA-DDAEBE85EAD7}"/>
              </a:ext>
            </a:extLst>
          </p:cNvPr>
          <p:cNvSpPr txBox="1"/>
          <p:nvPr/>
        </p:nvSpPr>
        <p:spPr>
          <a:xfrm>
            <a:off x="1827628" y="4558364"/>
            <a:ext cx="1352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=</a:t>
            </a:r>
            <a:r>
              <a:rPr lang="sl-SI" dirty="0"/>
              <a:t>  </a:t>
            </a:r>
            <a:r>
              <a:rPr lang="sl-SI" sz="3200" dirty="0"/>
              <a:t>– 2,5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D9431ED-4538-4F02-AF47-398AF8C59F05}"/>
                  </a:ext>
                </a:extLst>
              </p:cNvPr>
              <p:cNvSpPr txBox="1"/>
              <p:nvPr/>
            </p:nvSpPr>
            <p:spPr>
              <a:xfrm>
                <a:off x="5570806" y="1600102"/>
                <a:ext cx="2852676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1" i="1" smtClean="0">
                        <a:latin typeface="Cambria Math" panose="02040503050406030204" pitchFamily="18" charset="0"/>
                      </a:rPr>
                      <m:t>𝑫</m:t>
                    </m:r>
                    <m:r>
                      <a:rPr lang="sl-SI" sz="2800" b="1" i="1" smtClean="0">
                        <a:latin typeface="Cambria Math" panose="02040503050406030204" pitchFamily="18" charset="0"/>
                      </a:rPr>
                      <m:t>;     </m:t>
                    </m:r>
                  </m:oMath>
                </a14:m>
                <a:r>
                  <a:rPr lang="sl-SI" sz="2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b="1" dirty="0"/>
                  <a:t>  + 1 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D9431ED-4538-4F02-AF47-398AF8C59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806" y="1600102"/>
                <a:ext cx="2852676" cy="622350"/>
              </a:xfrm>
              <a:prstGeom prst="rect">
                <a:avLst/>
              </a:prstGeom>
              <a:blipFill>
                <a:blip r:embed="rId5"/>
                <a:stretch>
                  <a:fillRect t="-971" b="-194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1F93913A-7C99-403E-9D2E-EE27032C4B2A}"/>
                  </a:ext>
                </a:extLst>
              </p:cNvPr>
              <p:cNvSpPr txBox="1"/>
              <p:nvPr/>
            </p:nvSpPr>
            <p:spPr>
              <a:xfrm>
                <a:off x="5570806" y="2484022"/>
                <a:ext cx="4192172" cy="6284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800" b="1" dirty="0"/>
                  <a:t>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·(−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)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b="1" dirty="0"/>
                  <a:t>  + 1 =</a:t>
                </a:r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1F93913A-7C99-403E-9D2E-EE27032C4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806" y="2484022"/>
                <a:ext cx="4192172" cy="628442"/>
              </a:xfrm>
              <a:prstGeom prst="rect">
                <a:avLst/>
              </a:prstGeom>
              <a:blipFill>
                <a:blip r:embed="rId6"/>
                <a:stretch>
                  <a:fillRect b="-201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73CDC0A3-2489-4193-BF88-288FD6C729DA}"/>
                  </a:ext>
                </a:extLst>
              </p:cNvPr>
              <p:cNvSpPr txBox="1"/>
              <p:nvPr/>
            </p:nvSpPr>
            <p:spPr>
              <a:xfrm>
                <a:off x="5633231" y="3457348"/>
                <a:ext cx="4208589" cy="620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800" b="1" dirty="0"/>
                  <a:t>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 − 6 −1  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l-SI" sz="2800" dirty="0"/>
                  <a:t>  + 1 </a:t>
                </a:r>
                <a:r>
                  <a:rPr lang="sl-SI" sz="2800" b="1" dirty="0"/>
                  <a:t>=</a:t>
                </a: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73CDC0A3-2489-4193-BF88-288FD6C729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231" y="3457348"/>
                <a:ext cx="4208589" cy="620298"/>
              </a:xfrm>
              <a:prstGeom prst="rect">
                <a:avLst/>
              </a:prstGeom>
              <a:blipFill>
                <a:blip r:embed="rId7"/>
                <a:stretch>
                  <a:fillRect t="-1961" b="-196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5D11F322-9AB6-4D2A-945F-07AF9A6F1742}"/>
                  </a:ext>
                </a:extLst>
              </p:cNvPr>
              <p:cNvSpPr txBox="1"/>
              <p:nvPr/>
            </p:nvSpPr>
            <p:spPr>
              <a:xfrm>
                <a:off x="5570807" y="4220305"/>
                <a:ext cx="3038622" cy="620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l-SI" sz="2800" b="1" dirty="0"/>
                  <a:t>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  −</m:t>
                        </m:r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sl-SI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sz="2800" b="1" dirty="0"/>
                  <a:t>  </a:t>
                </a:r>
                <a:r>
                  <a:rPr lang="sl-SI" sz="2800" dirty="0"/>
                  <a:t>+ 1 =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5D11F322-9AB6-4D2A-945F-07AF9A6F17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807" y="4220305"/>
                <a:ext cx="3038622" cy="620298"/>
              </a:xfrm>
              <a:prstGeom prst="rect">
                <a:avLst/>
              </a:prstGeom>
              <a:blipFill>
                <a:blip r:embed="rId8"/>
                <a:stretch>
                  <a:fillRect t="-980" b="-20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6A4598B1-87EC-4538-9198-659035838C30}"/>
              </a:ext>
            </a:extLst>
          </p:cNvPr>
          <p:cNvSpPr txBox="1"/>
          <p:nvPr/>
        </p:nvSpPr>
        <p:spPr>
          <a:xfrm>
            <a:off x="5681004" y="5148791"/>
            <a:ext cx="303862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2800" b="1" dirty="0"/>
              <a:t>          </a:t>
            </a:r>
            <a:r>
              <a:rPr lang="sl-SI" sz="2800" dirty="0"/>
              <a:t>= - 3,5 + 1 =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7315C2CE-B73F-45F5-B2A3-FD222DB17A4C}"/>
              </a:ext>
            </a:extLst>
          </p:cNvPr>
          <p:cNvSpPr txBox="1"/>
          <p:nvPr/>
        </p:nvSpPr>
        <p:spPr>
          <a:xfrm>
            <a:off x="5681004" y="5722337"/>
            <a:ext cx="21828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2800" dirty="0"/>
              <a:t>          = - 2,5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7C34AB9-BB59-44FA-8EBF-1C605DA73CCB}"/>
              </a:ext>
            </a:extLst>
          </p:cNvPr>
          <p:cNvSpPr txBox="1"/>
          <p:nvPr/>
        </p:nvSpPr>
        <p:spPr>
          <a:xfrm>
            <a:off x="2457741" y="5579678"/>
            <a:ext cx="1007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L = D</a:t>
            </a:r>
          </a:p>
        </p:txBody>
      </p:sp>
    </p:spTree>
    <p:extLst>
      <p:ext uri="{BB962C8B-B14F-4D97-AF65-F5344CB8AC3E}">
        <p14:creationId xmlns:p14="http://schemas.microsoft.com/office/powerpoint/2010/main" val="169429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B7A111C-8E91-4CD2-968F-0ACACC855BB8}"/>
              </a:ext>
            </a:extLst>
          </p:cNvPr>
          <p:cNvSpPr txBox="1"/>
          <p:nvPr/>
        </p:nvSpPr>
        <p:spPr>
          <a:xfrm>
            <a:off x="430695" y="304799"/>
            <a:ext cx="576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/>
              <a:t>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BC18E222-56B6-44C5-95AD-F9473AD71CE6}"/>
                  </a:ext>
                </a:extLst>
              </p:cNvPr>
              <p:cNvSpPr txBox="1"/>
              <p:nvPr/>
            </p:nvSpPr>
            <p:spPr>
              <a:xfrm>
                <a:off x="1039906" y="881269"/>
                <a:ext cx="5233060" cy="8094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−1   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−2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−1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BC18E222-56B6-44C5-95AD-F9473AD71C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906" y="881269"/>
                <a:ext cx="5233060" cy="8094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B7C0BE3-3835-479C-BC57-54939C2F792C}"/>
              </a:ext>
            </a:extLst>
          </p:cNvPr>
          <p:cNvSpPr txBox="1"/>
          <p:nvPr/>
        </p:nvSpPr>
        <p:spPr>
          <a:xfrm>
            <a:off x="4890053" y="838079"/>
            <a:ext cx="265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4918BAD-9602-45D0-9AEA-2DA417FBD65B}"/>
              </a:ext>
            </a:extLst>
          </p:cNvPr>
          <p:cNvSpPr txBox="1"/>
          <p:nvPr/>
        </p:nvSpPr>
        <p:spPr>
          <a:xfrm>
            <a:off x="2948609" y="838079"/>
            <a:ext cx="265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2C84F12-C6D3-43FF-9A3E-6B851A73B7F2}"/>
              </a:ext>
            </a:extLst>
          </p:cNvPr>
          <p:cNvSpPr txBox="1"/>
          <p:nvPr/>
        </p:nvSpPr>
        <p:spPr>
          <a:xfrm>
            <a:off x="1126435" y="766464"/>
            <a:ext cx="265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0F3D43D7-D128-41AF-9A85-A41CFD6C6166}"/>
              </a:ext>
            </a:extLst>
          </p:cNvPr>
          <p:cNvSpPr txBox="1"/>
          <p:nvPr/>
        </p:nvSpPr>
        <p:spPr>
          <a:xfrm>
            <a:off x="2080591" y="766464"/>
            <a:ext cx="318053" cy="530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078D9B61-2439-47D4-867F-2E03E4A75766}"/>
              </a:ext>
            </a:extLst>
          </p:cNvPr>
          <p:cNvSpPr txBox="1"/>
          <p:nvPr/>
        </p:nvSpPr>
        <p:spPr>
          <a:xfrm>
            <a:off x="3995529" y="791454"/>
            <a:ext cx="318053" cy="530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40EDA47-2B50-4CDA-9106-28804281D886}"/>
              </a:ext>
            </a:extLst>
          </p:cNvPr>
          <p:cNvSpPr txBox="1"/>
          <p:nvPr/>
        </p:nvSpPr>
        <p:spPr>
          <a:xfrm>
            <a:off x="5936973" y="831212"/>
            <a:ext cx="318053" cy="530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A8FEA533-B37A-4684-B8F1-35F0AF12649D}"/>
              </a:ext>
            </a:extLst>
          </p:cNvPr>
          <p:cNvSpPr txBox="1"/>
          <p:nvPr/>
        </p:nvSpPr>
        <p:spPr>
          <a:xfrm>
            <a:off x="6418729" y="1052823"/>
            <a:ext cx="1568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B050"/>
                </a:solidFill>
              </a:rPr>
              <a:t>/ · 12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7FFB535-A6B2-496D-B23A-79D9F9B9E99E}"/>
              </a:ext>
            </a:extLst>
          </p:cNvPr>
          <p:cNvSpPr txBox="1"/>
          <p:nvPr/>
        </p:nvSpPr>
        <p:spPr>
          <a:xfrm>
            <a:off x="1258956" y="415245"/>
            <a:ext cx="1298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1. ulomek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10E89D1-B698-4808-951C-BA9D73F0CD09}"/>
              </a:ext>
            </a:extLst>
          </p:cNvPr>
          <p:cNvSpPr txBox="1"/>
          <p:nvPr/>
        </p:nvSpPr>
        <p:spPr>
          <a:xfrm>
            <a:off x="4890053" y="422122"/>
            <a:ext cx="1298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3. ulomek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E7B7FD71-D933-4D49-B6C4-D9DAD481074F}"/>
              </a:ext>
            </a:extLst>
          </p:cNvPr>
          <p:cNvSpPr txBox="1"/>
          <p:nvPr/>
        </p:nvSpPr>
        <p:spPr>
          <a:xfrm>
            <a:off x="2990708" y="364720"/>
            <a:ext cx="1298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7030A0"/>
                </a:solidFill>
              </a:rPr>
              <a:t>2. ulomek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A99643B-254A-4036-9522-BEB6E0E1AB80}"/>
              </a:ext>
            </a:extLst>
          </p:cNvPr>
          <p:cNvSpPr txBox="1"/>
          <p:nvPr/>
        </p:nvSpPr>
        <p:spPr>
          <a:xfrm>
            <a:off x="6679096" y="311652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EEF8DA93-782F-495C-8458-7825BAE378B8}"/>
              </a:ext>
            </a:extLst>
          </p:cNvPr>
          <p:cNvSpPr txBox="1"/>
          <p:nvPr/>
        </p:nvSpPr>
        <p:spPr>
          <a:xfrm>
            <a:off x="430695" y="5358726"/>
            <a:ext cx="10839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accent2">
                    <a:lumMod val="75000"/>
                  </a:schemeClr>
                </a:solidFill>
              </a:rPr>
              <a:t>1. Ulomek; Število </a:t>
            </a:r>
            <a:r>
              <a:rPr lang="sl-SI" sz="2000" b="1" dirty="0">
                <a:solidFill>
                  <a:srgbClr val="00B050"/>
                </a:solidFill>
              </a:rPr>
              <a:t>12</a:t>
            </a:r>
            <a:r>
              <a:rPr lang="sl-SI" sz="2000" b="1" dirty="0">
                <a:solidFill>
                  <a:schemeClr val="accent2">
                    <a:lumMod val="75000"/>
                  </a:schemeClr>
                </a:solidFill>
              </a:rPr>
              <a:t> delimo z imenovalcem 3 in dobimo 4. S številom 4 pomnožim števec 1. ulomka.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3A899731-E1DB-407F-B9D3-2B0B0A1638E2}"/>
              </a:ext>
            </a:extLst>
          </p:cNvPr>
          <p:cNvSpPr txBox="1"/>
          <p:nvPr/>
        </p:nvSpPr>
        <p:spPr>
          <a:xfrm>
            <a:off x="1080296" y="2004956"/>
            <a:ext cx="1568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4(x – 1)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4F8E985-492C-43B5-BF36-30AC2FE9DBB8}"/>
              </a:ext>
            </a:extLst>
          </p:cNvPr>
          <p:cNvSpPr txBox="1"/>
          <p:nvPr/>
        </p:nvSpPr>
        <p:spPr>
          <a:xfrm>
            <a:off x="430695" y="5891193"/>
            <a:ext cx="10839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7030A0"/>
                </a:solidFill>
              </a:rPr>
              <a:t>2. Ulomek; Število </a:t>
            </a:r>
            <a:r>
              <a:rPr lang="sl-SI" sz="2000" b="1" dirty="0">
                <a:solidFill>
                  <a:srgbClr val="00B050"/>
                </a:solidFill>
              </a:rPr>
              <a:t>12</a:t>
            </a:r>
            <a:r>
              <a:rPr lang="sl-SI" sz="2000" b="1" dirty="0">
                <a:solidFill>
                  <a:srgbClr val="7030A0"/>
                </a:solidFill>
              </a:rPr>
              <a:t> delimo z imenovalcem 4 in dobimo 3. S številom 3 pomnožim števec 2. ulomka.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C8E790C8-F52C-4D34-A153-3AA859B09FEB}"/>
              </a:ext>
            </a:extLst>
          </p:cNvPr>
          <p:cNvSpPr txBox="1"/>
          <p:nvPr/>
        </p:nvSpPr>
        <p:spPr>
          <a:xfrm>
            <a:off x="441493" y="6345690"/>
            <a:ext cx="10839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C00000"/>
                </a:solidFill>
              </a:rPr>
              <a:t>3. </a:t>
            </a:r>
            <a:r>
              <a:rPr lang="sl-SI" sz="2000" b="1" dirty="0">
                <a:solidFill>
                  <a:srgbClr val="FF0000"/>
                </a:solidFill>
              </a:rPr>
              <a:t>Ulomek; Število </a:t>
            </a:r>
            <a:r>
              <a:rPr lang="sl-SI" sz="2000" b="1" dirty="0">
                <a:solidFill>
                  <a:srgbClr val="00B050"/>
                </a:solidFill>
              </a:rPr>
              <a:t>12</a:t>
            </a:r>
            <a:r>
              <a:rPr lang="sl-SI" sz="2000" b="1" dirty="0">
                <a:solidFill>
                  <a:srgbClr val="C00000"/>
                </a:solidFill>
              </a:rPr>
              <a:t> </a:t>
            </a:r>
            <a:r>
              <a:rPr lang="sl-SI" sz="2000" b="1" dirty="0">
                <a:solidFill>
                  <a:srgbClr val="FF0000"/>
                </a:solidFill>
              </a:rPr>
              <a:t>delimo z imenovalcem 6 in dobimo 2.  S številom 2 pomnožim števec 3. ulomka</a:t>
            </a:r>
            <a:r>
              <a:rPr lang="sl-SI" sz="20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FD30767A-A2C6-4186-80FA-BBD41E6E81F0}"/>
              </a:ext>
            </a:extLst>
          </p:cNvPr>
          <p:cNvSpPr txBox="1"/>
          <p:nvPr/>
        </p:nvSpPr>
        <p:spPr>
          <a:xfrm>
            <a:off x="2523369" y="2036813"/>
            <a:ext cx="2631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3200" dirty="0">
                <a:solidFill>
                  <a:srgbClr val="7030A0"/>
                </a:solidFill>
              </a:rPr>
              <a:t>– 3(x – 2)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6F7A52B6-575F-4AC7-9B91-7D401B110918}"/>
              </a:ext>
            </a:extLst>
          </p:cNvPr>
          <p:cNvSpPr txBox="1"/>
          <p:nvPr/>
        </p:nvSpPr>
        <p:spPr>
          <a:xfrm>
            <a:off x="4127995" y="2030720"/>
            <a:ext cx="2434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 = </a:t>
            </a:r>
            <a:r>
              <a:rPr lang="sl-SI" sz="3200" dirty="0">
                <a:solidFill>
                  <a:srgbClr val="FF0000"/>
                </a:solidFill>
              </a:rPr>
              <a:t>2(x – 1) </a:t>
            </a:r>
          </a:p>
        </p:txBody>
      </p:sp>
      <p:sp>
        <p:nvSpPr>
          <p:cNvPr id="24" name="Pravokotnik 23">
            <a:extLst>
              <a:ext uri="{FF2B5EF4-FFF2-40B4-BE49-F238E27FC236}">
                <a16:creationId xmlns:a16="http://schemas.microsoft.com/office/drawing/2014/main" id="{6FC29914-FBBA-44E8-A587-CD4AE5C75DED}"/>
              </a:ext>
            </a:extLst>
          </p:cNvPr>
          <p:cNvSpPr/>
          <p:nvPr/>
        </p:nvSpPr>
        <p:spPr>
          <a:xfrm>
            <a:off x="1577788" y="1361299"/>
            <a:ext cx="318053" cy="37261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67C3782A-0D3B-4F94-9237-DEE2495C31C0}"/>
              </a:ext>
            </a:extLst>
          </p:cNvPr>
          <p:cNvSpPr/>
          <p:nvPr/>
        </p:nvSpPr>
        <p:spPr>
          <a:xfrm>
            <a:off x="5212630" y="5370641"/>
            <a:ext cx="259586" cy="295691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6DFEC443-91AD-44F1-9CE3-AB9F1D4E565C}"/>
              </a:ext>
            </a:extLst>
          </p:cNvPr>
          <p:cNvSpPr/>
          <p:nvPr/>
        </p:nvSpPr>
        <p:spPr>
          <a:xfrm>
            <a:off x="6419510" y="5393018"/>
            <a:ext cx="259586" cy="31398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859E2132-B019-4CD4-A0AC-EF4798E59C0E}"/>
              </a:ext>
            </a:extLst>
          </p:cNvPr>
          <p:cNvSpPr/>
          <p:nvPr/>
        </p:nvSpPr>
        <p:spPr>
          <a:xfrm>
            <a:off x="1223828" y="2139132"/>
            <a:ext cx="259586" cy="313988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Pravokotnik 30">
            <a:extLst>
              <a:ext uri="{FF2B5EF4-FFF2-40B4-BE49-F238E27FC236}">
                <a16:creationId xmlns:a16="http://schemas.microsoft.com/office/drawing/2014/main" id="{7CB7E88B-F9E0-497E-A115-4AC62A5E6B8E}"/>
              </a:ext>
            </a:extLst>
          </p:cNvPr>
          <p:cNvSpPr/>
          <p:nvPr/>
        </p:nvSpPr>
        <p:spPr>
          <a:xfrm>
            <a:off x="7824265" y="5409487"/>
            <a:ext cx="259586" cy="31398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Pravokotnik 31">
            <a:extLst>
              <a:ext uri="{FF2B5EF4-FFF2-40B4-BE49-F238E27FC236}">
                <a16:creationId xmlns:a16="http://schemas.microsoft.com/office/drawing/2014/main" id="{13ACB2B3-1004-4DFB-829F-B68CAFD5B90E}"/>
              </a:ext>
            </a:extLst>
          </p:cNvPr>
          <p:cNvSpPr/>
          <p:nvPr/>
        </p:nvSpPr>
        <p:spPr>
          <a:xfrm>
            <a:off x="3549644" y="1394802"/>
            <a:ext cx="265043" cy="379479"/>
          </a:xfrm>
          <a:prstGeom prst="rect">
            <a:avLst/>
          </a:prstGeom>
          <a:solidFill>
            <a:schemeClr val="accent6">
              <a:lumMod val="60000"/>
              <a:lumOff val="4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ravokotnik 32">
            <a:extLst>
              <a:ext uri="{FF2B5EF4-FFF2-40B4-BE49-F238E27FC236}">
                <a16:creationId xmlns:a16="http://schemas.microsoft.com/office/drawing/2014/main" id="{F43BBD10-3DFA-4E3B-89D1-6F763C87E255}"/>
              </a:ext>
            </a:extLst>
          </p:cNvPr>
          <p:cNvSpPr/>
          <p:nvPr/>
        </p:nvSpPr>
        <p:spPr>
          <a:xfrm>
            <a:off x="5212630" y="5869744"/>
            <a:ext cx="265043" cy="379479"/>
          </a:xfrm>
          <a:prstGeom prst="rect">
            <a:avLst/>
          </a:prstGeom>
          <a:solidFill>
            <a:schemeClr val="accent6">
              <a:lumMod val="60000"/>
              <a:lumOff val="4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ravokotnik 33">
            <a:extLst>
              <a:ext uri="{FF2B5EF4-FFF2-40B4-BE49-F238E27FC236}">
                <a16:creationId xmlns:a16="http://schemas.microsoft.com/office/drawing/2014/main" id="{86AA9063-9AAF-4BAB-A031-A417894C2E8D}"/>
              </a:ext>
            </a:extLst>
          </p:cNvPr>
          <p:cNvSpPr/>
          <p:nvPr/>
        </p:nvSpPr>
        <p:spPr>
          <a:xfrm>
            <a:off x="6449286" y="5965905"/>
            <a:ext cx="265043" cy="283318"/>
          </a:xfrm>
          <a:prstGeom prst="rect">
            <a:avLst/>
          </a:prstGeom>
          <a:solidFill>
            <a:srgbClr val="7030A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Pravokotnik 34">
            <a:extLst>
              <a:ext uri="{FF2B5EF4-FFF2-40B4-BE49-F238E27FC236}">
                <a16:creationId xmlns:a16="http://schemas.microsoft.com/office/drawing/2014/main" id="{B7EC3AAE-0265-44F2-812E-07542F7C59C1}"/>
              </a:ext>
            </a:extLst>
          </p:cNvPr>
          <p:cNvSpPr/>
          <p:nvPr/>
        </p:nvSpPr>
        <p:spPr>
          <a:xfrm>
            <a:off x="2948609" y="2187541"/>
            <a:ext cx="355130" cy="402190"/>
          </a:xfrm>
          <a:prstGeom prst="rect">
            <a:avLst/>
          </a:prstGeom>
          <a:solidFill>
            <a:srgbClr val="7030A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Pravokotnik 35">
            <a:extLst>
              <a:ext uri="{FF2B5EF4-FFF2-40B4-BE49-F238E27FC236}">
                <a16:creationId xmlns:a16="http://schemas.microsoft.com/office/drawing/2014/main" id="{1D0132C9-4043-42E7-8374-7FEDA7C05E7F}"/>
              </a:ext>
            </a:extLst>
          </p:cNvPr>
          <p:cNvSpPr/>
          <p:nvPr/>
        </p:nvSpPr>
        <p:spPr>
          <a:xfrm>
            <a:off x="7818808" y="5910734"/>
            <a:ext cx="265043" cy="283318"/>
          </a:xfrm>
          <a:prstGeom prst="rect">
            <a:avLst/>
          </a:prstGeom>
          <a:solidFill>
            <a:srgbClr val="7030A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F1B42A9A-30BF-46B1-AC16-8D7493950512}"/>
              </a:ext>
            </a:extLst>
          </p:cNvPr>
          <p:cNvSpPr/>
          <p:nvPr/>
        </p:nvSpPr>
        <p:spPr>
          <a:xfrm>
            <a:off x="5414683" y="1401669"/>
            <a:ext cx="318053" cy="339084"/>
          </a:xfrm>
          <a:prstGeom prst="rect">
            <a:avLst/>
          </a:prstGeom>
          <a:solidFill>
            <a:schemeClr val="accent1">
              <a:lumMod val="75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ravokotnik 37">
            <a:extLst>
              <a:ext uri="{FF2B5EF4-FFF2-40B4-BE49-F238E27FC236}">
                <a16:creationId xmlns:a16="http://schemas.microsoft.com/office/drawing/2014/main" id="{522BC7D5-17D7-44AF-AA2C-CE676A276A40}"/>
              </a:ext>
            </a:extLst>
          </p:cNvPr>
          <p:cNvSpPr/>
          <p:nvPr/>
        </p:nvSpPr>
        <p:spPr>
          <a:xfrm>
            <a:off x="5137167" y="6338595"/>
            <a:ext cx="318053" cy="339084"/>
          </a:xfrm>
          <a:prstGeom prst="rect">
            <a:avLst/>
          </a:prstGeom>
          <a:solidFill>
            <a:schemeClr val="accent1">
              <a:lumMod val="5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Pravokotnik 38">
            <a:extLst>
              <a:ext uri="{FF2B5EF4-FFF2-40B4-BE49-F238E27FC236}">
                <a16:creationId xmlns:a16="http://schemas.microsoft.com/office/drawing/2014/main" id="{6B7AD6FC-2F5E-4278-ABE4-C9338AEC72BE}"/>
              </a:ext>
            </a:extLst>
          </p:cNvPr>
          <p:cNvSpPr/>
          <p:nvPr/>
        </p:nvSpPr>
        <p:spPr>
          <a:xfrm>
            <a:off x="4647616" y="2139132"/>
            <a:ext cx="265043" cy="450599"/>
          </a:xfrm>
          <a:prstGeom prst="rect">
            <a:avLst/>
          </a:prstGeom>
          <a:solidFill>
            <a:schemeClr val="tx1">
              <a:lumMod val="50000"/>
              <a:lumOff val="5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ravokotnik 39">
            <a:extLst>
              <a:ext uri="{FF2B5EF4-FFF2-40B4-BE49-F238E27FC236}">
                <a16:creationId xmlns:a16="http://schemas.microsoft.com/office/drawing/2014/main" id="{DDFBB6AC-D984-4594-94D1-F71269BF7F53}"/>
              </a:ext>
            </a:extLst>
          </p:cNvPr>
          <p:cNvSpPr/>
          <p:nvPr/>
        </p:nvSpPr>
        <p:spPr>
          <a:xfrm>
            <a:off x="6424604" y="6455900"/>
            <a:ext cx="419587" cy="286811"/>
          </a:xfrm>
          <a:prstGeom prst="rect">
            <a:avLst/>
          </a:prstGeom>
          <a:solidFill>
            <a:schemeClr val="tx1">
              <a:lumMod val="50000"/>
              <a:lumOff val="5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ravokotnik 40">
            <a:extLst>
              <a:ext uri="{FF2B5EF4-FFF2-40B4-BE49-F238E27FC236}">
                <a16:creationId xmlns:a16="http://schemas.microsoft.com/office/drawing/2014/main" id="{3377AECC-BB19-4A75-AC33-69378E520F16}"/>
              </a:ext>
            </a:extLst>
          </p:cNvPr>
          <p:cNvSpPr/>
          <p:nvPr/>
        </p:nvSpPr>
        <p:spPr>
          <a:xfrm>
            <a:off x="7849964" y="6347781"/>
            <a:ext cx="304800" cy="397880"/>
          </a:xfrm>
          <a:prstGeom prst="rect">
            <a:avLst/>
          </a:prstGeom>
          <a:solidFill>
            <a:schemeClr val="tx1">
              <a:lumMod val="50000"/>
              <a:lumOff val="5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5B0DDC00-E5FD-4006-921A-751DCDF40B7A}"/>
              </a:ext>
            </a:extLst>
          </p:cNvPr>
          <p:cNvSpPr txBox="1"/>
          <p:nvPr/>
        </p:nvSpPr>
        <p:spPr>
          <a:xfrm>
            <a:off x="1258957" y="2750335"/>
            <a:ext cx="449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4x – 4 </a:t>
            </a:r>
            <a:r>
              <a:rPr lang="sl-SI" sz="3200" dirty="0">
                <a:solidFill>
                  <a:srgbClr val="7030A0"/>
                </a:solidFill>
              </a:rPr>
              <a:t>– 3x + 6 </a:t>
            </a:r>
            <a:r>
              <a:rPr lang="sl-SI" sz="3600" b="1" dirty="0">
                <a:solidFill>
                  <a:srgbClr val="7030A0"/>
                </a:solidFill>
              </a:rPr>
              <a:t>= </a:t>
            </a:r>
            <a:r>
              <a:rPr lang="sl-SI" sz="3600" dirty="0">
                <a:solidFill>
                  <a:srgbClr val="FF0000"/>
                </a:solidFill>
              </a:rPr>
              <a:t>2x – 2 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6FD99CF-06C5-4EA4-863A-38F08C8B7195}"/>
              </a:ext>
            </a:extLst>
          </p:cNvPr>
          <p:cNvSpPr txBox="1"/>
          <p:nvPr/>
        </p:nvSpPr>
        <p:spPr>
          <a:xfrm>
            <a:off x="1692382" y="3391918"/>
            <a:ext cx="573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4x </a:t>
            </a:r>
            <a:r>
              <a:rPr lang="sl-SI" sz="3200" dirty="0">
                <a:solidFill>
                  <a:srgbClr val="7030A0"/>
                </a:solidFill>
              </a:rPr>
              <a:t>– 3x </a:t>
            </a:r>
            <a:r>
              <a:rPr lang="sl-SI" sz="3200" dirty="0">
                <a:solidFill>
                  <a:srgbClr val="FF0000"/>
                </a:solidFill>
              </a:rPr>
              <a:t>– 2x </a:t>
            </a:r>
            <a:r>
              <a:rPr lang="sl-SI" sz="3600" b="1" dirty="0">
                <a:solidFill>
                  <a:srgbClr val="7030A0"/>
                </a:solidFill>
              </a:rPr>
              <a:t>= </a:t>
            </a:r>
            <a:r>
              <a:rPr lang="sl-SI" sz="3600" dirty="0">
                <a:solidFill>
                  <a:srgbClr val="C00000"/>
                </a:solidFill>
              </a:rPr>
              <a:t>– 2 </a:t>
            </a:r>
            <a:r>
              <a:rPr lang="sl-SI" sz="3600" dirty="0">
                <a:solidFill>
                  <a:schemeClr val="accent2">
                    <a:lumMod val="75000"/>
                  </a:schemeClr>
                </a:solidFill>
              </a:rPr>
              <a:t>+ 4</a:t>
            </a:r>
            <a:r>
              <a:rPr lang="sl-SI" sz="3600" dirty="0">
                <a:solidFill>
                  <a:srgbClr val="C00000"/>
                </a:solidFill>
              </a:rPr>
              <a:t> </a:t>
            </a:r>
            <a:r>
              <a:rPr lang="sl-SI" sz="3600" dirty="0">
                <a:solidFill>
                  <a:srgbClr val="7030A0"/>
                </a:solidFill>
              </a:rPr>
              <a:t>– 6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BF98FFAD-4A3C-423D-B207-CD5B1A11FC06}"/>
              </a:ext>
            </a:extLst>
          </p:cNvPr>
          <p:cNvSpPr txBox="1"/>
          <p:nvPr/>
        </p:nvSpPr>
        <p:spPr>
          <a:xfrm>
            <a:off x="1859983" y="4066649"/>
            <a:ext cx="3295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FF0000"/>
                </a:solidFill>
              </a:rPr>
              <a:t>                </a:t>
            </a:r>
            <a:r>
              <a:rPr lang="sl-SI" sz="3200" dirty="0"/>
              <a:t>– x </a:t>
            </a:r>
            <a:r>
              <a:rPr lang="sl-SI" sz="3600" dirty="0"/>
              <a:t>=</a:t>
            </a:r>
            <a:r>
              <a:rPr lang="sl-SI" sz="3600" b="1" dirty="0"/>
              <a:t> </a:t>
            </a:r>
            <a:r>
              <a:rPr lang="sl-SI" sz="3600" dirty="0"/>
              <a:t>– 4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632DBD18-5A9B-4957-A22C-2577B96F80D9}"/>
              </a:ext>
            </a:extLst>
          </p:cNvPr>
          <p:cNvSpPr txBox="1"/>
          <p:nvPr/>
        </p:nvSpPr>
        <p:spPr>
          <a:xfrm>
            <a:off x="5022574" y="4076887"/>
            <a:ext cx="1677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B050"/>
                </a:solidFill>
              </a:rPr>
              <a:t>/ : ( - 1)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60ACC94-D6EF-4904-B23A-E670F818D40E}"/>
              </a:ext>
            </a:extLst>
          </p:cNvPr>
          <p:cNvSpPr txBox="1"/>
          <p:nvPr/>
        </p:nvSpPr>
        <p:spPr>
          <a:xfrm>
            <a:off x="3667883" y="4656328"/>
            <a:ext cx="973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x = </a:t>
            </a: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E2BFAB16-237F-4868-A71F-62363221F5BA}"/>
                  </a:ext>
                </a:extLst>
              </p:cNvPr>
              <p:cNvSpPr txBox="1"/>
              <p:nvPr/>
            </p:nvSpPr>
            <p:spPr>
              <a:xfrm>
                <a:off x="5573709" y="4742692"/>
                <a:ext cx="2581055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  <m:r>
                        <a:rPr lang="sl-SI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{</m:t>
                      </m:r>
                      <m:r>
                        <a:rPr lang="sl-SI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sl-SI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sl-SI" sz="3200" b="1" dirty="0"/>
              </a:p>
            </p:txBody>
          </p:sp>
        </mc:Choice>
        <mc:Fallback xmlns="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E2BFAB16-237F-4868-A71F-62363221F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09" y="4742692"/>
                <a:ext cx="2581055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546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  <p:bldP spid="19" grpId="0"/>
      <p:bldP spid="20" grpId="0"/>
      <p:bldP spid="21" grpId="0"/>
      <p:bldP spid="22" grpId="0"/>
      <p:bldP spid="23" grpId="0"/>
      <p:bldP spid="24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0EF33AE-D064-44D7-B013-549CB181E95B}"/>
                  </a:ext>
                </a:extLst>
              </p:cNvPr>
              <p:cNvSpPr txBox="1"/>
              <p:nvPr/>
            </p:nvSpPr>
            <p:spPr>
              <a:xfrm>
                <a:off x="8993739" y="1446438"/>
                <a:ext cx="2321830" cy="6984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3200" b="1" i="1" smtClean="0">
                        <a:latin typeface="Cambria Math" panose="02040503050406030204" pitchFamily="18" charset="0"/>
                      </a:rPr>
                      <m:t>𝑫</m:t>
                    </m:r>
                    <m:r>
                      <a:rPr lang="sl-SI" sz="3200" b="1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sl-SI" sz="32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sl-SI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 −1   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 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0EF33AE-D064-44D7-B013-549CB181E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3739" y="1446438"/>
                <a:ext cx="2321830" cy="698461"/>
              </a:xfrm>
              <a:prstGeom prst="rect">
                <a:avLst/>
              </a:prstGeom>
              <a:blipFill>
                <a:blip r:embed="rId2"/>
                <a:stretch>
                  <a:fillRect r="-4199" b="-139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F6FD77CC-1B4B-44ED-B115-0BBE7469935E}"/>
                  </a:ext>
                </a:extLst>
              </p:cNvPr>
              <p:cNvSpPr txBox="1"/>
              <p:nvPr/>
            </p:nvSpPr>
            <p:spPr>
              <a:xfrm>
                <a:off x="754695" y="1047483"/>
                <a:ext cx="5025425" cy="8182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𝑃𝑟</m:t>
                      </m:r>
                      <m:r>
                        <a:rPr lang="sl-SI" sz="2800" b="1" i="0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sl-SI" sz="2800" b="1" i="0" smtClean="0">
                          <a:latin typeface="Cambria Math" panose="02040503050406030204" pitchFamily="18" charset="0"/>
                        </a:rPr>
                        <m:t>𝐋</m:t>
                      </m:r>
                      <m:r>
                        <a:rPr lang="sl-SI" sz="2800" b="1" i="0" smtClean="0">
                          <a:latin typeface="Cambria Math" panose="02040503050406030204" pitchFamily="18" charset="0"/>
                        </a:rPr>
                        <m:t>;     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−1   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−2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F6FD77CC-1B4B-44ED-B115-0BBE74699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695" y="1047483"/>
                <a:ext cx="5025425" cy="8182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42031CA-EC8D-414B-BD9C-02E9BF569A65}"/>
                  </a:ext>
                </a:extLst>
              </p:cNvPr>
              <p:cNvSpPr txBox="1"/>
              <p:nvPr/>
            </p:nvSpPr>
            <p:spPr>
              <a:xfrm>
                <a:off x="9604505" y="2405627"/>
                <a:ext cx="1711064" cy="6338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l-SI" sz="2800" b="1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−1   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042031CA-EC8D-414B-BD9C-02E9BF569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505" y="2405627"/>
                <a:ext cx="1711064" cy="633878"/>
              </a:xfrm>
              <a:prstGeom prst="rect">
                <a:avLst/>
              </a:prstGeom>
              <a:blipFill>
                <a:blip r:embed="rId4"/>
                <a:stretch>
                  <a:fillRect t="-962" r="-1429" b="-17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C1123D96-7692-4D51-956E-7E525C1D7FEF}"/>
                  </a:ext>
                </a:extLst>
              </p:cNvPr>
              <p:cNvSpPr txBox="1"/>
              <p:nvPr/>
            </p:nvSpPr>
            <p:spPr>
              <a:xfrm>
                <a:off x="9604505" y="3429000"/>
                <a:ext cx="1711064" cy="6474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l-SI" sz="2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C1123D96-7692-4D51-956E-7E525C1D7F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505" y="3429000"/>
                <a:ext cx="1711064" cy="647421"/>
              </a:xfrm>
              <a:prstGeom prst="rect">
                <a:avLst/>
              </a:prstGeom>
              <a:blipFill>
                <a:blip r:embed="rId5"/>
                <a:stretch>
                  <a:fillRect t="-943" b="-150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ACD863E0-3366-4D7A-A024-61522B81901C}"/>
                  </a:ext>
                </a:extLst>
              </p:cNvPr>
              <p:cNvSpPr txBox="1"/>
              <p:nvPr/>
            </p:nvSpPr>
            <p:spPr>
              <a:xfrm>
                <a:off x="1177755" y="2320037"/>
                <a:ext cx="5005373" cy="8188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−1   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−2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ACD863E0-3366-4D7A-A024-61522B819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755" y="2320037"/>
                <a:ext cx="5005373" cy="8188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34FCF51-BA3E-4EB9-A2A2-4A489ACB29DF}"/>
                  </a:ext>
                </a:extLst>
              </p:cNvPr>
              <p:cNvSpPr txBox="1"/>
              <p:nvPr/>
            </p:nvSpPr>
            <p:spPr>
              <a:xfrm>
                <a:off x="1504663" y="3429000"/>
                <a:ext cx="3525488" cy="8094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34FCF51-BA3E-4EB9-A2A2-4A489ACB2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4663" y="3429000"/>
                <a:ext cx="3525488" cy="8094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928A63A4-8E63-47E9-9619-946247880EF2}"/>
              </a:ext>
            </a:extLst>
          </p:cNvPr>
          <p:cNvCxnSpPr>
            <a:cxnSpLocks/>
          </p:cNvCxnSpPr>
          <p:nvPr/>
        </p:nvCxnSpPr>
        <p:spPr>
          <a:xfrm>
            <a:off x="7355635" y="318287"/>
            <a:ext cx="0" cy="48633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C4C7A47-D14E-4CC4-A2F1-305EB5072664}"/>
                  </a:ext>
                </a:extLst>
              </p:cNvPr>
              <p:cNvSpPr txBox="1"/>
              <p:nvPr/>
            </p:nvSpPr>
            <p:spPr>
              <a:xfrm>
                <a:off x="1177755" y="4528579"/>
                <a:ext cx="3525488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sl-SI" sz="28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C4C7A47-D14E-4CC4-A2F1-305EB507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755" y="4528579"/>
                <a:ext cx="3525488" cy="8066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ravokotnik 10">
            <a:extLst>
              <a:ext uri="{FF2B5EF4-FFF2-40B4-BE49-F238E27FC236}">
                <a16:creationId xmlns:a16="http://schemas.microsoft.com/office/drawing/2014/main" id="{E8160D41-468C-48D4-9930-9F1BBBDFC360}"/>
              </a:ext>
            </a:extLst>
          </p:cNvPr>
          <p:cNvSpPr/>
          <p:nvPr/>
        </p:nvSpPr>
        <p:spPr>
          <a:xfrm>
            <a:off x="3962400" y="4528579"/>
            <a:ext cx="361950" cy="806631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F2452C29-4718-4467-AAB7-211612463F14}"/>
              </a:ext>
            </a:extLst>
          </p:cNvPr>
          <p:cNvSpPr/>
          <p:nvPr/>
        </p:nvSpPr>
        <p:spPr>
          <a:xfrm>
            <a:off x="10687337" y="3349394"/>
            <a:ext cx="361950" cy="806631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4927156-D482-4BBA-B0FB-C24508346A9B}"/>
              </a:ext>
            </a:extLst>
          </p:cNvPr>
          <p:cNvSpPr txBox="1"/>
          <p:nvPr/>
        </p:nvSpPr>
        <p:spPr>
          <a:xfrm>
            <a:off x="6852131" y="5619750"/>
            <a:ext cx="1007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L = D</a:t>
            </a:r>
          </a:p>
        </p:txBody>
      </p:sp>
    </p:spTree>
    <p:extLst>
      <p:ext uri="{BB962C8B-B14F-4D97-AF65-F5344CB8AC3E}">
        <p14:creationId xmlns:p14="http://schemas.microsoft.com/office/powerpoint/2010/main" val="20117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/>
      <p:bldP spid="11" grpId="0" animBg="1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B6A1DA8F-9243-46F5-8ABD-4168E5222EC0}"/>
                  </a:ext>
                </a:extLst>
              </p:cNvPr>
              <p:cNvSpPr txBox="1"/>
              <p:nvPr/>
            </p:nvSpPr>
            <p:spPr>
              <a:xfrm>
                <a:off x="1350498" y="766464"/>
                <a:ext cx="2264899" cy="6114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+6    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</m:den>
                    </m:f>
                  </m:oMath>
                </a14:m>
                <a:r>
                  <a:rPr lang="sl-SI" sz="2800" dirty="0"/>
                  <a:t> =  x  –  4 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B6A1DA8F-9243-46F5-8ABD-4168E5222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498" y="766464"/>
                <a:ext cx="2264899" cy="611449"/>
              </a:xfrm>
              <a:prstGeom prst="rect">
                <a:avLst/>
              </a:prstGeom>
              <a:blipFill>
                <a:blip r:embed="rId2"/>
                <a:stretch>
                  <a:fillRect l="-270" t="-2000" r="-11051" b="-210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0189D45-F30A-4BD2-A733-0C8A74C60EA2}"/>
              </a:ext>
            </a:extLst>
          </p:cNvPr>
          <p:cNvSpPr txBox="1"/>
          <p:nvPr/>
        </p:nvSpPr>
        <p:spPr>
          <a:xfrm>
            <a:off x="430695" y="304799"/>
            <a:ext cx="576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/>
              <a:t>3)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F5E5BDE-5CC6-47EE-B255-2E9387FB971B}"/>
              </a:ext>
            </a:extLst>
          </p:cNvPr>
          <p:cNvSpPr txBox="1"/>
          <p:nvPr/>
        </p:nvSpPr>
        <p:spPr>
          <a:xfrm>
            <a:off x="2039969" y="548968"/>
            <a:ext cx="35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B9C32F2-F725-4DBC-B0A7-E16F81817E31}"/>
              </a:ext>
            </a:extLst>
          </p:cNvPr>
          <p:cNvSpPr txBox="1"/>
          <p:nvPr/>
        </p:nvSpPr>
        <p:spPr>
          <a:xfrm>
            <a:off x="1348152" y="548968"/>
            <a:ext cx="35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(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AC6BA96D-5251-438D-9263-A1558E11C215}"/>
              </a:ext>
            </a:extLst>
          </p:cNvPr>
          <p:cNvSpPr txBox="1"/>
          <p:nvPr/>
        </p:nvSpPr>
        <p:spPr>
          <a:xfrm>
            <a:off x="3615397" y="81057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/ · 3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6A5B5F8B-CDFE-4639-A61C-917DD36A8AA7}"/>
              </a:ext>
            </a:extLst>
          </p:cNvPr>
          <p:cNvSpPr txBox="1"/>
          <p:nvPr/>
        </p:nvSpPr>
        <p:spPr>
          <a:xfrm>
            <a:off x="4836787" y="919326"/>
            <a:ext cx="7106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3</a:t>
            </a:r>
            <a:r>
              <a:rPr lang="sl-SI" sz="2800" dirty="0"/>
              <a:t> : 3 = 1, </a:t>
            </a:r>
            <a:r>
              <a:rPr lang="sl-SI" sz="2400" dirty="0"/>
              <a:t>števec ulomka pomnožimo s številom 1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AEABFDBC-686C-4993-9BA7-AA6E1BBF9695}"/>
              </a:ext>
            </a:extLst>
          </p:cNvPr>
          <p:cNvSpPr/>
          <p:nvPr/>
        </p:nvSpPr>
        <p:spPr>
          <a:xfrm>
            <a:off x="1702189" y="1136821"/>
            <a:ext cx="337780" cy="305725"/>
          </a:xfrm>
          <a:prstGeom prst="rect">
            <a:avLst/>
          </a:pr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745E037D-74D5-4AD8-AF71-84B3AB84575D}"/>
              </a:ext>
            </a:extLst>
          </p:cNvPr>
          <p:cNvSpPr/>
          <p:nvPr/>
        </p:nvSpPr>
        <p:spPr>
          <a:xfrm>
            <a:off x="5410125" y="994219"/>
            <a:ext cx="236960" cy="383694"/>
          </a:xfrm>
          <a:prstGeom prst="rect">
            <a:avLst/>
          </a:pr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600D611-0414-42B6-B939-0B71F56F6AD5}"/>
              </a:ext>
            </a:extLst>
          </p:cNvPr>
          <p:cNvSpPr txBox="1"/>
          <p:nvPr/>
        </p:nvSpPr>
        <p:spPr>
          <a:xfrm>
            <a:off x="1079470" y="1812903"/>
            <a:ext cx="2972025" cy="522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 (x + 6) = </a:t>
            </a:r>
            <a:r>
              <a:rPr lang="sl-SI" sz="2800" b="1" dirty="0">
                <a:solidFill>
                  <a:srgbClr val="00B050"/>
                </a:solidFill>
              </a:rPr>
              <a:t>3</a:t>
            </a:r>
            <a:r>
              <a:rPr lang="sl-SI" sz="2800" dirty="0"/>
              <a:t>x – 4 · </a:t>
            </a:r>
            <a:r>
              <a:rPr lang="sl-SI" sz="28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3A15530-9565-4E37-93FC-0F216193E96F}"/>
              </a:ext>
            </a:extLst>
          </p:cNvPr>
          <p:cNvSpPr txBox="1"/>
          <p:nvPr/>
        </p:nvSpPr>
        <p:spPr>
          <a:xfrm>
            <a:off x="5410125" y="1874458"/>
            <a:ext cx="6133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Pomembno! VSE ČLENE JE POTREBNO POMNOŽITI S 3.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D7C9636F-A3B0-4780-9294-0AF8FA4FB50C}"/>
              </a:ext>
            </a:extLst>
          </p:cNvPr>
          <p:cNvSpPr txBox="1"/>
          <p:nvPr/>
        </p:nvSpPr>
        <p:spPr>
          <a:xfrm>
            <a:off x="1557772" y="2444426"/>
            <a:ext cx="2972025" cy="522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x + 6 = </a:t>
            </a:r>
            <a:r>
              <a:rPr lang="sl-SI" sz="2800" b="1" dirty="0"/>
              <a:t>3</a:t>
            </a:r>
            <a:r>
              <a:rPr lang="sl-SI" sz="2800" dirty="0"/>
              <a:t>x – 12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476988B-B2AB-40DC-8861-A59101F1991A}"/>
              </a:ext>
            </a:extLst>
          </p:cNvPr>
          <p:cNvSpPr txBox="1"/>
          <p:nvPr/>
        </p:nvSpPr>
        <p:spPr>
          <a:xfrm>
            <a:off x="1557772" y="2934757"/>
            <a:ext cx="274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x – 3x = – 12 –  6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ED5F3803-D26B-455D-89A9-EFD67467524D}"/>
              </a:ext>
            </a:extLst>
          </p:cNvPr>
          <p:cNvSpPr txBox="1"/>
          <p:nvPr/>
        </p:nvSpPr>
        <p:spPr>
          <a:xfrm>
            <a:off x="1786597" y="3457090"/>
            <a:ext cx="2748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– 2x = – 18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0BD103E7-A129-4CCF-86DE-8044D50FA647}"/>
              </a:ext>
            </a:extLst>
          </p:cNvPr>
          <p:cNvSpPr txBox="1"/>
          <p:nvPr/>
        </p:nvSpPr>
        <p:spPr>
          <a:xfrm>
            <a:off x="3615396" y="3457091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/ : (- 2)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64D03A14-BBD2-426A-854D-B452E22E9777}"/>
              </a:ext>
            </a:extLst>
          </p:cNvPr>
          <p:cNvSpPr txBox="1"/>
          <p:nvPr/>
        </p:nvSpPr>
        <p:spPr>
          <a:xfrm>
            <a:off x="2241215" y="3980310"/>
            <a:ext cx="107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x =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sl-SI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EDEB7196-253E-41D2-9D8B-6064651706BD}"/>
                  </a:ext>
                </a:extLst>
              </p:cNvPr>
              <p:cNvSpPr txBox="1"/>
              <p:nvPr/>
            </p:nvSpPr>
            <p:spPr>
              <a:xfrm>
                <a:off x="1497133" y="4533420"/>
                <a:ext cx="148816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ℛ</m:t>
                      </m:r>
                      <m:r>
                        <a:rPr lang="sl-SI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={9}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EDEB7196-253E-41D2-9D8B-606465170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133" y="4533420"/>
                <a:ext cx="148816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80FE340-B6DC-4844-BB77-BCD1FDB33C55}"/>
              </a:ext>
            </a:extLst>
          </p:cNvPr>
          <p:cNvSpPr txBox="1"/>
          <p:nvPr/>
        </p:nvSpPr>
        <p:spPr>
          <a:xfrm flipH="1">
            <a:off x="6231987" y="4594976"/>
            <a:ext cx="412183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2800" dirty="0"/>
              <a:t>D:      x  –  4 =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sl-SI" sz="2800" dirty="0"/>
              <a:t> – 4 = </a:t>
            </a:r>
            <a:r>
              <a:rPr lang="sl-SI" sz="2800" b="1" dirty="0"/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73BE3217-720B-4CC6-95B4-00562F53045A}"/>
                  </a:ext>
                </a:extLst>
              </p:cNvPr>
              <p:cNvSpPr txBox="1"/>
              <p:nvPr/>
            </p:nvSpPr>
            <p:spPr>
              <a:xfrm>
                <a:off x="5641144" y="2968283"/>
                <a:ext cx="4121834" cy="739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Pr. L: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sl-SI" sz="2800" dirty="0"/>
                  <a:t>= </a:t>
                </a:r>
                <a:r>
                  <a:rPr lang="sl-SI" sz="2800" b="1" dirty="0"/>
                  <a:t>5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73BE3217-720B-4CC6-95B4-00562F5304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1144" y="2968283"/>
                <a:ext cx="4121834" cy="739754"/>
              </a:xfrm>
              <a:prstGeom prst="rect">
                <a:avLst/>
              </a:prstGeom>
              <a:blipFill>
                <a:blip r:embed="rId4"/>
                <a:stretch>
                  <a:fillRect l="-2954" b="-74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22F5F9DF-960C-4A40-A01E-A4FA4BC0B982}"/>
              </a:ext>
            </a:extLst>
          </p:cNvPr>
          <p:cNvSpPr txBox="1"/>
          <p:nvPr/>
        </p:nvSpPr>
        <p:spPr>
          <a:xfrm>
            <a:off x="7237827" y="5443670"/>
            <a:ext cx="167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L = D</a:t>
            </a:r>
          </a:p>
        </p:txBody>
      </p:sp>
    </p:spTree>
    <p:extLst>
      <p:ext uri="{BB962C8B-B14F-4D97-AF65-F5344CB8AC3E}">
        <p14:creationId xmlns:p14="http://schemas.microsoft.com/office/powerpoint/2010/main" val="395440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9128A7B-DCA6-49DC-B60C-0FF02C70B234}"/>
              </a:ext>
            </a:extLst>
          </p:cNvPr>
          <p:cNvSpPr txBox="1"/>
          <p:nvPr/>
        </p:nvSpPr>
        <p:spPr>
          <a:xfrm>
            <a:off x="504967" y="382039"/>
            <a:ext cx="106452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Reši enačbi in napravi preizkus. Rešitve lahko pogledaš v mapi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razlaga_ enačbe z ulomki.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C7A41AF6-B0DA-432E-97ED-A06B491C262D}"/>
                  </a:ext>
                </a:extLst>
              </p:cNvPr>
              <p:cNvSpPr txBox="1"/>
              <p:nvPr/>
            </p:nvSpPr>
            <p:spPr>
              <a:xfrm>
                <a:off x="2074459" y="1323833"/>
                <a:ext cx="2283959" cy="6092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7 −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 + 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21 −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2800" dirty="0"/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C7A41AF6-B0DA-432E-97ED-A06B491C2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459" y="1323833"/>
                <a:ext cx="2283959" cy="609269"/>
              </a:xfrm>
              <a:prstGeom prst="rect">
                <a:avLst/>
              </a:prstGeom>
              <a:blipFill>
                <a:blip r:embed="rId2"/>
                <a:stretch>
                  <a:fillRect t="-3000" b="-210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3FD9163-FB52-470F-BB12-494C84681CBE}"/>
              </a:ext>
            </a:extLst>
          </p:cNvPr>
          <p:cNvSpPr txBox="1"/>
          <p:nvPr/>
        </p:nvSpPr>
        <p:spPr>
          <a:xfrm>
            <a:off x="641444" y="1323833"/>
            <a:ext cx="573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B37BB352-CEAF-4D85-AA91-0365D5BC9A71}"/>
              </a:ext>
            </a:extLst>
          </p:cNvPr>
          <p:cNvSpPr txBox="1"/>
          <p:nvPr/>
        </p:nvSpPr>
        <p:spPr>
          <a:xfrm>
            <a:off x="739252" y="2677236"/>
            <a:ext cx="573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FBCCE425-BE6D-4EEE-B359-B45473ABF4EE}"/>
                  </a:ext>
                </a:extLst>
              </p:cNvPr>
              <p:cNvSpPr txBox="1"/>
              <p:nvPr/>
            </p:nvSpPr>
            <p:spPr>
              <a:xfrm>
                <a:off x="2074459" y="2633185"/>
                <a:ext cx="1868781" cy="6113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l-SI" sz="28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−1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l-SI" sz="2800" dirty="0"/>
                  <a:t> = 1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FBCCE425-BE6D-4EEE-B359-B45473ABF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459" y="2633185"/>
                <a:ext cx="1868781" cy="611321"/>
              </a:xfrm>
              <a:prstGeom prst="rect">
                <a:avLst/>
              </a:prstGeom>
              <a:blipFill>
                <a:blip r:embed="rId3"/>
                <a:stretch>
                  <a:fillRect t="-2000" r="-10423" b="-210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6C32DE8-1AA1-4FBF-8B71-569D08F19868}"/>
              </a:ext>
            </a:extLst>
          </p:cNvPr>
          <p:cNvSpPr txBox="1"/>
          <p:nvPr/>
        </p:nvSpPr>
        <p:spPr>
          <a:xfrm>
            <a:off x="398060" y="4051110"/>
            <a:ext cx="106452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Naredi še naloge iz učbenika stran  49/ naloga 2 b, č, e, g, i. </a:t>
            </a:r>
          </a:p>
          <a:p>
            <a:r>
              <a:rPr lang="sl-SI" sz="2800" dirty="0"/>
              <a:t>Rešitve s postopki najdeš v mapi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rešitve_ enačbe z ulomki. </a:t>
            </a:r>
          </a:p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sl-SI" sz="2800" dirty="0">
                <a:solidFill>
                  <a:srgbClr val="0070C0"/>
                </a:solidFill>
              </a:rPr>
              <a:t>Neobvezna naloga U stran 49/ naloga 3 </a:t>
            </a:r>
            <a:r>
              <a:rPr lang="sl-SI" sz="2800" dirty="0" err="1">
                <a:solidFill>
                  <a:srgbClr val="0070C0"/>
                </a:solidFill>
              </a:rPr>
              <a:t>b,c</a:t>
            </a:r>
            <a:r>
              <a:rPr lang="sl-SI" sz="2800" dirty="0">
                <a:solidFill>
                  <a:srgbClr val="0070C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20454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647</Words>
  <Application>Microsoft Office PowerPoint</Application>
  <PresentationFormat>Širokozaslonsko</PresentationFormat>
  <Paragraphs>106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Officeova tema</vt:lpstr>
      <vt:lpstr>Enačbe z ulomki – 2. del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Enačbe z ulomki – 2. del</dc:title>
  <dc:creator>Irena</dc:creator>
  <cp:lastModifiedBy>Irena</cp:lastModifiedBy>
  <cp:revision>29</cp:revision>
  <dcterms:created xsi:type="dcterms:W3CDTF">2021-10-19T01:31:36Z</dcterms:created>
  <dcterms:modified xsi:type="dcterms:W3CDTF">2021-10-19T08:29:51Z</dcterms:modified>
</cp:coreProperties>
</file>