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57" r:id="rId4"/>
    <p:sldId id="256" r:id="rId5"/>
    <p:sldId id="260" r:id="rId6"/>
    <p:sldId id="258" r:id="rId7"/>
    <p:sldId id="261" r:id="rId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00"/>
    <a:srgbClr val="FF0000"/>
    <a:srgbClr val="003366"/>
    <a:srgbClr val="000066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C5B0D-93DF-459C-895A-E66A3C263D9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73672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E2D98-69DE-4A46-9321-48531D232235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30444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60087-72AF-495C-87C6-E5A9D644B02A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90912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vsebine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24AD3-FC1D-4FD8-8D1C-E8059BE9912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2468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A2631-84E2-429B-8A1A-DF975496DC4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1816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FE3788-F2C0-46C1-AA6B-8E0180B0CDD8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0508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362FA-82DA-4F50-8428-6C7231D81167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6288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9AD90-9803-4E68-A325-A6E4FB7C685B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340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AD2D25-AC35-4532-8623-72E84D8A018E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201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B7B09-9C6F-4259-AB51-5932504A9213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511712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5BD69-5669-4AD8-852C-B613D2CE1A31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213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 smtClean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5CC5E-04FF-420B-9EDD-D99B08FEB15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4210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smtClean="0"/>
              <a:t>Kliknite, če želite urediti sloge besedila matrice</a:t>
            </a:r>
          </a:p>
          <a:p>
            <a:pPr lvl="1"/>
            <a:r>
              <a:rPr lang="sl-SI" altLang="sl-SI" smtClean="0"/>
              <a:t>Druga raven</a:t>
            </a:r>
          </a:p>
          <a:p>
            <a:pPr lvl="2"/>
            <a:r>
              <a:rPr lang="sl-SI" altLang="sl-SI" smtClean="0"/>
              <a:t>Tretja raven</a:t>
            </a:r>
          </a:p>
          <a:p>
            <a:pPr lvl="3"/>
            <a:r>
              <a:rPr lang="sl-SI" altLang="sl-SI" smtClean="0"/>
              <a:t>Četrta raven</a:t>
            </a:r>
          </a:p>
          <a:p>
            <a:pPr lvl="4"/>
            <a:r>
              <a:rPr lang="sl-SI" altLang="sl-SI" smtClean="0"/>
              <a:t>Peta raven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33855F00-7667-4BAF-9550-D1C7E8E2D9A2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11.jpeg"/><Relationship Id="rId5" Type="http://schemas.openxmlformats.org/officeDocument/2006/relationships/image" Target="../media/image6.png"/><Relationship Id="rId10" Type="http://schemas.openxmlformats.org/officeDocument/2006/relationships/hyperlink" Target="http://upload.wikimedia.org/wikipedia/commons/b/b9/Opel_Vectra_C_Caravan_Facelift_front_20100711.jpg" TargetMode="External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>
                <a:solidFill>
                  <a:srgbClr val="FF0000"/>
                </a:solidFill>
              </a:rPr>
              <a:t>MODRIJANOV UČBENIK ZA ZGLED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68275" y="5214938"/>
            <a:ext cx="4289425" cy="110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b="1">
                <a:solidFill>
                  <a:srgbClr val="660033"/>
                </a:solidFill>
                <a:cs typeface="Arial" panose="020B0604020202020204" pitchFamily="34" charset="0"/>
              </a:rPr>
              <a:t>James Watt</a:t>
            </a:r>
            <a:endParaRPr lang="en-US" altLang="sl-SI" sz="2400" b="1">
              <a:solidFill>
                <a:srgbClr val="660033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>
                <a:solidFill>
                  <a:srgbClr val="660033"/>
                </a:solidFill>
                <a:cs typeface="Arial" panose="020B0604020202020204" pitchFamily="34" charset="0"/>
              </a:rPr>
              <a:t>(1736-1819)</a:t>
            </a:r>
          </a:p>
          <a:p>
            <a:pPr>
              <a:spcBef>
                <a:spcPct val="0"/>
              </a:spcBef>
              <a:buFontTx/>
              <a:buNone/>
            </a:pPr>
            <a:endParaRPr lang="sl-SI" altLang="sl-SI" sz="1800">
              <a:solidFill>
                <a:srgbClr val="660033"/>
              </a:solidFill>
              <a:cs typeface="Arial" panose="020B0604020202020204" pitchFamily="34" charset="0"/>
            </a:endParaRPr>
          </a:p>
        </p:txBody>
      </p:sp>
      <p:sp>
        <p:nvSpPr>
          <p:cNvPr id="3075" name="Rectangle 12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sl-SI" altLang="sl-SI" sz="180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4932363" y="2565400"/>
          <a:ext cx="3017837" cy="1252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Enačba" r:id="rId3" imgW="1002865" imgH="418918" progId="Equation.3">
                  <p:embed/>
                </p:oleObj>
              </mc:Choice>
              <mc:Fallback>
                <p:oleObj name="Enačba" r:id="rId3" imgW="1002865" imgH="418918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565400"/>
                        <a:ext cx="3017837" cy="1252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7" name="Picture 9" descr="http://www.inverclyde.gov.uk/GetImage.aspx?id=fAAzADkANgA0AHwAfAAxAHwAfABnAGEAbABsAGUAcgB5AGYAdQBsAGwAfAB8ADEAOQA3ADgAMwA2ADUALQBsAGEAcgBnAGUALgBqAHAAZwB8AHwAMAB8AA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208088"/>
            <a:ext cx="3214688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3500438" y="428625"/>
            <a:ext cx="4703762" cy="1042988"/>
          </a:xfrm>
          <a:prstGeom prst="wedgeRoundRectCallout">
            <a:avLst>
              <a:gd name="adj1" fmla="val -61880"/>
              <a:gd name="adj2" fmla="val 83148"/>
              <a:gd name="adj3" fmla="val 16667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sl-SI" altLang="sl-SI" sz="2400" i="1">
                <a:cs typeface="Arial" panose="020B0604020202020204" pitchFamily="34" charset="0"/>
              </a:rPr>
              <a:t>Po meni se imenuje enota za moč, </a:t>
            </a:r>
            <a:r>
              <a:rPr lang="sl-SI" altLang="sl-SI" sz="2400" b="1" i="1">
                <a:cs typeface="Arial" panose="020B0604020202020204" pitchFamily="34" charset="0"/>
              </a:rPr>
              <a:t>vat</a:t>
            </a:r>
            <a:r>
              <a:rPr lang="sl-SI" altLang="sl-SI" sz="2400" i="1">
                <a:cs typeface="Arial" panose="020B0604020202020204" pitchFamily="34" charset="0"/>
              </a:rPr>
              <a:t>. Označim jo z </a:t>
            </a:r>
            <a:r>
              <a:rPr lang="sl-SI" altLang="sl-SI" sz="2400" b="1" i="1">
                <a:cs typeface="Arial" panose="020B0604020202020204" pitchFamily="34" charset="0"/>
              </a:rPr>
              <a:t>W</a:t>
            </a:r>
            <a:r>
              <a:rPr lang="sl-SI" altLang="sl-SI" sz="2400" i="1"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utoUpdateAnimBg="0"/>
      <p:bldP spid="4103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476250"/>
            <a:ext cx="8569325" cy="5905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sl-SI" altLang="sl-SI" sz="2400" smtClean="0"/>
              <a:t>srce					1 W</a:t>
            </a:r>
          </a:p>
          <a:p>
            <a:pPr marL="0" indent="0" eaLnBrk="1" hangingPunct="1">
              <a:buFontTx/>
              <a:buNone/>
            </a:pPr>
            <a:endParaRPr lang="sl-SI" altLang="sl-SI" sz="2400" smtClean="0"/>
          </a:p>
          <a:p>
            <a:pPr marL="0" indent="0" eaLnBrk="1" hangingPunct="1">
              <a:buFontTx/>
              <a:buNone/>
            </a:pPr>
            <a:r>
              <a:rPr lang="sl-SI" altLang="sl-SI" sz="2400" smtClean="0"/>
              <a:t>možgani				20-40 W</a:t>
            </a:r>
          </a:p>
          <a:p>
            <a:pPr marL="0" indent="0" eaLnBrk="1" hangingPunct="1">
              <a:buFontTx/>
              <a:buNone/>
            </a:pPr>
            <a:endParaRPr lang="sl-SI" altLang="sl-SI" sz="2400" smtClean="0"/>
          </a:p>
          <a:p>
            <a:pPr marL="0" indent="0" eaLnBrk="1" hangingPunct="1">
              <a:buFontTx/>
              <a:buNone/>
            </a:pPr>
            <a:r>
              <a:rPr lang="sl-SI" altLang="sl-SI" sz="2400" smtClean="0"/>
              <a:t>človek pri normalnih</a:t>
            </a:r>
            <a:br>
              <a:rPr lang="sl-SI" altLang="sl-SI" sz="2400" smtClean="0"/>
            </a:br>
            <a:r>
              <a:rPr lang="sl-SI" altLang="sl-SI" sz="2400" smtClean="0"/>
              <a:t>fizičnih opravilih			nekaj 100 W</a:t>
            </a:r>
          </a:p>
          <a:p>
            <a:pPr marL="0" indent="0" eaLnBrk="1" hangingPunct="1">
              <a:buFontTx/>
              <a:buNone/>
            </a:pPr>
            <a:endParaRPr lang="sl-SI" altLang="sl-SI" sz="2400" smtClean="0"/>
          </a:p>
          <a:p>
            <a:pPr marL="0" indent="0" eaLnBrk="1" hangingPunct="1">
              <a:buFontTx/>
              <a:buNone/>
            </a:pPr>
            <a:r>
              <a:rPr lang="sl-SI" altLang="sl-SI" sz="2400" smtClean="0"/>
              <a:t>težko fizično delo			500 W</a:t>
            </a:r>
          </a:p>
          <a:p>
            <a:pPr marL="0" indent="0" eaLnBrk="1" hangingPunct="1">
              <a:buFontTx/>
              <a:buNone/>
            </a:pPr>
            <a:endParaRPr lang="sl-SI" altLang="sl-SI" sz="2400" smtClean="0"/>
          </a:p>
          <a:p>
            <a:pPr marL="0" indent="0" eaLnBrk="1" hangingPunct="1">
              <a:buFontTx/>
              <a:buNone/>
            </a:pPr>
            <a:r>
              <a:rPr lang="sl-SI" altLang="sl-SI" sz="2400" smtClean="0"/>
              <a:t>vrhunski športniki,</a:t>
            </a:r>
            <a:br>
              <a:rPr lang="sl-SI" altLang="sl-SI" sz="2400" smtClean="0"/>
            </a:br>
            <a:r>
              <a:rPr lang="sl-SI" altLang="sl-SI" sz="2400" smtClean="0"/>
              <a:t>npr. dvigalci uteži, šprinterji	do 2 kW za zelo kratek čas</a:t>
            </a:r>
          </a:p>
          <a:p>
            <a:pPr marL="0" indent="0" eaLnBrk="1" hangingPunct="1">
              <a:buFontTx/>
              <a:buNone/>
            </a:pPr>
            <a:endParaRPr lang="sl-SI" altLang="sl-SI" sz="2400" smtClean="0"/>
          </a:p>
          <a:p>
            <a:pPr marL="0" indent="0" eaLnBrk="1" hangingPunct="1">
              <a:buFontTx/>
              <a:buNone/>
            </a:pPr>
            <a:r>
              <a:rPr lang="sl-SI" altLang="sl-SI" sz="2400" smtClean="0"/>
              <a:t>vprežne živali (konj, vol)		okoli 500 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umbleBeeOnMarigold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796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hair-drye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0"/>
            <a:ext cx="1820863" cy="191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bright-idea-lightbulb-switched-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924050"/>
            <a:ext cx="2270126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133600"/>
            <a:ext cx="2843213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 descr="56804sunse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4288"/>
            <a:ext cx="3119438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 descr="1_Nuklearna%20elektrarna%20Krsk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089525"/>
            <a:ext cx="32766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5010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1" descr="Zastava_850_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0"/>
            <a:ext cx="2627312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1" name="Picture 23" descr="File:Opel Vectra C Caravan Facelift front 20100711.jp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906713"/>
            <a:ext cx="26273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0" y="1341438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>
                <a:solidFill>
                  <a:srgbClr val="663300"/>
                </a:solidFill>
              </a:rPr>
              <a:t>čmrlj v letu</a:t>
            </a:r>
            <a:br>
              <a:rPr lang="sl-SI" altLang="sl-SI" sz="1400" b="1">
                <a:solidFill>
                  <a:srgbClr val="663300"/>
                </a:solidFill>
              </a:rPr>
            </a:br>
            <a:r>
              <a:rPr lang="sl-SI" altLang="sl-SI" sz="1400" b="1">
                <a:solidFill>
                  <a:srgbClr val="663300"/>
                </a:solidFill>
              </a:rPr>
              <a:t>20 mW = 0,020 W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708400" y="0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/>
              <a:t>sušilec za lase (fen)</a:t>
            </a:r>
            <a:br>
              <a:rPr lang="sl-SI" altLang="sl-SI" sz="1400" b="1"/>
            </a:br>
            <a:r>
              <a:rPr lang="sl-SI" altLang="sl-SI" sz="1400" b="1"/>
              <a:t>1000 W = 1 kW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6804025" y="1989138"/>
            <a:ext cx="2124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/>
              <a:t>Zastava 750 (fičo)</a:t>
            </a:r>
            <a:br>
              <a:rPr lang="sl-SI" altLang="sl-SI" sz="1400" b="1"/>
            </a:br>
            <a:r>
              <a:rPr lang="sl-SI" altLang="sl-SI" sz="1400" b="1"/>
              <a:t>22 kW = 30 KM</a:t>
            </a:r>
          </a:p>
        </p:txBody>
      </p:sp>
      <p:sp>
        <p:nvSpPr>
          <p:cNvPr id="2075" name="Text Box 27"/>
          <p:cNvSpPr txBox="1">
            <a:spLocks noChangeArrowheads="1"/>
          </p:cNvSpPr>
          <p:nvPr/>
        </p:nvSpPr>
        <p:spPr bwMode="auto">
          <a:xfrm>
            <a:off x="6659563" y="4437063"/>
            <a:ext cx="21240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/>
              <a:t>Opel Vectra C</a:t>
            </a:r>
            <a:br>
              <a:rPr lang="sl-SI" altLang="sl-SI" sz="1400" b="1"/>
            </a:br>
            <a:r>
              <a:rPr lang="sl-SI" altLang="sl-SI" sz="1400" b="1"/>
              <a:t>185 kW = 252 KM</a:t>
            </a:r>
          </a:p>
        </p:txBody>
      </p:sp>
      <p:sp>
        <p:nvSpPr>
          <p:cNvPr id="2076" name="Text Box 28"/>
          <p:cNvSpPr txBox="1">
            <a:spLocks noChangeArrowheads="1"/>
          </p:cNvSpPr>
          <p:nvPr/>
        </p:nvSpPr>
        <p:spPr bwMode="auto">
          <a:xfrm>
            <a:off x="5940425" y="5157788"/>
            <a:ext cx="2124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>
                <a:solidFill>
                  <a:srgbClr val="000066"/>
                </a:solidFill>
              </a:rPr>
              <a:t>Jedrska elektrarna Krško (NEK)</a:t>
            </a:r>
            <a:br>
              <a:rPr lang="sl-SI" altLang="sl-SI" sz="1400" b="1">
                <a:solidFill>
                  <a:srgbClr val="000066"/>
                </a:solidFill>
              </a:rPr>
            </a:br>
            <a:r>
              <a:rPr lang="sl-SI" altLang="sl-SI" sz="1400" b="1">
                <a:solidFill>
                  <a:srgbClr val="000066"/>
                </a:solidFill>
              </a:rPr>
              <a:t>676 MW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3779838" y="4292600"/>
            <a:ext cx="21240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>
                <a:solidFill>
                  <a:srgbClr val="FF0000"/>
                </a:solidFill>
              </a:rPr>
              <a:t>Termoelektrarna Šoštanj (TEŠ)</a:t>
            </a:r>
            <a:br>
              <a:rPr lang="sl-SI" altLang="sl-SI" sz="1400" b="1">
                <a:solidFill>
                  <a:srgbClr val="FF0000"/>
                </a:solidFill>
              </a:rPr>
            </a:br>
            <a:r>
              <a:rPr lang="sl-SI" altLang="sl-SI" sz="1400" b="1">
                <a:solidFill>
                  <a:srgbClr val="FF0000"/>
                </a:solidFill>
              </a:rPr>
              <a:t>779 MW</a:t>
            </a:r>
          </a:p>
        </p:txBody>
      </p:sp>
      <p:sp>
        <p:nvSpPr>
          <p:cNvPr id="2078" name="Text Box 30"/>
          <p:cNvSpPr txBox="1">
            <a:spLocks noChangeArrowheads="1"/>
          </p:cNvSpPr>
          <p:nvPr/>
        </p:nvSpPr>
        <p:spPr bwMode="auto">
          <a:xfrm>
            <a:off x="263525" y="6007100"/>
            <a:ext cx="2124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600" b="1">
                <a:solidFill>
                  <a:srgbClr val="FFFF00"/>
                </a:solidFill>
              </a:rPr>
              <a:t>Sonce</a:t>
            </a:r>
            <a:br>
              <a:rPr lang="sl-SI" altLang="sl-SI" sz="1600" b="1">
                <a:solidFill>
                  <a:srgbClr val="FFFF00"/>
                </a:solidFill>
              </a:rPr>
            </a:br>
            <a:r>
              <a:rPr lang="sl-SI" altLang="sl-SI" sz="1600" b="1">
                <a:solidFill>
                  <a:srgbClr val="FFFF00"/>
                </a:solidFill>
              </a:rPr>
              <a:t>3,9 </a:t>
            </a:r>
            <a:r>
              <a:rPr lang="en-US" altLang="sl-SI" sz="1600" b="1">
                <a:solidFill>
                  <a:srgbClr val="FFFF00"/>
                </a:solidFill>
                <a:cs typeface="Arial" panose="020B0604020202020204" pitchFamily="34" charset="0"/>
              </a:rPr>
              <a:t>·</a:t>
            </a:r>
            <a:r>
              <a:rPr lang="sl-SI" altLang="sl-SI" sz="1600" b="1">
                <a:solidFill>
                  <a:srgbClr val="FFFF00"/>
                </a:solidFill>
                <a:cs typeface="Arial" panose="020B0604020202020204" pitchFamily="34" charset="0"/>
              </a:rPr>
              <a:t> 10</a:t>
            </a:r>
            <a:r>
              <a:rPr lang="sl-SI" altLang="sl-SI" sz="1600" b="1" baseline="30000">
                <a:solidFill>
                  <a:srgbClr val="FFFF00"/>
                </a:solidFill>
                <a:cs typeface="Arial" panose="020B0604020202020204" pitchFamily="34" charset="0"/>
              </a:rPr>
              <a:t>26</a:t>
            </a:r>
            <a:r>
              <a:rPr lang="sl-SI" altLang="sl-SI" sz="1600" b="1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sl-SI" altLang="sl-SI" sz="1600" b="1">
                <a:solidFill>
                  <a:srgbClr val="FFFF00"/>
                </a:solidFill>
              </a:rPr>
              <a:t>W</a:t>
            </a:r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0" y="3141663"/>
            <a:ext cx="212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>
                <a:solidFill>
                  <a:schemeClr val="bg1"/>
                </a:solidFill>
              </a:rPr>
              <a:t>običajna žarnica: 60 W</a:t>
            </a:r>
          </a:p>
        </p:txBody>
      </p: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4572000" y="1700213"/>
            <a:ext cx="2124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/>
              <a:t>stružnica</a:t>
            </a:r>
            <a:br>
              <a:rPr lang="sl-SI" altLang="sl-SI" sz="1400" b="1"/>
            </a:br>
            <a:r>
              <a:rPr lang="sl-SI" altLang="sl-SI" sz="1400" b="1"/>
              <a:t>nekaj 10 kW</a:t>
            </a:r>
          </a:p>
        </p:txBody>
      </p:sp>
      <p:pic>
        <p:nvPicPr>
          <p:cNvPr id="4117" name="Picture 21" descr="http://www.britishairways.com/assets/images/information/about-ba/fleet-facts/boeing-747-400/photo-gallery/750x500-boeing747-400-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3429000"/>
            <a:ext cx="247491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120650" y="4683125"/>
            <a:ext cx="21240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sl-SI" altLang="sl-SI" sz="1400" b="1">
                <a:solidFill>
                  <a:schemeClr val="bg1"/>
                </a:solidFill>
              </a:rPr>
              <a:t>Boeing 747: 140 MW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2" grpId="0" autoUpdateAnimBg="0"/>
      <p:bldP spid="2073" grpId="0" autoUpdateAnimBg="0"/>
      <p:bldP spid="2074" grpId="0" autoUpdateAnimBg="0"/>
      <p:bldP spid="2075" grpId="0" autoUpdateAnimBg="0"/>
      <p:bldP spid="2076" grpId="0" autoUpdateAnimBg="0"/>
      <p:bldP spid="2077" grpId="0" autoUpdateAnimBg="0"/>
      <p:bldP spid="2078" grpId="0" autoUpdateAnimBg="0"/>
      <p:bldP spid="2079" grpId="0" autoUpdateAnimBg="0"/>
      <p:bldP spid="2080" grpId="0" autoUpdateAnimBg="0"/>
      <p:bldP spid="2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upload.wikimedia.org/wikipedia/commons/0/06/Yoked_Wisconsin_ox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76"/>
          <a:stretch>
            <a:fillRect/>
          </a:stretch>
        </p:blipFill>
        <p:spPr bwMode="auto">
          <a:xfrm>
            <a:off x="0" y="9525"/>
            <a:ext cx="4284663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4" descr="http://images.fineartamerica.com/images-medium-large/working-horse-conny-sjostr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8" y="2960688"/>
            <a:ext cx="5915025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374491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0"/>
            <a:ext cx="421163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6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141663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tractor up hi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65</Words>
  <Application>Microsoft Office PowerPoint</Application>
  <PresentationFormat>On-screen Show (4:3)</PresentationFormat>
  <Paragraphs>25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Privzeti načrt</vt:lpstr>
      <vt:lpstr>Microsoft Equation 3.0</vt:lpstr>
      <vt:lpstr>MODRIJANOV UČBENIK ZA ZGLED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ŠC Postojna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Jadran Aleksic</dc:creator>
  <cp:lastModifiedBy>Jadran Aleksić Tscherkassky</cp:lastModifiedBy>
  <cp:revision>51</cp:revision>
  <dcterms:created xsi:type="dcterms:W3CDTF">2010-12-02T22:29:13Z</dcterms:created>
  <dcterms:modified xsi:type="dcterms:W3CDTF">2021-01-11T12:57:45Z</dcterms:modified>
</cp:coreProperties>
</file>