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asputin Light" panose="020B0604020202020204" charset="0"/>
      <p:regular r:id="rId23"/>
    </p:embeddedFont>
    <p:embeddedFont>
      <p:font typeface="Rasputin" panose="020B0604020202020204" charset="0"/>
      <p:regular r:id="rId24"/>
    </p:embeddedFont>
    <p:embeddedFont>
      <p:font typeface="Open Sans Bold" panose="020B0604020202020204" charset="0"/>
      <p:regular r:id="rId25"/>
    </p:embeddedFont>
    <p:embeddedFont>
      <p:font typeface="Rasputin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0.svg"/><Relationship Id="rId4" Type="http://schemas.openxmlformats.org/officeDocument/2006/relationships/image" Target="../media/image11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sv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7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9403" y="2469031"/>
            <a:ext cx="17109194" cy="5994960"/>
            <a:chOff x="0" y="0"/>
            <a:chExt cx="22812259" cy="7993279"/>
          </a:xfrm>
        </p:grpSpPr>
        <p:sp>
          <p:nvSpPr>
            <p:cNvPr id="3" name="TextBox 3"/>
            <p:cNvSpPr txBox="1"/>
            <p:nvPr/>
          </p:nvSpPr>
          <p:spPr>
            <a:xfrm>
              <a:off x="0" y="57150"/>
              <a:ext cx="22812259" cy="6786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>
                  <a:solidFill>
                    <a:srgbClr val="7ED957"/>
                  </a:solidFill>
                  <a:latin typeface="Rasputin Bold"/>
                </a:rPr>
                <a:t>ZELENI</a:t>
              </a:r>
            </a:p>
            <a:p>
              <a:pPr algn="ctr">
                <a:lnSpc>
                  <a:spcPts val="8800"/>
                </a:lnSpc>
              </a:pPr>
              <a:r>
                <a:rPr lang="en-US" sz="8000">
                  <a:solidFill>
                    <a:srgbClr val="FAEFD9"/>
                  </a:solidFill>
                  <a:latin typeface="Rasputin Light"/>
                </a:rPr>
                <a:t>MEDPREDMETNI DAN</a:t>
              </a:r>
            </a:p>
            <a:p>
              <a:pPr algn="ctr">
                <a:lnSpc>
                  <a:spcPts val="4399"/>
                </a:lnSpc>
              </a:pPr>
              <a:r>
                <a:rPr lang="en-US" sz="3999">
                  <a:solidFill>
                    <a:srgbClr val="FAEFD9"/>
                  </a:solidFill>
                  <a:latin typeface="Rasputin Light"/>
                </a:rPr>
                <a:t>v 4. A</a:t>
              </a:r>
            </a:p>
            <a:p>
              <a:pPr algn="ctr">
                <a:lnSpc>
                  <a:spcPts val="4399"/>
                </a:lnSpc>
              </a:pPr>
              <a:endParaRPr lang="en-US" sz="3999">
                <a:solidFill>
                  <a:srgbClr val="FAEFD9"/>
                </a:solidFill>
                <a:latin typeface="Rasputin Light"/>
              </a:endParaRPr>
            </a:p>
            <a:p>
              <a:pPr algn="ctr">
                <a:lnSpc>
                  <a:spcPts val="4399"/>
                </a:lnSpc>
              </a:pPr>
              <a:r>
                <a:rPr lang="en-US" sz="3999">
                  <a:solidFill>
                    <a:srgbClr val="FAEFD9"/>
                  </a:solidFill>
                  <a:latin typeface="Rasputin Light"/>
                </a:rPr>
                <a:t>TEHNIKA, SLOVENŠČINA, DRUŽBOSLOVJE</a:t>
              </a:r>
            </a:p>
            <a:p>
              <a:pPr algn="ctr">
                <a:lnSpc>
                  <a:spcPts val="8800"/>
                </a:lnSpc>
              </a:pPr>
              <a:endParaRPr lang="en-US" sz="3999">
                <a:solidFill>
                  <a:srgbClr val="FAEFD9"/>
                </a:solidFill>
                <a:latin typeface="Rasputin Ligh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370557"/>
              <a:ext cx="22812259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FAEFD9"/>
                  </a:solidFill>
                  <a:latin typeface="Rasputin"/>
                </a:rPr>
                <a:t>Beti Brvar, Urška Cujnik, Klara Govekar, Ana Ocvirk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1540431">
            <a:off x="13724705" y="700793"/>
            <a:ext cx="4017658" cy="3434337"/>
          </a:xfrm>
          <a:custGeom>
            <a:avLst/>
            <a:gdLst/>
            <a:ahLst/>
            <a:cxnLst/>
            <a:rect l="l" t="t" r="r" b="b"/>
            <a:pathLst>
              <a:path w="4017658" h="3434337">
                <a:moveTo>
                  <a:pt x="0" y="0"/>
                </a:moveTo>
                <a:lnTo>
                  <a:pt x="4017657" y="0"/>
                </a:lnTo>
                <a:lnTo>
                  <a:pt x="4017657" y="3434337"/>
                </a:lnTo>
                <a:lnTo>
                  <a:pt x="0" y="343433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2230" y="7135587"/>
            <a:ext cx="3099906" cy="2651727"/>
          </a:xfrm>
          <a:custGeom>
            <a:avLst/>
            <a:gdLst/>
            <a:ahLst/>
            <a:cxnLst/>
            <a:rect l="l" t="t" r="r" b="b"/>
            <a:pathLst>
              <a:path w="3099906" h="2651727">
                <a:moveTo>
                  <a:pt x="0" y="0"/>
                </a:moveTo>
                <a:lnTo>
                  <a:pt x="3099906" y="0"/>
                </a:lnTo>
                <a:lnTo>
                  <a:pt x="3099906" y="2651727"/>
                </a:lnTo>
                <a:lnTo>
                  <a:pt x="0" y="26517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66118" y="-3382118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25023" y="2662655"/>
            <a:ext cx="5720383" cy="6281190"/>
          </a:xfrm>
          <a:custGeom>
            <a:avLst/>
            <a:gdLst/>
            <a:ahLst/>
            <a:cxnLst/>
            <a:rect l="l" t="t" r="r" b="b"/>
            <a:pathLst>
              <a:path w="5720383" h="6281190">
                <a:moveTo>
                  <a:pt x="0" y="0"/>
                </a:moveTo>
                <a:lnTo>
                  <a:pt x="5720383" y="0"/>
                </a:lnTo>
                <a:lnTo>
                  <a:pt x="5720383" y="6281190"/>
                </a:lnTo>
                <a:lnTo>
                  <a:pt x="0" y="628119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2142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27286" y="1028700"/>
            <a:ext cx="15072025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4400">
                <a:solidFill>
                  <a:srgbClr val="FAEFD9"/>
                </a:solidFill>
                <a:latin typeface="Rasputin Bold"/>
              </a:rPr>
              <a:t>POIMENOVANJE POSEBNIH ZELENIH ŽIVALI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38830"/>
            <a:ext cx="9647269" cy="484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Uspešno izveden prvi in drugi del dejavnosti.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Všeč so jim bila nenavadna imena živali. 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Napisali so raznolika in domiselna poimenovanja živali. 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Izboljšava: / </a:t>
            </a:r>
          </a:p>
        </p:txBody>
      </p:sp>
      <p:sp>
        <p:nvSpPr>
          <p:cNvPr id="6" name="Freeform 6"/>
          <p:cNvSpPr/>
          <p:nvPr/>
        </p:nvSpPr>
        <p:spPr>
          <a:xfrm>
            <a:off x="-2258272" y="4995491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66118" y="-3382118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17168" y="8092050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6" y="0"/>
                </a:lnTo>
                <a:lnTo>
                  <a:pt x="8857786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7994" y="526889"/>
            <a:ext cx="3966349" cy="5021782"/>
          </a:xfrm>
          <a:custGeom>
            <a:avLst/>
            <a:gdLst/>
            <a:ahLst/>
            <a:cxnLst/>
            <a:rect l="l" t="t" r="r" b="b"/>
            <a:pathLst>
              <a:path w="3966349" h="5021782">
                <a:moveTo>
                  <a:pt x="0" y="0"/>
                </a:moveTo>
                <a:lnTo>
                  <a:pt x="3966349" y="0"/>
                </a:lnTo>
                <a:lnTo>
                  <a:pt x="3966349" y="5021782"/>
                </a:lnTo>
                <a:lnTo>
                  <a:pt x="0" y="50217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43037" y="5801137"/>
            <a:ext cx="5716263" cy="4288846"/>
          </a:xfrm>
          <a:custGeom>
            <a:avLst/>
            <a:gdLst/>
            <a:ahLst/>
            <a:cxnLst/>
            <a:rect l="l" t="t" r="r" b="b"/>
            <a:pathLst>
              <a:path w="5716263" h="4288846">
                <a:moveTo>
                  <a:pt x="0" y="0"/>
                </a:moveTo>
                <a:lnTo>
                  <a:pt x="5716263" y="0"/>
                </a:lnTo>
                <a:lnTo>
                  <a:pt x="5716263" y="4288846"/>
                </a:lnTo>
                <a:lnTo>
                  <a:pt x="0" y="4288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709280" y="517364"/>
            <a:ext cx="12875398" cy="1013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6596">
                <a:solidFill>
                  <a:srgbClr val="FAEFD9"/>
                </a:solidFill>
                <a:latin typeface="Rasputin Bold"/>
                <a:ea typeface="Rasputin Bold"/>
              </a:rPr>
              <a:t>﻿UVOD V URO TEHNIKE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406686"/>
            <a:ext cx="9496633" cy="2100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405" lvl="1" indent="-403202">
              <a:lnSpc>
                <a:spcPts val="5639"/>
              </a:lnSpc>
              <a:buFont typeface="Arial"/>
              <a:buChar char="•"/>
            </a:pPr>
            <a:r>
              <a:rPr lang="en-US" sz="3735">
                <a:solidFill>
                  <a:srgbClr val="FAEFD9"/>
                </a:solidFill>
                <a:latin typeface="Rasputin"/>
              </a:rPr>
              <a:t>Učenci so podali veliko svojih idej. </a:t>
            </a:r>
          </a:p>
          <a:p>
            <a:pPr marL="806405" lvl="1" indent="-403202">
              <a:lnSpc>
                <a:spcPts val="5639"/>
              </a:lnSpc>
              <a:buFont typeface="Arial"/>
              <a:buChar char="•"/>
            </a:pPr>
            <a:r>
              <a:rPr lang="en-US" sz="3735">
                <a:solidFill>
                  <a:srgbClr val="FAEFD9"/>
                </a:solidFill>
                <a:latin typeface="Rasputin"/>
              </a:rPr>
              <a:t>Izboljšava: večji poudarek na uporabi vetrnic na sliki.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677312"/>
            <a:ext cx="10135167" cy="4224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405" lvl="1" indent="-403202">
              <a:lnSpc>
                <a:spcPts val="5639"/>
              </a:lnSpc>
              <a:buFont typeface="Arial"/>
              <a:buChar char="•"/>
            </a:pPr>
            <a:r>
              <a:rPr lang="en-US" sz="3735">
                <a:solidFill>
                  <a:srgbClr val="FAEFD9"/>
                </a:solidFill>
                <a:latin typeface="Rasputin"/>
              </a:rPr>
              <a:t>Tehnologija izdelave predstavljena na začetku, med izdelovanjem ni bilo težav. </a:t>
            </a:r>
          </a:p>
          <a:p>
            <a:pPr marL="806405" lvl="1" indent="-403202">
              <a:lnSpc>
                <a:spcPts val="5639"/>
              </a:lnSpc>
              <a:buFont typeface="Arial"/>
              <a:buChar char="•"/>
            </a:pPr>
            <a:r>
              <a:rPr lang="en-US" sz="3735">
                <a:solidFill>
                  <a:srgbClr val="FAEFD9"/>
                </a:solidFill>
                <a:latin typeface="Rasputin"/>
              </a:rPr>
              <a:t>Navodila dovolj enostavno zapisana in ponazorjena s slikam. </a:t>
            </a:r>
          </a:p>
          <a:p>
            <a:pPr marL="806405" lvl="1" indent="-403202">
              <a:lnSpc>
                <a:spcPts val="5639"/>
              </a:lnSpc>
              <a:buFont typeface="Arial"/>
              <a:buChar char="•"/>
            </a:pPr>
            <a:r>
              <a:rPr lang="en-US" sz="3735">
                <a:solidFill>
                  <a:srgbClr val="FAEFD9"/>
                </a:solidFill>
                <a:latin typeface="Rasputin"/>
                <a:ea typeface="Rasputin"/>
              </a:rPr>
              <a:t>﻿V paru so si delo sami razdelili.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317168" y="4535525"/>
            <a:ext cx="12875398" cy="1013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6596">
                <a:solidFill>
                  <a:srgbClr val="FAEFD9"/>
                </a:solidFill>
                <a:latin typeface="Rasputin"/>
              </a:rPr>
              <a:t>NAVODILA ZA DELO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8780" y="2890966"/>
            <a:ext cx="5276130" cy="7034840"/>
          </a:xfrm>
          <a:custGeom>
            <a:avLst/>
            <a:gdLst/>
            <a:ahLst/>
            <a:cxnLst/>
            <a:rect l="l" t="t" r="r" b="b"/>
            <a:pathLst>
              <a:path w="5276130" h="7034840">
                <a:moveTo>
                  <a:pt x="0" y="0"/>
                </a:moveTo>
                <a:lnTo>
                  <a:pt x="5276130" y="0"/>
                </a:lnTo>
                <a:lnTo>
                  <a:pt x="5276130" y="7034841"/>
                </a:lnTo>
                <a:lnTo>
                  <a:pt x="0" y="70348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03756" y="2890966"/>
            <a:ext cx="5276130" cy="7034840"/>
          </a:xfrm>
          <a:custGeom>
            <a:avLst/>
            <a:gdLst/>
            <a:ahLst/>
            <a:cxnLst/>
            <a:rect l="l" t="t" r="r" b="b"/>
            <a:pathLst>
              <a:path w="5276130" h="7034840">
                <a:moveTo>
                  <a:pt x="0" y="0"/>
                </a:moveTo>
                <a:lnTo>
                  <a:pt x="5276130" y="0"/>
                </a:lnTo>
                <a:lnTo>
                  <a:pt x="5276130" y="7034841"/>
                </a:lnTo>
                <a:lnTo>
                  <a:pt x="0" y="703484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0911" y="2890966"/>
            <a:ext cx="5278159" cy="7034840"/>
          </a:xfrm>
          <a:custGeom>
            <a:avLst/>
            <a:gdLst/>
            <a:ahLst/>
            <a:cxnLst/>
            <a:rect l="l" t="t" r="r" b="b"/>
            <a:pathLst>
              <a:path w="5278159" h="7034840">
                <a:moveTo>
                  <a:pt x="0" y="0"/>
                </a:moveTo>
                <a:lnTo>
                  <a:pt x="5278159" y="0"/>
                </a:lnTo>
                <a:lnTo>
                  <a:pt x="5278159" y="7034841"/>
                </a:lnTo>
                <a:lnTo>
                  <a:pt x="0" y="703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8780" y="475303"/>
            <a:ext cx="17027489" cy="2100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405" lvl="1" indent="-403202">
              <a:lnSpc>
                <a:spcPts val="5639"/>
              </a:lnSpc>
              <a:buFont typeface="Arial"/>
              <a:buChar char="•"/>
            </a:pPr>
            <a:r>
              <a:rPr lang="en-US" sz="3735">
                <a:solidFill>
                  <a:srgbClr val="FAEFD9"/>
                </a:solidFill>
                <a:latin typeface="Rasputin"/>
              </a:rPr>
              <a:t>Vsi učenci so bili ves čas aktivni, delo so si enakomerno razdelili. </a:t>
            </a:r>
          </a:p>
          <a:p>
            <a:pPr marL="806405" lvl="1" indent="-403202">
              <a:lnSpc>
                <a:spcPts val="5639"/>
              </a:lnSpc>
              <a:buFont typeface="Arial"/>
              <a:buChar char="•"/>
            </a:pPr>
            <a:r>
              <a:rPr lang="en-US" sz="3735">
                <a:solidFill>
                  <a:srgbClr val="FAEFD9"/>
                </a:solidFill>
                <a:latin typeface="Rasputin"/>
                <a:ea typeface="Rasputin"/>
              </a:rPr>
              <a:t>﻿Delo je potekalo brez zapletov. </a:t>
            </a:r>
          </a:p>
          <a:p>
            <a:pPr marL="806405" lvl="1" indent="-403202">
              <a:lnSpc>
                <a:spcPts val="5639"/>
              </a:lnSpc>
              <a:buFont typeface="Arial"/>
              <a:buChar char="•"/>
            </a:pPr>
            <a:r>
              <a:rPr lang="en-US" sz="3735">
                <a:solidFill>
                  <a:srgbClr val="FAEFD9"/>
                </a:solidFill>
                <a:latin typeface="Rasputin"/>
                <a:ea typeface="Rasputin"/>
              </a:rPr>
              <a:t>﻿Študentke smo učencem pomagale z dodatnimi pojasnili.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45607" y="1413743"/>
            <a:ext cx="5596786" cy="7459513"/>
          </a:xfrm>
          <a:custGeom>
            <a:avLst/>
            <a:gdLst/>
            <a:ahLst/>
            <a:cxnLst/>
            <a:rect l="l" t="t" r="r" b="b"/>
            <a:pathLst>
              <a:path w="5596786" h="7459513">
                <a:moveTo>
                  <a:pt x="0" y="0"/>
                </a:moveTo>
                <a:lnTo>
                  <a:pt x="5596786" y="0"/>
                </a:lnTo>
                <a:lnTo>
                  <a:pt x="5596786" y="7459514"/>
                </a:lnTo>
                <a:lnTo>
                  <a:pt x="0" y="7459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42443" y="1413743"/>
            <a:ext cx="5596786" cy="7459513"/>
          </a:xfrm>
          <a:custGeom>
            <a:avLst/>
            <a:gdLst/>
            <a:ahLst/>
            <a:cxnLst/>
            <a:rect l="l" t="t" r="r" b="b"/>
            <a:pathLst>
              <a:path w="5596786" h="7459513">
                <a:moveTo>
                  <a:pt x="0" y="0"/>
                </a:moveTo>
                <a:lnTo>
                  <a:pt x="5596786" y="0"/>
                </a:lnTo>
                <a:lnTo>
                  <a:pt x="5596786" y="7459514"/>
                </a:lnTo>
                <a:lnTo>
                  <a:pt x="0" y="745951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5373" y="1475077"/>
            <a:ext cx="5497967" cy="7336845"/>
          </a:xfrm>
          <a:custGeom>
            <a:avLst/>
            <a:gdLst/>
            <a:ahLst/>
            <a:cxnLst/>
            <a:rect l="l" t="t" r="r" b="b"/>
            <a:pathLst>
              <a:path w="5497967" h="7336845">
                <a:moveTo>
                  <a:pt x="0" y="0"/>
                </a:moveTo>
                <a:lnTo>
                  <a:pt x="5497966" y="0"/>
                </a:lnTo>
                <a:lnTo>
                  <a:pt x="5497966" y="7336846"/>
                </a:lnTo>
                <a:lnTo>
                  <a:pt x="0" y="7336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928" y="2549741"/>
            <a:ext cx="5497967" cy="7336845"/>
          </a:xfrm>
          <a:custGeom>
            <a:avLst/>
            <a:gdLst/>
            <a:ahLst/>
            <a:cxnLst/>
            <a:rect l="l" t="t" r="r" b="b"/>
            <a:pathLst>
              <a:path w="5497967" h="7336845">
                <a:moveTo>
                  <a:pt x="0" y="0"/>
                </a:moveTo>
                <a:lnTo>
                  <a:pt x="5497967" y="0"/>
                </a:lnTo>
                <a:lnTo>
                  <a:pt x="5497967" y="7336845"/>
                </a:lnTo>
                <a:lnTo>
                  <a:pt x="0" y="7336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97550" y="2427073"/>
            <a:ext cx="5596786" cy="7459513"/>
          </a:xfrm>
          <a:custGeom>
            <a:avLst/>
            <a:gdLst/>
            <a:ahLst/>
            <a:cxnLst/>
            <a:rect l="l" t="t" r="r" b="b"/>
            <a:pathLst>
              <a:path w="5596786" h="7459513">
                <a:moveTo>
                  <a:pt x="0" y="0"/>
                </a:moveTo>
                <a:lnTo>
                  <a:pt x="5596786" y="0"/>
                </a:lnTo>
                <a:lnTo>
                  <a:pt x="5596786" y="7459513"/>
                </a:lnTo>
                <a:lnTo>
                  <a:pt x="0" y="7459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56286" y="2427073"/>
            <a:ext cx="5596786" cy="7459513"/>
          </a:xfrm>
          <a:custGeom>
            <a:avLst/>
            <a:gdLst/>
            <a:ahLst/>
            <a:cxnLst/>
            <a:rect l="l" t="t" r="r" b="b"/>
            <a:pathLst>
              <a:path w="5596786" h="7459513">
                <a:moveTo>
                  <a:pt x="0" y="0"/>
                </a:moveTo>
                <a:lnTo>
                  <a:pt x="5596786" y="0"/>
                </a:lnTo>
                <a:lnTo>
                  <a:pt x="5596786" y="7459513"/>
                </a:lnTo>
                <a:lnTo>
                  <a:pt x="0" y="74595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88762" y="540318"/>
            <a:ext cx="16510477" cy="188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005" lvl="1" indent="-361503">
              <a:lnSpc>
                <a:spcPts val="5056"/>
              </a:lnSpc>
              <a:buFont typeface="Arial"/>
              <a:buChar char="•"/>
            </a:pPr>
            <a:r>
              <a:rPr lang="en-US" sz="3348">
                <a:solidFill>
                  <a:srgbClr val="FAEFD9"/>
                </a:solidFill>
                <a:latin typeface="Rasputin"/>
              </a:rPr>
              <a:t>Poskrbljeno za varnost pri delu: speti lasje, valovita lepenka na mizah. </a:t>
            </a:r>
          </a:p>
          <a:p>
            <a:pPr marL="723005" lvl="1" indent="-361503">
              <a:lnSpc>
                <a:spcPts val="5056"/>
              </a:lnSpc>
              <a:buFont typeface="Arial"/>
              <a:buChar char="•"/>
            </a:pPr>
            <a:r>
              <a:rPr lang="en-US" sz="3348">
                <a:solidFill>
                  <a:srgbClr val="FAEFD9"/>
                </a:solidFill>
                <a:latin typeface="Rasputin"/>
                <a:ea typeface="Rasputin"/>
              </a:rPr>
              <a:t>﻿Ko sta učenca končala, sta pospravila in po potrebi pomagala sošolcem.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42787"/>
            <a:ext cx="5497967" cy="7336845"/>
          </a:xfrm>
          <a:custGeom>
            <a:avLst/>
            <a:gdLst/>
            <a:ahLst/>
            <a:cxnLst/>
            <a:rect l="l" t="t" r="r" b="b"/>
            <a:pathLst>
              <a:path w="5497967" h="7336845">
                <a:moveTo>
                  <a:pt x="0" y="0"/>
                </a:moveTo>
                <a:lnTo>
                  <a:pt x="5497967" y="0"/>
                </a:lnTo>
                <a:lnTo>
                  <a:pt x="5497967" y="7336846"/>
                </a:lnTo>
                <a:lnTo>
                  <a:pt x="0" y="733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04557" y="1342787"/>
            <a:ext cx="9778701" cy="7336845"/>
          </a:xfrm>
          <a:custGeom>
            <a:avLst/>
            <a:gdLst/>
            <a:ahLst/>
            <a:cxnLst/>
            <a:rect l="l" t="t" r="r" b="b"/>
            <a:pathLst>
              <a:path w="9778701" h="7336845">
                <a:moveTo>
                  <a:pt x="0" y="0"/>
                </a:moveTo>
                <a:lnTo>
                  <a:pt x="9778700" y="0"/>
                </a:lnTo>
                <a:lnTo>
                  <a:pt x="9778700" y="7336846"/>
                </a:lnTo>
                <a:lnTo>
                  <a:pt x="0" y="7336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143500"/>
            <a:ext cx="9497011" cy="4805674"/>
          </a:xfrm>
          <a:custGeom>
            <a:avLst/>
            <a:gdLst/>
            <a:ahLst/>
            <a:cxnLst/>
            <a:rect l="l" t="t" r="r" b="b"/>
            <a:pathLst>
              <a:path w="9497011" h="4805674">
                <a:moveTo>
                  <a:pt x="0" y="0"/>
                </a:moveTo>
                <a:lnTo>
                  <a:pt x="9497011" y="0"/>
                </a:lnTo>
                <a:lnTo>
                  <a:pt x="9497011" y="4805674"/>
                </a:lnTo>
                <a:lnTo>
                  <a:pt x="0" y="480567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739408" y="0"/>
            <a:ext cx="5915025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866775"/>
            <a:ext cx="21882931" cy="95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2"/>
              </a:lnSpc>
            </a:pPr>
            <a:r>
              <a:rPr lang="en-US" sz="5293">
                <a:solidFill>
                  <a:srgbClr val="FAEFD9"/>
                </a:solidFill>
                <a:latin typeface="Rasputin"/>
              </a:rPr>
              <a:t>UPORABNOST VETERNICE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372811"/>
            <a:ext cx="9496633" cy="139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405" lvl="1" indent="-403202">
              <a:lnSpc>
                <a:spcPts val="5639"/>
              </a:lnSpc>
              <a:buFont typeface="Arial"/>
              <a:buChar char="•"/>
            </a:pPr>
            <a:r>
              <a:rPr lang="en-US" sz="3735">
                <a:solidFill>
                  <a:srgbClr val="FAEFD9"/>
                </a:solidFill>
                <a:latin typeface="Rasputin"/>
              </a:rPr>
              <a:t>Vse veternice so delovale, dvignile so breme (plastičen zamašek)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95770" y="250623"/>
            <a:ext cx="12696459" cy="278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9"/>
              </a:lnSpc>
            </a:pPr>
            <a:r>
              <a:rPr lang="en-US" sz="7970">
                <a:solidFill>
                  <a:srgbClr val="F3EEDE"/>
                </a:solidFill>
                <a:latin typeface="Rasputin Bold"/>
              </a:rPr>
              <a:t>KONČNA </a:t>
            </a:r>
          </a:p>
          <a:p>
            <a:pPr algn="ctr">
              <a:lnSpc>
                <a:spcPts val="11159"/>
              </a:lnSpc>
            </a:pPr>
            <a:r>
              <a:rPr lang="en-US" sz="7970">
                <a:solidFill>
                  <a:srgbClr val="F3EEDE"/>
                </a:solidFill>
                <a:latin typeface="Rasputin Bold"/>
              </a:rPr>
              <a:t>SINTEZA/EVALVACIJA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07026" y="5276533"/>
            <a:ext cx="5873948" cy="67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9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028700" y="2963597"/>
            <a:ext cx="587394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3EEDE"/>
                </a:solidFill>
                <a:latin typeface="Open Sans Bold"/>
              </a:rPr>
              <a:t>Čarobna skrinjica </a:t>
            </a:r>
          </a:p>
        </p:txBody>
      </p:sp>
      <p:sp>
        <p:nvSpPr>
          <p:cNvPr id="5" name="Freeform 5"/>
          <p:cNvSpPr/>
          <p:nvPr/>
        </p:nvSpPr>
        <p:spPr>
          <a:xfrm>
            <a:off x="-811478" y="-3125261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9"/>
                </a:lnTo>
                <a:lnTo>
                  <a:pt x="0" y="8525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09156" y="3058847"/>
            <a:ext cx="11143637" cy="10725750"/>
          </a:xfrm>
          <a:custGeom>
            <a:avLst/>
            <a:gdLst/>
            <a:ahLst/>
            <a:cxnLst/>
            <a:rect l="l" t="t" r="r" b="b"/>
            <a:pathLst>
              <a:path w="11143637" h="10725750">
                <a:moveTo>
                  <a:pt x="0" y="0"/>
                </a:moveTo>
                <a:lnTo>
                  <a:pt x="11143637" y="0"/>
                </a:lnTo>
                <a:lnTo>
                  <a:pt x="11143637" y="10725750"/>
                </a:lnTo>
                <a:lnTo>
                  <a:pt x="0" y="1072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70604" y="4144552"/>
            <a:ext cx="10003046" cy="5231116"/>
          </a:xfrm>
          <a:custGeom>
            <a:avLst/>
            <a:gdLst/>
            <a:ahLst/>
            <a:cxnLst/>
            <a:rect l="l" t="t" r="r" b="b"/>
            <a:pathLst>
              <a:path w="10003046" h="5231116">
                <a:moveTo>
                  <a:pt x="0" y="0"/>
                </a:moveTo>
                <a:lnTo>
                  <a:pt x="10003046" y="0"/>
                </a:lnTo>
                <a:lnTo>
                  <a:pt x="10003046" y="5231117"/>
                </a:lnTo>
                <a:lnTo>
                  <a:pt x="0" y="52311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350" y="412548"/>
            <a:ext cx="1693562" cy="1558077"/>
          </a:xfrm>
          <a:custGeom>
            <a:avLst/>
            <a:gdLst/>
            <a:ahLst/>
            <a:cxnLst/>
            <a:rect l="l" t="t" r="r" b="b"/>
            <a:pathLst>
              <a:path w="1693562" h="1558077">
                <a:moveTo>
                  <a:pt x="0" y="0"/>
                </a:moveTo>
                <a:lnTo>
                  <a:pt x="1693562" y="0"/>
                </a:lnTo>
                <a:lnTo>
                  <a:pt x="1693562" y="1558077"/>
                </a:lnTo>
                <a:lnTo>
                  <a:pt x="0" y="155807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4350" y="4030252"/>
            <a:ext cx="6727800" cy="534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8559" lvl="1" indent="-379280">
              <a:lnSpc>
                <a:spcPts val="5305"/>
              </a:lnSpc>
              <a:buFont typeface="Arial"/>
              <a:buChar char="•"/>
            </a:pPr>
            <a:r>
              <a:rPr lang="en-US" sz="3513">
                <a:solidFill>
                  <a:srgbClr val="F3EEDE"/>
                </a:solidFill>
                <a:latin typeface="Rasputin"/>
              </a:rPr>
              <a:t>Veliko idej in različnih odgovorov (odgovori se niso smeli ponavljati).</a:t>
            </a:r>
          </a:p>
          <a:p>
            <a:pPr marL="758559" lvl="1" indent="-379280">
              <a:lnSpc>
                <a:spcPts val="5305"/>
              </a:lnSpc>
              <a:buFont typeface="Arial"/>
              <a:buChar char="•"/>
            </a:pPr>
            <a:r>
              <a:rPr lang="en-US" sz="3513">
                <a:solidFill>
                  <a:srgbClr val="F3EEDE"/>
                </a:solidFill>
                <a:latin typeface="Rasputin"/>
              </a:rPr>
              <a:t>Vsi podajo svoje izkušnje, kaj je bilo težko in kaj so se naučili novega.</a:t>
            </a:r>
          </a:p>
          <a:p>
            <a:pPr marL="758559" lvl="1" indent="-379280">
              <a:lnSpc>
                <a:spcPts val="5305"/>
              </a:lnSpc>
              <a:buFont typeface="Arial"/>
              <a:buChar char="•"/>
            </a:pPr>
            <a:r>
              <a:rPr lang="en-US" sz="3513">
                <a:solidFill>
                  <a:srgbClr val="F3EEDE"/>
                </a:solidFill>
                <a:latin typeface="Rasputin"/>
              </a:rPr>
              <a:t>Časovno zamudna aktivnost.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22172"/>
            <a:ext cx="14412681" cy="150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334933"/>
                </a:solidFill>
                <a:latin typeface="Rasputin Bold"/>
              </a:rPr>
              <a:t>NAGOVOR UČENCEV</a:t>
            </a:r>
          </a:p>
        </p:txBody>
      </p:sp>
      <p:sp>
        <p:nvSpPr>
          <p:cNvPr id="3" name="Freeform 3"/>
          <p:cNvSpPr/>
          <p:nvPr/>
        </p:nvSpPr>
        <p:spPr>
          <a:xfrm rot="-1016209">
            <a:off x="-890667" y="4921459"/>
            <a:ext cx="8901994" cy="10457555"/>
          </a:xfrm>
          <a:custGeom>
            <a:avLst/>
            <a:gdLst/>
            <a:ahLst/>
            <a:cxnLst/>
            <a:rect l="l" t="t" r="r" b="b"/>
            <a:pathLst>
              <a:path w="8901994" h="10457555">
                <a:moveTo>
                  <a:pt x="0" y="0"/>
                </a:moveTo>
                <a:lnTo>
                  <a:pt x="8901993" y="0"/>
                </a:lnTo>
                <a:lnTo>
                  <a:pt x="8901993" y="10457555"/>
                </a:lnTo>
                <a:lnTo>
                  <a:pt x="0" y="1045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674189">
            <a:off x="9177140" y="25004"/>
            <a:ext cx="8714240" cy="10236993"/>
          </a:xfrm>
          <a:custGeom>
            <a:avLst/>
            <a:gdLst/>
            <a:ahLst/>
            <a:cxnLst/>
            <a:rect l="l" t="t" r="r" b="b"/>
            <a:pathLst>
              <a:path w="8714240" h="10236993">
                <a:moveTo>
                  <a:pt x="0" y="0"/>
                </a:moveTo>
                <a:lnTo>
                  <a:pt x="8714240" y="0"/>
                </a:lnTo>
                <a:lnTo>
                  <a:pt x="8714240" y="10236992"/>
                </a:lnTo>
                <a:lnTo>
                  <a:pt x="0" y="1023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787978">
            <a:off x="15759935" y="-5884162"/>
            <a:ext cx="7755409" cy="12292435"/>
          </a:xfrm>
          <a:custGeom>
            <a:avLst/>
            <a:gdLst/>
            <a:ahLst/>
            <a:cxnLst/>
            <a:rect l="l" t="t" r="r" b="b"/>
            <a:pathLst>
              <a:path w="7755409" h="12292435">
                <a:moveTo>
                  <a:pt x="0" y="0"/>
                </a:moveTo>
                <a:lnTo>
                  <a:pt x="7755409" y="0"/>
                </a:lnTo>
                <a:lnTo>
                  <a:pt x="7755409" y="12292435"/>
                </a:lnTo>
                <a:lnTo>
                  <a:pt x="0" y="12292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90800" y="2213725"/>
            <a:ext cx="5663507" cy="7477347"/>
            <a:chOff x="0" y="0"/>
            <a:chExt cx="3790950" cy="5005070"/>
          </a:xfrm>
        </p:grpSpPr>
        <p:sp>
          <p:nvSpPr>
            <p:cNvPr id="7" name="Freeform 7"/>
            <p:cNvSpPr/>
            <p:nvPr/>
          </p:nvSpPr>
          <p:spPr>
            <a:xfrm>
              <a:off x="158750" y="158750"/>
              <a:ext cx="3473450" cy="4687570"/>
            </a:xfrm>
            <a:custGeom>
              <a:avLst/>
              <a:gdLst/>
              <a:ahLst/>
              <a:cxnLst/>
              <a:rect l="l" t="t" r="r" b="b"/>
              <a:pathLst>
                <a:path w="3473450" h="4687570">
                  <a:moveTo>
                    <a:pt x="0" y="0"/>
                  </a:moveTo>
                  <a:lnTo>
                    <a:pt x="3473450" y="0"/>
                  </a:lnTo>
                  <a:lnTo>
                    <a:pt x="3473450" y="4687570"/>
                  </a:lnTo>
                  <a:lnTo>
                    <a:pt x="0" y="468757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607" r="-60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790950" cy="5005070"/>
            </a:xfrm>
            <a:custGeom>
              <a:avLst/>
              <a:gdLst/>
              <a:ahLst/>
              <a:cxnLst/>
              <a:rect l="l" t="t" r="r" b="b"/>
              <a:pathLst>
                <a:path w="3790950" h="5005070">
                  <a:moveTo>
                    <a:pt x="3790950" y="5005070"/>
                  </a:moveTo>
                  <a:lnTo>
                    <a:pt x="0" y="5005070"/>
                  </a:lnTo>
                  <a:lnTo>
                    <a:pt x="0" y="0"/>
                  </a:lnTo>
                  <a:lnTo>
                    <a:pt x="3790950" y="0"/>
                  </a:lnTo>
                  <a:lnTo>
                    <a:pt x="3790950" y="5005070"/>
                  </a:lnTo>
                  <a:close/>
                  <a:moveTo>
                    <a:pt x="63500" y="4941570"/>
                  </a:moveTo>
                  <a:lnTo>
                    <a:pt x="3727450" y="4941570"/>
                  </a:lnTo>
                  <a:lnTo>
                    <a:pt x="3727450" y="63500"/>
                  </a:lnTo>
                  <a:lnTo>
                    <a:pt x="63500" y="63500"/>
                  </a:lnTo>
                  <a:lnTo>
                    <a:pt x="63500" y="4941570"/>
                  </a:lnTo>
                  <a:close/>
                  <a:moveTo>
                    <a:pt x="3663950" y="4878070"/>
                  </a:moveTo>
                  <a:lnTo>
                    <a:pt x="127000" y="4878070"/>
                  </a:lnTo>
                  <a:lnTo>
                    <a:pt x="127000" y="127000"/>
                  </a:lnTo>
                  <a:lnTo>
                    <a:pt x="3663950" y="127000"/>
                  </a:lnTo>
                  <a:lnTo>
                    <a:pt x="3663950" y="4878070"/>
                  </a:lnTo>
                  <a:close/>
                  <a:moveTo>
                    <a:pt x="190500" y="4814570"/>
                  </a:moveTo>
                  <a:lnTo>
                    <a:pt x="3600450" y="4814570"/>
                  </a:lnTo>
                  <a:lnTo>
                    <a:pt x="3600450" y="190500"/>
                  </a:lnTo>
                  <a:lnTo>
                    <a:pt x="190500" y="190500"/>
                  </a:lnTo>
                  <a:lnTo>
                    <a:pt x="190500" y="4814570"/>
                  </a:lnTo>
                  <a:close/>
                </a:path>
              </a:pathLst>
            </a:custGeom>
            <a:solidFill>
              <a:srgbClr val="334933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8909614" y="3179860"/>
            <a:ext cx="8792473" cy="385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4298" lvl="1" indent="-392149">
              <a:lnSpc>
                <a:spcPts val="5085"/>
              </a:lnSpc>
              <a:buFont typeface="Arial"/>
              <a:buChar char="•"/>
            </a:pPr>
            <a:r>
              <a:rPr lang="en-US" sz="3632">
                <a:solidFill>
                  <a:srgbClr val="334933"/>
                </a:solidFill>
                <a:latin typeface="Rasputin Bold"/>
              </a:rPr>
              <a:t>Učencem smo predhodno poslale “naplavljeno” pismo v zeleni steklenici.</a:t>
            </a:r>
          </a:p>
          <a:p>
            <a:pPr marL="784298" lvl="1" indent="-392149">
              <a:lnSpc>
                <a:spcPts val="5085"/>
              </a:lnSpc>
              <a:buFont typeface="Arial"/>
              <a:buChar char="•"/>
            </a:pPr>
            <a:r>
              <a:rPr lang="en-US" sz="3632">
                <a:solidFill>
                  <a:srgbClr val="334933"/>
                </a:solidFill>
                <a:latin typeface="Rasputin Bold"/>
              </a:rPr>
              <a:t>S tem smo napovedale medpredmetni dan in temo.</a:t>
            </a:r>
          </a:p>
          <a:p>
            <a:pPr marL="784298" lvl="1" indent="-392149">
              <a:lnSpc>
                <a:spcPts val="5085"/>
              </a:lnSpc>
              <a:buFont typeface="Arial"/>
              <a:buChar char="•"/>
            </a:pPr>
            <a:r>
              <a:rPr lang="en-US" sz="3632">
                <a:solidFill>
                  <a:srgbClr val="334933"/>
                </a:solidFill>
                <a:latin typeface="Rasputin Bold"/>
              </a:rPr>
              <a:t>Učenci so bili zelo motivirani.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41787" y="13308676"/>
            <a:ext cx="8792473" cy="280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4298" lvl="1" indent="-392149">
              <a:lnSpc>
                <a:spcPts val="4359"/>
              </a:lnSpc>
              <a:buFont typeface="Arial"/>
              <a:buChar char="•"/>
            </a:pPr>
            <a:r>
              <a:rPr lang="en-US" sz="3632">
                <a:solidFill>
                  <a:srgbClr val="FAEFD9"/>
                </a:solidFill>
                <a:latin typeface="Rasputin Bold"/>
              </a:rPr>
              <a:t>“naplavljeno” pismo v zeleni steklenici</a:t>
            </a:r>
          </a:p>
          <a:p>
            <a:pPr marL="784298" lvl="1" indent="-392149">
              <a:lnSpc>
                <a:spcPts val="4359"/>
              </a:lnSpc>
              <a:buFont typeface="Arial"/>
              <a:buChar char="•"/>
            </a:pPr>
            <a:r>
              <a:rPr lang="en-US" sz="3632">
                <a:solidFill>
                  <a:srgbClr val="FAEFD9"/>
                </a:solidFill>
                <a:latin typeface="Rasputin Bold"/>
              </a:rPr>
              <a:t>napoved medpredmetnga dne</a:t>
            </a:r>
          </a:p>
          <a:p>
            <a:pPr marL="784298" lvl="1" indent="-392149">
              <a:lnSpc>
                <a:spcPts val="4359"/>
              </a:lnSpc>
              <a:buFont typeface="Arial"/>
              <a:buChar char="•"/>
            </a:pPr>
            <a:r>
              <a:rPr lang="en-US" sz="3632">
                <a:solidFill>
                  <a:srgbClr val="FAEFD9"/>
                </a:solidFill>
                <a:latin typeface="Rasputin Bold"/>
              </a:rPr>
              <a:t>napoved teme</a:t>
            </a:r>
          </a:p>
          <a:p>
            <a:pPr marL="784298" lvl="1" indent="-392149">
              <a:lnSpc>
                <a:spcPts val="4359"/>
              </a:lnSpc>
              <a:buFont typeface="Arial"/>
              <a:buChar char="•"/>
            </a:pPr>
            <a:r>
              <a:rPr lang="en-US" sz="3632">
                <a:solidFill>
                  <a:srgbClr val="FAEFD9"/>
                </a:solidFill>
                <a:latin typeface="Rasputin Bold"/>
              </a:rPr>
              <a:t>motivacija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91502" y="6100661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43551">
            <a:off x="-4384139" y="6339183"/>
            <a:ext cx="5915271" cy="9375789"/>
          </a:xfrm>
          <a:custGeom>
            <a:avLst/>
            <a:gdLst/>
            <a:ahLst/>
            <a:cxnLst/>
            <a:rect l="l" t="t" r="r" b="b"/>
            <a:pathLst>
              <a:path w="5915271" h="9375789">
                <a:moveTo>
                  <a:pt x="0" y="0"/>
                </a:moveTo>
                <a:lnTo>
                  <a:pt x="5915270" y="0"/>
                </a:lnTo>
                <a:lnTo>
                  <a:pt x="5915270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027060" y="5679240"/>
            <a:ext cx="3720228" cy="3607635"/>
            <a:chOff x="0" y="0"/>
            <a:chExt cx="6548181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49451" cy="6350000"/>
            </a:xfrm>
            <a:custGeom>
              <a:avLst/>
              <a:gdLst/>
              <a:ahLst/>
              <a:cxnLst/>
              <a:rect l="l" t="t" r="r" b="b"/>
              <a:pathLst>
                <a:path w="6549451" h="6350000">
                  <a:moveTo>
                    <a:pt x="6172315" y="0"/>
                  </a:moveTo>
                  <a:lnTo>
                    <a:pt x="375866" y="0"/>
                  </a:lnTo>
                  <a:cubicBezTo>
                    <a:pt x="167633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7633" y="6350000"/>
                    <a:pt x="375866" y="6350000"/>
                  </a:cubicBezTo>
                  <a:lnTo>
                    <a:pt x="6173625" y="6350000"/>
                  </a:lnTo>
                  <a:cubicBezTo>
                    <a:pt x="6380548" y="6350000"/>
                    <a:pt x="6549451" y="6187440"/>
                    <a:pt x="6549451" y="5985510"/>
                  </a:cubicBezTo>
                  <a:lnTo>
                    <a:pt x="6549451" y="364490"/>
                  </a:lnTo>
                  <a:cubicBezTo>
                    <a:pt x="6548181" y="162560"/>
                    <a:pt x="6380548" y="0"/>
                    <a:pt x="6172315" y="0"/>
                  </a:cubicBez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15304" y="483348"/>
            <a:ext cx="15072025" cy="150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FAEFD9"/>
                </a:solidFill>
                <a:latin typeface="Rasputin Bold"/>
              </a:rPr>
              <a:t>SKRIVNA ABECEDA </a:t>
            </a:r>
          </a:p>
        </p:txBody>
      </p:sp>
      <p:sp>
        <p:nvSpPr>
          <p:cNvPr id="7" name="Freeform 7"/>
          <p:cNvSpPr/>
          <p:nvPr/>
        </p:nvSpPr>
        <p:spPr>
          <a:xfrm>
            <a:off x="14381299" y="-215631"/>
            <a:ext cx="6819977" cy="6564228"/>
          </a:xfrm>
          <a:custGeom>
            <a:avLst/>
            <a:gdLst/>
            <a:ahLst/>
            <a:cxnLst/>
            <a:rect l="l" t="t" r="r" b="b"/>
            <a:pathLst>
              <a:path w="6819977" h="6564228">
                <a:moveTo>
                  <a:pt x="0" y="0"/>
                </a:moveTo>
                <a:lnTo>
                  <a:pt x="6819977" y="0"/>
                </a:lnTo>
                <a:lnTo>
                  <a:pt x="6819977" y="6564228"/>
                </a:lnTo>
                <a:lnTo>
                  <a:pt x="0" y="6564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5811">
            <a:off x="5041184" y="8565792"/>
            <a:ext cx="1450198" cy="1385015"/>
          </a:xfrm>
          <a:custGeom>
            <a:avLst/>
            <a:gdLst/>
            <a:ahLst/>
            <a:cxnLst/>
            <a:rect l="l" t="t" r="r" b="b"/>
            <a:pathLst>
              <a:path w="1450198" h="1385015">
                <a:moveTo>
                  <a:pt x="0" y="0"/>
                </a:moveTo>
                <a:lnTo>
                  <a:pt x="1450198" y="0"/>
                </a:lnTo>
                <a:lnTo>
                  <a:pt x="1450198" y="1385016"/>
                </a:lnTo>
                <a:lnTo>
                  <a:pt x="0" y="138501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57425" y="1243760"/>
            <a:ext cx="3233863" cy="1822723"/>
          </a:xfrm>
          <a:custGeom>
            <a:avLst/>
            <a:gdLst/>
            <a:ahLst/>
            <a:cxnLst/>
            <a:rect l="l" t="t" r="r" b="b"/>
            <a:pathLst>
              <a:path w="3233863" h="1822723">
                <a:moveTo>
                  <a:pt x="0" y="0"/>
                </a:moveTo>
                <a:lnTo>
                  <a:pt x="3233862" y="0"/>
                </a:lnTo>
                <a:lnTo>
                  <a:pt x="3233862" y="1822723"/>
                </a:lnTo>
                <a:lnTo>
                  <a:pt x="0" y="1822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04588" y="4254835"/>
            <a:ext cx="5783222" cy="5032040"/>
          </a:xfrm>
          <a:custGeom>
            <a:avLst/>
            <a:gdLst/>
            <a:ahLst/>
            <a:cxnLst/>
            <a:rect l="l" t="t" r="r" b="b"/>
            <a:pathLst>
              <a:path w="5783222" h="5032040">
                <a:moveTo>
                  <a:pt x="0" y="0"/>
                </a:moveTo>
                <a:lnTo>
                  <a:pt x="5783222" y="0"/>
                </a:lnTo>
                <a:lnTo>
                  <a:pt x="5783222" y="5032040"/>
                </a:lnTo>
                <a:lnTo>
                  <a:pt x="0" y="503204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2283510"/>
            <a:ext cx="8828696" cy="381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4298" lvl="1" indent="-392149" algn="just">
              <a:lnSpc>
                <a:spcPts val="6102"/>
              </a:lnSpc>
              <a:buFont typeface="Arial"/>
              <a:buChar char="•"/>
            </a:pPr>
            <a:r>
              <a:rPr lang="en-US" sz="3632">
                <a:solidFill>
                  <a:srgbClr val="FAEFD9"/>
                </a:solidFill>
                <a:latin typeface="Rasputin"/>
              </a:rPr>
              <a:t>Učenci so bili zelo motivirani.</a:t>
            </a:r>
          </a:p>
          <a:p>
            <a:pPr marL="784298" lvl="1" indent="-392149" algn="just">
              <a:lnSpc>
                <a:spcPts val="6102"/>
              </a:lnSpc>
              <a:buFont typeface="Arial"/>
              <a:buChar char="•"/>
            </a:pPr>
            <a:r>
              <a:rPr lang="en-US" sz="3632">
                <a:solidFill>
                  <a:srgbClr val="FAEFD9"/>
                </a:solidFill>
                <a:latin typeface="Rasputin"/>
              </a:rPr>
              <a:t>Podobno nalogo so že delali.</a:t>
            </a:r>
          </a:p>
          <a:p>
            <a:pPr marL="784298" lvl="1" indent="-392149" algn="just">
              <a:lnSpc>
                <a:spcPts val="6102"/>
              </a:lnSpc>
              <a:buFont typeface="Arial"/>
              <a:buChar char="•"/>
            </a:pPr>
            <a:r>
              <a:rPr lang="en-US" sz="3632">
                <a:solidFill>
                  <a:srgbClr val="FAEFD9"/>
                </a:solidFill>
                <a:latin typeface="Rasputin"/>
              </a:rPr>
              <a:t>Niso imeli težav.</a:t>
            </a:r>
          </a:p>
          <a:p>
            <a:pPr marL="784298" lvl="1" indent="-392149" algn="just">
              <a:lnSpc>
                <a:spcPts val="6102"/>
              </a:lnSpc>
              <a:buFont typeface="Arial"/>
              <a:buChar char="•"/>
            </a:pPr>
            <a:r>
              <a:rPr lang="en-US" sz="3632">
                <a:solidFill>
                  <a:srgbClr val="FAEFD9"/>
                </a:solidFill>
                <a:latin typeface="Rasputin"/>
              </a:rPr>
              <a:t>S pomočjo abecede so našli knjigo.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77432" y="-574308"/>
            <a:ext cx="6615513" cy="66155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851089" y="6635115"/>
            <a:ext cx="5246370" cy="52463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102537" y="3900684"/>
            <a:ext cx="12303680" cy="480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EFD9"/>
                </a:solidFill>
                <a:latin typeface="Rasputin"/>
              </a:rPr>
              <a:t>V polkrogu, pred tablo,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EFD9"/>
                </a:solidFill>
                <a:latin typeface="Rasputin"/>
              </a:rPr>
              <a:t>dve knjigi,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EFD9"/>
                </a:solidFill>
                <a:latin typeface="Rasputin"/>
              </a:rPr>
              <a:t>izmenično branje (sivi otok, zeleni otok),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EFD9"/>
                </a:solidFill>
                <a:latin typeface="Rasputin"/>
              </a:rPr>
              <a:t>poslušali z zanimanjem, kljub dolgi pravljici,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EFD9"/>
                </a:solidFill>
                <a:latin typeface="Rasputin"/>
              </a:rPr>
              <a:t>smiselna povezava s časom pandemije in vojno v Ukrajini,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EFD9"/>
                </a:solidFill>
                <a:latin typeface="Rasputin"/>
              </a:rPr>
              <a:t>vprašanja o prebranem (kviz), inovativni odgovori,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EFD9"/>
                </a:solidFill>
                <a:latin typeface="Rasputin"/>
              </a:rPr>
              <a:t>za vsak odgovor čas za pogovor znotraj posadke,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EFD9"/>
                </a:solidFill>
                <a:latin typeface="Rasputin"/>
              </a:rPr>
              <a:t>večja aktivnost učencev,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EFD9"/>
                </a:solidFill>
                <a:latin typeface="Rasputin"/>
              </a:rPr>
              <a:t>izboljšava: nove besede (onesnaževanje).</a:t>
            </a:r>
          </a:p>
        </p:txBody>
      </p:sp>
      <p:sp>
        <p:nvSpPr>
          <p:cNvPr id="7" name="Freeform 7"/>
          <p:cNvSpPr/>
          <p:nvPr/>
        </p:nvSpPr>
        <p:spPr>
          <a:xfrm>
            <a:off x="10982569" y="6852448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9"/>
                </a:lnTo>
                <a:lnTo>
                  <a:pt x="0" y="8525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9604" y="511224"/>
            <a:ext cx="3342933" cy="3146536"/>
          </a:xfrm>
          <a:custGeom>
            <a:avLst/>
            <a:gdLst/>
            <a:ahLst/>
            <a:cxnLst/>
            <a:rect l="l" t="t" r="r" b="b"/>
            <a:pathLst>
              <a:path w="3342933" h="3146536">
                <a:moveTo>
                  <a:pt x="0" y="0"/>
                </a:moveTo>
                <a:lnTo>
                  <a:pt x="3342933" y="0"/>
                </a:lnTo>
                <a:lnTo>
                  <a:pt x="3342933" y="3146536"/>
                </a:lnTo>
                <a:lnTo>
                  <a:pt x="0" y="314653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95281" y="1973036"/>
            <a:ext cx="15072025" cy="150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FAEFD9"/>
                </a:solidFill>
                <a:latin typeface="Rasputin Bold"/>
              </a:rPr>
              <a:t>BRANJE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52444" y="4596916"/>
            <a:ext cx="5246370" cy="52463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16666" b="-1666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4224889" y="2584836"/>
            <a:ext cx="13866939" cy="13346929"/>
          </a:xfrm>
          <a:custGeom>
            <a:avLst/>
            <a:gdLst/>
            <a:ahLst/>
            <a:cxnLst/>
            <a:rect l="l" t="t" r="r" b="b"/>
            <a:pathLst>
              <a:path w="13866939" h="13346929">
                <a:moveTo>
                  <a:pt x="0" y="0"/>
                </a:moveTo>
                <a:lnTo>
                  <a:pt x="13866939" y="0"/>
                </a:lnTo>
                <a:lnTo>
                  <a:pt x="13866939" y="13346928"/>
                </a:lnTo>
                <a:lnTo>
                  <a:pt x="0" y="13346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93395" y="4596916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522919" y="4567321"/>
            <a:ext cx="5244824" cy="524482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50" y="0"/>
                  </a:moveTo>
                  <a:lnTo>
                    <a:pt x="778850" y="0"/>
                  </a:lnTo>
                  <a:cubicBezTo>
                    <a:pt x="797600" y="0"/>
                    <a:pt x="812800" y="15200"/>
                    <a:pt x="812800" y="33950"/>
                  </a:cubicBezTo>
                  <a:lnTo>
                    <a:pt x="812800" y="778850"/>
                  </a:lnTo>
                  <a:cubicBezTo>
                    <a:pt x="812800" y="797600"/>
                    <a:pt x="797600" y="812800"/>
                    <a:pt x="778850" y="812800"/>
                  </a:cubicBezTo>
                  <a:lnTo>
                    <a:pt x="33950" y="812800"/>
                  </a:lnTo>
                  <a:cubicBezTo>
                    <a:pt x="15200" y="812800"/>
                    <a:pt x="0" y="797600"/>
                    <a:pt x="0" y="778850"/>
                  </a:cubicBezTo>
                  <a:lnTo>
                    <a:pt x="0" y="33950"/>
                  </a:lnTo>
                  <a:cubicBezTo>
                    <a:pt x="0" y="15200"/>
                    <a:pt x="15200" y="0"/>
                    <a:pt x="33950" y="0"/>
                  </a:cubicBez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5580999" y="1333556"/>
            <a:ext cx="1995791" cy="2502560"/>
          </a:xfrm>
          <a:custGeom>
            <a:avLst/>
            <a:gdLst/>
            <a:ahLst/>
            <a:cxnLst/>
            <a:rect l="l" t="t" r="r" b="b"/>
            <a:pathLst>
              <a:path w="1995791" h="2502560">
                <a:moveTo>
                  <a:pt x="0" y="0"/>
                </a:moveTo>
                <a:lnTo>
                  <a:pt x="1995792" y="0"/>
                </a:lnTo>
                <a:lnTo>
                  <a:pt x="1995792" y="2502560"/>
                </a:lnTo>
                <a:lnTo>
                  <a:pt x="0" y="250256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76682" y="268287"/>
            <a:ext cx="11334636" cy="150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FAEFD9"/>
                </a:solidFill>
                <a:latin typeface="Rasputin Bold"/>
              </a:rPr>
              <a:t>TABLE Z NAPISI</a:t>
            </a:r>
          </a:p>
        </p:txBody>
      </p:sp>
      <p:sp>
        <p:nvSpPr>
          <p:cNvPr id="11" name="Freeform 11"/>
          <p:cNvSpPr/>
          <p:nvPr/>
        </p:nvSpPr>
        <p:spPr>
          <a:xfrm rot="-1240318">
            <a:off x="14989542" y="516675"/>
            <a:ext cx="1182914" cy="1520624"/>
          </a:xfrm>
          <a:custGeom>
            <a:avLst/>
            <a:gdLst/>
            <a:ahLst/>
            <a:cxnLst/>
            <a:rect l="l" t="t" r="r" b="b"/>
            <a:pathLst>
              <a:path w="1182914" h="1520624">
                <a:moveTo>
                  <a:pt x="0" y="0"/>
                </a:moveTo>
                <a:lnTo>
                  <a:pt x="1182914" y="0"/>
                </a:lnTo>
                <a:lnTo>
                  <a:pt x="1182914" y="1520623"/>
                </a:lnTo>
                <a:lnTo>
                  <a:pt x="0" y="15206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947392" y="2073317"/>
            <a:ext cx="8397424" cy="206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983" lvl="1" indent="-395992" algn="just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Zelo izvirni napisi,</a:t>
            </a:r>
          </a:p>
          <a:p>
            <a:pPr marL="791983" lvl="1" indent="-395992" algn="just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pravopisne napake,</a:t>
            </a:r>
          </a:p>
          <a:p>
            <a:pPr marL="791983" lvl="1" indent="-395992" algn="just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predstavitev napisov.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66118" y="-3382118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472741" y="2392347"/>
            <a:ext cx="3770562" cy="377056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472741" y="6471741"/>
            <a:ext cx="3815259" cy="381525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905813" y="2505075"/>
            <a:ext cx="3657834" cy="36578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9518151" y="6327650"/>
            <a:ext cx="3959350" cy="395935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1906504" y="5020573"/>
            <a:ext cx="3762430" cy="2821822"/>
          </a:xfrm>
          <a:custGeom>
            <a:avLst/>
            <a:gdLst/>
            <a:ahLst/>
            <a:cxnLst/>
            <a:rect l="l" t="t" r="r" b="b"/>
            <a:pathLst>
              <a:path w="3762430" h="2821822">
                <a:moveTo>
                  <a:pt x="0" y="0"/>
                </a:moveTo>
                <a:lnTo>
                  <a:pt x="3762429" y="0"/>
                </a:lnTo>
                <a:lnTo>
                  <a:pt x="3762429" y="2821822"/>
                </a:lnTo>
                <a:lnTo>
                  <a:pt x="0" y="2821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258272" y="4995491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61334" y="343171"/>
            <a:ext cx="1424045" cy="1744375"/>
          </a:xfrm>
          <a:custGeom>
            <a:avLst/>
            <a:gdLst/>
            <a:ahLst/>
            <a:cxnLst/>
            <a:rect l="l" t="t" r="r" b="b"/>
            <a:pathLst>
              <a:path w="1424045" h="1744375">
                <a:moveTo>
                  <a:pt x="0" y="0"/>
                </a:moveTo>
                <a:lnTo>
                  <a:pt x="1424044" y="0"/>
                </a:lnTo>
                <a:lnTo>
                  <a:pt x="1424044" y="1744376"/>
                </a:lnTo>
                <a:lnTo>
                  <a:pt x="0" y="174437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07987" y="1009650"/>
            <a:ext cx="15072025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FAEFD9"/>
                </a:solidFill>
                <a:latin typeface="Rasputin Bold"/>
              </a:rPr>
              <a:t>IZDELAVA ZASTAVE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6576" y="3110168"/>
            <a:ext cx="8397424" cy="554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Na začetku so prevladovale zelo neizvirne ideje (malo jih je vključilo temo zeleno, smrtne glave).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Izboljšave: aktivnosti drugič ne bi namenile toliko časa in bi dodatni čas prepustile delu na posameznih otokih (postajah).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66118" y="-3382118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36121" y="2573102"/>
            <a:ext cx="7456193" cy="5594295"/>
          </a:xfrm>
          <a:custGeom>
            <a:avLst/>
            <a:gdLst/>
            <a:ahLst/>
            <a:cxnLst/>
            <a:rect l="l" t="t" r="r" b="b"/>
            <a:pathLst>
              <a:path w="7456193" h="5594295">
                <a:moveTo>
                  <a:pt x="0" y="0"/>
                </a:moveTo>
                <a:lnTo>
                  <a:pt x="7456193" y="0"/>
                </a:lnTo>
                <a:lnTo>
                  <a:pt x="7456193" y="5594295"/>
                </a:lnTo>
                <a:lnTo>
                  <a:pt x="0" y="55942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3166" y="1009650"/>
            <a:ext cx="17801669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FAEFD9"/>
                </a:solidFill>
                <a:latin typeface="Rasputin Bold"/>
              </a:rPr>
              <a:t>PREHRANSKI KARTONČKI</a:t>
            </a:r>
          </a:p>
        </p:txBody>
      </p:sp>
      <p:sp>
        <p:nvSpPr>
          <p:cNvPr id="5" name="Freeform 5"/>
          <p:cNvSpPr/>
          <p:nvPr/>
        </p:nvSpPr>
        <p:spPr>
          <a:xfrm>
            <a:off x="-2258272" y="4995491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5575" y="2449277"/>
            <a:ext cx="9326796" cy="623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Dober uvod v temo hrane (kalorije, vitamini, minerali itd.).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Učenci zelo motivirani v razredu in na hodniku.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Morebitna izguba dodatnega kartončka je ohranjala aktivno sodelovanje, posvetovanje, skupinsko delo.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Izboljšave: /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832372" y="6155154"/>
            <a:ext cx="4131846" cy="413184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28665" b="-4616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952890" y="4099899"/>
            <a:ext cx="4549351" cy="6063470"/>
          </a:xfrm>
          <a:custGeom>
            <a:avLst/>
            <a:gdLst/>
            <a:ahLst/>
            <a:cxnLst/>
            <a:rect l="l" t="t" r="r" b="b"/>
            <a:pathLst>
              <a:path w="4549351" h="6063470">
                <a:moveTo>
                  <a:pt x="0" y="0"/>
                </a:moveTo>
                <a:lnTo>
                  <a:pt x="4549350" y="0"/>
                </a:lnTo>
                <a:lnTo>
                  <a:pt x="4549350" y="6063470"/>
                </a:lnTo>
                <a:lnTo>
                  <a:pt x="0" y="606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6576" y="455594"/>
            <a:ext cx="17801669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FAEFD9"/>
                </a:solidFill>
                <a:latin typeface="Rasputin Bold"/>
              </a:rPr>
              <a:t>AKTIVNOSTI NA OTOKIH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6331" y="2115545"/>
            <a:ext cx="9647269" cy="345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Drugi učenci na šoli so pred izvedbo aktivnosti premikali piktograme. 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Aktivnosti so potekale tako kot smo si zamislile. </a:t>
            </a:r>
          </a:p>
          <a:p>
            <a:pPr>
              <a:lnSpc>
                <a:spcPts val="5539"/>
              </a:lnSpc>
            </a:pPr>
            <a:endParaRPr lang="en-US" sz="3668">
              <a:solidFill>
                <a:srgbClr val="FAEFD9"/>
              </a:solidFill>
              <a:latin typeface="Rasputi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46576" y="5714449"/>
            <a:ext cx="15072025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4400">
                <a:solidFill>
                  <a:srgbClr val="FAEFD9"/>
                </a:solidFill>
                <a:latin typeface="Rasputin Bold"/>
              </a:rPr>
              <a:t>FRAZEMI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6331" y="6410844"/>
            <a:ext cx="9647269" cy="345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Zahtevnejša naloga.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Določeni so potrebovali namig. 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Fran jim je bil v pomoč.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Izboljšava: skupinsko delo namesto dela v paru.</a:t>
            </a:r>
          </a:p>
        </p:txBody>
      </p:sp>
      <p:sp>
        <p:nvSpPr>
          <p:cNvPr id="7" name="Freeform 7"/>
          <p:cNvSpPr/>
          <p:nvPr/>
        </p:nvSpPr>
        <p:spPr>
          <a:xfrm>
            <a:off x="-1277740" y="5143500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66118" y="-3382118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66118" y="-3382118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27286" y="1028700"/>
            <a:ext cx="15072025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4400">
                <a:solidFill>
                  <a:srgbClr val="FAEFD9"/>
                </a:solidFill>
                <a:latin typeface="Rasputin Bold"/>
              </a:rPr>
              <a:t>LOGIČNA NALOGA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2543" y="1783260"/>
            <a:ext cx="9647269" cy="415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1. primer je bil pri vseh posadkah uspešno rešen. 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2. primer je bil zahtevnejši, vendar so ga pravilno rešili s pomočjo namigov. 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Izboljšava: /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7286" y="6372765"/>
            <a:ext cx="15072025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4400">
                <a:solidFill>
                  <a:srgbClr val="FAEFD9"/>
                </a:solidFill>
                <a:latin typeface="Rasputin Bold"/>
              </a:rPr>
              <a:t>VOZEL IZ MORSKE TRAVE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363365"/>
            <a:ext cx="9647269" cy="1370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Učencem je bil zelo všeč.</a:t>
            </a:r>
          </a:p>
          <a:p>
            <a:pPr marL="791983" lvl="1" indent="-395992">
              <a:lnSpc>
                <a:spcPts val="5539"/>
              </a:lnSpc>
              <a:buFont typeface="Arial"/>
              <a:buChar char="•"/>
            </a:pPr>
            <a:r>
              <a:rPr lang="en-US" sz="3668">
                <a:solidFill>
                  <a:srgbClr val="FAEFD9"/>
                </a:solidFill>
                <a:latin typeface="Rasputin"/>
              </a:rPr>
              <a:t>Izboljšava: / </a:t>
            </a:r>
          </a:p>
        </p:txBody>
      </p:sp>
      <p:sp>
        <p:nvSpPr>
          <p:cNvPr id="7" name="Freeform 7"/>
          <p:cNvSpPr/>
          <p:nvPr/>
        </p:nvSpPr>
        <p:spPr>
          <a:xfrm rot="5400000" flipH="1" flipV="1">
            <a:off x="11497701" y="206968"/>
            <a:ext cx="4937983" cy="6581447"/>
          </a:xfrm>
          <a:custGeom>
            <a:avLst/>
            <a:gdLst/>
            <a:ahLst/>
            <a:cxnLst/>
            <a:rect l="l" t="t" r="r" b="b"/>
            <a:pathLst>
              <a:path w="4937983" h="6581447">
                <a:moveTo>
                  <a:pt x="4937983" y="6581447"/>
                </a:moveTo>
                <a:lnTo>
                  <a:pt x="0" y="6581447"/>
                </a:lnTo>
                <a:lnTo>
                  <a:pt x="0" y="0"/>
                </a:lnTo>
                <a:lnTo>
                  <a:pt x="4937983" y="0"/>
                </a:lnTo>
                <a:lnTo>
                  <a:pt x="4937983" y="658144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201607" y="5476359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494</Words>
  <Application>Microsoft Office PowerPoint</Application>
  <PresentationFormat>Po meri</PresentationFormat>
  <Paragraphs>81</Paragraphs>
  <Slides>17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4" baseType="lpstr">
      <vt:lpstr>Calibri</vt:lpstr>
      <vt:lpstr>Rasputin Light</vt:lpstr>
      <vt:lpstr>Rasputin</vt:lpstr>
      <vt:lpstr>Open Sans Bold</vt:lpstr>
      <vt:lpstr>Rasputin Bold</vt:lpstr>
      <vt:lpstr>Arial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MEDPREDME</dc:title>
  <dc:creator>Klara</dc:creator>
  <cp:lastModifiedBy>Klara</cp:lastModifiedBy>
  <cp:revision>2</cp:revision>
  <dcterms:created xsi:type="dcterms:W3CDTF">2006-08-16T00:00:00Z</dcterms:created>
  <dcterms:modified xsi:type="dcterms:W3CDTF">2023-12-21T11:07:51Z</dcterms:modified>
  <dc:identifier>DAF3DRGmgRY</dc:identifier>
</cp:coreProperties>
</file>