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9"/>
  </p:handoutMasterIdLst>
  <p:sldIdLst>
    <p:sldId id="257" r:id="rId2"/>
    <p:sldId id="259" r:id="rId3"/>
    <p:sldId id="264" r:id="rId4"/>
    <p:sldId id="262" r:id="rId5"/>
    <p:sldId id="266" r:id="rId6"/>
    <p:sldId id="270" r:id="rId7"/>
    <p:sldId id="271" r:id="rId8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7F308DD-3D76-45F3-9ED2-690985368313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FCD4DD0-1048-462C-A37C-2F93BC39E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9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8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4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4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2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5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1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84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8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32DF-D513-4604-A6F9-4A2DCB6CA74A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CE40-D02C-490A-BAA2-379593D99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3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usic notes on round frame 359822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5765" r="5532" b="6686"/>
          <a:stretch/>
        </p:blipFill>
        <p:spPr>
          <a:xfrm>
            <a:off x="1954562" y="0"/>
            <a:ext cx="8301317" cy="6858000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20916" y="4493041"/>
            <a:ext cx="5987560" cy="253024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Doc. dr. Konstanca Zalar</a:t>
            </a:r>
          </a:p>
          <a:p>
            <a:r>
              <a:rPr lang="sl-SI" dirty="0"/>
              <a:t>Š</a:t>
            </a:r>
            <a:r>
              <a:rPr lang="sl-SI" dirty="0" smtClean="0"/>
              <a:t>tud. </a:t>
            </a:r>
            <a:r>
              <a:rPr lang="sl-SI" dirty="0"/>
              <a:t>l</a:t>
            </a:r>
            <a:r>
              <a:rPr lang="sl-SI" dirty="0" smtClean="0"/>
              <a:t>eto 2023/24</a:t>
            </a:r>
            <a:endParaRPr lang="sl-SI" dirty="0"/>
          </a:p>
          <a:p>
            <a:r>
              <a:rPr lang="sl-SI" dirty="0" smtClean="0"/>
              <a:t>Interno gradivo</a:t>
            </a:r>
            <a:endParaRPr lang="en-GB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98979" y="2046775"/>
            <a:ext cx="10629900" cy="1521069"/>
          </a:xfrm>
          <a:ln>
            <a:noFill/>
          </a:ln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MEDPREDMETNO POVEZOVANJE</a:t>
            </a:r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2000" dirty="0" smtClean="0">
                <a:solidFill>
                  <a:schemeClr val="bg1"/>
                </a:solidFill>
              </a:rPr>
              <a:t>l</a:t>
            </a:r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2800" dirty="0" smtClean="0"/>
              <a:t>ŠPORT - </a:t>
            </a:r>
            <a:r>
              <a:rPr lang="sl-SI" sz="2800" dirty="0" smtClean="0">
                <a:solidFill>
                  <a:srgbClr val="C00000"/>
                </a:solidFill>
              </a:rPr>
              <a:t>GLASBA</a:t>
            </a:r>
            <a:r>
              <a:rPr lang="sl-SI" sz="2800" dirty="0" smtClean="0"/>
              <a:t> - MATEMATIKA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44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4756" y="537820"/>
            <a:ext cx="8544288" cy="975014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sz="4000" dirty="0">
                <a:solidFill>
                  <a:srgbClr val="C00000"/>
                </a:solidFill>
              </a:rPr>
              <a:t>Moč</a:t>
            </a:r>
            <a:r>
              <a:rPr lang="sl-SI" sz="4000" dirty="0" smtClean="0">
                <a:solidFill>
                  <a:srgbClr val="C00000"/>
                </a:solidFill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glasbe</a:t>
            </a:r>
            <a:r>
              <a:rPr lang="sl-SI" sz="4000" dirty="0" smtClean="0">
                <a:solidFill>
                  <a:srgbClr val="C00000"/>
                </a:solidFill>
              </a:rPr>
              <a:t> </a:t>
            </a:r>
            <a:r>
              <a:rPr lang="sl-SI" sz="4000" dirty="0">
                <a:solidFill>
                  <a:srgbClr val="C00000"/>
                </a:solidFill>
              </a:rPr>
              <a:t>in zdravilne moči </a:t>
            </a:r>
            <a:r>
              <a:rPr lang="sl-SI" sz="4000" dirty="0" smtClean="0">
                <a:solidFill>
                  <a:srgbClr val="C00000"/>
                </a:solidFill>
              </a:rPr>
              <a:t>zvoka – „naravna“ vizualizacija  </a:t>
            </a:r>
            <a:r>
              <a:rPr lang="sl-SI" sz="4000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 bwMode="auto">
          <a:xfrm>
            <a:off x="334108" y="1802826"/>
            <a:ext cx="11019692" cy="47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l-SI" altLang="sl-SI" sz="2400" dirty="0" smtClean="0">
                <a:solidFill>
                  <a:srgbClr val="C00000"/>
                </a:solidFill>
                <a:latin typeface="+mj-lt"/>
              </a:rPr>
              <a:t>Spoštljivost do glasbe  </a:t>
            </a: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- moč glasbe vzpostavi neposreden stik z močnimi čustvi, zasidranimi globoko v spominu in duhu;</a:t>
            </a:r>
          </a:p>
          <a:p>
            <a:pPr marL="0" indent="0">
              <a:buNone/>
            </a:pPr>
            <a:endParaRPr lang="sl-SI" altLang="sl-SI" sz="2000" dirty="0">
              <a:latin typeface="+mj-lt"/>
            </a:endParaRP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- narava zvoka ima zdravilno moč;</a:t>
            </a:r>
          </a:p>
          <a:p>
            <a:pPr marL="0" indent="0">
              <a:buNone/>
            </a:pPr>
            <a:endParaRPr lang="sl-SI" altLang="sl-SI" sz="2000" dirty="0">
              <a:latin typeface="+mj-lt"/>
            </a:endParaRP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- sorazmerja, ki obstajajo med matematičnimi odnosi in odnosi med                                                        </a:t>
            </a:r>
          </a:p>
          <a:p>
            <a:pPr marL="0" indent="0">
              <a:buNone/>
            </a:pPr>
            <a:r>
              <a:rPr lang="sl-SI" altLang="sl-SI" sz="2000" dirty="0">
                <a:latin typeface="+mj-lt"/>
              </a:rPr>
              <a:t> </a:t>
            </a:r>
            <a:r>
              <a:rPr lang="sl-SI" altLang="sl-SI" sz="2000" dirty="0" smtClean="0">
                <a:latin typeface="+mj-lt"/>
              </a:rPr>
              <a:t>     posameznimi toni, se pojavljajo v naravi v mnogih oblikah; </a:t>
            </a: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- zvočna energija (kot vse ostale oblike energije)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        so moralno nevtralne in jih lahko uporabljamo z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        dobrimi ali  slabimi nameni - zvok je potemtakem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altLang="sl-SI" sz="2000" dirty="0" smtClean="0">
                <a:latin typeface="+mj-lt"/>
              </a:rPr>
              <a:t>        prikrita moč; </a:t>
            </a:r>
          </a:p>
          <a:p>
            <a:pPr marL="0" indent="0">
              <a:buNone/>
            </a:pPr>
            <a:endParaRPr lang="sl-SI" altLang="sl-SI" sz="2000" dirty="0" smtClean="0">
              <a:latin typeface="+mj-lt"/>
            </a:endParaRPr>
          </a:p>
          <a:p>
            <a:pPr marL="0" indent="0">
              <a:buNone/>
            </a:pPr>
            <a:r>
              <a:rPr lang="sl-SI" altLang="sl-SI" sz="1800" dirty="0"/>
              <a:t>	</a:t>
            </a:r>
            <a:endParaRPr lang="sl-SI" altLang="sl-SI" sz="1800" dirty="0" smtClean="0"/>
          </a:p>
          <a:p>
            <a:pPr marL="0" indent="0">
              <a:buNone/>
            </a:pPr>
            <a:endParaRPr lang="sl-SI" altLang="sl-SI" sz="1800" dirty="0" smtClean="0"/>
          </a:p>
          <a:p>
            <a:pPr eaLnBrk="1" hangingPunct="1"/>
            <a:endParaRPr lang="sl-SI" altLang="sl-SI" sz="1800" u="sng" dirty="0" smtClean="0"/>
          </a:p>
          <a:p>
            <a:pPr eaLnBrk="1" hangingPunct="1"/>
            <a:endParaRPr lang="sl-SI" altLang="sl-SI" sz="1800" u="sng" dirty="0" smtClean="0"/>
          </a:p>
          <a:p>
            <a:endParaRPr lang="sl-SI" altLang="sl-SI" sz="18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51" y="2963828"/>
            <a:ext cx="3901440" cy="29342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307975" y="6582606"/>
            <a:ext cx="10515600" cy="275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400" dirty="0" err="1" smtClean="0"/>
              <a:t>Dewhurst</a:t>
            </a:r>
            <a:r>
              <a:rPr lang="sl-SI" sz="1400" dirty="0" smtClean="0"/>
              <a:t> </a:t>
            </a:r>
            <a:r>
              <a:rPr lang="sl-SI" sz="1400" dirty="0" err="1" smtClean="0"/>
              <a:t>Maddock</a:t>
            </a:r>
            <a:r>
              <a:rPr lang="sl-SI" sz="1400" dirty="0" smtClean="0"/>
              <a:t>, O. (1999). </a:t>
            </a:r>
            <a:r>
              <a:rPr lang="sl-SI" sz="1400" i="1" dirty="0" smtClean="0"/>
              <a:t>Zdravilna moč glasbe in zvoka</a:t>
            </a:r>
            <a:r>
              <a:rPr lang="sl-SI" sz="1400" dirty="0" smtClean="0"/>
              <a:t>. Ljubljana: </a:t>
            </a:r>
            <a:r>
              <a:rPr lang="sl-SI" sz="1400" dirty="0" err="1" smtClean="0"/>
              <a:t>Tangram</a:t>
            </a:r>
            <a:r>
              <a:rPr lang="sl-SI" sz="1400" dirty="0" smtClean="0"/>
              <a:t>.</a:t>
            </a:r>
            <a:endParaRPr lang="en-GB" sz="1400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6500949" y="6372013"/>
            <a:ext cx="5534297" cy="42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400" dirty="0" smtClean="0"/>
              <a:t>Vir: </a:t>
            </a:r>
            <a:r>
              <a:rPr lang="sl-SI" sz="1400" dirty="0" err="1" smtClean="0"/>
              <a:t>Chladni</a:t>
            </a:r>
            <a:r>
              <a:rPr lang="sl-SI" sz="1400" dirty="0" smtClean="0"/>
              <a:t> </a:t>
            </a:r>
            <a:r>
              <a:rPr lang="sl-SI" sz="1400" dirty="0" err="1" smtClean="0"/>
              <a:t>Singing</a:t>
            </a:r>
            <a:r>
              <a:rPr lang="sl-SI" sz="1400" dirty="0" smtClean="0"/>
              <a:t> / </a:t>
            </a:r>
            <a:r>
              <a:rPr lang="sl-SI" sz="1400" dirty="0" err="1" smtClean="0"/>
              <a:t>Chladni</a:t>
            </a:r>
            <a:r>
              <a:rPr lang="sl-SI" sz="1400" dirty="0" smtClean="0"/>
              <a:t> </a:t>
            </a:r>
            <a:r>
              <a:rPr lang="sl-SI" sz="1400" dirty="0" err="1" smtClean="0"/>
              <a:t>Patterns</a:t>
            </a:r>
            <a:r>
              <a:rPr lang="sl-SI" sz="1400" dirty="0" smtClean="0"/>
              <a:t>  </a:t>
            </a:r>
            <a:r>
              <a:rPr lang="sl-SI" sz="1400" dirty="0"/>
              <a:t> </a:t>
            </a:r>
            <a:r>
              <a:rPr lang="sl-SI" sz="1400" dirty="0" smtClean="0"/>
              <a:t>https</a:t>
            </a:r>
            <a:r>
              <a:rPr lang="sl-SI" sz="1400" dirty="0"/>
              <a:t>://www.google.com/search?q=chladni&amp;client=firefox-b-d&amp;sxsrf </a:t>
            </a:r>
            <a:endParaRPr lang="en-GB" sz="1400" dirty="0"/>
          </a:p>
        </p:txBody>
      </p:sp>
      <p:sp>
        <p:nvSpPr>
          <p:cNvPr id="9" name="AutoShape 2" descr="Rezultat iskanja slik za chladni"/>
          <p:cNvSpPr>
            <a:spLocks noChangeAspect="1" noChangeArrowheads="1"/>
          </p:cNvSpPr>
          <p:nvPr/>
        </p:nvSpPr>
        <p:spPr bwMode="auto">
          <a:xfrm>
            <a:off x="155575" y="-389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82" y="4391926"/>
            <a:ext cx="1578527" cy="15061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5378796" y="7938"/>
            <a:ext cx="6813204" cy="325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Zalar, K. (2023/24). PRS: Medpredmetno povezovanje. Interno študijsko gradivo.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8507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52" y="4011455"/>
            <a:ext cx="4798423" cy="269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8" y="5878895"/>
            <a:ext cx="1245316" cy="8310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25" y="710293"/>
            <a:ext cx="3495575" cy="1966261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560717" y="2596313"/>
            <a:ext cx="273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https://neurosciencenews.com/music-brain-decoding-bmi-23786/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9" t="19958" r="1343" b="18584"/>
          <a:stretch/>
        </p:blipFill>
        <p:spPr>
          <a:xfrm>
            <a:off x="4115452" y="3999758"/>
            <a:ext cx="2856411" cy="2816182"/>
          </a:xfrm>
          <a:prstGeom prst="ellipse">
            <a:avLst/>
          </a:prstGeom>
          <a:ln w="31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9" y="368481"/>
            <a:ext cx="4754880" cy="320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7" y="710293"/>
            <a:ext cx="2667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7" y="3326652"/>
            <a:ext cx="3396891" cy="2392510"/>
          </a:xfrm>
          <a:prstGeom prst="rect">
            <a:avLst/>
          </a:prstGeom>
        </p:spPr>
      </p:pic>
      <p:sp>
        <p:nvSpPr>
          <p:cNvPr id="16" name="Desna puščica 15"/>
          <p:cNvSpPr/>
          <p:nvPr/>
        </p:nvSpPr>
        <p:spPr>
          <a:xfrm>
            <a:off x="3350564" y="926355"/>
            <a:ext cx="792625" cy="2311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esna puščica 16"/>
          <p:cNvSpPr/>
          <p:nvPr/>
        </p:nvSpPr>
        <p:spPr>
          <a:xfrm>
            <a:off x="6999600" y="5407849"/>
            <a:ext cx="792625" cy="2311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esna puščica 17"/>
          <p:cNvSpPr/>
          <p:nvPr/>
        </p:nvSpPr>
        <p:spPr>
          <a:xfrm rot="19089645">
            <a:off x="2099323" y="5906249"/>
            <a:ext cx="792625" cy="2311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esna puščica 18"/>
          <p:cNvSpPr/>
          <p:nvPr/>
        </p:nvSpPr>
        <p:spPr>
          <a:xfrm rot="8244381">
            <a:off x="1999777" y="5998559"/>
            <a:ext cx="792625" cy="2311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esna puščica 19"/>
          <p:cNvSpPr/>
          <p:nvPr/>
        </p:nvSpPr>
        <p:spPr>
          <a:xfrm rot="16200000">
            <a:off x="10824572" y="3895255"/>
            <a:ext cx="792625" cy="2311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 txBox="1">
            <a:spLocks/>
          </p:cNvSpPr>
          <p:nvPr/>
        </p:nvSpPr>
        <p:spPr>
          <a:xfrm>
            <a:off x="307975" y="4757444"/>
            <a:ext cx="11601995" cy="1715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l-SI" sz="3200" b="1" dirty="0" smtClean="0">
              <a:solidFill>
                <a:srgbClr val="C00000"/>
              </a:solidFill>
              <a:latin typeface="Algerian" panose="04020705040A02060702" pitchFamily="82" charset="0"/>
              <a:ea typeface="NSimSun" panose="02010609030101010101" pitchFamily="49" charset="-122"/>
            </a:endParaRPr>
          </a:p>
          <a:p>
            <a:pPr marL="0" indent="0" algn="ctr">
              <a:buNone/>
            </a:pPr>
            <a:r>
              <a:rPr lang="sl-SI" sz="3200" b="1" dirty="0" smtClean="0">
                <a:solidFill>
                  <a:srgbClr val="C00000"/>
                </a:solidFill>
                <a:latin typeface="Perpetua" panose="02020502060401020303" pitchFamily="18" charset="0"/>
                <a:ea typeface="NSimSun" panose="02010609030101010101" pitchFamily="49" charset="-122"/>
              </a:rPr>
              <a:t>NIKOLI NE POZABIMO NA NEVERBALNO KOMUNICIRANJE!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rgbClr val="C00000"/>
                </a:solidFill>
                <a:latin typeface="Perpetua" panose="02020502060401020303" pitchFamily="18" charset="0"/>
                <a:ea typeface="NSimSun" panose="02010609030101010101" pitchFamily="49" charset="-122"/>
              </a:rPr>
              <a:t> V NAJVEČJI MOŽNI MERI UPORABLJAJMO GLASBENI JEZIK!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C00000"/>
              </a:solidFill>
              <a:latin typeface="Perpetua" panose="02020502060401020303" pitchFamily="18" charset="0"/>
              <a:ea typeface="NSimSun" panose="02010609030101010101" pitchFamily="49" charset="-122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45168"/>
            <a:ext cx="10515600" cy="1027612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/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3600" dirty="0" smtClean="0">
                <a:solidFill>
                  <a:srgbClr val="C00000"/>
                </a:solidFill>
              </a:rPr>
              <a:t>Praktična i</a:t>
            </a:r>
            <a:r>
              <a:rPr lang="en-GB" sz="3600" dirty="0" err="1" smtClean="0">
                <a:solidFill>
                  <a:srgbClr val="C00000"/>
                </a:solidFill>
              </a:rPr>
              <a:t>zvedba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glasbeno</a:t>
            </a:r>
            <a:r>
              <a:rPr lang="sl-SI" sz="3600" dirty="0" smtClean="0">
                <a:solidFill>
                  <a:srgbClr val="C00000"/>
                </a:solidFill>
              </a:rPr>
              <a:t>-</a:t>
            </a:r>
            <a:r>
              <a:rPr lang="en-GB" sz="3600" dirty="0" err="1" smtClean="0">
                <a:solidFill>
                  <a:srgbClr val="C00000"/>
                </a:solidFill>
              </a:rPr>
              <a:t>didaktičnih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iger</a:t>
            </a:r>
            <a:r>
              <a:rPr lang="en-GB" sz="3600" dirty="0">
                <a:solidFill>
                  <a:srgbClr val="C00000"/>
                </a:solidFill>
              </a:rPr>
              <a:t/>
            </a:r>
            <a:br>
              <a:rPr lang="en-GB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8" name="AutoShape 2" descr="How to NOT talk yourself out of a j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How to NOT talk yourself out of a jo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How to NOT talk yourself out of a jo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3" y="4017666"/>
            <a:ext cx="1187409" cy="85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307974" y="1550127"/>
            <a:ext cx="11601995" cy="2335690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>
                <a:ea typeface="Calibri" panose="020F0502020204030204" pitchFamily="34" charset="0"/>
                <a:cs typeface="Calibri Light" panose="020F0302020204030204" pitchFamily="34" charset="0"/>
              </a:rPr>
              <a:t>Glasbe ne slišimo samo kot glasbo, ampak jo doživljamo kot </a:t>
            </a:r>
            <a:endParaRPr lang="sl-SI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l-SI" b="1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dinamična </a:t>
            </a:r>
            <a:r>
              <a:rPr lang="sl-SI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čustvena </a:t>
            </a:r>
            <a:r>
              <a:rPr lang="sl-SI" b="1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stanja </a:t>
            </a:r>
            <a:r>
              <a:rPr lang="sl-SI" dirty="0" smtClean="0">
                <a:ea typeface="Calibri" panose="020F0502020204030204" pitchFamily="34" charset="0"/>
                <a:cs typeface="Calibri Light" panose="020F0302020204030204" pitchFamily="34" charset="0"/>
              </a:rPr>
              <a:t>.... </a:t>
            </a:r>
            <a:endParaRPr lang="sl-SI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>
                <a:ea typeface="Calibri" panose="020F0502020204030204" pitchFamily="34" charset="0"/>
                <a:cs typeface="Calibri Light" panose="020F0302020204030204" pitchFamily="34" charset="0"/>
              </a:rPr>
              <a:t>Kako se tega zavedamo med skupino otrok?</a:t>
            </a:r>
            <a:endParaRPr lang="en-GB" dirty="0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378796" y="7938"/>
            <a:ext cx="6813204" cy="325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Zalar, K. (2023/24). PRS: Medpredmetno povezovanje. Interno študijsko gradivo.</a:t>
            </a:r>
            <a:endParaRPr lang="sl-SI" sz="16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10" y="3730084"/>
            <a:ext cx="1655809" cy="119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avokotnik 4"/>
          <p:cNvSpPr/>
          <p:nvPr/>
        </p:nvSpPr>
        <p:spPr>
          <a:xfrm>
            <a:off x="6775269" y="6472936"/>
            <a:ext cx="522514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Vir: </a:t>
            </a:r>
            <a:r>
              <a:rPr lang="sl-SI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Pavlicevic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(1997). </a:t>
            </a:r>
            <a:r>
              <a:rPr lang="sl-SI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sl-SI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sl-SI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Bristol: </a:t>
            </a:r>
            <a:r>
              <a:rPr lang="sl-SI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Jessica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Kinglsley</a:t>
            </a: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Pri izvedbi ocenjujemo naslednje strokovne vidike</a:t>
            </a:r>
            <a:r>
              <a:rPr lang="sl-SI" sz="3600" dirty="0" smtClean="0"/>
              <a:t>:</a:t>
            </a:r>
            <a:endParaRPr lang="en-GB" sz="3600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838200" y="1468573"/>
            <a:ext cx="11197046" cy="499318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smiselno uporabo </a:t>
            </a:r>
            <a:r>
              <a:rPr lang="sl-SI" dirty="0">
                <a:solidFill>
                  <a:srgbClr val="C00000"/>
                </a:solidFill>
              </a:rPr>
              <a:t>neverbalne </a:t>
            </a:r>
            <a:r>
              <a:rPr lang="sl-SI" dirty="0" smtClean="0">
                <a:solidFill>
                  <a:srgbClr val="C00000"/>
                </a:solidFill>
              </a:rPr>
              <a:t>komunikacije</a:t>
            </a:r>
            <a:r>
              <a:rPr lang="sl-SI" dirty="0" smtClean="0"/>
              <a:t>,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ustvarjalno izvedbo </a:t>
            </a:r>
            <a:r>
              <a:rPr lang="sl-SI" dirty="0"/>
              <a:t>učne </a:t>
            </a:r>
            <a:r>
              <a:rPr lang="sl-SI" dirty="0" smtClean="0"/>
              <a:t>ure,</a:t>
            </a:r>
          </a:p>
          <a:p>
            <a:r>
              <a:rPr lang="sl-SI" dirty="0">
                <a:solidFill>
                  <a:srgbClr val="C00000"/>
                </a:solidFill>
              </a:rPr>
              <a:t>vključevanje vseh učencev </a:t>
            </a:r>
            <a:r>
              <a:rPr lang="sl-SI" sz="2000" dirty="0"/>
              <a:t>(individualizacija in diferenciacija dela – nadarjeni, posebne potrebe </a:t>
            </a:r>
            <a:r>
              <a:rPr lang="sl-SI" sz="2000" dirty="0" smtClean="0"/>
              <a:t>…),</a:t>
            </a:r>
            <a:endParaRPr lang="sl-SI" dirty="0" smtClean="0"/>
          </a:p>
          <a:p>
            <a:pPr lvl="0"/>
            <a:r>
              <a:rPr lang="sl-SI" dirty="0" smtClean="0">
                <a:solidFill>
                  <a:srgbClr val="C00000"/>
                </a:solidFill>
              </a:rPr>
              <a:t>pevsko </a:t>
            </a:r>
            <a:r>
              <a:rPr lang="sl-SI" dirty="0">
                <a:solidFill>
                  <a:srgbClr val="C00000"/>
                </a:solidFill>
              </a:rPr>
              <a:t>zanesljivost </a:t>
            </a:r>
            <a:r>
              <a:rPr lang="sl-SI" sz="2000" dirty="0" smtClean="0"/>
              <a:t>(intonacija</a:t>
            </a:r>
            <a:r>
              <a:rPr lang="sl-SI" sz="2000" dirty="0"/>
              <a:t>, ritem, </a:t>
            </a:r>
            <a:r>
              <a:rPr lang="sl-SI" sz="2000" dirty="0" smtClean="0"/>
              <a:t>metrum),</a:t>
            </a:r>
            <a:endParaRPr lang="en-GB" sz="2000" dirty="0"/>
          </a:p>
          <a:p>
            <a:r>
              <a:rPr lang="sl-SI" dirty="0" smtClean="0">
                <a:solidFill>
                  <a:srgbClr val="C00000"/>
                </a:solidFill>
              </a:rPr>
              <a:t>interpretacijo</a:t>
            </a:r>
            <a:r>
              <a:rPr lang="sl-SI" dirty="0" smtClean="0"/>
              <a:t> </a:t>
            </a:r>
            <a:r>
              <a:rPr lang="sl-SI" sz="2000" dirty="0"/>
              <a:t>(doživeto izvajanje in vključevanje elementov interpretacije: jasna pevska izreka, dinamika, tempo, agogika ... </a:t>
            </a:r>
            <a:r>
              <a:rPr lang="sl-SI" sz="2000" dirty="0" smtClean="0"/>
              <a:t>),</a:t>
            </a:r>
          </a:p>
          <a:p>
            <a:pPr lvl="0"/>
            <a:r>
              <a:rPr lang="sl-SI" dirty="0" smtClean="0">
                <a:solidFill>
                  <a:srgbClr val="C00000"/>
                </a:solidFill>
              </a:rPr>
              <a:t>izvedbo </a:t>
            </a:r>
            <a:r>
              <a:rPr lang="sl-SI" dirty="0" err="1">
                <a:solidFill>
                  <a:srgbClr val="C00000"/>
                </a:solidFill>
              </a:rPr>
              <a:t>upevanja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sz="2000" dirty="0" smtClean="0"/>
              <a:t>(obvezno </a:t>
            </a:r>
            <a:r>
              <a:rPr lang="sl-SI" sz="2000" dirty="0"/>
              <a:t>priložite notni zapis </a:t>
            </a:r>
            <a:r>
              <a:rPr lang="sl-SI" sz="2000" dirty="0" err="1"/>
              <a:t>upevalnih</a:t>
            </a:r>
            <a:r>
              <a:rPr lang="sl-SI" sz="2000" dirty="0"/>
              <a:t> pevskih primerov/fraz v </a:t>
            </a:r>
            <a:r>
              <a:rPr lang="sl-SI" sz="2000" dirty="0" smtClean="0"/>
              <a:t>pripravo),</a:t>
            </a:r>
          </a:p>
          <a:p>
            <a:pPr lvl="0"/>
            <a:r>
              <a:rPr lang="sl-SI" dirty="0" smtClean="0">
                <a:solidFill>
                  <a:srgbClr val="C00000"/>
                </a:solidFill>
              </a:rPr>
              <a:t>instrumentalno </a:t>
            </a:r>
            <a:r>
              <a:rPr lang="sl-SI" dirty="0">
                <a:solidFill>
                  <a:srgbClr val="C00000"/>
                </a:solidFill>
              </a:rPr>
              <a:t>zanesljivost  </a:t>
            </a:r>
            <a:r>
              <a:rPr lang="sl-SI" sz="2000" dirty="0"/>
              <a:t>(</a:t>
            </a:r>
            <a:r>
              <a:rPr lang="sl-SI" sz="2000" dirty="0" smtClean="0"/>
              <a:t>tehnika </a:t>
            </a:r>
            <a:r>
              <a:rPr lang="sl-SI" sz="2000" dirty="0"/>
              <a:t>igranja na glasbila </a:t>
            </a:r>
            <a:r>
              <a:rPr lang="sl-SI" sz="2000" dirty="0" smtClean="0"/>
              <a:t>- lastna</a:t>
            </a:r>
            <a:r>
              <a:rPr lang="sl-SI" sz="2000" dirty="0"/>
              <a:t>, </a:t>
            </a:r>
            <a:r>
              <a:rPr lang="sl-SI" sz="2000" dirty="0" err="1"/>
              <a:t>orffova</a:t>
            </a:r>
            <a:r>
              <a:rPr lang="sl-SI" sz="2000" dirty="0"/>
              <a:t>, improvizirana, ljudska)</a:t>
            </a:r>
            <a:r>
              <a:rPr lang="sl-SI" dirty="0"/>
              <a:t> ter </a:t>
            </a:r>
            <a:r>
              <a:rPr lang="sl-SI" dirty="0">
                <a:solidFill>
                  <a:srgbClr val="C00000"/>
                </a:solidFill>
              </a:rPr>
              <a:t>melodična in </a:t>
            </a:r>
            <a:r>
              <a:rPr lang="sl-SI" dirty="0" smtClean="0">
                <a:solidFill>
                  <a:srgbClr val="C00000"/>
                </a:solidFill>
              </a:rPr>
              <a:t>ritmično </a:t>
            </a:r>
            <a:r>
              <a:rPr lang="sl-SI" dirty="0">
                <a:solidFill>
                  <a:srgbClr val="C00000"/>
                </a:solidFill>
              </a:rPr>
              <a:t>zanesljivost 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GB" dirty="0" err="1">
                <a:solidFill>
                  <a:srgbClr val="C00000"/>
                </a:solidFill>
              </a:rPr>
              <a:t>taktiranje</a:t>
            </a:r>
            <a:r>
              <a:rPr lang="en-GB" dirty="0"/>
              <a:t> </a:t>
            </a:r>
            <a:r>
              <a:rPr lang="en-GB" sz="2000" dirty="0" smtClean="0"/>
              <a:t>(</a:t>
            </a:r>
            <a:r>
              <a:rPr lang="en-GB" sz="2000" dirty="0" err="1"/>
              <a:t>pravilno</a:t>
            </a:r>
            <a:r>
              <a:rPr lang="en-GB" sz="2000" dirty="0"/>
              <a:t> </a:t>
            </a:r>
            <a:r>
              <a:rPr lang="en-GB" sz="2000" dirty="0" err="1"/>
              <a:t>nakazovanje</a:t>
            </a:r>
            <a:r>
              <a:rPr lang="en-GB" sz="2000" dirty="0"/>
              <a:t> </a:t>
            </a:r>
            <a:r>
              <a:rPr lang="en-GB" sz="2000" dirty="0" err="1"/>
              <a:t>vzmaha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začetek</a:t>
            </a:r>
            <a:r>
              <a:rPr lang="en-GB" sz="2000" dirty="0"/>
              <a:t> </a:t>
            </a:r>
            <a:r>
              <a:rPr lang="en-GB" sz="2000" dirty="0" err="1"/>
              <a:t>petja</a:t>
            </a:r>
            <a:r>
              <a:rPr lang="en-GB" sz="2000" dirty="0"/>
              <a:t>, </a:t>
            </a:r>
            <a:r>
              <a:rPr lang="en-GB" sz="2000" dirty="0" err="1"/>
              <a:t>shem</a:t>
            </a:r>
            <a:r>
              <a:rPr lang="en-GB" sz="2000" dirty="0"/>
              <a:t> </a:t>
            </a:r>
            <a:r>
              <a:rPr lang="en-GB" sz="2000" dirty="0" err="1"/>
              <a:t>taktovskih</a:t>
            </a:r>
            <a:r>
              <a:rPr lang="en-GB" sz="2000" dirty="0"/>
              <a:t> </a:t>
            </a:r>
            <a:r>
              <a:rPr lang="en-GB" sz="2000" dirty="0" err="1"/>
              <a:t>načinov</a:t>
            </a:r>
            <a:r>
              <a:rPr lang="en-GB" sz="2000" dirty="0"/>
              <a:t>, </a:t>
            </a:r>
            <a:r>
              <a:rPr lang="en-GB" sz="2000" dirty="0" err="1"/>
              <a:t>odmaha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zaključek</a:t>
            </a:r>
            <a:r>
              <a:rPr lang="en-GB" sz="2000" dirty="0"/>
              <a:t>  </a:t>
            </a:r>
            <a:r>
              <a:rPr lang="en-GB" sz="2000" dirty="0" err="1"/>
              <a:t>petja</a:t>
            </a:r>
            <a:r>
              <a:rPr lang="en-GB" sz="2000" dirty="0"/>
              <a:t> </a:t>
            </a:r>
            <a:r>
              <a:rPr lang="en-GB" sz="2000" dirty="0" smtClean="0"/>
              <a:t>…)</a:t>
            </a:r>
            <a:r>
              <a:rPr lang="sl-SI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378796" y="7938"/>
            <a:ext cx="6813204" cy="325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Zalar, K. (2023/24). PRS: Medpredmetno povezovanje. Interno študijsko gradivo.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93741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5" t="43072" r="18206" b="34771"/>
          <a:stretch/>
        </p:blipFill>
        <p:spPr>
          <a:xfrm rot="10800000">
            <a:off x="179293" y="98610"/>
            <a:ext cx="6770865" cy="3101789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065" r="16666" b="63407"/>
          <a:stretch/>
        </p:blipFill>
        <p:spPr>
          <a:xfrm rot="10800000">
            <a:off x="4796116" y="3200400"/>
            <a:ext cx="6770865" cy="3514164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6393707"/>
            <a:ext cx="3352801" cy="464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100" dirty="0" smtClean="0"/>
              <a:t>Vir: </a:t>
            </a:r>
            <a:r>
              <a:rPr lang="sl-SI" sz="1100" dirty="0" err="1" smtClean="0"/>
              <a:t>Sicherl</a:t>
            </a:r>
            <a:r>
              <a:rPr lang="sl-SI" sz="1100" dirty="0" smtClean="0"/>
              <a:t> Kafol, B., Gaberščik, A. in Zalar, K. (2009). </a:t>
            </a:r>
            <a:r>
              <a:rPr lang="sl-SI" sz="1100" i="1" dirty="0" smtClean="0"/>
              <a:t>Ringaraja, pesem nam ugaja. </a:t>
            </a:r>
            <a:r>
              <a:rPr lang="sl-SI" sz="1100" dirty="0" smtClean="0"/>
              <a:t>Mladinska knjiga.</a:t>
            </a:r>
            <a:endParaRPr lang="en-GB" sz="11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378796" y="7938"/>
            <a:ext cx="6813204" cy="325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Zalar, K. (2023/24). PRS: Medpredmetno povezovanje. Interno študijsko gradivo.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828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t="14771" r="18659" b="52419"/>
          <a:stretch/>
        </p:blipFill>
        <p:spPr>
          <a:xfrm>
            <a:off x="2181922" y="1532964"/>
            <a:ext cx="6917255" cy="4545106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3" t="51764" r="34601" b="27582"/>
          <a:stretch/>
        </p:blipFill>
        <p:spPr>
          <a:xfrm>
            <a:off x="9843247" y="3097305"/>
            <a:ext cx="1506072" cy="1416423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0" y="6496593"/>
            <a:ext cx="11582400" cy="278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400" dirty="0" smtClean="0"/>
              <a:t>Vir: Zalar, K. (2011). Otroške ljudske pesmi z gibom, petjem in </a:t>
            </a:r>
            <a:r>
              <a:rPr lang="sl-SI" sz="1400" dirty="0" err="1" smtClean="0"/>
              <a:t>orffovimi</a:t>
            </a:r>
            <a:r>
              <a:rPr lang="sl-SI" sz="1400" dirty="0" smtClean="0"/>
              <a:t> glasbili. V B. </a:t>
            </a:r>
            <a:r>
              <a:rPr lang="sl-SI" sz="1400" dirty="0" err="1" smtClean="0"/>
              <a:t>Sicherl</a:t>
            </a:r>
            <a:r>
              <a:rPr lang="sl-SI" sz="1400" dirty="0" smtClean="0"/>
              <a:t> Kafol (ur.). </a:t>
            </a:r>
            <a:r>
              <a:rPr lang="sl-SI" sz="1400" i="1" dirty="0" smtClean="0"/>
              <a:t>Ringaraja, pesem nas razvaja</a:t>
            </a:r>
            <a:r>
              <a:rPr lang="sl-SI" sz="1400" dirty="0" smtClean="0"/>
              <a:t>. Ljubljana: Mladinska knjiga.</a:t>
            </a:r>
            <a:endParaRPr lang="en-GB" sz="14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378796" y="7938"/>
            <a:ext cx="6813204" cy="325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Zalar, K. (2023/24). PRS: Medpredmetno povezovanje. Interno študijsko gradivo.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2599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479</Words>
  <Application>Microsoft Office PowerPoint</Application>
  <PresentationFormat>Širokozaslonsko</PresentationFormat>
  <Paragraphs>48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6" baseType="lpstr">
      <vt:lpstr>NSimSun</vt:lpstr>
      <vt:lpstr>Algerian</vt:lpstr>
      <vt:lpstr>Arial</vt:lpstr>
      <vt:lpstr>Calibri</vt:lpstr>
      <vt:lpstr>Calibri Light</vt:lpstr>
      <vt:lpstr>Perpetua</vt:lpstr>
      <vt:lpstr>Times New Roman</vt:lpstr>
      <vt:lpstr>Wingdings</vt:lpstr>
      <vt:lpstr>Officeova tema</vt:lpstr>
      <vt:lpstr>MEDPREDMETNO POVEZOVANJE l ŠPORT - GLASBA - MATEMATIKA</vt:lpstr>
      <vt:lpstr> Moč glasbe in zdravilne moči zvoka – „naravna“ vizualizacija    </vt:lpstr>
      <vt:lpstr>PowerPointova predstavitev</vt:lpstr>
      <vt:lpstr> Praktična izvedba glasbeno-didaktičnih iger </vt:lpstr>
      <vt:lpstr>Pri izvedbi ocenjujemo naslednje strokovne vidike: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31</cp:revision>
  <cp:lastPrinted>2021-10-18T11:23:10Z</cp:lastPrinted>
  <dcterms:created xsi:type="dcterms:W3CDTF">2021-10-16T19:01:22Z</dcterms:created>
  <dcterms:modified xsi:type="dcterms:W3CDTF">2023-10-11T09:23:18Z</dcterms:modified>
</cp:coreProperties>
</file>