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863" r:id="rId2"/>
  </p:sldMasterIdLst>
  <p:sldIdLst>
    <p:sldId id="258" r:id="rId3"/>
    <p:sldId id="256" r:id="rId4"/>
    <p:sldId id="280" r:id="rId5"/>
    <p:sldId id="282" r:id="rId6"/>
    <p:sldId id="283" r:id="rId7"/>
    <p:sldId id="284" r:id="rId8"/>
    <p:sldId id="285" r:id="rId9"/>
    <p:sldId id="286" r:id="rId10"/>
    <p:sldId id="270" r:id="rId11"/>
    <p:sldId id="281" r:id="rId12"/>
    <p:sldId id="257" r:id="rId13"/>
    <p:sldId id="260" r:id="rId14"/>
    <p:sldId id="262" r:id="rId15"/>
    <p:sldId id="264" r:id="rId16"/>
    <p:sldId id="266" r:id="rId17"/>
    <p:sldId id="268" r:id="rId18"/>
    <p:sldId id="287" r:id="rId19"/>
    <p:sldId id="272" r:id="rId20"/>
    <p:sldId id="273" r:id="rId21"/>
    <p:sldId id="274" r:id="rId22"/>
    <p:sldId id="277" r:id="rId23"/>
    <p:sldId id="276" r:id="rId2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anko1" initials="S" lastIdx="0" clrIdx="0"/>
  <p:cmAuthor id="1" name="Uporabnik" initials="U" lastIdx="0" clrIdx="1">
    <p:extLst>
      <p:ext uri="{19B8F6BF-5375-455C-9EA6-DF929625EA0E}">
        <p15:presenceInfo xmlns:p15="http://schemas.microsoft.com/office/powerpoint/2012/main" userId="Uporab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C0F6FC"/>
    <a:srgbClr val="99FF99"/>
    <a:srgbClr val="0000CC"/>
    <a:srgbClr val="CCECFF"/>
    <a:srgbClr val="FFFF99"/>
    <a:srgbClr val="FF0066"/>
    <a:srgbClr val="FF5050"/>
    <a:srgbClr val="008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106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1988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5725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4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7814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28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3860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623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2465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887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8736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9070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997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648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8806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431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703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7FFA8695-7957-49AB-B8CF-5FB98272D718}" type="datetimeFigureOut">
              <a:rPr lang="sl-SI" smtClean="0"/>
              <a:t>29. 11. 2020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9FC6CD1-9C41-4C71-A58E-AEDECE43FE7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850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sv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PO- NA TRŽNICI, 3. razred- nadaljevanje snov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AutoShape 4" descr="SPO- NA TRŽNICI, 3. razred- nadaljevanje snovi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6" name="Picture 8" descr="Seznam tržnic | L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1340768"/>
            <a:ext cx="741560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775" y="548680"/>
            <a:ext cx="741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00B050"/>
                </a:solidFill>
              </a:rPr>
              <a:t>TRŽNICA </a:t>
            </a:r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52C2DA99-7580-4503-AF3D-C168ADC49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7544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CDF446-B9D3-427A-B2EE-6198AB68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Preglejmo odgovore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FA3481FA-DD11-4871-A255-102C542AC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4E343D-ED3D-41E5-8C23-2E5C3C75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48680"/>
            <a:ext cx="8260672" cy="1039427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sl-SI" sz="8000" b="1" cap="none" dirty="0">
                <a:solidFill>
                  <a:srgbClr val="FFFF00"/>
                </a:solidFill>
              </a:rPr>
              <a:t>banana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114300" indent="0">
              <a:buNone/>
            </a:pPr>
            <a:endParaRPr lang="sl-SI" dirty="0"/>
          </a:p>
        </p:txBody>
      </p:sp>
      <p:sp>
        <p:nvSpPr>
          <p:cNvPr id="5" name="Rectangle 4"/>
          <p:cNvSpPr/>
          <p:nvPr/>
        </p:nvSpPr>
        <p:spPr>
          <a:xfrm>
            <a:off x="467544" y="548680"/>
            <a:ext cx="8229600" cy="507831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sl-SI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Je rumene barve, podolgovata in ukrivljena. </a:t>
            </a:r>
          </a:p>
          <a:p>
            <a:endParaRPr lang="sl-SI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sl-SI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Prištevamo jo k sadju.</a:t>
            </a:r>
          </a:p>
          <a:p>
            <a:endParaRPr lang="sl-SI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sl-SI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Potrebno jo je olupiti.</a:t>
            </a:r>
          </a:p>
          <a:p>
            <a:endParaRPr lang="sl-SI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sl-SI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sl-SI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28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CD15A4D-508F-4326-990D-D442C160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1638731"/>
            <a:ext cx="3672408" cy="489654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112500"/>
          </a:effectLst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C4062BBE-C9CC-4D66-ABF5-92CC36BF4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4365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2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79512" y="260648"/>
            <a:ext cx="8784976" cy="5976664"/>
          </a:xfrm>
          <a:prstGeom prst="cloudCallout">
            <a:avLst>
              <a:gd name="adj1" fmla="val -17837"/>
              <a:gd name="adj2" fmla="val 53228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1844824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Zelene barve je. Na pogled spominja na majhno drevo. Prištevamo ga k zelenjavi. Je izredno zdrav, pa vendar ne najbolj priljubljen na krožniku.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250271-8C18-425B-8DD0-CED5CD31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64" y="646323"/>
            <a:ext cx="8260672" cy="1039427"/>
          </a:xfrm>
          <a:solidFill>
            <a:srgbClr val="66FF33"/>
          </a:solidFill>
        </p:spPr>
        <p:txBody>
          <a:bodyPr>
            <a:noAutofit/>
          </a:bodyPr>
          <a:lstStyle/>
          <a:p>
            <a:r>
              <a:rPr lang="sl-SI" sz="8000" b="1" cap="none" dirty="0">
                <a:solidFill>
                  <a:srgbClr val="008000"/>
                </a:solidFill>
              </a:rPr>
              <a:t>brokoli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B8D0C47-D9E1-4805-B06E-5FB318838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39248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482A90CB-BA50-4A01-97A5-2527D6FCD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6670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EAD359A-30DB-4754-A24A-FEE78D4B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64" y="116632"/>
            <a:ext cx="8260672" cy="1399467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sl-SI" sz="8000" b="1" cap="none" dirty="0">
                <a:solidFill>
                  <a:srgbClr val="FF0066"/>
                </a:solidFill>
              </a:rPr>
              <a:t>mango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472126" y="1412775"/>
            <a:ext cx="8208912" cy="4338115"/>
          </a:xfrm>
          <a:prstGeom prst="wedgeRoundRectCallout">
            <a:avLst>
              <a:gd name="adj1" fmla="val -19527"/>
              <a:gd name="adj2" fmla="val 646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079612" y="1412775"/>
            <a:ext cx="6984776" cy="3416320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sl-SI" sz="3600" b="1" dirty="0"/>
              <a:t>Uvrščamo ga k sadju. Je jajčaste oblike in ga olupimo. Notranjost je mesnata in oranžne barve. Ima veliko koščico. Zelo sočen sadež je in ima veliko vitaminov.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2B2C6EB-53D2-4ED2-99C0-38195333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256584" cy="34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0927CE0F-2857-418C-9C1D-78BFE29D5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706" y="4957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2228540"/>
          </a:xfrm>
        </p:spPr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val Callout 3"/>
          <p:cNvSpPr/>
          <p:nvPr/>
        </p:nvSpPr>
        <p:spPr>
          <a:xfrm>
            <a:off x="251520" y="260648"/>
            <a:ext cx="8640960" cy="4464496"/>
          </a:xfrm>
          <a:prstGeom prst="wedgeEllipse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rgbClr val="008000"/>
                </a:solidFill>
              </a:rPr>
              <a:t>Plod te rastline raste na visokih steblih, ki jim rečemo plezalke in imajo oporo. Uvrščamo ga med stročnice in je zelenjava.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552508-45B0-4A3E-9E2C-624118DC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7444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Stročji fižol za male in velike gospodinje | Bodi eko">
            <a:extLst>
              <a:ext uri="{FF2B5EF4-FFF2-40B4-BE49-F238E27FC236}">
                <a16:creationId xmlns:a16="http://schemas.microsoft.com/office/drawing/2014/main" id="{F47D4352-9F13-4150-BDFB-6C0450455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67240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29496D-E173-4AF0-AFA1-9BDA355C0739}"/>
              </a:ext>
            </a:extLst>
          </p:cNvPr>
          <p:cNvSpPr txBox="1">
            <a:spLocks/>
          </p:cNvSpPr>
          <p:nvPr/>
        </p:nvSpPr>
        <p:spPr>
          <a:xfrm>
            <a:off x="426128" y="408372"/>
            <a:ext cx="8260672" cy="735297"/>
          </a:xfrm>
          <a:prstGeom prst="rect">
            <a:avLst/>
          </a:prstGeom>
          <a:solidFill>
            <a:srgbClr val="99CC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8000" b="1" cap="none"/>
              <a:t>fižol</a:t>
            </a:r>
            <a:endParaRPr lang="sl-SI" sz="8000" b="1" cap="none" dirty="0"/>
          </a:p>
        </p:txBody>
      </p:sp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B5778554-47D2-4697-BC93-023CE9637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588E2B0-7EBC-4915-A480-0999F1399D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135" y="1752600"/>
            <a:ext cx="6569729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304800" y="408372"/>
            <a:ext cx="8640960" cy="3096344"/>
          </a:xfrm>
          <a:prstGeom prst="wedgeRectCallout">
            <a:avLst>
              <a:gd name="adj1" fmla="val -18755"/>
              <a:gd name="adj2" fmla="val 6198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rgbClr val="C00000"/>
                </a:solidFill>
              </a:rPr>
              <a:t>Rdeča je.Vrh sadeža pokriva skupek listov.Okusne so tudi v sadni solati ali s smetano.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91722C-A1F8-4BE5-9B85-2172482EBDA8}"/>
              </a:ext>
            </a:extLst>
          </p:cNvPr>
          <p:cNvSpPr txBox="1">
            <a:spLocks/>
          </p:cNvSpPr>
          <p:nvPr/>
        </p:nvSpPr>
        <p:spPr>
          <a:xfrm>
            <a:off x="578528" y="408372"/>
            <a:ext cx="8260672" cy="716373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8000" b="1" cap="none" dirty="0">
                <a:solidFill>
                  <a:srgbClr val="FF0000"/>
                </a:solidFill>
              </a:rPr>
              <a:t>jagode</a:t>
            </a:r>
          </a:p>
        </p:txBody>
      </p:sp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FDCA3DB4-1975-4CF8-82BC-4C842D4FF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4815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51520" y="116632"/>
            <a:ext cx="8712968" cy="5184576"/>
          </a:xfrm>
          <a:prstGeom prst="cloudCallout">
            <a:avLst>
              <a:gd name="adj1" fmla="val -23438"/>
              <a:gd name="adj2" fmla="val 65010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chemeClr val="accent5">
                    <a:lumMod val="75000"/>
                  </a:schemeClr>
                </a:solidFill>
              </a:rPr>
              <a:t>Plod se razvije pod zemljo. Imenuje se gomolj.Ima tanko lupino, v notranjosti pa je svetlo rumene barve.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04ED73-27D7-4287-8763-F832C215386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sl-SI" sz="8000" b="1" cap="none" dirty="0">
                <a:solidFill>
                  <a:schemeClr val="accent2">
                    <a:lumMod val="50000"/>
                  </a:schemeClr>
                </a:solidFill>
              </a:rPr>
              <a:t>krompir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D42C4-C590-46BF-984C-8778FCA46C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64696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F5400818-8030-4316-9139-D4428A872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251520" y="332656"/>
            <a:ext cx="8640960" cy="4392488"/>
          </a:xfrm>
          <a:prstGeom prst="flowChartPunchedTap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chemeClr val="tx1"/>
                </a:solidFill>
              </a:rPr>
              <a:t>Je zelo velik. V notranjosti je sočen, sladkokisel in rumene barve</a:t>
            </a:r>
            <a:r>
              <a:rPr lang="sl-SI" sz="3600" dirty="0">
                <a:solidFill>
                  <a:schemeClr val="tx1"/>
                </a:solidFill>
              </a:rPr>
              <a:t>. </a:t>
            </a:r>
            <a:r>
              <a:rPr lang="sl-SI" sz="3600" b="1" dirty="0">
                <a:solidFill>
                  <a:schemeClr val="tx1"/>
                </a:solidFill>
              </a:rPr>
              <a:t>Na vrhu ima skupek ostrih listov, ki zgledajo kot krona.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31990DE3-0195-47D3-944D-B2CC2F14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3FD879B-2352-48CE-9505-F27DF9AA97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336726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9B5C9A-A073-4903-A7B3-A65FED56D108}"/>
              </a:ext>
            </a:extLst>
          </p:cNvPr>
          <p:cNvSpPr txBox="1">
            <a:spLocks/>
          </p:cNvSpPr>
          <p:nvPr/>
        </p:nvSpPr>
        <p:spPr>
          <a:xfrm>
            <a:off x="304800" y="332656"/>
            <a:ext cx="8587680" cy="887027"/>
          </a:xfrm>
          <a:prstGeom prst="rect">
            <a:avLst/>
          </a:prstGeom>
          <a:solidFill>
            <a:srgbClr val="99FF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8000" b="1" cap="none" dirty="0"/>
              <a:t>ananas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4CF4CC31-3C47-428C-A77A-389BBA481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085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laček: puščica levo 3">
            <a:extLst>
              <a:ext uri="{FF2B5EF4-FFF2-40B4-BE49-F238E27FC236}">
                <a16:creationId xmlns:a16="http://schemas.microsoft.com/office/drawing/2014/main" id="{0E51DC7B-0E97-4CF9-8DC6-3848A95C0609}"/>
              </a:ext>
            </a:extLst>
          </p:cNvPr>
          <p:cNvSpPr/>
          <p:nvPr/>
        </p:nvSpPr>
        <p:spPr>
          <a:xfrm>
            <a:off x="5868144" y="1772816"/>
            <a:ext cx="3096344" cy="3563602"/>
          </a:xfrm>
          <a:prstGeom prst="leftArrowCallout">
            <a:avLst>
              <a:gd name="adj1" fmla="val 15926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Zamislite si, da ste na tržnici in bi želeli pri branjevki kupiti vso to sadje in zelenjavo.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Bi uspeli obkljukati vaš nakupovalni seznam?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Poglejmo……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026" name="Picture 2" descr="Okusni Bluz – Food Bluz: Celovita ponudba kulinarike in gastronomije sveta">
            <a:extLst>
              <a:ext uri="{FF2B5EF4-FFF2-40B4-BE49-F238E27FC236}">
                <a16:creationId xmlns:a16="http://schemas.microsoft.com/office/drawing/2014/main" id="{F104D5AE-A407-43E2-91DA-7E879E0C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57250"/>
            <a:ext cx="5544616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87661804-D1D4-4BCF-A767-DF81BECB4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F01EA92-80B4-411B-85F9-43582F129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2019" y="1752600"/>
            <a:ext cx="3439961" cy="4373563"/>
          </a:xfrm>
          <a:prstGeom prst="rect">
            <a:avLst/>
          </a:prstGeom>
        </p:spPr>
      </p:pic>
      <p:pic>
        <p:nvPicPr>
          <p:cNvPr id="5" name="Označba mesta vsebine 3">
            <a:extLst>
              <a:ext uri="{FF2B5EF4-FFF2-40B4-BE49-F238E27FC236}">
                <a16:creationId xmlns:a16="http://schemas.microsoft.com/office/drawing/2014/main" id="{3F629178-DF54-4617-BBFF-04FF18802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130" y="1340768"/>
            <a:ext cx="4011150" cy="54006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42B056E-4021-4A49-8D12-417355CA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262023"/>
            <a:ext cx="2562225" cy="321945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3EDD76F-5251-468E-9BD6-6D299834BA58}"/>
              </a:ext>
            </a:extLst>
          </p:cNvPr>
          <p:cNvSpPr txBox="1"/>
          <p:nvPr/>
        </p:nvSpPr>
        <p:spPr>
          <a:xfrm>
            <a:off x="323528" y="620688"/>
            <a:ext cx="813690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Zakaj ne moremo nakupiti vsega na tržnici?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Kaj pa lahko kupimo? </a:t>
            </a:r>
          </a:p>
        </p:txBody>
      </p:sp>
      <p:pic>
        <p:nvPicPr>
          <p:cNvPr id="7" name="Grafika 6" descr="Potrditvena oznaka">
            <a:extLst>
              <a:ext uri="{FF2B5EF4-FFF2-40B4-BE49-F238E27FC236}">
                <a16:creationId xmlns:a16="http://schemas.microsoft.com/office/drawing/2014/main" id="{70681F18-193F-460B-A082-47D41FECF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9993" y="2604215"/>
            <a:ext cx="687750" cy="687750"/>
          </a:xfrm>
          <a:prstGeom prst="rect">
            <a:avLst/>
          </a:prstGeom>
        </p:spPr>
      </p:pic>
      <p:pic>
        <p:nvPicPr>
          <p:cNvPr id="10" name="Grafika 9" descr="Zapri">
            <a:extLst>
              <a:ext uri="{FF2B5EF4-FFF2-40B4-BE49-F238E27FC236}">
                <a16:creationId xmlns:a16="http://schemas.microsoft.com/office/drawing/2014/main" id="{3FDCA519-8EF9-4A58-BEBD-14D1154AC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1857" y="1976341"/>
            <a:ext cx="627874" cy="627874"/>
          </a:xfrm>
          <a:prstGeom prst="rect">
            <a:avLst/>
          </a:prstGeom>
        </p:spPr>
      </p:pic>
      <p:pic>
        <p:nvPicPr>
          <p:cNvPr id="12" name="Grafika 11" descr="Zapri">
            <a:extLst>
              <a:ext uri="{FF2B5EF4-FFF2-40B4-BE49-F238E27FC236}">
                <a16:creationId xmlns:a16="http://schemas.microsoft.com/office/drawing/2014/main" id="{A1B52446-0C13-4876-AB69-1525B2046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6668" y="3232089"/>
            <a:ext cx="694864" cy="522630"/>
          </a:xfrm>
          <a:prstGeom prst="rect">
            <a:avLst/>
          </a:prstGeom>
        </p:spPr>
      </p:pic>
      <p:pic>
        <p:nvPicPr>
          <p:cNvPr id="14" name="Grafika 13" descr="Potrditvena oznaka">
            <a:extLst>
              <a:ext uri="{FF2B5EF4-FFF2-40B4-BE49-F238E27FC236}">
                <a16:creationId xmlns:a16="http://schemas.microsoft.com/office/drawing/2014/main" id="{045A1E90-5DD0-4890-B9E0-E9A611EA1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3196" y="3760439"/>
            <a:ext cx="694864" cy="694864"/>
          </a:xfrm>
          <a:prstGeom prst="rect">
            <a:avLst/>
          </a:prstGeom>
        </p:spPr>
      </p:pic>
      <p:pic>
        <p:nvPicPr>
          <p:cNvPr id="15" name="Grafika 14" descr="Potrditvena oznaka">
            <a:extLst>
              <a:ext uri="{FF2B5EF4-FFF2-40B4-BE49-F238E27FC236}">
                <a16:creationId xmlns:a16="http://schemas.microsoft.com/office/drawing/2014/main" id="{915A1FC5-F1DB-487D-9FB5-10C22578A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3866" y="4382593"/>
            <a:ext cx="694864" cy="694864"/>
          </a:xfrm>
          <a:prstGeom prst="rect">
            <a:avLst/>
          </a:prstGeom>
        </p:spPr>
      </p:pic>
      <p:pic>
        <p:nvPicPr>
          <p:cNvPr id="16" name="Grafika 15" descr="Potrditvena oznaka">
            <a:extLst>
              <a:ext uri="{FF2B5EF4-FFF2-40B4-BE49-F238E27FC236}">
                <a16:creationId xmlns:a16="http://schemas.microsoft.com/office/drawing/2014/main" id="{CC5BEC06-48D4-4F77-BB37-1083C4FC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3741" y="5001961"/>
            <a:ext cx="694864" cy="694864"/>
          </a:xfrm>
          <a:prstGeom prst="rect">
            <a:avLst/>
          </a:prstGeom>
        </p:spPr>
      </p:pic>
      <p:pic>
        <p:nvPicPr>
          <p:cNvPr id="17" name="Grafika 16" descr="Zapri">
            <a:extLst>
              <a:ext uri="{FF2B5EF4-FFF2-40B4-BE49-F238E27FC236}">
                <a16:creationId xmlns:a16="http://schemas.microsoft.com/office/drawing/2014/main" id="{58FB18A0-6299-4D52-8F00-65B9C3EBBE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4958" y="5519873"/>
            <a:ext cx="694864" cy="522630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51C4FD20-5465-4D99-AFCF-B0C86201D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3407" y="5453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Sadje in zelenjava za zajtrk - Vizita.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6" descr="Sadje in zelenjava za zajtrk - Vizita.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2" name="Picture 8" descr="Sadje in zelenjava za zajtrk - Vizita.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4355976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3703" y="540458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FF0000"/>
                </a:solidFill>
              </a:rPr>
              <a:t>       sadje</a:t>
            </a:r>
          </a:p>
        </p:txBody>
      </p:sp>
      <p:pic>
        <p:nvPicPr>
          <p:cNvPr id="1034" name="Picture 10" descr="Bio sadje in zelenjava - kalč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572000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0" y="540458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>
                <a:solidFill>
                  <a:srgbClr val="008000"/>
                </a:solidFill>
              </a:rPr>
              <a:t>          zelenjava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55575" y="312738"/>
            <a:ext cx="8736905" cy="1280852"/>
          </a:xfrm>
          <a:prstGeom prst="wedgeEllipseCallout">
            <a:avLst>
              <a:gd name="adj1" fmla="val -1035"/>
              <a:gd name="adj2" fmla="val 69890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6000" b="1" dirty="0">
                <a:solidFill>
                  <a:srgbClr val="C00000"/>
                </a:solidFill>
              </a:rPr>
              <a:t>Igrajmo se kviz</a:t>
            </a:r>
            <a:endParaRPr lang="sl-SI" sz="6000" dirty="0"/>
          </a:p>
          <a:p>
            <a:pPr algn="ctr"/>
            <a:endParaRPr lang="sl-SI" sz="2800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524027" y="1916832"/>
            <a:ext cx="1344117" cy="3487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771800" y="1916832"/>
            <a:ext cx="1752227" cy="36724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B0B74DF-6627-4298-9B03-1A8800798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8758" y="4741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9E0EFA-561D-402B-AFE5-55C3C5C3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b="1" dirty="0">
                <a:solidFill>
                  <a:srgbClr val="C00000"/>
                </a:solidFill>
              </a:rPr>
              <a:t>V </a:t>
            </a:r>
            <a:r>
              <a:rPr lang="sl-SI" b="1" cap="none" dirty="0">
                <a:solidFill>
                  <a:srgbClr val="C00000"/>
                </a:solidFill>
              </a:rPr>
              <a:t>večjih trgovinah najdemo pridelke in izdelke, ki jih ni na tržnici.</a:t>
            </a: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6F9DE45-7C27-459F-997A-57AB3699C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0200" y="2101056"/>
            <a:ext cx="5943600" cy="367665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6157B783-7D92-4D7D-B12C-7551EE84D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735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676A1-467C-4F74-BFF8-56B19A56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363272" cy="1368152"/>
          </a:xfrm>
        </p:spPr>
        <p:txBody>
          <a:bodyPr>
            <a:normAutofit/>
          </a:bodyPr>
          <a:lstStyle/>
          <a:p>
            <a:pPr algn="l"/>
            <a:r>
              <a:rPr lang="sl-SI" sz="2400" b="1" cap="none" dirty="0">
                <a:solidFill>
                  <a:srgbClr val="00B050"/>
                </a:solidFill>
              </a:rPr>
              <a:t>Banane in ananas</a:t>
            </a:r>
            <a:r>
              <a:rPr lang="sl-SI" sz="2400" b="1" cap="none" dirty="0"/>
              <a:t> prispejo iz </a:t>
            </a:r>
            <a:r>
              <a:rPr lang="sl-SI" sz="2400" b="1" cap="none" dirty="0">
                <a:solidFill>
                  <a:srgbClr val="FFC000"/>
                </a:solidFill>
              </a:rPr>
              <a:t>JUŽNE AMERIKE</a:t>
            </a:r>
            <a:r>
              <a:rPr lang="sl-SI" sz="2400" b="1" cap="none" dirty="0"/>
              <a:t>. </a:t>
            </a:r>
            <a:br>
              <a:rPr lang="sl-SI" sz="2400" b="1" cap="none" dirty="0"/>
            </a:br>
            <a:r>
              <a:rPr lang="sl-SI" sz="2400" b="1" cap="none" dirty="0"/>
              <a:t>Glej pot od pike do konca puščice. </a:t>
            </a:r>
            <a:br>
              <a:rPr lang="sl-SI" sz="2400" b="1" cap="none" dirty="0"/>
            </a:br>
            <a:r>
              <a:rPr lang="sl-SI" sz="2400" b="1" cap="none" dirty="0">
                <a:solidFill>
                  <a:srgbClr val="FF5050"/>
                </a:solidFill>
              </a:rPr>
              <a:t>Mango</a:t>
            </a:r>
            <a:r>
              <a:rPr lang="sl-SI" sz="2400" b="1" cap="none" dirty="0"/>
              <a:t> pa iz drugega konca sveta, iz </a:t>
            </a:r>
            <a:r>
              <a:rPr lang="sl-SI" sz="2400" b="1" cap="none" dirty="0">
                <a:solidFill>
                  <a:srgbClr val="00B0F0"/>
                </a:solidFill>
              </a:rPr>
              <a:t>AZIJE</a:t>
            </a:r>
            <a:r>
              <a:rPr lang="sl-SI" sz="2400" b="1" cap="none" dirty="0"/>
              <a:t>.</a:t>
            </a:r>
            <a:endParaRPr lang="sl-SI" sz="2400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1077ED8-093F-4AAD-AE28-2AAB3FE20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845069"/>
            <a:ext cx="8229600" cy="4188625"/>
          </a:xfrm>
          <a:prstGeom prst="rect">
            <a:avLst/>
          </a:prstGeom>
        </p:spPr>
      </p:pic>
      <p:pic>
        <p:nvPicPr>
          <p:cNvPr id="8" name="Označba mesta vsebine 3">
            <a:extLst>
              <a:ext uri="{FF2B5EF4-FFF2-40B4-BE49-F238E27FC236}">
                <a16:creationId xmlns:a16="http://schemas.microsoft.com/office/drawing/2014/main" id="{98161D04-E76D-468E-8132-8A81FC516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16" y="1628800"/>
            <a:ext cx="8712968" cy="4968552"/>
          </a:xfrm>
          <a:prstGeom prst="rect">
            <a:avLst/>
          </a:prstGeom>
        </p:spPr>
      </p:pic>
      <p:pic>
        <p:nvPicPr>
          <p:cNvPr id="9" name="Picture 4" descr="94,854 Mango Fruit Stock Photos, Pictures &amp; Royalty-Free Images - iStock">
            <a:extLst>
              <a:ext uri="{FF2B5EF4-FFF2-40B4-BE49-F238E27FC236}">
                <a16:creationId xmlns:a16="http://schemas.microsoft.com/office/drawing/2014/main" id="{7B4C7E59-4580-4FE9-BD74-81C60EA76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7071"/>
            <a:ext cx="648072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nane pred izumrtjem? | Novice | VIVA.si">
            <a:extLst>
              <a:ext uri="{FF2B5EF4-FFF2-40B4-BE49-F238E27FC236}">
                <a16:creationId xmlns:a16="http://schemas.microsoft.com/office/drawing/2014/main" id="{C2C6AA0E-D936-496D-B1D2-87B1D353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653135"/>
            <a:ext cx="648072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nanas – zlati sadež iz raja | Novice | VIVA.si">
            <a:extLst>
              <a:ext uri="{FF2B5EF4-FFF2-40B4-BE49-F238E27FC236}">
                <a16:creationId xmlns:a16="http://schemas.microsoft.com/office/drawing/2014/main" id="{3FB79249-E8A7-463E-9294-BB9B12CB2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79048"/>
            <a:ext cx="432048" cy="7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71D76670-CD88-437C-8647-70E2FD76E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6598" y="3589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22C901-CD90-414A-862F-0F5CCC4B542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sl-SI" sz="2400" b="1" cap="none" dirty="0">
                <a:solidFill>
                  <a:srgbClr val="FF0066"/>
                </a:solidFill>
              </a:rPr>
              <a:t>Zakaj določeno sadje in zelenjava ne raste pri nas?</a:t>
            </a:r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639D68AF-49F8-4D97-AFFF-5FCC87EA9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3024981"/>
            <a:ext cx="7772400" cy="1828800"/>
          </a:xfrm>
          <a:prstGeom prst="rect">
            <a:avLst/>
          </a:prstGeom>
        </p:spPr>
      </p:pic>
      <p:pic>
        <p:nvPicPr>
          <p:cNvPr id="18" name="Označba mesta vsebine 12">
            <a:extLst>
              <a:ext uri="{FF2B5EF4-FFF2-40B4-BE49-F238E27FC236}">
                <a16:creationId xmlns:a16="http://schemas.microsoft.com/office/drawing/2014/main" id="{47CB9183-DCB5-4E22-A4D4-5D2DE4AE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996952"/>
            <a:ext cx="8928992" cy="1828800"/>
          </a:xfrm>
          <a:prstGeom prst="rect">
            <a:avLst/>
          </a:prstGeom>
        </p:spPr>
      </p:pic>
      <p:pic>
        <p:nvPicPr>
          <p:cNvPr id="2058" name="Picture 10" descr="File:Emoji u1f914.svg - Wikipedia">
            <a:extLst>
              <a:ext uri="{FF2B5EF4-FFF2-40B4-BE49-F238E27FC236}">
                <a16:creationId xmlns:a16="http://schemas.microsoft.com/office/drawing/2014/main" id="{272F0CF0-6C02-4993-93F5-E6032621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4516"/>
            <a:ext cx="1567061" cy="1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CF3F2F38-6C26-4E9D-A65E-58CE31DB6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D1DE24-BCCE-4C67-BB74-255C16917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889796"/>
            <a:ext cx="8230313" cy="5078408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83FDC6E-8461-4A91-8C0C-2157A79D9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229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C470A4E-0EBE-42E4-BC65-334477E8B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65" y="182598"/>
            <a:ext cx="8833870" cy="649280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EE88512-6973-41B4-98C5-AC8090BC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99" y="1572607"/>
            <a:ext cx="7023201" cy="3712786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41B5B1C-C28D-4DB2-8C07-60228D5D3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5568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4475D9C4-BA36-43F3-958B-1304A036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251520" y="260648"/>
            <a:ext cx="8640960" cy="4608512"/>
          </a:xfrm>
          <a:prstGeom prst="wedgeRoundRectCallout">
            <a:avLst>
              <a:gd name="adj1" fmla="val -20664"/>
              <a:gd name="adj2" fmla="val 856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TextBox 4"/>
          <p:cNvSpPr txBox="1"/>
          <p:nvPr/>
        </p:nvSpPr>
        <p:spPr>
          <a:xfrm>
            <a:off x="1259632" y="764704"/>
            <a:ext cx="6984776" cy="3416320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sl-SI" sz="3600" b="1" dirty="0"/>
              <a:t>Uvrščamo ga k sadju. Je jajčaste oblike in ga olupimo. Notranjost je mesnata in oranžne barve. Ima veliko koščico. Zelo sočen sadež je in ima veliko vitaminov.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7E5C10DC-4F34-4C45-B024-98A734DDC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2228540"/>
          </a:xfrm>
        </p:spPr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val Callout 3"/>
          <p:cNvSpPr/>
          <p:nvPr/>
        </p:nvSpPr>
        <p:spPr>
          <a:xfrm>
            <a:off x="251520" y="0"/>
            <a:ext cx="8712968" cy="4725144"/>
          </a:xfrm>
          <a:prstGeom prst="wedgeEllipseCallou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rgbClr val="008000"/>
                </a:solidFill>
              </a:rPr>
              <a:t>Plod te rastline raste na visokih steblih, ki jim rečemo plezalke in imajo oporo. Uvrščamo ga med stročnice in je zelenjava.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11ABB61-52DC-4CC2-9088-FC4392E02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1335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187883BB-8D01-499F-9E1E-B50C1E53A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Rectangular Callout 3"/>
          <p:cNvSpPr/>
          <p:nvPr/>
        </p:nvSpPr>
        <p:spPr>
          <a:xfrm>
            <a:off x="251520" y="332656"/>
            <a:ext cx="8640960" cy="3096344"/>
          </a:xfrm>
          <a:prstGeom prst="wedgeRectCallout">
            <a:avLst>
              <a:gd name="adj1" fmla="val -20375"/>
              <a:gd name="adj2" fmla="val 7253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rgbClr val="C00000"/>
                </a:solidFill>
              </a:rPr>
              <a:t>Rdeča je.Vrh sadeža pokriva skupek listov.Okusne so tudi v sadni solati ali s smetano.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9CA0B8F1-738A-43D9-A58D-AE4BC108F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51520" y="116632"/>
            <a:ext cx="8712968" cy="5184576"/>
          </a:xfrm>
          <a:prstGeom prst="cloudCallout">
            <a:avLst>
              <a:gd name="adj1" fmla="val -23438"/>
              <a:gd name="adj2" fmla="val 65010"/>
            </a:avLst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chemeClr val="accent5">
                    <a:lumMod val="75000"/>
                  </a:schemeClr>
                </a:solidFill>
              </a:rPr>
              <a:t>Plod se razvije pod zemljo. Imenuje se gomolj.Ima tanko lupino, v notranjosti pa je svetlo rumene barve.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561C65C-9830-4639-8246-94884C243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sl-SI" dirty="0"/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40B504DE-9042-4885-BE85-64871AD27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043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251520" y="332656"/>
            <a:ext cx="8640960" cy="4392488"/>
          </a:xfrm>
          <a:prstGeom prst="flowChartPunchedTap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chemeClr val="tx1"/>
                </a:solidFill>
              </a:rPr>
              <a:t>Je zelo velik. V notranjosti je sočen, sladkokisel in rumene barve</a:t>
            </a:r>
            <a:r>
              <a:rPr lang="sl-SI" sz="3600" dirty="0">
                <a:solidFill>
                  <a:schemeClr val="tx1"/>
                </a:solidFill>
              </a:rPr>
              <a:t>. </a:t>
            </a:r>
            <a:r>
              <a:rPr lang="sl-SI" sz="3600" b="1" dirty="0">
                <a:solidFill>
                  <a:schemeClr val="tx1"/>
                </a:solidFill>
              </a:rPr>
              <a:t>Na vrhu ima skupek ostrih listov, ki zgledajo kot krona.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ED1DCD98-96B3-4D03-BF8C-F005DE499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5229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8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508</TotalTime>
  <Words>403</Words>
  <Application>Microsoft Office PowerPoint</Application>
  <PresentationFormat>Diaprojekcija na zaslonu (4:3)</PresentationFormat>
  <Paragraphs>39</Paragraphs>
  <Slides>22</Slides>
  <Notes>0</Notes>
  <HiddenSlides>0</HiddenSlides>
  <MMClips>22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Century Gothic</vt:lpstr>
      <vt:lpstr>Lucida Sans</vt:lpstr>
      <vt:lpstr>Wingdings 3</vt:lpstr>
      <vt:lpstr>Apothecary</vt:lpstr>
      <vt:lpstr>Naelektrena sejna soba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Preglejmo odgovore</vt:lpstr>
      <vt:lpstr>banana</vt:lpstr>
      <vt:lpstr>brokoli</vt:lpstr>
      <vt:lpstr>mango</vt:lpstr>
      <vt:lpstr>PowerPointova predstavitev</vt:lpstr>
      <vt:lpstr>PowerPointova predstavitev</vt:lpstr>
      <vt:lpstr>krompir</vt:lpstr>
      <vt:lpstr>PowerPointova predstavitev</vt:lpstr>
      <vt:lpstr>PowerPointova predstavitev</vt:lpstr>
      <vt:lpstr>PowerPointova predstavitev</vt:lpstr>
      <vt:lpstr>V večjih trgovinah najdemo pridelke in izdelke, ki jih ni na tržnici.</vt:lpstr>
      <vt:lpstr>Banane in ananas prispejo iz JUŽNE AMERIKE.  Glej pot od pike do konca puščice.  Mango pa iz drugega konca sveta, iz AZIJE.</vt:lpstr>
      <vt:lpstr>Zakaj določeno sadje in zelenjava ne raste pri nas?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Stanko1</dc:creator>
  <cp:lastModifiedBy>Uporabnik</cp:lastModifiedBy>
  <cp:revision>97</cp:revision>
  <dcterms:created xsi:type="dcterms:W3CDTF">2020-11-24T20:19:40Z</dcterms:created>
  <dcterms:modified xsi:type="dcterms:W3CDTF">2020-11-29T15:01:43Z</dcterms:modified>
</cp:coreProperties>
</file>