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9" r:id="rId1"/>
  </p:sldMasterIdLst>
  <p:notesMasterIdLst>
    <p:notesMasterId r:id="rId22"/>
  </p:notesMasterIdLst>
  <p:sldIdLst>
    <p:sldId id="256" r:id="rId2"/>
    <p:sldId id="257" r:id="rId3"/>
    <p:sldId id="258" r:id="rId4"/>
    <p:sldId id="288" r:id="rId5"/>
    <p:sldId id="289" r:id="rId6"/>
    <p:sldId id="290" r:id="rId7"/>
    <p:sldId id="292" r:id="rId8"/>
    <p:sldId id="293" r:id="rId9"/>
    <p:sldId id="294" r:id="rId10"/>
    <p:sldId id="295" r:id="rId11"/>
    <p:sldId id="296" r:id="rId12"/>
    <p:sldId id="297" r:id="rId13"/>
    <p:sldId id="298" r:id="rId14"/>
    <p:sldId id="300" r:id="rId15"/>
    <p:sldId id="261" r:id="rId16"/>
    <p:sldId id="285" r:id="rId17"/>
    <p:sldId id="287" r:id="rId18"/>
    <p:sldId id="262" r:id="rId19"/>
    <p:sldId id="301" r:id="rId20"/>
    <p:sldId id="299" r:id="rId21"/>
  </p:sldIdLst>
  <p:sldSz cx="9144000" cy="5143500" type="screen16x9"/>
  <p:notesSz cx="6858000" cy="9144000"/>
  <p:embeddedFontLst>
    <p:embeddedFont>
      <p:font typeface="Lexend Deca" panose="020B0604020202020204" charset="-18"/>
      <p:regular r:id="rId23"/>
    </p:embeddedFont>
    <p:embeddedFont>
      <p:font typeface="Muli Light" panose="020B0604020202020204" charset="-18"/>
      <p:regular r:id="rId24"/>
      <p:bold r:id="rId25"/>
      <p:italic r:id="rId26"/>
      <p:boldItalic r:id="rId27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2756489-77DE-479E-B20F-2D099C764B29}">
  <a:tblStyle styleId="{B2756489-77DE-479E-B20F-2D099C764B29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5" d="100"/>
          <a:sy n="85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4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3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font" Target="fonts/font1.fntdata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5.fntdata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5f391192_0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5f391192_0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stranske slike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Označba mesta opomb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14024084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59302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2224631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889979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8" name="Google Shape;108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632095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Google Shape;10;p2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-25"/>
            <a:ext cx="9143957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11" name="Google Shape;11;p2"/>
          <p:cNvSpPr txBox="1">
            <a:spLocks noGrp="1"/>
          </p:cNvSpPr>
          <p:nvPr>
            <p:ph type="ctrTitle"/>
          </p:nvPr>
        </p:nvSpPr>
        <p:spPr>
          <a:xfrm>
            <a:off x="685800" y="1991825"/>
            <a:ext cx="4539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1pPr>
            <a:lvl2pPr lvl="1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2pPr>
            <a:lvl3pPr lvl="2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3pPr>
            <a:lvl4pPr lvl="3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4pPr>
            <a:lvl5pPr lvl="4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5pPr>
            <a:lvl6pPr lvl="5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6pPr>
            <a:lvl7pPr lvl="6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7pPr>
            <a:lvl8pPr lvl="7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8pPr>
            <a:lvl9pPr lvl="8">
              <a:spcBef>
                <a:spcPts val="0"/>
              </a:spcBef>
              <a:spcAft>
                <a:spcPts val="0"/>
              </a:spcAft>
              <a:buSzPts val="5000"/>
              <a:buNone/>
              <a:defRPr sz="50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oogle Shape;28;p6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9" name="Google Shape;29;p6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6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body" idx="2"/>
          </p:nvPr>
        </p:nvSpPr>
        <p:spPr>
          <a:xfrm>
            <a:off x="3753943" y="1352550"/>
            <a:ext cx="2841000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55600">
              <a:spcBef>
                <a:spcPts val="600"/>
              </a:spcBef>
              <a:spcAft>
                <a:spcPts val="0"/>
              </a:spcAft>
              <a:buSzPts val="2000"/>
              <a:buChar char="⬡"/>
              <a:defRPr sz="2000"/>
            </a:lvl1pPr>
            <a:lvl2pPr marL="914400" lvl="1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2pPr>
            <a:lvl3pPr marL="1371600" lvl="2" indent="-355600">
              <a:spcBef>
                <a:spcPts val="0"/>
              </a:spcBef>
              <a:spcAft>
                <a:spcPts val="0"/>
              </a:spcAft>
              <a:buSzPts val="2000"/>
              <a:buChar char="∙"/>
              <a:defRPr sz="2000"/>
            </a:lvl3pPr>
            <a:lvl4pPr marL="1828800" lvl="3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4pPr>
            <a:lvl5pPr marL="2286000" lvl="4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5pPr>
            <a:lvl6pPr marL="2743200" lvl="5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6pPr>
            <a:lvl7pPr marL="3200400" lvl="6" indent="-3556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2000"/>
            </a:lvl7pPr>
            <a:lvl8pPr marL="3657600" lvl="7" indent="-355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2000"/>
            </a:lvl8pPr>
            <a:lvl9pPr marL="4114800" lvl="8" indent="-3556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2000"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 · Big circuit">
  <p:cSld name="BLANK_1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" name="Google Shape;52;p11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53" name="Google Shape;53;p1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 + 1 column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Google Shape;23;p5"/>
          <p:cNvPicPr preferRelativeResize="0"/>
          <p:nvPr/>
        </p:nvPicPr>
        <p:blipFill>
          <a:blip r:embed="rId2">
            <a:alphaModFix/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</p:spPr>
      </p:pic>
      <p:sp>
        <p:nvSpPr>
          <p:cNvPr id="24" name="Google Shape;24;p5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6014400" cy="3161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81000">
              <a:spcBef>
                <a:spcPts val="600"/>
              </a:spcBef>
              <a:spcAft>
                <a:spcPts val="0"/>
              </a:spcAft>
              <a:buSzPts val="2400"/>
              <a:buChar char="⬡"/>
              <a:defRPr/>
            </a:lvl1pPr>
            <a:lvl2pPr marL="914400" lvl="1" indent="-381000">
              <a:spcBef>
                <a:spcPts val="0"/>
              </a:spcBef>
              <a:spcAft>
                <a:spcPts val="0"/>
              </a:spcAft>
              <a:buSzPts val="2400"/>
              <a:buChar char="∙"/>
              <a:defRPr/>
            </a:lvl2pPr>
            <a:lvl3pPr marL="1371600" lvl="2" indent="-381000">
              <a:spcBef>
                <a:spcPts val="0"/>
              </a:spcBef>
              <a:spcAft>
                <a:spcPts val="0"/>
              </a:spcAft>
              <a:buSzPts val="2400"/>
              <a:buChar char="∙"/>
              <a:defRPr/>
            </a:lvl3pPr>
            <a:lvl4pPr marL="1828800" lvl="3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4pPr>
            <a:lvl5pPr marL="2286000" lvl="4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5pPr>
            <a:lvl6pPr marL="2743200" lvl="5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6pPr>
            <a:lvl7pPr marL="3200400" lvl="6" indent="-381000">
              <a:spcBef>
                <a:spcPts val="0"/>
              </a:spcBef>
              <a:spcAft>
                <a:spcPts val="0"/>
              </a:spcAft>
              <a:buSzPts val="2400"/>
              <a:buChar char="●"/>
              <a:defRPr/>
            </a:lvl7pPr>
            <a:lvl8pPr marL="3657600" lvl="7" indent="-381000">
              <a:spcBef>
                <a:spcPts val="0"/>
              </a:spcBef>
              <a:spcAft>
                <a:spcPts val="0"/>
              </a:spcAft>
              <a:buSzPts val="2400"/>
              <a:buChar char="○"/>
              <a:defRPr/>
            </a:lvl8pPr>
            <a:lvl9pPr marL="4114800" lvl="8" indent="-3810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9302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>
  <p:cSld name="Blank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buNone/>
              <a:defRPr/>
            </a:lvl1pPr>
            <a:lvl2pPr lvl="1" rtl="0">
              <a:buNone/>
              <a:defRPr/>
            </a:lvl2pPr>
            <a:lvl3pPr lvl="2" rtl="0">
              <a:buNone/>
              <a:defRPr/>
            </a:lvl3pPr>
            <a:lvl4pPr lvl="3" rtl="0">
              <a:buNone/>
              <a:defRPr/>
            </a:lvl4pPr>
            <a:lvl5pPr lvl="4" rtl="0">
              <a:buNone/>
              <a:defRPr/>
            </a:lvl5pPr>
            <a:lvl6pPr lvl="5" rtl="0">
              <a:buNone/>
              <a:defRPr/>
            </a:lvl6pPr>
            <a:lvl7pPr lvl="6" rtl="0">
              <a:buNone/>
              <a:defRPr/>
            </a:lvl7pPr>
            <a:lvl8pPr lvl="7" rtl="0">
              <a:buNone/>
              <a:defRPr/>
            </a:lvl8pPr>
            <a:lvl9pPr lvl="8" rtl="0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828397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rgbClr val="A458FF"/>
            </a:gs>
            <a:gs pos="39000">
              <a:srgbClr val="3544FF"/>
            </a:gs>
            <a:gs pos="100000">
              <a:srgbClr val="0A2F9E"/>
            </a:gs>
          </a:gsLst>
          <a:lin ang="8100019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Lexend Deca"/>
              <a:buNone/>
              <a:defRPr sz="3200" b="1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6014400" cy="3161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  <a:buClr>
                <a:schemeClr val="accent5"/>
              </a:buClr>
              <a:buSzPts val="1800"/>
              <a:buFont typeface="Muli Light"/>
              <a:buChar char="⬡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1pPr>
            <a:lvl2pPr marL="914400" lvl="1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 Light"/>
              <a:buChar char="∙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2pPr>
            <a:lvl3pPr marL="1371600" lvl="2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accent5"/>
              </a:buClr>
              <a:buSzPts val="2400"/>
              <a:buFont typeface="Muli Light"/>
              <a:buChar char="∙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3pPr>
            <a:lvl4pPr marL="1828800" lvl="3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●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4pPr>
            <a:lvl5pPr marL="2286000" lvl="4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○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5pPr>
            <a:lvl6pPr marL="2743200" lvl="5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■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6pPr>
            <a:lvl7pPr marL="3200400" lvl="6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●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7pPr>
            <a:lvl8pPr marL="3657600" lvl="7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○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8pPr>
            <a:lvl9pPr marL="4114800" lvl="8" indent="-381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Muli Light"/>
              <a:buChar char="■"/>
              <a:defRPr sz="2400">
                <a:solidFill>
                  <a:schemeClr val="lt1"/>
                </a:solidFill>
                <a:latin typeface="Muli Light"/>
                <a:ea typeface="Muli Light"/>
                <a:cs typeface="Muli Light"/>
                <a:sym typeface="Muli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lvl="0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r">
              <a:buNone/>
              <a:defRPr sz="1300">
                <a:solidFill>
                  <a:schemeClr val="lt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2" r:id="rId2"/>
    <p:sldLayoutId id="2147483657" r:id="rId3"/>
    <p:sldLayoutId id="2147483660" r:id="rId4"/>
    <p:sldLayoutId id="2147483661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11" Type="http://schemas.openxmlformats.org/officeDocument/2006/relationships/image" Target="../media/image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image" Target="../media/image20.png"/><Relationship Id="rId7" Type="http://schemas.openxmlformats.org/officeDocument/2006/relationships/image" Target="../media/image24.png"/><Relationship Id="rId12" Type="http://schemas.openxmlformats.org/officeDocument/2006/relationships/image" Target="../media/image28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23.png"/><Relationship Id="rId11" Type="http://schemas.openxmlformats.org/officeDocument/2006/relationships/image" Target="../media/image8.png"/><Relationship Id="rId5" Type="http://schemas.openxmlformats.org/officeDocument/2006/relationships/image" Target="../media/image22.png"/><Relationship Id="rId10" Type="http://schemas.openxmlformats.org/officeDocument/2006/relationships/image" Target="../media/image27.png"/><Relationship Id="rId4" Type="http://schemas.openxmlformats.org/officeDocument/2006/relationships/image" Target="../media/image21.png"/><Relationship Id="rId9" Type="http://schemas.openxmlformats.org/officeDocument/2006/relationships/image" Target="../media/image26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hyperlink" Target="https://www.w3schools.com/" TargetMode="External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3"/>
          <p:cNvSpPr txBox="1">
            <a:spLocks noGrp="1"/>
          </p:cNvSpPr>
          <p:nvPr>
            <p:ph type="ctrTitle"/>
          </p:nvPr>
        </p:nvSpPr>
        <p:spPr>
          <a:xfrm>
            <a:off x="685800" y="1991825"/>
            <a:ext cx="4539000" cy="1159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HTML</a:t>
            </a:r>
            <a:endParaRPr dirty="0"/>
          </a:p>
        </p:txBody>
      </p:sp>
      <p:pic>
        <p:nvPicPr>
          <p:cNvPr id="61" name="Google Shape;61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894475" y="1050906"/>
            <a:ext cx="1782850" cy="20317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2" name="Google Shape;62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320814" y="378324"/>
            <a:ext cx="662500" cy="726550"/>
          </a:xfrm>
          <a:prstGeom prst="rect">
            <a:avLst/>
          </a:prstGeom>
          <a:noFill/>
          <a:ln>
            <a:noFill/>
          </a:ln>
        </p:spPr>
      </p:pic>
      <p:pic>
        <p:nvPicPr>
          <p:cNvPr id="63" name="Google Shape;63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7593770" y="884611"/>
            <a:ext cx="482075" cy="525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3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21692" y="4034576"/>
            <a:ext cx="586165" cy="686300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04399" y="3624439"/>
            <a:ext cx="321850" cy="448425"/>
          </a:xfrm>
          <a:prstGeom prst="rect">
            <a:avLst/>
          </a:prstGeom>
          <a:noFill/>
          <a:ln>
            <a:noFill/>
          </a:ln>
        </p:spPr>
      </p:pic>
      <p:pic>
        <p:nvPicPr>
          <p:cNvPr id="66" name="Google Shape;66;p13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664593" y="3757882"/>
            <a:ext cx="321850" cy="4484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0124" y="464820"/>
            <a:ext cx="801481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Naslovi: </a:t>
            </a:r>
            <a:r>
              <a:rPr lang="sl-SI" dirty="0"/>
              <a:t>HTML jezik pozna šest različnih naslovov</a:t>
            </a: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10</a:t>
            </a:fld>
            <a:endParaRPr lang="en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BBC9EA7A-8927-4C0D-BFC0-55AF885CF04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02" y="2212553"/>
            <a:ext cx="2943636" cy="1495634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163F22F3-D673-441A-A922-B5F11CA4FC3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26515" y="1471379"/>
            <a:ext cx="2619741" cy="33437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67573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0124" y="464820"/>
            <a:ext cx="801481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Odstavki: Značka &lt;p&gt;, </a:t>
            </a:r>
            <a:r>
              <a:rPr lang="sl-SI" dirty="0"/>
              <a:t>tipko enter brskalnik ignorira. 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11</a:t>
            </a:fld>
            <a:endParaRPr lang="en" dirty="0"/>
          </a:p>
        </p:txBody>
      </p:sp>
      <p:pic>
        <p:nvPicPr>
          <p:cNvPr id="7" name="Slika 6">
            <a:extLst>
              <a:ext uri="{FF2B5EF4-FFF2-40B4-BE49-F238E27FC236}">
                <a16:creationId xmlns:a16="http://schemas.microsoft.com/office/drawing/2014/main" id="{B2F7AC0B-96B3-4265-80DB-9FA5AECB56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6554" y="1230571"/>
            <a:ext cx="8278380" cy="838317"/>
          </a:xfrm>
          <a:prstGeom prst="rect">
            <a:avLst/>
          </a:prstGeom>
        </p:spPr>
      </p:pic>
      <p:pic>
        <p:nvPicPr>
          <p:cNvPr id="8" name="Slika 7">
            <a:extLst>
              <a:ext uri="{FF2B5EF4-FFF2-40B4-BE49-F238E27FC236}">
                <a16:creationId xmlns:a16="http://schemas.microsoft.com/office/drawing/2014/main" id="{071035EE-6619-4A39-8FD2-4A80C03ED2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6554" y="2305023"/>
            <a:ext cx="8259328" cy="400106"/>
          </a:xfrm>
          <a:prstGeom prst="rect">
            <a:avLst/>
          </a:prstGeom>
        </p:spPr>
      </p:pic>
      <p:pic>
        <p:nvPicPr>
          <p:cNvPr id="9" name="Slika 8">
            <a:extLst>
              <a:ext uri="{FF2B5EF4-FFF2-40B4-BE49-F238E27FC236}">
                <a16:creationId xmlns:a16="http://schemas.microsoft.com/office/drawing/2014/main" id="{EF2FED57-5B96-44A5-AB32-03E33E0D40D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481" y="3168882"/>
            <a:ext cx="6496957" cy="619211"/>
          </a:xfrm>
          <a:prstGeom prst="rect">
            <a:avLst/>
          </a:prstGeom>
        </p:spPr>
      </p:pic>
      <p:pic>
        <p:nvPicPr>
          <p:cNvPr id="10" name="Slika 9">
            <a:extLst>
              <a:ext uri="{FF2B5EF4-FFF2-40B4-BE49-F238E27FC236}">
                <a16:creationId xmlns:a16="http://schemas.microsoft.com/office/drawing/2014/main" id="{170FFAE3-8E8A-45B6-9B59-1581B8E9D0C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080918" y="3945150"/>
            <a:ext cx="4220164" cy="7525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7072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0124" y="464820"/>
            <a:ext cx="801481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ČRTA: </a:t>
            </a:r>
            <a:r>
              <a:rPr lang="pl-PL" dirty="0"/>
              <a:t>Z oznako &lt;HR&gt; narišemo vodoravno črto, ki sega od levega do desnega roba pregledovalnika.</a:t>
            </a:r>
          </a:p>
          <a:p>
            <a:pPr marL="101600" indent="0">
              <a:buNone/>
            </a:pPr>
            <a:r>
              <a:rPr lang="sl-SI" dirty="0"/>
              <a:t> 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12</a:t>
            </a:fld>
            <a:endParaRPr lang="en" dirty="0"/>
          </a:p>
        </p:txBody>
      </p:sp>
      <p:pic>
        <p:nvPicPr>
          <p:cNvPr id="4" name="Slika 3">
            <a:extLst>
              <a:ext uri="{FF2B5EF4-FFF2-40B4-BE49-F238E27FC236}">
                <a16:creationId xmlns:a16="http://schemas.microsoft.com/office/drawing/2014/main" id="{227EDBE3-C5DD-4B0E-989A-8B5C7F8082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969" y="1507752"/>
            <a:ext cx="6354062" cy="790685"/>
          </a:xfrm>
          <a:prstGeom prst="rect">
            <a:avLst/>
          </a:prstGeom>
        </p:spPr>
      </p:pic>
      <p:pic>
        <p:nvPicPr>
          <p:cNvPr id="6" name="Slika 5">
            <a:extLst>
              <a:ext uri="{FF2B5EF4-FFF2-40B4-BE49-F238E27FC236}">
                <a16:creationId xmlns:a16="http://schemas.microsoft.com/office/drawing/2014/main" id="{8623D2BA-7DA4-415E-9F20-A575C97DAF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9066" y="2845064"/>
            <a:ext cx="7824456" cy="102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810709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40124" y="464820"/>
            <a:ext cx="801481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KOMENTAR: </a:t>
            </a:r>
            <a:r>
              <a:rPr lang="sl-SI" dirty="0"/>
              <a:t>&lt;!– Tega brskalnik ne prikaže --&gt;</a:t>
            </a:r>
            <a:endParaRPr lang="pl-PL" dirty="0"/>
          </a:p>
          <a:p>
            <a:pPr marL="101600" indent="0">
              <a:buNone/>
            </a:pPr>
            <a:r>
              <a:rPr lang="sl-SI" dirty="0"/>
              <a:t> 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13</a:t>
            </a:fld>
            <a:endParaRPr lang="en" dirty="0"/>
          </a:p>
        </p:txBody>
      </p:sp>
      <p:pic>
        <p:nvPicPr>
          <p:cNvPr id="2" name="Slika 1">
            <a:extLst>
              <a:ext uri="{FF2B5EF4-FFF2-40B4-BE49-F238E27FC236}">
                <a16:creationId xmlns:a16="http://schemas.microsoft.com/office/drawing/2014/main" id="{79065E0F-AEE0-40B2-9C73-F6B05C9DE67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71153" y="1251514"/>
            <a:ext cx="6401693" cy="1009791"/>
          </a:xfrm>
          <a:prstGeom prst="rect">
            <a:avLst/>
          </a:prstGeom>
        </p:spPr>
      </p:pic>
      <p:pic>
        <p:nvPicPr>
          <p:cNvPr id="7" name="Slika 6">
            <a:extLst>
              <a:ext uri="{FF2B5EF4-FFF2-40B4-BE49-F238E27FC236}">
                <a16:creationId xmlns:a16="http://schemas.microsoft.com/office/drawing/2014/main" id="{AD539FDD-97BD-4C83-A401-9CA4F0574E7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0986" y="2830351"/>
            <a:ext cx="7824456" cy="1022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9986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8576757-5D9C-4535-A143-2029C54E91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Ponovitev</a:t>
            </a:r>
          </a:p>
        </p:txBody>
      </p:sp>
    </p:spTree>
    <p:extLst>
      <p:ext uri="{BB962C8B-B14F-4D97-AF65-F5344CB8AC3E}">
        <p14:creationId xmlns:p14="http://schemas.microsoft.com/office/powerpoint/2010/main" val="40102233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580550" y="632460"/>
            <a:ext cx="7428070" cy="288798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sl-SI" altLang="sl-SI" sz="2800" dirty="0">
                <a:latin typeface="Muli Light"/>
                <a:sym typeface="Muli Light"/>
              </a:rPr>
              <a:t>Ukazi se imenujejo tudi značke (</a:t>
            </a:r>
            <a:r>
              <a:rPr lang="sl-SI" altLang="sl-SI" sz="2800" dirty="0" err="1">
                <a:latin typeface="Muli Light"/>
                <a:sym typeface="Muli Light"/>
              </a:rPr>
              <a:t>tags</a:t>
            </a:r>
            <a:r>
              <a:rPr lang="sl-SI" altLang="sl-SI" sz="2800" dirty="0">
                <a:latin typeface="Muli Light"/>
                <a:sym typeface="Muli Light"/>
              </a:rPr>
              <a:t>). Značke se vedno nahajajo med znakoma </a:t>
            </a:r>
            <a:br>
              <a:rPr lang="sl-SI" altLang="sl-SI" sz="2800" dirty="0">
                <a:latin typeface="Muli Light"/>
                <a:sym typeface="Muli Light"/>
              </a:rPr>
            </a:br>
            <a:r>
              <a:rPr lang="sl-SI" altLang="sl-SI" sz="2800" dirty="0">
                <a:latin typeface="Muli Light"/>
                <a:sym typeface="Muli Light"/>
              </a:rPr>
              <a:t/>
            </a:r>
            <a:br>
              <a:rPr lang="sl-SI" altLang="sl-SI" sz="2800" dirty="0">
                <a:latin typeface="Muli Light"/>
                <a:sym typeface="Muli Light"/>
              </a:rPr>
            </a:br>
            <a:r>
              <a:rPr lang="sl-SI" altLang="sl-SI" sz="2800" dirty="0">
                <a:latin typeface="Muli Light"/>
                <a:sym typeface="Muli Light"/>
              </a:rPr>
              <a:t>&lt; (manjši) in &gt; (večji), </a:t>
            </a:r>
            <a:br>
              <a:rPr lang="sl-SI" altLang="sl-SI" sz="2800" dirty="0">
                <a:latin typeface="Muli Light"/>
                <a:sym typeface="Muli Light"/>
              </a:rPr>
            </a:br>
            <a:r>
              <a:rPr lang="sl-SI" altLang="sl-SI" sz="2800" dirty="0">
                <a:latin typeface="Muli Light"/>
                <a:sym typeface="Muli Light"/>
              </a:rPr>
              <a:t/>
            </a:r>
            <a:br>
              <a:rPr lang="sl-SI" altLang="sl-SI" sz="2800" dirty="0">
                <a:latin typeface="Muli Light"/>
                <a:sym typeface="Muli Light"/>
              </a:rPr>
            </a:br>
            <a:r>
              <a:rPr lang="sl-SI" altLang="sl-SI" sz="2800" dirty="0">
                <a:latin typeface="Muli Light"/>
                <a:sym typeface="Muli Light"/>
              </a:rPr>
              <a:t>kot npr. &lt;BODY&gt;. </a:t>
            </a:r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6070122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18"/>
          <p:cNvSpPr txBox="1">
            <a:spLocks noGrp="1"/>
          </p:cNvSpPr>
          <p:nvPr>
            <p:ph type="title"/>
          </p:nvPr>
        </p:nvSpPr>
        <p:spPr>
          <a:xfrm>
            <a:off x="580550" y="632460"/>
            <a:ext cx="7778590" cy="288798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sl-SI" altLang="sl-SI" sz="2800" dirty="0">
                <a:latin typeface="Muli Light"/>
              </a:rPr>
              <a:t>Obstajata dve vrsti značk:</a:t>
            </a:r>
            <a:br>
              <a:rPr lang="sl-SI" altLang="sl-SI" sz="2800" dirty="0">
                <a:latin typeface="Muli Light"/>
              </a:rPr>
            </a:br>
            <a:r>
              <a:rPr lang="sl-SI" altLang="sl-SI" sz="2800" dirty="0">
                <a:latin typeface="Muli Light"/>
              </a:rPr>
              <a:t/>
            </a:r>
            <a:br>
              <a:rPr lang="sl-SI" altLang="sl-SI" sz="2800" dirty="0">
                <a:latin typeface="Muli Light"/>
              </a:rPr>
            </a:br>
            <a:r>
              <a:rPr lang="sl-SI" altLang="sl-SI" sz="2800" dirty="0">
                <a:latin typeface="Muli Light"/>
              </a:rPr>
              <a:t>- samostojne značke (npr. &lt;BR&gt;)</a:t>
            </a:r>
            <a:br>
              <a:rPr lang="sl-SI" altLang="sl-SI" sz="2800" dirty="0">
                <a:latin typeface="Muli Light"/>
              </a:rPr>
            </a:br>
            <a:r>
              <a:rPr lang="sl-SI" altLang="sl-SI" sz="2800" dirty="0">
                <a:latin typeface="Muli Light"/>
              </a:rPr>
              <a:t>- začetne in končne značke   	(npr. &lt;BODY&gt; in &lt;/BODY&gt;)</a:t>
            </a:r>
          </a:p>
        </p:txBody>
      </p:sp>
      <p:sp>
        <p:nvSpPr>
          <p:cNvPr id="105" name="Google Shape;105;p18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656810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0416" y="2211062"/>
            <a:ext cx="2017495" cy="12092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9"/>
          <p:cNvSpPr txBox="1">
            <a:spLocks noGrp="1"/>
          </p:cNvSpPr>
          <p:nvPr>
            <p:ph type="ctrTitle" idx="4294967295"/>
          </p:nvPr>
        </p:nvSpPr>
        <p:spPr>
          <a:xfrm>
            <a:off x="719232" y="453938"/>
            <a:ext cx="3332700" cy="310460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sl-SI" sz="2800" dirty="0"/>
              <a:t>Nekatere značke lahko vsebujejo tudi dodatne atribute. </a:t>
            </a:r>
            <a:br>
              <a:rPr lang="sl-SI" sz="2800" dirty="0"/>
            </a:br>
            <a:r>
              <a:rPr lang="sl-SI" sz="2800" dirty="0"/>
              <a:t>&lt;P ALIGN=Center&gt;</a:t>
            </a:r>
          </a:p>
        </p:txBody>
      </p:sp>
      <p:sp>
        <p:nvSpPr>
          <p:cNvPr id="113" name="Google Shape;113;p19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17</a:t>
            </a:fld>
            <a:endParaRPr/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86955" y="1434470"/>
            <a:ext cx="481900" cy="55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69684" y="1556163"/>
            <a:ext cx="481900" cy="55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54025" y="2170138"/>
            <a:ext cx="1111472" cy="961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54025" y="1777572"/>
            <a:ext cx="1111472" cy="961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87011" y="756240"/>
            <a:ext cx="1245500" cy="799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380302" y="1666762"/>
            <a:ext cx="848475" cy="555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0" name="Google Shape;120;p19"/>
          <p:cNvCxnSpPr/>
          <p:nvPr/>
        </p:nvCxnSpPr>
        <p:spPr>
          <a:xfrm>
            <a:off x="6958825" y="3257288"/>
            <a:ext cx="664200" cy="383400"/>
          </a:xfrm>
          <a:prstGeom prst="straightConnector1">
            <a:avLst/>
          </a:prstGeom>
          <a:noFill/>
          <a:ln w="19050" cap="rnd" cmpd="sng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1" name="Google Shape;121;p19"/>
          <p:cNvCxnSpPr/>
          <p:nvPr/>
        </p:nvCxnSpPr>
        <p:spPr>
          <a:xfrm>
            <a:off x="4910575" y="2035238"/>
            <a:ext cx="559800" cy="323100"/>
          </a:xfrm>
          <a:prstGeom prst="straightConnector1">
            <a:avLst/>
          </a:prstGeom>
          <a:noFill/>
          <a:ln w="19050" cap="rnd" cmpd="sng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22" name="Google Shape;122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703038" y="1370716"/>
            <a:ext cx="190716" cy="555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3" name="Google Shape;123;p19"/>
          <p:cNvCxnSpPr/>
          <p:nvPr/>
        </p:nvCxnSpPr>
        <p:spPr>
          <a:xfrm flipH="1">
            <a:off x="4637575" y="3181088"/>
            <a:ext cx="936600" cy="540900"/>
          </a:xfrm>
          <a:prstGeom prst="straightConnector1">
            <a:avLst/>
          </a:prstGeom>
          <a:noFill/>
          <a:ln w="19050" cap="rnd" cmpd="sng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19"/>
          <p:cNvCxnSpPr/>
          <p:nvPr/>
        </p:nvCxnSpPr>
        <p:spPr>
          <a:xfrm flipH="1">
            <a:off x="6910225" y="2111438"/>
            <a:ext cx="559800" cy="323100"/>
          </a:xfrm>
          <a:prstGeom prst="straightConnector1">
            <a:avLst/>
          </a:prstGeom>
          <a:noFill/>
          <a:ln w="19050" cap="rnd" cmpd="sng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25" name="Google Shape;125;p1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422863" y="2732996"/>
            <a:ext cx="1019495" cy="1122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660716" y="3287994"/>
            <a:ext cx="430025" cy="59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034133" y="3448355"/>
            <a:ext cx="430025" cy="59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/>
          <p:nvPr/>
        </p:nvSpPr>
        <p:spPr>
          <a:xfrm>
            <a:off x="6114350" y="1645250"/>
            <a:ext cx="190800" cy="476700"/>
          </a:xfrm>
          <a:prstGeom prst="upDownArrow">
            <a:avLst>
              <a:gd name="adj1" fmla="val 50000"/>
              <a:gd name="adj2" fmla="val 50000"/>
            </a:avLst>
          </a:prstGeom>
          <a:gradFill>
            <a:gsLst>
              <a:gs pos="0">
                <a:schemeClr val="accent4"/>
              </a:gs>
              <a:gs pos="100000">
                <a:srgbClr val="00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148105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210416" y="2211062"/>
            <a:ext cx="2017495" cy="120925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19"/>
          <p:cNvSpPr txBox="1">
            <a:spLocks noGrp="1"/>
          </p:cNvSpPr>
          <p:nvPr>
            <p:ph type="ctrTitle" idx="4294967295"/>
          </p:nvPr>
        </p:nvSpPr>
        <p:spPr>
          <a:xfrm>
            <a:off x="719231" y="453938"/>
            <a:ext cx="4830089" cy="3538942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lvl="0"/>
            <a:r>
              <a:rPr lang="sl-SI" sz="2800" dirty="0"/>
              <a:t>Značke niso </a:t>
            </a:r>
            <a:br>
              <a:rPr lang="sl-SI" sz="2800" dirty="0"/>
            </a:br>
            <a:r>
              <a:rPr lang="sl-SI" sz="2800" dirty="0"/>
              <a:t>občutljive na </a:t>
            </a:r>
            <a:br>
              <a:rPr lang="sl-SI" sz="2800" dirty="0"/>
            </a:br>
            <a:r>
              <a:rPr lang="sl-SI" sz="2800" dirty="0"/>
              <a:t>velike ali male črke.</a:t>
            </a:r>
            <a:br>
              <a:rPr lang="sl-SI" sz="2800" dirty="0"/>
            </a:br>
            <a:r>
              <a:rPr lang="sl-SI" sz="2800" dirty="0"/>
              <a:t> </a:t>
            </a:r>
            <a:br>
              <a:rPr lang="sl-SI" sz="2800" dirty="0"/>
            </a:br>
            <a:r>
              <a:rPr lang="sl-SI" sz="2800" dirty="0"/>
              <a:t>&lt;TITLE&gt; = &lt;title&gt; = &lt;</a:t>
            </a:r>
            <a:r>
              <a:rPr lang="sl-SI" sz="2800" dirty="0" err="1"/>
              <a:t>TiTlE</a:t>
            </a:r>
            <a:r>
              <a:rPr lang="sl-SI" sz="2800" dirty="0"/>
              <a:t>&gt;</a:t>
            </a:r>
          </a:p>
        </p:txBody>
      </p:sp>
      <p:sp>
        <p:nvSpPr>
          <p:cNvPr id="113" name="Google Shape;113;p19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18</a:t>
            </a:fld>
            <a:endParaRPr/>
          </a:p>
        </p:txBody>
      </p:sp>
      <p:pic>
        <p:nvPicPr>
          <p:cNvPr id="114" name="Google Shape;114;p19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386955" y="1434470"/>
            <a:ext cx="481900" cy="55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5" name="Google Shape;115;p19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569684" y="1556163"/>
            <a:ext cx="481900" cy="55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16" name="Google Shape;116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54025" y="2170138"/>
            <a:ext cx="1111472" cy="961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7" name="Google Shape;117;p19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5654025" y="1777572"/>
            <a:ext cx="1111472" cy="961913"/>
          </a:xfrm>
          <a:prstGeom prst="rect">
            <a:avLst/>
          </a:prstGeom>
          <a:noFill/>
          <a:ln>
            <a:noFill/>
          </a:ln>
        </p:spPr>
      </p:pic>
      <p:pic>
        <p:nvPicPr>
          <p:cNvPr id="118" name="Google Shape;118;p19"/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5587011" y="756240"/>
            <a:ext cx="1245500" cy="799942"/>
          </a:xfrm>
          <a:prstGeom prst="rect">
            <a:avLst/>
          </a:prstGeom>
          <a:noFill/>
          <a:ln>
            <a:noFill/>
          </a:ln>
        </p:spPr>
      </p:pic>
      <p:pic>
        <p:nvPicPr>
          <p:cNvPr id="119" name="Google Shape;119;p19"/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7380302" y="1666762"/>
            <a:ext cx="848475" cy="555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0" name="Google Shape;120;p19"/>
          <p:cNvCxnSpPr/>
          <p:nvPr/>
        </p:nvCxnSpPr>
        <p:spPr>
          <a:xfrm>
            <a:off x="6958825" y="3257288"/>
            <a:ext cx="664200" cy="383400"/>
          </a:xfrm>
          <a:prstGeom prst="straightConnector1">
            <a:avLst/>
          </a:prstGeom>
          <a:noFill/>
          <a:ln w="19050" cap="rnd" cmpd="sng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1" name="Google Shape;121;p19"/>
          <p:cNvCxnSpPr/>
          <p:nvPr/>
        </p:nvCxnSpPr>
        <p:spPr>
          <a:xfrm>
            <a:off x="4910575" y="2035238"/>
            <a:ext cx="559800" cy="323100"/>
          </a:xfrm>
          <a:prstGeom prst="straightConnector1">
            <a:avLst/>
          </a:prstGeom>
          <a:noFill/>
          <a:ln w="19050" cap="rnd" cmpd="sng">
            <a:solidFill>
              <a:schemeClr val="accent6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22" name="Google Shape;122;p19"/>
          <p:cNvPicPr preferRelativeResize="0"/>
          <p:nvPr/>
        </p:nvPicPr>
        <p:blipFill>
          <a:blip r:embed="rId9">
            <a:alphaModFix/>
          </a:blip>
          <a:stretch>
            <a:fillRect/>
          </a:stretch>
        </p:blipFill>
        <p:spPr>
          <a:xfrm>
            <a:off x="7703038" y="1370716"/>
            <a:ext cx="190716" cy="5552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123" name="Google Shape;123;p19"/>
          <p:cNvCxnSpPr/>
          <p:nvPr/>
        </p:nvCxnSpPr>
        <p:spPr>
          <a:xfrm flipH="1">
            <a:off x="4637575" y="3181088"/>
            <a:ext cx="936600" cy="540900"/>
          </a:xfrm>
          <a:prstGeom prst="straightConnector1">
            <a:avLst/>
          </a:prstGeom>
          <a:noFill/>
          <a:ln w="19050" cap="rnd" cmpd="sng">
            <a:solidFill>
              <a:schemeClr val="accent3"/>
            </a:solidFill>
            <a:prstDash val="dash"/>
            <a:round/>
            <a:headEnd type="none" w="med" len="med"/>
            <a:tailEnd type="none" w="med" len="med"/>
          </a:ln>
        </p:spPr>
      </p:cxnSp>
      <p:cxnSp>
        <p:nvCxnSpPr>
          <p:cNvPr id="124" name="Google Shape;124;p19"/>
          <p:cNvCxnSpPr/>
          <p:nvPr/>
        </p:nvCxnSpPr>
        <p:spPr>
          <a:xfrm flipH="1">
            <a:off x="6910225" y="2111438"/>
            <a:ext cx="559800" cy="323100"/>
          </a:xfrm>
          <a:prstGeom prst="straightConnector1">
            <a:avLst/>
          </a:prstGeom>
          <a:noFill/>
          <a:ln w="19050" cap="rnd" cmpd="sng">
            <a:solidFill>
              <a:schemeClr val="accent1"/>
            </a:solidFill>
            <a:prstDash val="dash"/>
            <a:round/>
            <a:headEnd type="none" w="med" len="med"/>
            <a:tailEnd type="none" w="med" len="med"/>
          </a:ln>
        </p:spPr>
      </p:cxnSp>
      <p:pic>
        <p:nvPicPr>
          <p:cNvPr id="125" name="Google Shape;125;p19"/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4422863" y="2732996"/>
            <a:ext cx="1019495" cy="1122001"/>
          </a:xfrm>
          <a:prstGeom prst="rect">
            <a:avLst/>
          </a:prstGeom>
          <a:noFill/>
          <a:ln>
            <a:noFill/>
          </a:ln>
        </p:spPr>
      </p:pic>
      <p:pic>
        <p:nvPicPr>
          <p:cNvPr id="126" name="Google Shape;126;p19"/>
          <p:cNvPicPr preferRelativeResize="0"/>
          <p:nvPr/>
        </p:nvPicPr>
        <p:blipFill>
          <a:blip r:embed="rId11">
            <a:alphaModFix/>
          </a:blip>
          <a:stretch>
            <a:fillRect/>
          </a:stretch>
        </p:blipFill>
        <p:spPr>
          <a:xfrm>
            <a:off x="7660716" y="3287994"/>
            <a:ext cx="430025" cy="599150"/>
          </a:xfrm>
          <a:prstGeom prst="rect">
            <a:avLst/>
          </a:prstGeom>
          <a:noFill/>
          <a:ln>
            <a:noFill/>
          </a:ln>
        </p:spPr>
      </p:pic>
      <p:pic>
        <p:nvPicPr>
          <p:cNvPr id="127" name="Google Shape;127;p19"/>
          <p:cNvPicPr preferRelativeResize="0"/>
          <p:nvPr/>
        </p:nvPicPr>
        <p:blipFill>
          <a:blip r:embed="rId12">
            <a:alphaModFix/>
          </a:blip>
          <a:stretch>
            <a:fillRect/>
          </a:stretch>
        </p:blipFill>
        <p:spPr>
          <a:xfrm>
            <a:off x="8034133" y="3448355"/>
            <a:ext cx="430025" cy="599150"/>
          </a:xfrm>
          <a:prstGeom prst="rect">
            <a:avLst/>
          </a:prstGeom>
          <a:noFill/>
          <a:ln>
            <a:noFill/>
          </a:ln>
        </p:spPr>
      </p:pic>
      <p:sp>
        <p:nvSpPr>
          <p:cNvPr id="128" name="Google Shape;128;p19"/>
          <p:cNvSpPr/>
          <p:nvPr/>
        </p:nvSpPr>
        <p:spPr>
          <a:xfrm>
            <a:off x="6114350" y="1645250"/>
            <a:ext cx="190800" cy="476700"/>
          </a:xfrm>
          <a:prstGeom prst="upDownArrow">
            <a:avLst>
              <a:gd name="adj1" fmla="val 50000"/>
              <a:gd name="adj2" fmla="val 50000"/>
            </a:avLst>
          </a:prstGeom>
          <a:gradFill>
            <a:gsLst>
              <a:gs pos="0">
                <a:schemeClr val="accent4"/>
              </a:gs>
              <a:gs pos="100000">
                <a:srgbClr val="00FFFF">
                  <a:alpha val="0"/>
                </a:srgbClr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4938380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številke diapozitiva 1">
            <a:extLst>
              <a:ext uri="{FF2B5EF4-FFF2-40B4-BE49-F238E27FC236}">
                <a16:creationId xmlns:a16="http://schemas.microsoft.com/office/drawing/2014/main" id="{E7E89680-94BF-46BA-B3B2-B23B5043661A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19</a:t>
            </a:fld>
            <a:endParaRPr lang="en"/>
          </a:p>
        </p:txBody>
      </p:sp>
      <p:pic>
        <p:nvPicPr>
          <p:cNvPr id="3" name="Slika 2">
            <a:hlinkClick r:id="rId2"/>
            <a:extLst>
              <a:ext uri="{FF2B5EF4-FFF2-40B4-BE49-F238E27FC236}">
                <a16:creationId xmlns:a16="http://schemas.microsoft.com/office/drawing/2014/main" id="{A4E5024D-EA0D-444A-9F05-C2E5920B5A6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57234" y="2238328"/>
            <a:ext cx="3629532" cy="6668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36707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4"/>
          <p:cNvSpPr txBox="1">
            <a:spLocks noGrp="1"/>
          </p:cNvSpPr>
          <p:nvPr>
            <p:ph type="title"/>
          </p:nvPr>
        </p:nvSpPr>
        <p:spPr>
          <a:xfrm>
            <a:off x="580550" y="205975"/>
            <a:ext cx="6014400" cy="8574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sl-SI" dirty="0"/>
              <a:t>Kaj je HTML?</a:t>
            </a:r>
            <a:endParaRPr dirty="0"/>
          </a:p>
        </p:txBody>
      </p:sp>
      <p:sp>
        <p:nvSpPr>
          <p:cNvPr id="73" name="Google Shape;73;p14"/>
          <p:cNvSpPr txBox="1">
            <a:spLocks noGrp="1"/>
          </p:cNvSpPr>
          <p:nvPr>
            <p:ph type="body" idx="1"/>
          </p:nvPr>
        </p:nvSpPr>
        <p:spPr>
          <a:xfrm>
            <a:off x="580550" y="1352550"/>
            <a:ext cx="6842226" cy="3155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sl-SI" sz="2400" b="1" dirty="0"/>
              <a:t>HTML je kratica za </a:t>
            </a:r>
            <a:r>
              <a:rPr lang="sl-SI" sz="2400" b="1" dirty="0" err="1"/>
              <a:t>HyperText</a:t>
            </a:r>
            <a:r>
              <a:rPr lang="sl-SI" sz="2400" b="1" dirty="0"/>
              <a:t> </a:t>
            </a:r>
            <a:r>
              <a:rPr lang="sl-SI" sz="2400" b="1" dirty="0" err="1"/>
              <a:t>Markup</a:t>
            </a:r>
            <a:r>
              <a:rPr lang="sl-SI" sz="2400" b="1" dirty="0"/>
              <a:t> </a:t>
            </a:r>
            <a:r>
              <a:rPr lang="sl-SI" sz="2400" b="1" dirty="0" err="1"/>
              <a:t>Language</a:t>
            </a:r>
            <a:r>
              <a:rPr lang="sl-SI" sz="2400" b="1" dirty="0"/>
              <a:t>, ki je označevalni jezik za izdelavo spletnih strani.</a:t>
            </a:r>
          </a:p>
        </p:txBody>
      </p:sp>
      <p:sp>
        <p:nvSpPr>
          <p:cNvPr id="75" name="Google Shape;75;p14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4B8C965-14E8-41DA-B195-AC9EC9D704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203" y="219421"/>
            <a:ext cx="6014400" cy="3720567"/>
          </a:xfrm>
        </p:spPr>
        <p:txBody>
          <a:bodyPr/>
          <a:lstStyle/>
          <a:p>
            <a:r>
              <a:rPr lang="sl-SI" dirty="0"/>
              <a:t>VAJA</a:t>
            </a:r>
            <a:br>
              <a:rPr lang="sl-SI" dirty="0"/>
            </a:br>
            <a:r>
              <a:rPr lang="sl-SI" dirty="0"/>
              <a:t/>
            </a:r>
            <a:br>
              <a:rPr lang="sl-SI" dirty="0"/>
            </a:br>
            <a:r>
              <a:rPr lang="sl-SI" dirty="0"/>
              <a:t>Razišči, </a:t>
            </a:r>
            <a:br>
              <a:rPr lang="sl-SI" dirty="0"/>
            </a:br>
            <a:r>
              <a:rPr lang="sl-SI" dirty="0"/>
              <a:t>kaj </a:t>
            </a:r>
            <a:br>
              <a:rPr lang="sl-SI" dirty="0"/>
            </a:br>
            <a:r>
              <a:rPr lang="sl-SI" dirty="0"/>
              <a:t>naredi </a:t>
            </a:r>
            <a:br>
              <a:rPr lang="sl-SI" dirty="0"/>
            </a:br>
            <a:r>
              <a:rPr lang="sl-SI" dirty="0"/>
              <a:t>značka </a:t>
            </a:r>
            <a:r>
              <a:rPr lang="sl-SI"/>
              <a:t/>
            </a:r>
            <a:br>
              <a:rPr lang="sl-SI"/>
            </a:br>
            <a:r>
              <a:rPr lang="sl-SI"/>
              <a:t>&lt;BR&gt;.</a:t>
            </a:r>
            <a:endParaRPr lang="sl-SI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02A9BDDB-1625-425F-B75E-A5E92C416EF8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20</a:t>
            </a:fld>
            <a:endParaRPr lang="en"/>
          </a:p>
        </p:txBody>
      </p:sp>
      <p:pic>
        <p:nvPicPr>
          <p:cNvPr id="6" name="Slika 5">
            <a:extLst>
              <a:ext uri="{FF2B5EF4-FFF2-40B4-BE49-F238E27FC236}">
                <a16:creationId xmlns:a16="http://schemas.microsoft.com/office/drawing/2014/main" id="{3928D807-F2A1-40C1-BC28-67C5E37EC0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02628" y="411480"/>
            <a:ext cx="7026656" cy="4632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8521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5"/>
          <p:cNvSpPr txBox="1">
            <a:spLocks noGrp="1"/>
          </p:cNvSpPr>
          <p:nvPr>
            <p:ph type="subTitle" idx="4294967295"/>
          </p:nvPr>
        </p:nvSpPr>
        <p:spPr>
          <a:xfrm>
            <a:off x="480733" y="345500"/>
            <a:ext cx="5150448" cy="1499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>
              <a:buNone/>
            </a:pPr>
            <a:r>
              <a:rPr lang="sl-SI" sz="2800" b="1" dirty="0"/>
              <a:t>Datoteka HTML je običajna znakovna datoteka, kar pomeni, da jo lahko odpremo in urejamo s poljubnimi urejevalniki besedil. </a:t>
            </a:r>
          </a:p>
          <a:p>
            <a:pPr marL="0" lvl="0" indent="0">
              <a:buNone/>
            </a:pPr>
            <a:endParaRPr lang="sl-SI" sz="2800" b="1" dirty="0"/>
          </a:p>
          <a:p>
            <a:pPr marL="0" lvl="0" indent="0">
              <a:buNone/>
            </a:pPr>
            <a:r>
              <a:rPr lang="sl-SI" sz="2800" b="1" dirty="0"/>
              <a:t>Datoteke v HTML imajo končnico .</a:t>
            </a:r>
            <a:r>
              <a:rPr lang="sl-SI" sz="2800" b="1" dirty="0" err="1"/>
              <a:t>htm</a:t>
            </a:r>
            <a:r>
              <a:rPr lang="sl-SI" sz="2800" b="1" dirty="0"/>
              <a:t> ali .html.</a:t>
            </a:r>
            <a:endParaRPr sz="2800" b="1" dirty="0"/>
          </a:p>
        </p:txBody>
      </p:sp>
      <p:sp>
        <p:nvSpPr>
          <p:cNvPr id="83" name="Google Shape;83;p15"/>
          <p:cNvSpPr txBox="1">
            <a:spLocks noGrp="1"/>
          </p:cNvSpPr>
          <p:nvPr>
            <p:ph type="sldNum" idx="12"/>
          </p:nvPr>
        </p:nvSpPr>
        <p:spPr>
          <a:xfrm>
            <a:off x="8480584" y="4749851"/>
            <a:ext cx="548700" cy="3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pic>
        <p:nvPicPr>
          <p:cNvPr id="1026" name="Picture 2" descr="Rezultat iskanja slik za notepad ++">
            <a:extLst>
              <a:ext uri="{FF2B5EF4-FFF2-40B4-BE49-F238E27FC236}">
                <a16:creationId xmlns:a16="http://schemas.microsoft.com/office/drawing/2014/main" id="{9422D08A-9153-4736-A58A-A0698CE8DD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4490" y="345500"/>
            <a:ext cx="2019300" cy="1457325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C669DE5-3EFA-433C-9B41-0F5F83B397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0550" y="205975"/>
            <a:ext cx="6429850" cy="857400"/>
          </a:xfrm>
        </p:spPr>
        <p:txBody>
          <a:bodyPr/>
          <a:lstStyle/>
          <a:p>
            <a:r>
              <a:rPr lang="sl-SI" dirty="0"/>
              <a:t>Osnovna zgradba spletne strani</a:t>
            </a:r>
          </a:p>
        </p:txBody>
      </p:sp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7710" y="1154430"/>
            <a:ext cx="5035390" cy="315510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&lt;!DOCTYPE html&gt;</a:t>
            </a:r>
          </a:p>
          <a:p>
            <a:pPr marL="101600" indent="0">
              <a:buNone/>
            </a:pPr>
            <a:r>
              <a:rPr lang="sl-SI" b="1" dirty="0"/>
              <a:t>&lt;HTML&gt;</a:t>
            </a:r>
          </a:p>
          <a:p>
            <a:pPr marL="101600" indent="0">
              <a:buNone/>
            </a:pPr>
            <a:r>
              <a:rPr lang="sl-SI" b="1" dirty="0"/>
              <a:t>       &lt;HEAD&gt;</a:t>
            </a:r>
          </a:p>
          <a:p>
            <a:pPr marL="101600" indent="0">
              <a:buNone/>
            </a:pPr>
            <a:r>
              <a:rPr lang="sl-SI" b="1" dirty="0"/>
              <a:t>          Informacije o spletni strani</a:t>
            </a:r>
          </a:p>
          <a:p>
            <a:pPr marL="101600" indent="0">
              <a:buNone/>
            </a:pPr>
            <a:r>
              <a:rPr lang="sl-SI" b="1" dirty="0"/>
              <a:t>       &lt;/HEAD&gt;</a:t>
            </a:r>
          </a:p>
          <a:p>
            <a:pPr marL="101600" indent="0">
              <a:buNone/>
            </a:pPr>
            <a:r>
              <a:rPr lang="sl-SI" b="1" dirty="0"/>
              <a:t>       &lt;BODY&gt;</a:t>
            </a:r>
          </a:p>
          <a:p>
            <a:pPr marL="101600" indent="0">
              <a:buNone/>
            </a:pPr>
            <a:r>
              <a:rPr lang="sl-SI" b="1" dirty="0"/>
              <a:t>          Vsebina predstavitvene strani</a:t>
            </a:r>
          </a:p>
          <a:p>
            <a:pPr marL="101600" indent="0">
              <a:buNone/>
            </a:pPr>
            <a:r>
              <a:rPr lang="sl-SI" b="1" dirty="0"/>
              <a:t>       &lt;/BODY&gt;</a:t>
            </a:r>
          </a:p>
          <a:p>
            <a:pPr marL="101600" indent="0">
              <a:buNone/>
            </a:pPr>
            <a:r>
              <a:rPr lang="sl-SI" b="1" dirty="0"/>
              <a:t>&lt;/HTML&gt;</a:t>
            </a: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4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1336676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1B2CF2-801E-415A-A480-A9AFDF253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Glava</a:t>
            </a:r>
          </a:p>
        </p:txBody>
      </p:sp>
      <p:grpSp>
        <p:nvGrpSpPr>
          <p:cNvPr id="3" name="Google Shape;521;p39">
            <a:extLst>
              <a:ext uri="{FF2B5EF4-FFF2-40B4-BE49-F238E27FC236}">
                <a16:creationId xmlns:a16="http://schemas.microsoft.com/office/drawing/2014/main" id="{23630A7D-BE10-411F-881A-B6A63A926104}"/>
              </a:ext>
            </a:extLst>
          </p:cNvPr>
          <p:cNvGrpSpPr/>
          <p:nvPr/>
        </p:nvGrpSpPr>
        <p:grpSpPr>
          <a:xfrm>
            <a:off x="5532120" y="863732"/>
            <a:ext cx="1431700" cy="3574867"/>
            <a:chOff x="3386850" y="2264625"/>
            <a:chExt cx="203950" cy="509250"/>
          </a:xfrm>
        </p:grpSpPr>
        <p:sp>
          <p:nvSpPr>
            <p:cNvPr id="4" name="Google Shape;522;p39">
              <a:extLst>
                <a:ext uri="{FF2B5EF4-FFF2-40B4-BE49-F238E27FC236}">
                  <a16:creationId xmlns:a16="http://schemas.microsoft.com/office/drawing/2014/main" id="{6B9B0706-93D9-408B-8648-BC3FFC55F3B5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23;p39">
              <a:extLst>
                <a:ext uri="{FF2B5EF4-FFF2-40B4-BE49-F238E27FC236}">
                  <a16:creationId xmlns:a16="http://schemas.microsoft.com/office/drawing/2014/main" id="{03F078A0-DCBE-4909-BDEA-1B058F5928D6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9280351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7710" y="1154430"/>
            <a:ext cx="503539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&lt;HEAD&gt;</a:t>
            </a:r>
          </a:p>
          <a:p>
            <a:pPr marL="101600" indent="0">
              <a:buNone/>
            </a:pPr>
            <a:r>
              <a:rPr lang="sl-SI" b="1" dirty="0"/>
              <a:t>          &lt;TITLE&gt; Pozdravljeni! </a:t>
            </a:r>
            <a:r>
              <a:rPr lang="sl-SI" b="1" dirty="0">
                <a:sym typeface="Wingdings" panose="05000000000000000000" pitchFamily="2" charset="2"/>
              </a:rPr>
              <a:t>:) &lt;/TITLE&gt;</a:t>
            </a:r>
            <a:endParaRPr lang="sl-SI" b="1" dirty="0"/>
          </a:p>
          <a:p>
            <a:pPr marL="101600" indent="0">
              <a:buNone/>
            </a:pPr>
            <a:r>
              <a:rPr lang="sl-SI" b="1" dirty="0"/>
              <a:t>&lt;/HEAD&gt;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r>
              <a:rPr lang="sl-SI" b="1" dirty="0"/>
              <a:t>Značka &lt;TITLE&gt; podaja vsebino, ki se izpiše v naslovni vrstici pregledovalnika (ime spletne strani). </a:t>
            </a:r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6</a:t>
            </a:fld>
            <a:endParaRPr lang="en"/>
          </a:p>
        </p:txBody>
      </p:sp>
      <p:pic>
        <p:nvPicPr>
          <p:cNvPr id="9" name="Slika 8">
            <a:extLst>
              <a:ext uri="{FF2B5EF4-FFF2-40B4-BE49-F238E27FC236}">
                <a16:creationId xmlns:a16="http://schemas.microsoft.com/office/drawing/2014/main" id="{140EEB33-B7AE-4442-A838-4C1DBF9C3C6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b="91504"/>
          <a:stretch/>
        </p:blipFill>
        <p:spPr>
          <a:xfrm>
            <a:off x="783428" y="3225165"/>
            <a:ext cx="7026656" cy="39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2301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7710" y="1154430"/>
            <a:ext cx="747379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&lt;HEAD&gt;</a:t>
            </a:r>
          </a:p>
          <a:p>
            <a:pPr marL="101600" indent="0">
              <a:buNone/>
            </a:pPr>
            <a:r>
              <a:rPr lang="sl-SI" b="1" dirty="0"/>
              <a:t>          &lt;META NAME="</a:t>
            </a:r>
            <a:r>
              <a:rPr lang="sl-SI" b="1" dirty="0" err="1"/>
              <a:t>Author</a:t>
            </a:r>
            <a:r>
              <a:rPr lang="sl-SI" b="1" dirty="0"/>
              <a:t>" CONTENT=„Vesna Gartner"&gt; </a:t>
            </a:r>
          </a:p>
          <a:p>
            <a:pPr marL="101600" indent="0">
              <a:buNone/>
            </a:pPr>
            <a:r>
              <a:rPr lang="sl-SI" b="1" dirty="0"/>
              <a:t>&lt;/HEAD&gt;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r>
              <a:rPr lang="sl-SI" b="1" dirty="0"/>
              <a:t>Značka META je namenjen strežnikom za prepoznavanje spletnih strani, npr. za ugotavljanje avtorja, jezika, </a:t>
            </a:r>
            <a:r>
              <a:rPr lang="sl-SI" b="1" dirty="0" smtClean="0"/>
              <a:t>ključnih </a:t>
            </a:r>
            <a:r>
              <a:rPr lang="sl-SI" b="1" dirty="0"/>
              <a:t>besed</a:t>
            </a:r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7</a:t>
            </a:fld>
            <a:endParaRPr lang="en"/>
          </a:p>
        </p:txBody>
      </p:sp>
    </p:spTree>
    <p:extLst>
      <p:ext uri="{BB962C8B-B14F-4D97-AF65-F5344CB8AC3E}">
        <p14:creationId xmlns:p14="http://schemas.microsoft.com/office/powerpoint/2010/main" val="28616139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značba mesta besedila 2">
            <a:extLst>
              <a:ext uri="{FF2B5EF4-FFF2-40B4-BE49-F238E27FC236}">
                <a16:creationId xmlns:a16="http://schemas.microsoft.com/office/drawing/2014/main" id="{3D8C1EEC-A27C-4F9A-980F-DFD07DB383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7710" y="1154430"/>
            <a:ext cx="8014810" cy="2876550"/>
          </a:xfrm>
        </p:spPr>
        <p:txBody>
          <a:bodyPr/>
          <a:lstStyle/>
          <a:p>
            <a:pPr marL="101600" indent="0">
              <a:buNone/>
            </a:pPr>
            <a:r>
              <a:rPr lang="sl-SI" b="1" dirty="0"/>
              <a:t>&lt;HEAD&gt;</a:t>
            </a:r>
          </a:p>
          <a:p>
            <a:pPr marL="101600" indent="0">
              <a:buNone/>
            </a:pPr>
            <a:r>
              <a:rPr lang="sl-SI" b="1" dirty="0"/>
              <a:t>          	&lt;META NAME="</a:t>
            </a:r>
            <a:r>
              <a:rPr lang="sl-SI" b="1" dirty="0" err="1"/>
              <a:t>Author</a:t>
            </a:r>
            <a:r>
              <a:rPr lang="sl-SI" b="1" dirty="0"/>
              <a:t>" CONTENT=„Vesna Gartner"&gt;</a:t>
            </a:r>
          </a:p>
          <a:p>
            <a:pPr marL="101600" indent="0">
              <a:buNone/>
            </a:pPr>
            <a:r>
              <a:rPr lang="sl-SI" b="1" dirty="0"/>
              <a:t> 	</a:t>
            </a:r>
            <a:r>
              <a:rPr lang="en-US" b="1" dirty="0"/>
              <a:t>&lt;META HTTP-EQUIV="Content-Type" </a:t>
            </a:r>
            <a:r>
              <a:rPr lang="sl-SI" b="1" dirty="0"/>
              <a:t>	</a:t>
            </a:r>
            <a:r>
              <a:rPr lang="en-US" b="1" dirty="0"/>
              <a:t>CONTENT="text/html; charset=UTF-8"&gt;</a:t>
            </a:r>
            <a:endParaRPr lang="sl-SI" b="1" dirty="0"/>
          </a:p>
          <a:p>
            <a:pPr marL="101600" indent="0">
              <a:buNone/>
            </a:pPr>
            <a:r>
              <a:rPr lang="sl-SI" b="1" dirty="0"/>
              <a:t>&lt;/HEAD&gt;</a:t>
            </a:r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  <a:p>
            <a:pPr marL="101600" indent="0">
              <a:buNone/>
            </a:pPr>
            <a:endParaRPr lang="sl-SI" b="1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2B025ACC-53E0-45A8-A04C-07F33D016E9F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 smtClean="0"/>
              <a:t>8</a:t>
            </a:fld>
            <a:endParaRPr lang="en" dirty="0"/>
          </a:p>
        </p:txBody>
      </p:sp>
    </p:spTree>
    <p:extLst>
      <p:ext uri="{BB962C8B-B14F-4D97-AF65-F5344CB8AC3E}">
        <p14:creationId xmlns:p14="http://schemas.microsoft.com/office/powerpoint/2010/main" val="40652624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91B2CF2-801E-415A-A480-A9AFDF253F7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/>
              <a:t>TELO</a:t>
            </a:r>
          </a:p>
        </p:txBody>
      </p:sp>
      <p:grpSp>
        <p:nvGrpSpPr>
          <p:cNvPr id="3" name="Google Shape;521;p39">
            <a:extLst>
              <a:ext uri="{FF2B5EF4-FFF2-40B4-BE49-F238E27FC236}">
                <a16:creationId xmlns:a16="http://schemas.microsoft.com/office/drawing/2014/main" id="{23630A7D-BE10-411F-881A-B6A63A926104}"/>
              </a:ext>
            </a:extLst>
          </p:cNvPr>
          <p:cNvGrpSpPr/>
          <p:nvPr/>
        </p:nvGrpSpPr>
        <p:grpSpPr>
          <a:xfrm>
            <a:off x="5532120" y="863732"/>
            <a:ext cx="1431700" cy="3574867"/>
            <a:chOff x="3386850" y="2264625"/>
            <a:chExt cx="203950" cy="509250"/>
          </a:xfrm>
        </p:grpSpPr>
        <p:sp>
          <p:nvSpPr>
            <p:cNvPr id="4" name="Google Shape;522;p39">
              <a:extLst>
                <a:ext uri="{FF2B5EF4-FFF2-40B4-BE49-F238E27FC236}">
                  <a16:creationId xmlns:a16="http://schemas.microsoft.com/office/drawing/2014/main" id="{6B9B0706-93D9-408B-8648-BC3FFC55F3B5}"/>
                </a:ext>
              </a:extLst>
            </p:cNvPr>
            <p:cNvSpPr/>
            <p:nvPr/>
          </p:nvSpPr>
          <p:spPr>
            <a:xfrm>
              <a:off x="3386850" y="2370850"/>
              <a:ext cx="203950" cy="403025"/>
            </a:xfrm>
            <a:custGeom>
              <a:avLst/>
              <a:gdLst/>
              <a:ahLst/>
              <a:cxnLst/>
              <a:rect l="l" t="t" r="r" b="b"/>
              <a:pathLst>
                <a:path w="8158" h="16121" extrusionOk="0">
                  <a:moveTo>
                    <a:pt x="3249" y="1"/>
                  </a:moveTo>
                  <a:lnTo>
                    <a:pt x="3004" y="50"/>
                  </a:lnTo>
                  <a:lnTo>
                    <a:pt x="2785" y="99"/>
                  </a:lnTo>
                  <a:lnTo>
                    <a:pt x="2565" y="172"/>
                  </a:lnTo>
                  <a:lnTo>
                    <a:pt x="2369" y="269"/>
                  </a:lnTo>
                  <a:lnTo>
                    <a:pt x="2174" y="367"/>
                  </a:lnTo>
                  <a:lnTo>
                    <a:pt x="1979" y="465"/>
                  </a:lnTo>
                  <a:lnTo>
                    <a:pt x="1808" y="587"/>
                  </a:lnTo>
                  <a:lnTo>
                    <a:pt x="1637" y="734"/>
                  </a:lnTo>
                  <a:lnTo>
                    <a:pt x="1490" y="880"/>
                  </a:lnTo>
                  <a:lnTo>
                    <a:pt x="1344" y="1027"/>
                  </a:lnTo>
                  <a:lnTo>
                    <a:pt x="1075" y="1369"/>
                  </a:lnTo>
                  <a:lnTo>
                    <a:pt x="855" y="1784"/>
                  </a:lnTo>
                  <a:lnTo>
                    <a:pt x="660" y="2199"/>
                  </a:lnTo>
                  <a:lnTo>
                    <a:pt x="489" y="2687"/>
                  </a:lnTo>
                  <a:lnTo>
                    <a:pt x="342" y="3176"/>
                  </a:lnTo>
                  <a:lnTo>
                    <a:pt x="245" y="3738"/>
                  </a:lnTo>
                  <a:lnTo>
                    <a:pt x="147" y="4299"/>
                  </a:lnTo>
                  <a:lnTo>
                    <a:pt x="74" y="4910"/>
                  </a:lnTo>
                  <a:lnTo>
                    <a:pt x="49" y="5545"/>
                  </a:lnTo>
                  <a:lnTo>
                    <a:pt x="25" y="6204"/>
                  </a:lnTo>
                  <a:lnTo>
                    <a:pt x="0" y="6888"/>
                  </a:lnTo>
                  <a:lnTo>
                    <a:pt x="25" y="7035"/>
                  </a:lnTo>
                  <a:lnTo>
                    <a:pt x="49" y="7181"/>
                  </a:lnTo>
                  <a:lnTo>
                    <a:pt x="98" y="7328"/>
                  </a:lnTo>
                  <a:lnTo>
                    <a:pt x="171" y="7425"/>
                  </a:lnTo>
                  <a:lnTo>
                    <a:pt x="269" y="7523"/>
                  </a:lnTo>
                  <a:lnTo>
                    <a:pt x="391" y="7596"/>
                  </a:lnTo>
                  <a:lnTo>
                    <a:pt x="513" y="7645"/>
                  </a:lnTo>
                  <a:lnTo>
                    <a:pt x="660" y="7670"/>
                  </a:lnTo>
                  <a:lnTo>
                    <a:pt x="806" y="7645"/>
                  </a:lnTo>
                  <a:lnTo>
                    <a:pt x="928" y="7596"/>
                  </a:lnTo>
                  <a:lnTo>
                    <a:pt x="1051" y="7523"/>
                  </a:lnTo>
                  <a:lnTo>
                    <a:pt x="1148" y="7425"/>
                  </a:lnTo>
                  <a:lnTo>
                    <a:pt x="1222" y="7328"/>
                  </a:lnTo>
                  <a:lnTo>
                    <a:pt x="1270" y="7181"/>
                  </a:lnTo>
                  <a:lnTo>
                    <a:pt x="1295" y="7035"/>
                  </a:lnTo>
                  <a:lnTo>
                    <a:pt x="1319" y="6888"/>
                  </a:lnTo>
                  <a:lnTo>
                    <a:pt x="1344" y="6278"/>
                  </a:lnTo>
                  <a:lnTo>
                    <a:pt x="1417" y="5569"/>
                  </a:lnTo>
                  <a:lnTo>
                    <a:pt x="1515" y="4861"/>
                  </a:lnTo>
                  <a:lnTo>
                    <a:pt x="1637" y="4153"/>
                  </a:lnTo>
                  <a:lnTo>
                    <a:pt x="1759" y="3542"/>
                  </a:lnTo>
                  <a:lnTo>
                    <a:pt x="1881" y="3029"/>
                  </a:lnTo>
                  <a:lnTo>
                    <a:pt x="2003" y="2687"/>
                  </a:lnTo>
                  <a:lnTo>
                    <a:pt x="2052" y="2614"/>
                  </a:lnTo>
                  <a:lnTo>
                    <a:pt x="2101" y="2590"/>
                  </a:lnTo>
                  <a:lnTo>
                    <a:pt x="2101" y="2639"/>
                  </a:lnTo>
                  <a:lnTo>
                    <a:pt x="2125" y="2736"/>
                  </a:lnTo>
                  <a:lnTo>
                    <a:pt x="2125" y="3151"/>
                  </a:lnTo>
                  <a:lnTo>
                    <a:pt x="2076" y="4568"/>
                  </a:lnTo>
                  <a:lnTo>
                    <a:pt x="1954" y="6595"/>
                  </a:lnTo>
                  <a:lnTo>
                    <a:pt x="1832" y="8866"/>
                  </a:lnTo>
                  <a:lnTo>
                    <a:pt x="1539" y="13165"/>
                  </a:lnTo>
                  <a:lnTo>
                    <a:pt x="1392" y="15119"/>
                  </a:lnTo>
                  <a:lnTo>
                    <a:pt x="1392" y="15290"/>
                  </a:lnTo>
                  <a:lnTo>
                    <a:pt x="1417" y="15461"/>
                  </a:lnTo>
                  <a:lnTo>
                    <a:pt x="1466" y="15607"/>
                  </a:lnTo>
                  <a:lnTo>
                    <a:pt x="1563" y="15754"/>
                  </a:lnTo>
                  <a:lnTo>
                    <a:pt x="1661" y="15900"/>
                  </a:lnTo>
                  <a:lnTo>
                    <a:pt x="1783" y="15998"/>
                  </a:lnTo>
                  <a:lnTo>
                    <a:pt x="1930" y="16071"/>
                  </a:lnTo>
                  <a:lnTo>
                    <a:pt x="2101" y="16120"/>
                  </a:lnTo>
                  <a:lnTo>
                    <a:pt x="2394" y="16120"/>
                  </a:lnTo>
                  <a:lnTo>
                    <a:pt x="2516" y="16071"/>
                  </a:lnTo>
                  <a:lnTo>
                    <a:pt x="2662" y="15998"/>
                  </a:lnTo>
                  <a:lnTo>
                    <a:pt x="2785" y="15925"/>
                  </a:lnTo>
                  <a:lnTo>
                    <a:pt x="2882" y="15803"/>
                  </a:lnTo>
                  <a:lnTo>
                    <a:pt x="2956" y="15680"/>
                  </a:lnTo>
                  <a:lnTo>
                    <a:pt x="3029" y="15534"/>
                  </a:lnTo>
                  <a:lnTo>
                    <a:pt x="3053" y="15387"/>
                  </a:lnTo>
                  <a:lnTo>
                    <a:pt x="3713" y="8549"/>
                  </a:lnTo>
                  <a:lnTo>
                    <a:pt x="3737" y="8476"/>
                  </a:lnTo>
                  <a:lnTo>
                    <a:pt x="3786" y="8354"/>
                  </a:lnTo>
                  <a:lnTo>
                    <a:pt x="3835" y="8305"/>
                  </a:lnTo>
                  <a:lnTo>
                    <a:pt x="3884" y="8231"/>
                  </a:lnTo>
                  <a:lnTo>
                    <a:pt x="3981" y="8207"/>
                  </a:lnTo>
                  <a:lnTo>
                    <a:pt x="4079" y="8183"/>
                  </a:lnTo>
                  <a:lnTo>
                    <a:pt x="4177" y="8207"/>
                  </a:lnTo>
                  <a:lnTo>
                    <a:pt x="4274" y="8231"/>
                  </a:lnTo>
                  <a:lnTo>
                    <a:pt x="4323" y="8305"/>
                  </a:lnTo>
                  <a:lnTo>
                    <a:pt x="4372" y="8354"/>
                  </a:lnTo>
                  <a:lnTo>
                    <a:pt x="4421" y="8476"/>
                  </a:lnTo>
                  <a:lnTo>
                    <a:pt x="4445" y="8549"/>
                  </a:lnTo>
                  <a:lnTo>
                    <a:pt x="5105" y="15387"/>
                  </a:lnTo>
                  <a:lnTo>
                    <a:pt x="5129" y="15534"/>
                  </a:lnTo>
                  <a:lnTo>
                    <a:pt x="5202" y="15680"/>
                  </a:lnTo>
                  <a:lnTo>
                    <a:pt x="5276" y="15803"/>
                  </a:lnTo>
                  <a:lnTo>
                    <a:pt x="5373" y="15925"/>
                  </a:lnTo>
                  <a:lnTo>
                    <a:pt x="5496" y="15998"/>
                  </a:lnTo>
                  <a:lnTo>
                    <a:pt x="5642" y="16071"/>
                  </a:lnTo>
                  <a:lnTo>
                    <a:pt x="5764" y="16120"/>
                  </a:lnTo>
                  <a:lnTo>
                    <a:pt x="6057" y="16120"/>
                  </a:lnTo>
                  <a:lnTo>
                    <a:pt x="6228" y="16071"/>
                  </a:lnTo>
                  <a:lnTo>
                    <a:pt x="6375" y="15998"/>
                  </a:lnTo>
                  <a:lnTo>
                    <a:pt x="6497" y="15900"/>
                  </a:lnTo>
                  <a:lnTo>
                    <a:pt x="6595" y="15754"/>
                  </a:lnTo>
                  <a:lnTo>
                    <a:pt x="6692" y="15607"/>
                  </a:lnTo>
                  <a:lnTo>
                    <a:pt x="6741" y="15461"/>
                  </a:lnTo>
                  <a:lnTo>
                    <a:pt x="6766" y="15290"/>
                  </a:lnTo>
                  <a:lnTo>
                    <a:pt x="6766" y="15119"/>
                  </a:lnTo>
                  <a:lnTo>
                    <a:pt x="6619" y="13165"/>
                  </a:lnTo>
                  <a:lnTo>
                    <a:pt x="6350" y="8915"/>
                  </a:lnTo>
                  <a:lnTo>
                    <a:pt x="6204" y="6619"/>
                  </a:lnTo>
                  <a:lnTo>
                    <a:pt x="6106" y="4617"/>
                  </a:lnTo>
                  <a:lnTo>
                    <a:pt x="6057" y="3176"/>
                  </a:lnTo>
                  <a:lnTo>
                    <a:pt x="6057" y="2761"/>
                  </a:lnTo>
                  <a:lnTo>
                    <a:pt x="6057" y="2590"/>
                  </a:lnTo>
                  <a:lnTo>
                    <a:pt x="6106" y="2590"/>
                  </a:lnTo>
                  <a:lnTo>
                    <a:pt x="6155" y="2687"/>
                  </a:lnTo>
                  <a:lnTo>
                    <a:pt x="6253" y="3005"/>
                  </a:lnTo>
                  <a:lnTo>
                    <a:pt x="6399" y="3493"/>
                  </a:lnTo>
                  <a:lnTo>
                    <a:pt x="6521" y="4128"/>
                  </a:lnTo>
                  <a:lnTo>
                    <a:pt x="6643" y="4837"/>
                  </a:lnTo>
                  <a:lnTo>
                    <a:pt x="6741" y="5569"/>
                  </a:lnTo>
                  <a:lnTo>
                    <a:pt x="6814" y="6278"/>
                  </a:lnTo>
                  <a:lnTo>
                    <a:pt x="6839" y="6888"/>
                  </a:lnTo>
                  <a:lnTo>
                    <a:pt x="6863" y="7035"/>
                  </a:lnTo>
                  <a:lnTo>
                    <a:pt x="6888" y="7181"/>
                  </a:lnTo>
                  <a:lnTo>
                    <a:pt x="6936" y="7328"/>
                  </a:lnTo>
                  <a:lnTo>
                    <a:pt x="7010" y="7425"/>
                  </a:lnTo>
                  <a:lnTo>
                    <a:pt x="7107" y="7523"/>
                  </a:lnTo>
                  <a:lnTo>
                    <a:pt x="7230" y="7596"/>
                  </a:lnTo>
                  <a:lnTo>
                    <a:pt x="7352" y="7645"/>
                  </a:lnTo>
                  <a:lnTo>
                    <a:pt x="7498" y="7670"/>
                  </a:lnTo>
                  <a:lnTo>
                    <a:pt x="7645" y="7645"/>
                  </a:lnTo>
                  <a:lnTo>
                    <a:pt x="7767" y="7596"/>
                  </a:lnTo>
                  <a:lnTo>
                    <a:pt x="7889" y="7523"/>
                  </a:lnTo>
                  <a:lnTo>
                    <a:pt x="7987" y="7425"/>
                  </a:lnTo>
                  <a:lnTo>
                    <a:pt x="8060" y="7328"/>
                  </a:lnTo>
                  <a:lnTo>
                    <a:pt x="8109" y="7181"/>
                  </a:lnTo>
                  <a:lnTo>
                    <a:pt x="8133" y="7035"/>
                  </a:lnTo>
                  <a:lnTo>
                    <a:pt x="8158" y="6888"/>
                  </a:lnTo>
                  <a:lnTo>
                    <a:pt x="8133" y="5520"/>
                  </a:lnTo>
                  <a:lnTo>
                    <a:pt x="8109" y="4885"/>
                  </a:lnTo>
                  <a:lnTo>
                    <a:pt x="8060" y="4299"/>
                  </a:lnTo>
                  <a:lnTo>
                    <a:pt x="7987" y="3713"/>
                  </a:lnTo>
                  <a:lnTo>
                    <a:pt x="7889" y="3176"/>
                  </a:lnTo>
                  <a:lnTo>
                    <a:pt x="7767" y="2663"/>
                  </a:lnTo>
                  <a:lnTo>
                    <a:pt x="7620" y="2174"/>
                  </a:lnTo>
                  <a:lnTo>
                    <a:pt x="7425" y="1759"/>
                  </a:lnTo>
                  <a:lnTo>
                    <a:pt x="7205" y="1369"/>
                  </a:lnTo>
                  <a:lnTo>
                    <a:pt x="7083" y="1173"/>
                  </a:lnTo>
                  <a:lnTo>
                    <a:pt x="6936" y="1002"/>
                  </a:lnTo>
                  <a:lnTo>
                    <a:pt x="6790" y="856"/>
                  </a:lnTo>
                  <a:lnTo>
                    <a:pt x="6643" y="709"/>
                  </a:lnTo>
                  <a:lnTo>
                    <a:pt x="6472" y="563"/>
                  </a:lnTo>
                  <a:lnTo>
                    <a:pt x="6277" y="440"/>
                  </a:lnTo>
                  <a:lnTo>
                    <a:pt x="6082" y="343"/>
                  </a:lnTo>
                  <a:lnTo>
                    <a:pt x="5886" y="245"/>
                  </a:lnTo>
                  <a:lnTo>
                    <a:pt x="5666" y="172"/>
                  </a:lnTo>
                  <a:lnTo>
                    <a:pt x="5422" y="99"/>
                  </a:lnTo>
                  <a:lnTo>
                    <a:pt x="5178" y="50"/>
                  </a:lnTo>
                  <a:lnTo>
                    <a:pt x="4909" y="1"/>
                  </a:lnTo>
                  <a:lnTo>
                    <a:pt x="4714" y="74"/>
                  </a:lnTo>
                  <a:lnTo>
                    <a:pt x="4519" y="147"/>
                  </a:lnTo>
                  <a:lnTo>
                    <a:pt x="4299" y="196"/>
                  </a:lnTo>
                  <a:lnTo>
                    <a:pt x="3859" y="196"/>
                  </a:lnTo>
                  <a:lnTo>
                    <a:pt x="3664" y="147"/>
                  </a:lnTo>
                  <a:lnTo>
                    <a:pt x="3444" y="99"/>
                  </a:lnTo>
                  <a:lnTo>
                    <a:pt x="3249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" name="Google Shape;523;p39">
              <a:extLst>
                <a:ext uri="{FF2B5EF4-FFF2-40B4-BE49-F238E27FC236}">
                  <a16:creationId xmlns:a16="http://schemas.microsoft.com/office/drawing/2014/main" id="{03F078A0-DCBE-4909-BDEA-1B058F5928D6}"/>
                </a:ext>
              </a:extLst>
            </p:cNvPr>
            <p:cNvSpPr/>
            <p:nvPr/>
          </p:nvSpPr>
          <p:spPr>
            <a:xfrm>
              <a:off x="3446075" y="2264625"/>
              <a:ext cx="85500" cy="94050"/>
            </a:xfrm>
            <a:custGeom>
              <a:avLst/>
              <a:gdLst/>
              <a:ahLst/>
              <a:cxnLst/>
              <a:rect l="l" t="t" r="r" b="b"/>
              <a:pathLst>
                <a:path w="3420" h="3762" extrusionOk="0">
                  <a:moveTo>
                    <a:pt x="1539" y="0"/>
                  </a:moveTo>
                  <a:lnTo>
                    <a:pt x="1368" y="25"/>
                  </a:lnTo>
                  <a:lnTo>
                    <a:pt x="1197" y="49"/>
                  </a:lnTo>
                  <a:lnTo>
                    <a:pt x="1051" y="122"/>
                  </a:lnTo>
                  <a:lnTo>
                    <a:pt x="904" y="171"/>
                  </a:lnTo>
                  <a:lnTo>
                    <a:pt x="757" y="269"/>
                  </a:lnTo>
                  <a:lnTo>
                    <a:pt x="611" y="342"/>
                  </a:lnTo>
                  <a:lnTo>
                    <a:pt x="489" y="464"/>
                  </a:lnTo>
                  <a:lnTo>
                    <a:pt x="391" y="586"/>
                  </a:lnTo>
                  <a:lnTo>
                    <a:pt x="293" y="708"/>
                  </a:lnTo>
                  <a:lnTo>
                    <a:pt x="196" y="855"/>
                  </a:lnTo>
                  <a:lnTo>
                    <a:pt x="122" y="1002"/>
                  </a:lnTo>
                  <a:lnTo>
                    <a:pt x="74" y="1148"/>
                  </a:lnTo>
                  <a:lnTo>
                    <a:pt x="25" y="1319"/>
                  </a:lnTo>
                  <a:lnTo>
                    <a:pt x="0" y="1514"/>
                  </a:lnTo>
                  <a:lnTo>
                    <a:pt x="0" y="1710"/>
                  </a:lnTo>
                  <a:lnTo>
                    <a:pt x="0" y="1905"/>
                  </a:lnTo>
                  <a:lnTo>
                    <a:pt x="25" y="2101"/>
                  </a:lnTo>
                  <a:lnTo>
                    <a:pt x="74" y="2272"/>
                  </a:lnTo>
                  <a:lnTo>
                    <a:pt x="122" y="2467"/>
                  </a:lnTo>
                  <a:lnTo>
                    <a:pt x="196" y="2638"/>
                  </a:lnTo>
                  <a:lnTo>
                    <a:pt x="293" y="2809"/>
                  </a:lnTo>
                  <a:lnTo>
                    <a:pt x="391" y="2980"/>
                  </a:lnTo>
                  <a:lnTo>
                    <a:pt x="489" y="3126"/>
                  </a:lnTo>
                  <a:lnTo>
                    <a:pt x="611" y="3273"/>
                  </a:lnTo>
                  <a:lnTo>
                    <a:pt x="757" y="3395"/>
                  </a:lnTo>
                  <a:lnTo>
                    <a:pt x="904" y="3493"/>
                  </a:lnTo>
                  <a:lnTo>
                    <a:pt x="1051" y="3590"/>
                  </a:lnTo>
                  <a:lnTo>
                    <a:pt x="1197" y="3664"/>
                  </a:lnTo>
                  <a:lnTo>
                    <a:pt x="1368" y="3713"/>
                  </a:lnTo>
                  <a:lnTo>
                    <a:pt x="1539" y="3761"/>
                  </a:lnTo>
                  <a:lnTo>
                    <a:pt x="1881" y="3761"/>
                  </a:lnTo>
                  <a:lnTo>
                    <a:pt x="2052" y="3713"/>
                  </a:lnTo>
                  <a:lnTo>
                    <a:pt x="2223" y="3664"/>
                  </a:lnTo>
                  <a:lnTo>
                    <a:pt x="2369" y="3590"/>
                  </a:lnTo>
                  <a:lnTo>
                    <a:pt x="2516" y="3493"/>
                  </a:lnTo>
                  <a:lnTo>
                    <a:pt x="2662" y="3395"/>
                  </a:lnTo>
                  <a:lnTo>
                    <a:pt x="2809" y="3273"/>
                  </a:lnTo>
                  <a:lnTo>
                    <a:pt x="2931" y="3126"/>
                  </a:lnTo>
                  <a:lnTo>
                    <a:pt x="3029" y="2980"/>
                  </a:lnTo>
                  <a:lnTo>
                    <a:pt x="3127" y="2809"/>
                  </a:lnTo>
                  <a:lnTo>
                    <a:pt x="3224" y="2638"/>
                  </a:lnTo>
                  <a:lnTo>
                    <a:pt x="3297" y="2467"/>
                  </a:lnTo>
                  <a:lnTo>
                    <a:pt x="3346" y="2272"/>
                  </a:lnTo>
                  <a:lnTo>
                    <a:pt x="3395" y="2101"/>
                  </a:lnTo>
                  <a:lnTo>
                    <a:pt x="3420" y="1905"/>
                  </a:lnTo>
                  <a:lnTo>
                    <a:pt x="3420" y="1710"/>
                  </a:lnTo>
                  <a:lnTo>
                    <a:pt x="3420" y="1514"/>
                  </a:lnTo>
                  <a:lnTo>
                    <a:pt x="3395" y="1319"/>
                  </a:lnTo>
                  <a:lnTo>
                    <a:pt x="3346" y="1148"/>
                  </a:lnTo>
                  <a:lnTo>
                    <a:pt x="3297" y="1002"/>
                  </a:lnTo>
                  <a:lnTo>
                    <a:pt x="3224" y="855"/>
                  </a:lnTo>
                  <a:lnTo>
                    <a:pt x="3127" y="708"/>
                  </a:lnTo>
                  <a:lnTo>
                    <a:pt x="3029" y="586"/>
                  </a:lnTo>
                  <a:lnTo>
                    <a:pt x="2931" y="464"/>
                  </a:lnTo>
                  <a:lnTo>
                    <a:pt x="2809" y="342"/>
                  </a:lnTo>
                  <a:lnTo>
                    <a:pt x="2662" y="269"/>
                  </a:lnTo>
                  <a:lnTo>
                    <a:pt x="2516" y="171"/>
                  </a:lnTo>
                  <a:lnTo>
                    <a:pt x="2369" y="122"/>
                  </a:lnTo>
                  <a:lnTo>
                    <a:pt x="2223" y="49"/>
                  </a:lnTo>
                  <a:lnTo>
                    <a:pt x="2052" y="25"/>
                  </a:lnTo>
                  <a:lnTo>
                    <a:pt x="188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52795010"/>
      </p:ext>
    </p:extLst>
  </p:cSld>
  <p:clrMapOvr>
    <a:masterClrMapping/>
  </p:clrMapOvr>
</p:sld>
</file>

<file path=ppt/theme/theme1.xml><?xml version="1.0" encoding="utf-8"?>
<a:theme xmlns:a="http://schemas.openxmlformats.org/drawingml/2006/main" name="Aliena template">
  <a:themeElements>
    <a:clrScheme name="Custom 347">
      <a:dk1>
        <a:srgbClr val="050060"/>
      </a:dk1>
      <a:lt1>
        <a:srgbClr val="FFFFFF"/>
      </a:lt1>
      <a:dk2>
        <a:srgbClr val="585963"/>
      </a:dk2>
      <a:lt2>
        <a:srgbClr val="F3F3F3"/>
      </a:lt2>
      <a:accent1>
        <a:srgbClr val="0A2F9E"/>
      </a:accent1>
      <a:accent2>
        <a:srgbClr val="3544FF"/>
      </a:accent2>
      <a:accent3>
        <a:srgbClr val="24D6FF"/>
      </a:accent3>
      <a:accent4>
        <a:srgbClr val="00FFFF"/>
      </a:accent4>
      <a:accent5>
        <a:srgbClr val="A458FF"/>
      </a:accent5>
      <a:accent6>
        <a:srgbClr val="D392FF"/>
      </a:accent6>
      <a:hlink>
        <a:srgbClr val="FFFFFF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</TotalTime>
  <Words>185</Words>
  <Application>Microsoft Office PowerPoint</Application>
  <PresentationFormat>Diaprojekcija na zaslonu (16:9)</PresentationFormat>
  <Paragraphs>70</Paragraphs>
  <Slides>20</Slides>
  <Notes>8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20</vt:i4>
      </vt:variant>
    </vt:vector>
  </HeadingPairs>
  <TitlesOfParts>
    <vt:vector size="25" baseType="lpstr">
      <vt:lpstr>Lexend Deca</vt:lpstr>
      <vt:lpstr>Muli Light</vt:lpstr>
      <vt:lpstr>Arial</vt:lpstr>
      <vt:lpstr>Wingdings</vt:lpstr>
      <vt:lpstr>Aliena template</vt:lpstr>
      <vt:lpstr>HTML</vt:lpstr>
      <vt:lpstr>Kaj je HTML?</vt:lpstr>
      <vt:lpstr>PowerPointova predstavitev</vt:lpstr>
      <vt:lpstr>Osnovna zgradba spletne strani</vt:lpstr>
      <vt:lpstr>Glava</vt:lpstr>
      <vt:lpstr>PowerPointova predstavitev</vt:lpstr>
      <vt:lpstr>PowerPointova predstavitev</vt:lpstr>
      <vt:lpstr>PowerPointova predstavitev</vt:lpstr>
      <vt:lpstr>TELO</vt:lpstr>
      <vt:lpstr>PowerPointova predstavitev</vt:lpstr>
      <vt:lpstr>PowerPointova predstavitev</vt:lpstr>
      <vt:lpstr>PowerPointova predstavitev</vt:lpstr>
      <vt:lpstr>PowerPointova predstavitev</vt:lpstr>
      <vt:lpstr>Ponovitev</vt:lpstr>
      <vt:lpstr>Ukazi se imenujejo tudi značke (tags). Značke se vedno nahajajo med znakoma   &lt; (manjši) in &gt; (večji),   kot npr. &lt;BODY&gt;. </vt:lpstr>
      <vt:lpstr>Obstajata dve vrsti značk:  - samostojne značke (npr. &lt;BR&gt;) - začetne in končne značke    (npr. &lt;BODY&gt; in &lt;/BODY&gt;)</vt:lpstr>
      <vt:lpstr>Nekatere značke lahko vsebujejo tudi dodatne atribute.  &lt;P ALIGN=Center&gt;</vt:lpstr>
      <vt:lpstr>Značke niso  občutljive na  velike ali male črke.   &lt;TITLE&gt; = &lt;title&gt; = &lt;TiTlE&gt;</vt:lpstr>
      <vt:lpstr>PowerPointova predstavitev</vt:lpstr>
      <vt:lpstr>VAJA  Razišči,  kaj  naredi  značka  &lt;BR&gt;.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HTML</dc:title>
  <dc:creator>Vesna</dc:creator>
  <cp:lastModifiedBy>Likovni</cp:lastModifiedBy>
  <cp:revision>12</cp:revision>
  <dcterms:modified xsi:type="dcterms:W3CDTF">2023-11-22T09:48:36Z</dcterms:modified>
</cp:coreProperties>
</file>