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9" r:id="rId31"/>
    <p:sldId id="270" r:id="rId32"/>
    <p:sldId id="271" r:id="rId33"/>
    <p:sldId id="289" r:id="rId34"/>
    <p:sldId id="290" r:id="rId3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7BE3C-EE1F-7F4E-ABEA-CB0E2AAE6EA3}" v="3" dt="2022-01-31T08:29:05.108"/>
    <p1510:client id="{A98470C3-2BCE-8DBB-B9F4-3A0C9D6CA63F}" v="23" dt="2021-10-19T08:17:07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9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men Tofolini" userId="S::karmentofolini@sszagorje.si::2679b758-83ce-4351-b624-b0408e61c731" providerId="AD" clId="Web-{85C7BE3C-EE1F-7F4E-ABEA-CB0E2AAE6EA3}"/>
    <pc:docChg chg="modSld">
      <pc:chgData name="Karmen Tofolini" userId="S::karmentofolini@sszagorje.si::2679b758-83ce-4351-b624-b0408e61c731" providerId="AD" clId="Web-{85C7BE3C-EE1F-7F4E-ABEA-CB0E2AAE6EA3}" dt="2022-01-31T08:25:42.277" v="1" actId="20577"/>
      <pc:docMkLst>
        <pc:docMk/>
      </pc:docMkLst>
      <pc:sldChg chg="modSp">
        <pc:chgData name="Karmen Tofolini" userId="S::karmentofolini@sszagorje.si::2679b758-83ce-4351-b624-b0408e61c731" providerId="AD" clId="Web-{85C7BE3C-EE1F-7F4E-ABEA-CB0E2AAE6EA3}" dt="2022-01-31T08:25:42.277" v="1" actId="20577"/>
        <pc:sldMkLst>
          <pc:docMk/>
          <pc:sldMk cId="0" sldId="261"/>
        </pc:sldMkLst>
        <pc:spChg chg="mod">
          <ac:chgData name="Karmen Tofolini" userId="S::karmentofolini@sszagorje.si::2679b758-83ce-4351-b624-b0408e61c731" providerId="AD" clId="Web-{85C7BE3C-EE1F-7F4E-ABEA-CB0E2AAE6EA3}" dt="2022-01-31T08:25:42.277" v="1" actId="20577"/>
          <ac:spMkLst>
            <pc:docMk/>
            <pc:sldMk cId="0" sldId="261"/>
            <ac:spMk id="13314" creationId="{BFA03402-0DDA-4237-B743-E75727E9B7FE}"/>
          </ac:spMkLst>
        </pc:spChg>
      </pc:sldChg>
    </pc:docChg>
  </pc:docChgLst>
  <pc:docChgLst>
    <pc:chgData name="Karmen Tofolini" userId="S::karmentofolini@sszagorje.si::2679b758-83ce-4351-b624-b0408e61c731" providerId="AD" clId="Web-{A98470C3-2BCE-8DBB-B9F4-3A0C9D6CA63F}"/>
    <pc:docChg chg="modSld">
      <pc:chgData name="Karmen Tofolini" userId="S::karmentofolini@sszagorje.si::2679b758-83ce-4351-b624-b0408e61c731" providerId="AD" clId="Web-{A98470C3-2BCE-8DBB-B9F4-3A0C9D6CA63F}" dt="2021-10-19T07:59:01.537" v="20" actId="20577"/>
      <pc:docMkLst>
        <pc:docMk/>
      </pc:docMkLst>
      <pc:sldChg chg="modSp">
        <pc:chgData name="Karmen Tofolini" userId="S::karmentofolini@sszagorje.si::2679b758-83ce-4351-b624-b0408e61c731" providerId="AD" clId="Web-{A98470C3-2BCE-8DBB-B9F4-3A0C9D6CA63F}" dt="2021-10-19T07:59:01.537" v="20" actId="20577"/>
        <pc:sldMkLst>
          <pc:docMk/>
          <pc:sldMk cId="0" sldId="279"/>
        </pc:sldMkLst>
        <pc:spChg chg="mod">
          <ac:chgData name="Karmen Tofolini" userId="S::karmentofolini@sszagorje.si::2679b758-83ce-4351-b624-b0408e61c731" providerId="AD" clId="Web-{A98470C3-2BCE-8DBB-B9F4-3A0C9D6CA63F}" dt="2021-10-19T07:59:01.537" v="20" actId="20577"/>
          <ac:spMkLst>
            <pc:docMk/>
            <pc:sldMk cId="0" sldId="279"/>
            <ac:spMk id="43011" creationId="{1243C171-2C18-4B88-A1A0-FDEAC1A2AA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3183D06-7778-49F3-A682-3908CDAA85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176901-EDA1-4953-A791-805AB75E73D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D114AFA-4761-4F7B-9EF5-E7DD0E8711B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371F847-EBAC-4F55-A799-7E741796EAB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E82DC4B-9E45-4AE5-94CF-D1CF7038226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63DBFE0-0058-428B-85CF-8BBB680310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BC65F22-AE9B-49D5-84D6-4191E9297567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D8EC9A1D-784F-44D3-9A87-A22AE3956D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E3DECF-11FD-4159-A941-FE600306B297}" type="slidenum">
              <a:rPr lang="en-US" altLang="sl-SI" sz="1400"/>
              <a:pPr>
                <a:spcBef>
                  <a:spcPct val="0"/>
                </a:spcBef>
              </a:pPr>
              <a:t>1</a:t>
            </a:fld>
            <a:endParaRPr lang="en-US" altLang="sl-SI" sz="14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A2456C79-2BF6-4175-A7FD-799D5B273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A22FE08D-2BC1-4B4C-A5A2-02D2A4EB4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58505DB6-1238-47A9-8C68-C5ED238AE0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E9BA0B-9F19-46EE-A17E-1917032942B8}" type="slidenum">
              <a:rPr lang="en-US" altLang="sl-SI" sz="1400"/>
              <a:pPr>
                <a:spcBef>
                  <a:spcPct val="0"/>
                </a:spcBef>
              </a:pPr>
              <a:t>11</a:t>
            </a:fld>
            <a:endParaRPr lang="en-US" altLang="sl-SI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A86B6041-61C0-44CD-AF81-7ADE14A2B1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914F435-F387-4EE1-98E4-1512EE5BF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417DB1B6-6293-41A0-9928-ADB543D774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B52C0D-8C40-491D-90C8-91458D172BEC}" type="slidenum">
              <a:rPr lang="en-US" altLang="sl-SI" sz="1400"/>
              <a:pPr>
                <a:spcBef>
                  <a:spcPct val="0"/>
                </a:spcBef>
              </a:pPr>
              <a:t>12</a:t>
            </a:fld>
            <a:endParaRPr lang="en-US" altLang="sl-SI" sz="1400"/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23808D10-DEED-4C91-B37F-AA54088AC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683B0890-E14C-4B05-84B4-DF2B7F1FE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5D5457C8-66FF-4A69-9CC6-FE40A607C7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916CA2-C8C1-4DA9-87CC-F18EF73714BD}" type="slidenum">
              <a:rPr lang="en-US" altLang="sl-SI" sz="1400"/>
              <a:pPr>
                <a:spcBef>
                  <a:spcPct val="0"/>
                </a:spcBef>
              </a:pPr>
              <a:t>13</a:t>
            </a:fld>
            <a:endParaRPr lang="en-US" altLang="sl-SI" sz="1400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F978A0E9-E89C-436D-8B8C-8F9306F70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9CF197A-CA7D-4BB1-A56D-11CA92452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0676BC04-D101-4D85-897C-200918B6B0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FA9BAA-A9D7-4C52-B330-24229D75CD3B}" type="slidenum">
              <a:rPr lang="en-US" altLang="sl-SI" sz="1400"/>
              <a:pPr>
                <a:spcBef>
                  <a:spcPct val="0"/>
                </a:spcBef>
              </a:pPr>
              <a:t>14</a:t>
            </a:fld>
            <a:endParaRPr lang="en-US" altLang="sl-SI" sz="1400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2015FD0C-0B35-4FE3-B2B4-D1BA2BE35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8AFBC0D-8249-4F0C-B724-D2E6C4334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stranske slike 1">
            <a:extLst>
              <a:ext uri="{FF2B5EF4-FFF2-40B4-BE49-F238E27FC236}">
                <a16:creationId xmlns:a16="http://schemas.microsoft.com/office/drawing/2014/main" id="{345650D9-E019-4E1D-BE8C-83FBC9DBDF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Ograda opomb 2">
            <a:extLst>
              <a:ext uri="{FF2B5EF4-FFF2-40B4-BE49-F238E27FC236}">
                <a16:creationId xmlns:a16="http://schemas.microsoft.com/office/drawing/2014/main" id="{C74A9ED2-F645-4600-82BD-22406389C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31748" name="Ograda številke diapozitiva 3">
            <a:extLst>
              <a:ext uri="{FF2B5EF4-FFF2-40B4-BE49-F238E27FC236}">
                <a16:creationId xmlns:a16="http://schemas.microsoft.com/office/drawing/2014/main" id="{92DEF4C9-A3FB-4577-8CCE-23F17A24D83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36A378-083F-4305-8F76-C9C9837CCAB7}" type="slidenum">
              <a:rPr lang="en-US" altLang="sl-SI" sz="1400"/>
              <a:pPr>
                <a:spcBef>
                  <a:spcPct val="0"/>
                </a:spcBef>
              </a:pPr>
              <a:t>15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stranske slike 1">
            <a:extLst>
              <a:ext uri="{FF2B5EF4-FFF2-40B4-BE49-F238E27FC236}">
                <a16:creationId xmlns:a16="http://schemas.microsoft.com/office/drawing/2014/main" id="{F6A4806A-18A0-498A-BF92-F65E36A6E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Ograda opomb 2">
            <a:extLst>
              <a:ext uri="{FF2B5EF4-FFF2-40B4-BE49-F238E27FC236}">
                <a16:creationId xmlns:a16="http://schemas.microsoft.com/office/drawing/2014/main" id="{A92DCDC7-A42D-480A-850C-47410CFB8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33796" name="Ograda številke diapozitiva 3">
            <a:extLst>
              <a:ext uri="{FF2B5EF4-FFF2-40B4-BE49-F238E27FC236}">
                <a16:creationId xmlns:a16="http://schemas.microsoft.com/office/drawing/2014/main" id="{6E624C93-DC5D-467C-86E0-3ACA91ECC46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3FA1EA-5022-4FF2-8CF5-E5B6313143B8}" type="slidenum">
              <a:rPr lang="en-US" altLang="sl-SI" sz="1400"/>
              <a:pPr>
                <a:spcBef>
                  <a:spcPct val="0"/>
                </a:spcBef>
              </a:pPr>
              <a:t>16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stranske slike 1">
            <a:extLst>
              <a:ext uri="{FF2B5EF4-FFF2-40B4-BE49-F238E27FC236}">
                <a16:creationId xmlns:a16="http://schemas.microsoft.com/office/drawing/2014/main" id="{B409E7AD-FA9C-4552-BDC0-A2BF84D340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Ograda opomb 2">
            <a:extLst>
              <a:ext uri="{FF2B5EF4-FFF2-40B4-BE49-F238E27FC236}">
                <a16:creationId xmlns:a16="http://schemas.microsoft.com/office/drawing/2014/main" id="{757C8F06-9216-4A77-91AC-0F139211C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35844" name="Ograda številke diapozitiva 3">
            <a:extLst>
              <a:ext uri="{FF2B5EF4-FFF2-40B4-BE49-F238E27FC236}">
                <a16:creationId xmlns:a16="http://schemas.microsoft.com/office/drawing/2014/main" id="{F7D2433E-B392-4AE3-A0CF-9617458EF2E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052D6C-2AB4-4AF9-9341-ADF79A9E4C7C}" type="slidenum">
              <a:rPr lang="en-US" altLang="sl-SI" sz="1400"/>
              <a:pPr>
                <a:spcBef>
                  <a:spcPct val="0"/>
                </a:spcBef>
              </a:pPr>
              <a:t>17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stranske slike 1">
            <a:extLst>
              <a:ext uri="{FF2B5EF4-FFF2-40B4-BE49-F238E27FC236}">
                <a16:creationId xmlns:a16="http://schemas.microsoft.com/office/drawing/2014/main" id="{F07DFC8A-7378-4EEC-B2EF-BF500AAEDA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Ograda opomb 2">
            <a:extLst>
              <a:ext uri="{FF2B5EF4-FFF2-40B4-BE49-F238E27FC236}">
                <a16:creationId xmlns:a16="http://schemas.microsoft.com/office/drawing/2014/main" id="{9C785449-321F-4287-96F9-A9BF2D8FC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37892" name="Ograda številke diapozitiva 3">
            <a:extLst>
              <a:ext uri="{FF2B5EF4-FFF2-40B4-BE49-F238E27FC236}">
                <a16:creationId xmlns:a16="http://schemas.microsoft.com/office/drawing/2014/main" id="{544B21D7-CACE-4F7D-9999-87A67381C6A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36FF0D-BC72-468C-9930-556689D58C58}" type="slidenum">
              <a:rPr lang="en-US" altLang="sl-SI" sz="1400"/>
              <a:pPr>
                <a:spcBef>
                  <a:spcPct val="0"/>
                </a:spcBef>
              </a:pPr>
              <a:t>18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grada stranske slike 1">
            <a:extLst>
              <a:ext uri="{FF2B5EF4-FFF2-40B4-BE49-F238E27FC236}">
                <a16:creationId xmlns:a16="http://schemas.microsoft.com/office/drawing/2014/main" id="{AF9981FA-17B7-4F3C-9D96-C224E0A844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Ograda opomb 2">
            <a:extLst>
              <a:ext uri="{FF2B5EF4-FFF2-40B4-BE49-F238E27FC236}">
                <a16:creationId xmlns:a16="http://schemas.microsoft.com/office/drawing/2014/main" id="{941E9EC5-E57C-45FD-B860-C787E5DD2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39940" name="Ograda številke diapozitiva 3">
            <a:extLst>
              <a:ext uri="{FF2B5EF4-FFF2-40B4-BE49-F238E27FC236}">
                <a16:creationId xmlns:a16="http://schemas.microsoft.com/office/drawing/2014/main" id="{71D9B7E8-73B7-4E8C-9410-057E33CC396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FAF711-E77C-48E2-85FE-088F579772DD}" type="slidenum">
              <a:rPr lang="en-US" altLang="sl-SI" sz="1400"/>
              <a:pPr>
                <a:spcBef>
                  <a:spcPct val="0"/>
                </a:spcBef>
              </a:pPr>
              <a:t>19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grada stranske slike 1">
            <a:extLst>
              <a:ext uri="{FF2B5EF4-FFF2-40B4-BE49-F238E27FC236}">
                <a16:creationId xmlns:a16="http://schemas.microsoft.com/office/drawing/2014/main" id="{4185069A-E6B5-4694-A46B-C03004484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Ograda opomb 2">
            <a:extLst>
              <a:ext uri="{FF2B5EF4-FFF2-40B4-BE49-F238E27FC236}">
                <a16:creationId xmlns:a16="http://schemas.microsoft.com/office/drawing/2014/main" id="{6874878F-F7B5-4533-B0DD-513B2E117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41988" name="Ograda številke diapozitiva 3">
            <a:extLst>
              <a:ext uri="{FF2B5EF4-FFF2-40B4-BE49-F238E27FC236}">
                <a16:creationId xmlns:a16="http://schemas.microsoft.com/office/drawing/2014/main" id="{E158107C-652C-4545-BD88-7A8D1E5337D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E52B2-6249-4891-8706-59A17B5D4726}" type="slidenum">
              <a:rPr lang="en-US" altLang="sl-SI" sz="1400"/>
              <a:pPr>
                <a:spcBef>
                  <a:spcPct val="0"/>
                </a:spcBef>
              </a:pPr>
              <a:t>20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7573EAC5-D48C-4A43-8F03-FD1BFF8D41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C17602-A392-409E-8D31-38D29E5456FD}" type="slidenum">
              <a:rPr lang="en-US" altLang="sl-SI" sz="1400"/>
              <a:pPr>
                <a:spcBef>
                  <a:spcPct val="0"/>
                </a:spcBef>
              </a:pPr>
              <a:t>2</a:t>
            </a:fld>
            <a:endParaRPr lang="en-US" altLang="sl-SI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6B4739CD-A832-41C7-93DE-CBACB5280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4958EBAA-97A1-4D36-A649-5A4E30EFC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grada stranske slike 1">
            <a:extLst>
              <a:ext uri="{FF2B5EF4-FFF2-40B4-BE49-F238E27FC236}">
                <a16:creationId xmlns:a16="http://schemas.microsoft.com/office/drawing/2014/main" id="{B6E90670-B9E9-404F-9402-E10047C774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Ograda opomb 2">
            <a:extLst>
              <a:ext uri="{FF2B5EF4-FFF2-40B4-BE49-F238E27FC236}">
                <a16:creationId xmlns:a16="http://schemas.microsoft.com/office/drawing/2014/main" id="{08942D83-4E26-4FC3-9C7C-D76D029F9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44036" name="Ograda številke diapozitiva 3">
            <a:extLst>
              <a:ext uri="{FF2B5EF4-FFF2-40B4-BE49-F238E27FC236}">
                <a16:creationId xmlns:a16="http://schemas.microsoft.com/office/drawing/2014/main" id="{CF6C4A00-A6C0-4A37-9667-8DA3E226139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C69696-52EF-4925-9429-762209BF034F}" type="slidenum">
              <a:rPr lang="en-US" altLang="sl-SI" sz="1400"/>
              <a:pPr>
                <a:spcBef>
                  <a:spcPct val="0"/>
                </a:spcBef>
              </a:pPr>
              <a:t>21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grada stranske slike 1">
            <a:extLst>
              <a:ext uri="{FF2B5EF4-FFF2-40B4-BE49-F238E27FC236}">
                <a16:creationId xmlns:a16="http://schemas.microsoft.com/office/drawing/2014/main" id="{4C1D7F2A-9AC6-4DC4-B3BC-6890F69534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Ograda opomb 2">
            <a:extLst>
              <a:ext uri="{FF2B5EF4-FFF2-40B4-BE49-F238E27FC236}">
                <a16:creationId xmlns:a16="http://schemas.microsoft.com/office/drawing/2014/main" id="{38CA4723-7B6B-4D5D-9A71-9BC2054BF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46084" name="Ograda številke diapozitiva 3">
            <a:extLst>
              <a:ext uri="{FF2B5EF4-FFF2-40B4-BE49-F238E27FC236}">
                <a16:creationId xmlns:a16="http://schemas.microsoft.com/office/drawing/2014/main" id="{A73D9426-1856-4725-B573-33C1FF81E9B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6A7E95-182C-49C0-87E3-260B2B143673}" type="slidenum">
              <a:rPr lang="en-US" altLang="sl-SI" sz="1400"/>
              <a:pPr>
                <a:spcBef>
                  <a:spcPct val="0"/>
                </a:spcBef>
              </a:pPr>
              <a:t>22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>
            <a:extLst>
              <a:ext uri="{FF2B5EF4-FFF2-40B4-BE49-F238E27FC236}">
                <a16:creationId xmlns:a16="http://schemas.microsoft.com/office/drawing/2014/main" id="{CBDFF92B-1941-46DE-9EFC-D38FB1A7C0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Ograda opomb 2">
            <a:extLst>
              <a:ext uri="{FF2B5EF4-FFF2-40B4-BE49-F238E27FC236}">
                <a16:creationId xmlns:a16="http://schemas.microsoft.com/office/drawing/2014/main" id="{ACC77345-CC90-477A-B88B-E619E30E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48132" name="Ograda številke diapozitiva 3">
            <a:extLst>
              <a:ext uri="{FF2B5EF4-FFF2-40B4-BE49-F238E27FC236}">
                <a16:creationId xmlns:a16="http://schemas.microsoft.com/office/drawing/2014/main" id="{AAC50427-1CDF-4FDB-90BC-92C2576180F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DC06DA-DEBB-46E9-8D75-8D97AE7976CB}" type="slidenum">
              <a:rPr lang="en-US" altLang="sl-SI" sz="1400"/>
              <a:pPr>
                <a:spcBef>
                  <a:spcPct val="0"/>
                </a:spcBef>
              </a:pPr>
              <a:t>23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grada stranske slike 1">
            <a:extLst>
              <a:ext uri="{FF2B5EF4-FFF2-40B4-BE49-F238E27FC236}">
                <a16:creationId xmlns:a16="http://schemas.microsoft.com/office/drawing/2014/main" id="{2C1BD3EC-26A0-4CD2-B526-D32F802A53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Ograda opomb 2">
            <a:extLst>
              <a:ext uri="{FF2B5EF4-FFF2-40B4-BE49-F238E27FC236}">
                <a16:creationId xmlns:a16="http://schemas.microsoft.com/office/drawing/2014/main" id="{6E846E8A-3480-434A-8127-FDE040229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50180" name="Ograda številke diapozitiva 3">
            <a:extLst>
              <a:ext uri="{FF2B5EF4-FFF2-40B4-BE49-F238E27FC236}">
                <a16:creationId xmlns:a16="http://schemas.microsoft.com/office/drawing/2014/main" id="{7A486784-10AF-42EB-9AE9-B9347736CC9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0C76B4-C766-48C9-A3C1-7D6406D5EE5F}" type="slidenum">
              <a:rPr lang="en-US" altLang="sl-SI" sz="1400"/>
              <a:pPr>
                <a:spcBef>
                  <a:spcPct val="0"/>
                </a:spcBef>
              </a:pPr>
              <a:t>24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grada stranske slike 1">
            <a:extLst>
              <a:ext uri="{FF2B5EF4-FFF2-40B4-BE49-F238E27FC236}">
                <a16:creationId xmlns:a16="http://schemas.microsoft.com/office/drawing/2014/main" id="{5509F033-FE48-455C-BF59-0217D30402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Ograda opomb 2">
            <a:extLst>
              <a:ext uri="{FF2B5EF4-FFF2-40B4-BE49-F238E27FC236}">
                <a16:creationId xmlns:a16="http://schemas.microsoft.com/office/drawing/2014/main" id="{41589435-1CA4-497A-B125-95A9BFE8E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52228" name="Ograda številke diapozitiva 3">
            <a:extLst>
              <a:ext uri="{FF2B5EF4-FFF2-40B4-BE49-F238E27FC236}">
                <a16:creationId xmlns:a16="http://schemas.microsoft.com/office/drawing/2014/main" id="{55AAFC05-8AE4-4B4E-84BB-FB276941BFC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897D5D-F1D5-4189-97BA-FB8F649DED0A}" type="slidenum">
              <a:rPr lang="en-US" altLang="sl-SI" sz="1400"/>
              <a:pPr>
                <a:spcBef>
                  <a:spcPct val="0"/>
                </a:spcBef>
              </a:pPr>
              <a:t>25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grada stranske slike 1">
            <a:extLst>
              <a:ext uri="{FF2B5EF4-FFF2-40B4-BE49-F238E27FC236}">
                <a16:creationId xmlns:a16="http://schemas.microsoft.com/office/drawing/2014/main" id="{539B7955-9A16-433F-BD13-72997F854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Ograda opomb 2">
            <a:extLst>
              <a:ext uri="{FF2B5EF4-FFF2-40B4-BE49-F238E27FC236}">
                <a16:creationId xmlns:a16="http://schemas.microsoft.com/office/drawing/2014/main" id="{FB038AFB-D43D-40A5-B384-C5D560538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54276" name="Ograda številke diapozitiva 3">
            <a:extLst>
              <a:ext uri="{FF2B5EF4-FFF2-40B4-BE49-F238E27FC236}">
                <a16:creationId xmlns:a16="http://schemas.microsoft.com/office/drawing/2014/main" id="{D7820E7E-895E-4CBA-8650-D5A112B9C5B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D9E307-7B3C-4769-9E4A-7A161B81ECD1}" type="slidenum">
              <a:rPr lang="en-US" altLang="sl-SI" sz="1400"/>
              <a:pPr>
                <a:spcBef>
                  <a:spcPct val="0"/>
                </a:spcBef>
              </a:pPr>
              <a:t>26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grada stranske slike 1">
            <a:extLst>
              <a:ext uri="{FF2B5EF4-FFF2-40B4-BE49-F238E27FC236}">
                <a16:creationId xmlns:a16="http://schemas.microsoft.com/office/drawing/2014/main" id="{C9480D93-5860-4737-944F-D9DF5A0B91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Ograda opomb 2">
            <a:extLst>
              <a:ext uri="{FF2B5EF4-FFF2-40B4-BE49-F238E27FC236}">
                <a16:creationId xmlns:a16="http://schemas.microsoft.com/office/drawing/2014/main" id="{939EDA93-F275-4627-BB93-E21BF9784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56324" name="Ograda številke diapozitiva 3">
            <a:extLst>
              <a:ext uri="{FF2B5EF4-FFF2-40B4-BE49-F238E27FC236}">
                <a16:creationId xmlns:a16="http://schemas.microsoft.com/office/drawing/2014/main" id="{4576BBBE-7360-45D7-BE47-E12CB5A5913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F194F9-8E47-41A8-AB1C-92B5C59C62FC}" type="slidenum">
              <a:rPr lang="en-US" altLang="sl-SI" sz="1400"/>
              <a:pPr>
                <a:spcBef>
                  <a:spcPct val="0"/>
                </a:spcBef>
              </a:pPr>
              <a:t>27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grada stranske slike 1">
            <a:extLst>
              <a:ext uri="{FF2B5EF4-FFF2-40B4-BE49-F238E27FC236}">
                <a16:creationId xmlns:a16="http://schemas.microsoft.com/office/drawing/2014/main" id="{AE13119E-1C5B-4703-BF16-4311D3D465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Ograda opomb 2">
            <a:extLst>
              <a:ext uri="{FF2B5EF4-FFF2-40B4-BE49-F238E27FC236}">
                <a16:creationId xmlns:a16="http://schemas.microsoft.com/office/drawing/2014/main" id="{CA22DDE6-0D65-4376-A7AE-1F855108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58372" name="Ograda številke diapozitiva 3">
            <a:extLst>
              <a:ext uri="{FF2B5EF4-FFF2-40B4-BE49-F238E27FC236}">
                <a16:creationId xmlns:a16="http://schemas.microsoft.com/office/drawing/2014/main" id="{9A720260-F310-44A0-B722-289418267E6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2E6E0B-308D-478B-96A6-F7576D699BEA}" type="slidenum">
              <a:rPr lang="en-US" altLang="sl-SI" sz="1400"/>
              <a:pPr>
                <a:spcBef>
                  <a:spcPct val="0"/>
                </a:spcBef>
              </a:pPr>
              <a:t>28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grada stranske slike 1">
            <a:extLst>
              <a:ext uri="{FF2B5EF4-FFF2-40B4-BE49-F238E27FC236}">
                <a16:creationId xmlns:a16="http://schemas.microsoft.com/office/drawing/2014/main" id="{DA0FF619-F5E9-46A9-8461-4D4B865B52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Ograda opomb 2">
            <a:extLst>
              <a:ext uri="{FF2B5EF4-FFF2-40B4-BE49-F238E27FC236}">
                <a16:creationId xmlns:a16="http://schemas.microsoft.com/office/drawing/2014/main" id="{C6FA8D18-32A4-4A84-8450-F91A68C36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60420" name="Ograda številke diapozitiva 3">
            <a:extLst>
              <a:ext uri="{FF2B5EF4-FFF2-40B4-BE49-F238E27FC236}">
                <a16:creationId xmlns:a16="http://schemas.microsoft.com/office/drawing/2014/main" id="{41D28A4D-EF50-4493-AD94-717ED2B25D3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93BB85-A602-4AB7-9AB4-86250778079D}" type="slidenum">
              <a:rPr lang="en-US" altLang="sl-SI" sz="1400"/>
              <a:pPr>
                <a:spcBef>
                  <a:spcPct val="0"/>
                </a:spcBef>
              </a:pPr>
              <a:t>29</a:t>
            </a:fld>
            <a:endParaRPr lang="en-US" altLang="sl-SI"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8D3F8A6E-1602-4F72-8729-530ABED270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3A66A4-AADF-4D9F-A812-A6C4DEC3D8ED}" type="slidenum">
              <a:rPr lang="en-US" altLang="sl-SI" sz="1400"/>
              <a:pPr>
                <a:spcBef>
                  <a:spcPct val="0"/>
                </a:spcBef>
              </a:pPr>
              <a:t>30</a:t>
            </a:fld>
            <a:endParaRPr lang="en-US" altLang="sl-SI" sz="1400"/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E6172F30-02BF-4EB2-94FE-A7ED7D383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D97A02CC-5688-493B-A08B-6A7DCB136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A6B43CF6-266C-470C-AD86-FD771C09A9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BCB98B-9F3F-4AD1-9C5C-504E70C50345}" type="slidenum">
              <a:rPr lang="en-US" altLang="sl-SI" sz="1400"/>
              <a:pPr>
                <a:spcBef>
                  <a:spcPct val="0"/>
                </a:spcBef>
              </a:pPr>
              <a:t>3</a:t>
            </a:fld>
            <a:endParaRPr lang="en-US" altLang="sl-SI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BC59348F-982B-4AF4-9355-D672340F4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AB4C8352-F6D3-4639-B5AD-8ED558A4B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3C05A47D-8B52-4D38-A981-2F177DFCF4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E4F460-1CBB-45D5-BE2E-E75358E7A336}" type="slidenum">
              <a:rPr lang="en-US" altLang="sl-SI" sz="1400"/>
              <a:pPr>
                <a:spcBef>
                  <a:spcPct val="0"/>
                </a:spcBef>
              </a:pPr>
              <a:t>31</a:t>
            </a:fld>
            <a:endParaRPr lang="en-US" altLang="sl-SI" sz="1400"/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F37DEEAB-85E9-4C9D-8AE9-107C6353E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B63A4A66-EDAC-4A7D-80B3-C1F6E26A9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>
            <a:extLst>
              <a:ext uri="{FF2B5EF4-FFF2-40B4-BE49-F238E27FC236}">
                <a16:creationId xmlns:a16="http://schemas.microsoft.com/office/drawing/2014/main" id="{4B10B34B-2E44-4F4A-8F85-0F02A24197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AE4B48-30BB-4D2C-8F64-2BAFFD05343B}" type="slidenum">
              <a:rPr lang="en-US" altLang="sl-SI" sz="1400"/>
              <a:pPr>
                <a:spcBef>
                  <a:spcPct val="0"/>
                </a:spcBef>
              </a:pPr>
              <a:t>32</a:t>
            </a:fld>
            <a:endParaRPr lang="en-US" altLang="sl-SI" sz="1400"/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5B0EF669-5CA0-4ED2-8A28-BF489FF60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1BF5844-2B8A-4EB6-A9B0-6FF9A0128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AFF47B80-16D8-4D55-84D8-640AEFC809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9C9D6-6AFF-44DA-A9AC-DD3C6191F6F4}" type="slidenum">
              <a:rPr lang="en-US" altLang="sl-SI" sz="1400"/>
              <a:pPr>
                <a:spcBef>
                  <a:spcPct val="0"/>
                </a:spcBef>
              </a:pPr>
              <a:t>4</a:t>
            </a:fld>
            <a:endParaRPr lang="en-US" altLang="sl-SI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EB6AB6F8-7303-453C-9641-EA26C8EDE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3A184F4-6613-461B-B20B-329DEA4F9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9AE53130-B3F8-4EB1-9AF9-32501DE065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B0088D-7C62-462C-BC33-78A35AD36721}" type="slidenum">
              <a:rPr lang="en-US" altLang="sl-SI" sz="1400"/>
              <a:pPr>
                <a:spcBef>
                  <a:spcPct val="0"/>
                </a:spcBef>
              </a:pPr>
              <a:t>5</a:t>
            </a:fld>
            <a:endParaRPr lang="en-US" altLang="sl-SI" sz="14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3EE37630-DA6C-4589-A089-F3D157876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6D23CDB-ED91-4A64-A1A6-671999C78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8F737C1D-C91B-433D-98B6-72909FE311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DF3B5A-4C57-4A46-8893-C7159815F3A2}" type="slidenum">
              <a:rPr lang="en-US" altLang="sl-SI" sz="1400"/>
              <a:pPr>
                <a:spcBef>
                  <a:spcPct val="0"/>
                </a:spcBef>
              </a:pPr>
              <a:t>6</a:t>
            </a:fld>
            <a:endParaRPr lang="en-US" altLang="sl-SI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7F5CBAAA-22DD-41E4-A9D7-D6D6EAFF6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836D21-F81C-42D8-82AB-6C9E39E08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6E13C570-6F6D-4CE9-92A8-DA6CF05175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E0E6CF-62EB-4582-AF15-E42778E94EEA}" type="slidenum">
              <a:rPr lang="en-US" altLang="sl-SI" sz="1400"/>
              <a:pPr>
                <a:spcBef>
                  <a:spcPct val="0"/>
                </a:spcBef>
              </a:pPr>
              <a:t>8</a:t>
            </a:fld>
            <a:endParaRPr lang="en-US" altLang="sl-SI" sz="1400"/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FC5E3FA8-6658-41CB-84CB-C90A3833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C4751FF4-97B1-4405-841E-CC89E55AB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7791E469-B5D5-4324-A417-F60AC3510B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F37304-D0A1-41D1-8F24-F06B84E35CE2}" type="slidenum">
              <a:rPr lang="en-US" altLang="sl-SI" sz="1400"/>
              <a:pPr>
                <a:spcBef>
                  <a:spcPct val="0"/>
                </a:spcBef>
              </a:pPr>
              <a:t>9</a:t>
            </a:fld>
            <a:endParaRPr lang="en-US" altLang="sl-SI" sz="1400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D55946E9-A4F9-47D5-8B6D-8810FF61B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90725A04-7C7D-4127-8439-AC0A8029C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EC465D26-40F2-4C75-B663-09B111E538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C74149-9B51-427B-8B8B-BCFBF8A72CB8}" type="slidenum">
              <a:rPr lang="en-US" altLang="sl-SI" sz="1400"/>
              <a:pPr>
                <a:spcBef>
                  <a:spcPct val="0"/>
                </a:spcBef>
              </a:pPr>
              <a:t>10</a:t>
            </a:fld>
            <a:endParaRPr lang="en-US" altLang="sl-SI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06705CEB-705C-4CBF-A164-DB39894AE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91E2451B-4C63-441D-A130-F10BC092A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CFB8F9-1E65-4B2C-9CAD-7C5847A232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296B6-F8B0-43CD-BA69-E334631EA1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13ED1-403E-4355-9F3B-C0403C826F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D385D-F35A-4C9A-A2C6-0AA6D563A73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3951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D91D8A-DAA6-4AB2-8748-8C28A143E5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63F6C-C545-43D2-A10F-091EFE5C2D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9D8BA-F3C7-4BEB-B73B-266601B88F5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55B73-459F-4221-8D76-84B5B7A0215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71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60A07-307C-4C62-AE5D-E299B0EC034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0E92CC-FAE4-4A0E-80FE-2A4B0661722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D7875-434B-4EF7-8D24-48E898B9ACA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08420-FB99-4710-829E-999AC7F0733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1459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A250B7D-0C07-479F-BB1F-E3C797956F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4A903-D9B5-4D8C-B637-E7615A94C7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758E1-5C64-4082-9D5B-37592C08FC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FD761-A9B2-4206-8905-609A6C91523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4014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95E352-C5FF-42D8-94C8-0336C4E201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8FDE6-1DE7-45E9-A479-C656A1A1A8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EC046-721F-4858-B8AE-B061638D36D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5F70F-BE99-45A2-8ACA-F9DBECDB08D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5968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4C42DC-2B34-4EA1-8059-D300D064C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0665B-AC7B-4F24-A96B-6110B250E18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AA276-F59A-4F38-84DD-43D5DBF3CAF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1BC7-D1DE-49DB-A801-26F05BF5FEE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1037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96A4357-868F-407D-9D23-E5010380E4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F231A4-665D-477D-BF8B-1D82911FC48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21E710-74A5-4B37-B285-2D48627113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992BB-C9C2-47B8-836D-3278D80AA73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8874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0FF231-7905-44A4-9401-8CAE37A3FB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6BEAEEE-153E-4B1E-A87E-72AFF7D1D78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3759283-451A-4B55-8332-8156BAD6BF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0AFE0-14DD-4CCF-B7C8-37F2609F36C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2105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94F9BF6-48C7-47A4-8883-ADA453DDF2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8D43F1-A04D-43F4-879B-ED828268FC6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86F617-6759-45D7-92BB-E6726CECEDA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D6B86-A733-47BF-A0C6-7F739E099F9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933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7CD72D8-7766-4FEB-9807-8AE3A489E5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F93E04-1066-43C8-BC41-261A151305E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F9216-D003-4FE0-8F40-4644F79FE8F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6946C-291A-4B50-B1A4-7C3997E2DB4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724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DD4920-5B73-4AEE-86E4-996D412C53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20B783-9076-4A13-BE02-E034483E9CF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8439165-293B-41F0-B6FE-3AC8C523D6A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9F46D-E0F1-4626-813B-DDC913B5213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8495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962181-C414-4752-8A8A-DD9C76A710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4C29291-97A7-4B16-B1B4-31DFC455A5A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BFF5B1-EFE3-4597-B27F-11123885EAF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9677D-1D8C-4D86-B2B0-C1472D20BCF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4475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56B3CA2-D7D6-494D-9D71-B3A257E02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9120242-2A60-4AFF-9A8B-A89434910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E3A2125-C6EA-40D2-BFCB-F0BF13DF3B3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4E1D04-AC52-40F0-A32F-82729A63188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150B99-DD3C-4573-8C64-7ED1339F0CE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A35FD90C-9A41-42C6-A5B2-B8A7CE6EDE95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272BA8D4-A82E-4B73-B32F-ECBF27FAF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92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6000">
                <a:solidFill>
                  <a:srgbClr val="FF0000"/>
                </a:solidFill>
              </a:rPr>
              <a:t>OGLJIKOVI HIDRATI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4676F0C8-1BA3-4D8D-9151-7B66A7466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>
                <a:solidFill>
                  <a:srgbClr val="FF0000"/>
                </a:solidFill>
              </a:rPr>
              <a:t>Glukoza</a:t>
            </a:r>
            <a:r>
              <a:rPr lang="en-US" altLang="sl-SI" sz="4400"/>
              <a:t> </a:t>
            </a:r>
            <a:r>
              <a:rPr lang="en-US" altLang="sl-SI" sz="4400">
                <a:solidFill>
                  <a:srgbClr val="0000FF"/>
                </a:solidFill>
              </a:rPr>
              <a:t>ali</a:t>
            </a:r>
            <a:r>
              <a:rPr lang="en-US" altLang="sl-SI" sz="4400"/>
              <a:t> </a:t>
            </a:r>
            <a:r>
              <a:rPr lang="en-US" altLang="sl-SI" sz="4400">
                <a:solidFill>
                  <a:srgbClr val="FF0000"/>
                </a:solidFill>
              </a:rPr>
              <a:t>grozdni sladkor</a:t>
            </a:r>
            <a:r>
              <a:rPr lang="en-US" altLang="sl-SI" sz="4400"/>
              <a:t> </a:t>
            </a:r>
            <a:r>
              <a:rPr lang="en-US" altLang="sl-SI" sz="4400">
                <a:solidFill>
                  <a:srgbClr val="0000FF"/>
                </a:solidFill>
              </a:rPr>
              <a:t>se nahaja v</a:t>
            </a:r>
            <a:r>
              <a:rPr lang="en-US" altLang="sl-SI" sz="4400"/>
              <a:t> </a:t>
            </a:r>
            <a:r>
              <a:rPr lang="en-US" altLang="sl-SI" sz="4400">
                <a:solidFill>
                  <a:srgbClr val="33CC66"/>
                </a:solidFill>
              </a:rPr>
              <a:t>grozdju, sadnih sokovih, medu in korenju.</a:t>
            </a:r>
          </a:p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>
                <a:solidFill>
                  <a:srgbClr val="0000FF"/>
                </a:solidFill>
              </a:rPr>
              <a:t>Za človeka je najbolj učinkovit vir energije, ker se hitro vsrka v kri.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D982910B-300C-43C7-A0A5-6BB87A7D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801688"/>
            <a:ext cx="2160588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1E13D9F9-8FED-474A-9AB8-CD53DEB9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140200"/>
            <a:ext cx="31384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ED25B54E-BC12-46C3-AB55-1BCA5582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332288"/>
            <a:ext cx="27003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F232892D-1392-40BC-B7C8-34A63397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101725"/>
            <a:ext cx="27146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A8098112-EDB9-4A8C-8C00-1915D2AA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900113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D3851EF2-8D6F-40A3-8762-27A72B20E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>
                <a:solidFill>
                  <a:srgbClr val="FF0000"/>
                </a:solidFill>
              </a:rPr>
              <a:t>Fruktoza</a:t>
            </a:r>
            <a:r>
              <a:rPr lang="en-US" altLang="sl-SI" sz="4400"/>
              <a:t> </a:t>
            </a:r>
            <a:r>
              <a:rPr lang="en-US" altLang="sl-SI" sz="4400">
                <a:solidFill>
                  <a:srgbClr val="0000FF"/>
                </a:solidFill>
              </a:rPr>
              <a:t>ali</a:t>
            </a:r>
            <a:r>
              <a:rPr lang="en-US" altLang="sl-SI" sz="4400"/>
              <a:t> </a:t>
            </a:r>
            <a:r>
              <a:rPr lang="en-US" altLang="sl-SI" sz="4400">
                <a:solidFill>
                  <a:srgbClr val="FF0000"/>
                </a:solidFill>
              </a:rPr>
              <a:t>sadni sladkor</a:t>
            </a:r>
            <a:r>
              <a:rPr lang="en-US" altLang="sl-SI" sz="4400"/>
              <a:t> </a:t>
            </a:r>
            <a:r>
              <a:rPr lang="en-US" altLang="sl-SI" sz="4400">
                <a:solidFill>
                  <a:srgbClr val="0000FF"/>
                </a:solidFill>
              </a:rPr>
              <a:t>je v </a:t>
            </a:r>
            <a:r>
              <a:rPr lang="en-US" altLang="sl-SI" sz="4400">
                <a:solidFill>
                  <a:srgbClr val="33CC66"/>
                </a:solidFill>
              </a:rPr>
              <a:t>sadju</a:t>
            </a:r>
            <a:r>
              <a:rPr lang="en-US" altLang="sl-SI" sz="4400">
                <a:solidFill>
                  <a:srgbClr val="0000FF"/>
                </a:solidFill>
              </a:rPr>
              <a:t> in v </a:t>
            </a:r>
            <a:r>
              <a:rPr lang="en-US" altLang="sl-SI" sz="4400">
                <a:solidFill>
                  <a:srgbClr val="3DEB3D"/>
                </a:solidFill>
              </a:rPr>
              <a:t>medu</a:t>
            </a:r>
            <a:r>
              <a:rPr lang="en-US" altLang="sl-SI" sz="4400">
                <a:solidFill>
                  <a:srgbClr val="0000FF"/>
                </a:solidFill>
              </a:rPr>
              <a:t> in je </a:t>
            </a:r>
            <a:r>
              <a:rPr lang="en-US" altLang="sl-SI" sz="4400" u="sng">
                <a:solidFill>
                  <a:srgbClr val="0000FF"/>
                </a:solidFill>
              </a:rPr>
              <a:t>najbolj sladek</a:t>
            </a:r>
            <a:r>
              <a:rPr lang="en-US" altLang="sl-SI" sz="4400">
                <a:solidFill>
                  <a:srgbClr val="0000FF"/>
                </a:solidFill>
              </a:rPr>
              <a:t> sladkor.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F0931D81-FB53-481A-86D4-9AD2AEA3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25588"/>
            <a:ext cx="30607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7" name="Picture 2">
            <a:extLst>
              <a:ext uri="{FF2B5EF4-FFF2-40B4-BE49-F238E27FC236}">
                <a16:creationId xmlns:a16="http://schemas.microsoft.com/office/drawing/2014/main" id="{2798721A-7F5F-4EB8-85F8-34125299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208213"/>
            <a:ext cx="34194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C6CAE677-9763-41A0-AA32-611F17ABC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>
                <a:solidFill>
                  <a:srgbClr val="FF0000"/>
                </a:solidFill>
              </a:rPr>
              <a:t>Galaktoza</a:t>
            </a:r>
            <a:r>
              <a:rPr lang="en-US" altLang="sl-SI" sz="4400"/>
              <a:t> </a:t>
            </a:r>
            <a:r>
              <a:rPr lang="en-US" altLang="sl-SI" sz="4400">
                <a:solidFill>
                  <a:srgbClr val="0000FF"/>
                </a:solidFill>
              </a:rPr>
              <a:t>je sestavni del laktoze ali mlečnega sladkorja.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>
            <a:extLst>
              <a:ext uri="{FF2B5EF4-FFF2-40B4-BE49-F238E27FC236}">
                <a16:creationId xmlns:a16="http://schemas.microsoft.com/office/drawing/2014/main" id="{6BEE0F33-79E8-4245-83CA-353FE181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/>
            <a:r>
              <a:rPr lang="sl-SI" altLang="sl-SI">
                <a:solidFill>
                  <a:srgbClr val="FF0000"/>
                </a:solidFill>
              </a:rPr>
              <a:t>DISAHARIDI</a:t>
            </a:r>
          </a:p>
        </p:txBody>
      </p:sp>
      <p:sp>
        <p:nvSpPr>
          <p:cNvPr id="30723" name="Podnaslov 2">
            <a:extLst>
              <a:ext uri="{FF2B5EF4-FFF2-40B4-BE49-F238E27FC236}">
                <a16:creationId xmlns:a16="http://schemas.microsoft.com/office/drawing/2014/main" id="{22BD1594-15EC-4229-B877-4887E1057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/>
            <a:endParaRPr lang="sl-SI" alt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>
            <a:extLst>
              <a:ext uri="{FF2B5EF4-FFF2-40B4-BE49-F238E27FC236}">
                <a16:creationId xmlns:a16="http://schemas.microsoft.com/office/drawing/2014/main" id="{806C3B36-5BBB-4B03-BABA-27F6394A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sl-SI" altLang="sl-SI"/>
          </a:p>
        </p:txBody>
      </p:sp>
      <p:sp>
        <p:nvSpPr>
          <p:cNvPr id="32771" name="Ograda vsebine 2">
            <a:extLst>
              <a:ext uri="{FF2B5EF4-FFF2-40B4-BE49-F238E27FC236}">
                <a16:creationId xmlns:a16="http://schemas.microsoft.com/office/drawing/2014/main" id="{C5A612ED-9CEB-46BD-ACC8-5C19E7A8E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anose="02020603050405020304" pitchFamily="18" charset="0"/>
              <a:buNone/>
            </a:pPr>
            <a:r>
              <a:rPr lang="sl-SI" altLang="sl-SI" sz="4000"/>
              <a:t>Najvažnejši disaharidi so: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sl-SI" altLang="sl-SI" sz="4000"/>
              <a:t>saharoza,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sl-SI" altLang="sl-SI" sz="4000"/>
              <a:t>maltoza in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sl-SI" altLang="sl-SI" sz="4000"/>
              <a:t>laktoza.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>
            <a:extLst>
              <a:ext uri="{FF2B5EF4-FFF2-40B4-BE49-F238E27FC236}">
                <a16:creationId xmlns:a16="http://schemas.microsoft.com/office/drawing/2014/main" id="{78BDAA92-8A2C-45F7-9969-DF38B44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sl-SI" altLang="sl-SI"/>
          </a:p>
        </p:txBody>
      </p:sp>
      <p:sp>
        <p:nvSpPr>
          <p:cNvPr id="34819" name="Ograda vsebine 2">
            <a:extLst>
              <a:ext uri="{FF2B5EF4-FFF2-40B4-BE49-F238E27FC236}">
                <a16:creationId xmlns:a16="http://schemas.microsoft.com/office/drawing/2014/main" id="{44C10CB5-1325-48AC-960B-1A2EC1F5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anose="02020603050405020304" pitchFamily="18" charset="0"/>
              <a:buNone/>
            </a:pPr>
            <a:r>
              <a:rPr lang="sl-SI" altLang="sl-SI" sz="4000">
                <a:solidFill>
                  <a:srgbClr val="FF0000"/>
                </a:solidFill>
              </a:rPr>
              <a:t>Saharozo</a:t>
            </a:r>
            <a:r>
              <a:rPr lang="sl-SI" altLang="sl-SI" sz="4000"/>
              <a:t> (jedilni sladkor) dobimo iz sladkorne pese ali trsa, najdemo jo tudi v raznih plodovih in koreninah rastlin.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>
            <a:extLst>
              <a:ext uri="{FF2B5EF4-FFF2-40B4-BE49-F238E27FC236}">
                <a16:creationId xmlns:a16="http://schemas.microsoft.com/office/drawing/2014/main" id="{5E1B3F71-7DEA-40C9-98BA-F73AB64D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sl-SI" altLang="sl-SI"/>
          </a:p>
        </p:txBody>
      </p:sp>
      <p:sp>
        <p:nvSpPr>
          <p:cNvPr id="36867" name="Ograda vsebine 2">
            <a:extLst>
              <a:ext uri="{FF2B5EF4-FFF2-40B4-BE49-F238E27FC236}">
                <a16:creationId xmlns:a16="http://schemas.microsoft.com/office/drawing/2014/main" id="{706B1243-94F8-48B9-88E4-F348C02BB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anose="02020603050405020304" pitchFamily="18" charset="0"/>
              <a:buNone/>
            </a:pPr>
            <a:r>
              <a:rPr lang="sl-SI" altLang="sl-SI" sz="4000">
                <a:solidFill>
                  <a:srgbClr val="FF0000"/>
                </a:solidFill>
              </a:rPr>
              <a:t>Maltoza</a:t>
            </a:r>
            <a:r>
              <a:rPr lang="sl-SI" altLang="sl-SI" sz="4000"/>
              <a:t> (sladni sladkor) nastaja v živalskem in rastlinskem organizmu kot vmesni proizvod pri razkroju polisaharidov.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>
            <a:extLst>
              <a:ext uri="{FF2B5EF4-FFF2-40B4-BE49-F238E27FC236}">
                <a16:creationId xmlns:a16="http://schemas.microsoft.com/office/drawing/2014/main" id="{5B8D7F42-23FF-4A48-B688-9BF0A1A4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sl-SI" altLang="sl-SI"/>
          </a:p>
        </p:txBody>
      </p:sp>
      <p:sp>
        <p:nvSpPr>
          <p:cNvPr id="38915" name="Ograda vsebine 2">
            <a:extLst>
              <a:ext uri="{FF2B5EF4-FFF2-40B4-BE49-F238E27FC236}">
                <a16:creationId xmlns:a16="http://schemas.microsoft.com/office/drawing/2014/main" id="{64D682A4-625A-418E-B0F2-016FE6AD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anose="02020603050405020304" pitchFamily="18" charset="0"/>
              <a:buNone/>
            </a:pPr>
            <a:r>
              <a:rPr lang="sl-SI" altLang="sl-SI" sz="4000">
                <a:solidFill>
                  <a:srgbClr val="FF0000"/>
                </a:solidFill>
              </a:rPr>
              <a:t>Laktoza</a:t>
            </a:r>
            <a:r>
              <a:rPr lang="sl-SI" altLang="sl-SI" sz="4000"/>
              <a:t> (mlečni sladkor) nastaja iz krvnega sladkorja v mlečnih žlezah. Sestavljata jo galaktoza in glukoza.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1695CE0C-7E60-4FAF-80AF-311606A0E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l-SI" altLang="sl-SI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F62CD406-E1EC-44FA-BB22-760E9E54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60588"/>
            <a:ext cx="54006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3">
            <a:extLst>
              <a:ext uri="{FF2B5EF4-FFF2-40B4-BE49-F238E27FC236}">
                <a16:creationId xmlns:a16="http://schemas.microsoft.com/office/drawing/2014/main" id="{605FFB67-3E3C-4EDC-807E-F5DBF4169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00000"/>
                </a:solidFill>
              </a:rPr>
              <a:t>POLISAHARIDI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899DA034-09AE-47B2-99FE-4A63313B7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sl-SI" dirty="0">
                <a:solidFill>
                  <a:schemeClr val="accent6"/>
                </a:solidFill>
                <a:ea typeface="+mn-ea"/>
              </a:rPr>
              <a:t>SESTAVLJENI OGLJIKOVI HIDRATI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slov 1">
            <a:extLst>
              <a:ext uri="{FF2B5EF4-FFF2-40B4-BE49-F238E27FC236}">
                <a16:creationId xmlns:a16="http://schemas.microsoft.com/office/drawing/2014/main" id="{777343FC-F24A-4795-A10D-F4D56A6B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3011" name="Ograda vsebine 2">
            <a:extLst>
              <a:ext uri="{FF2B5EF4-FFF2-40B4-BE49-F238E27FC236}">
                <a16:creationId xmlns:a16="http://schemas.microsoft.com/office/drawing/2014/main" id="{1243C171-2C18-4B88-A1A0-FDEAC1A2A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sl-SI" altLang="sl-SI" dirty="0">
                <a:ea typeface="Arial Unicode MS"/>
              </a:rPr>
              <a:t>Polisaharidi so: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dirty="0">
                <a:ea typeface="Arial Unicode MS"/>
              </a:rPr>
              <a:t> Glikogen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dirty="0">
                <a:ea typeface="Arial Unicode MS"/>
              </a:rPr>
              <a:t> Škrob 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dirty="0">
                <a:ea typeface="Arial Unicode MS"/>
              </a:rPr>
              <a:t> Dietne vlaknine (balastne snovi)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slov 1">
            <a:extLst>
              <a:ext uri="{FF2B5EF4-FFF2-40B4-BE49-F238E27FC236}">
                <a16:creationId xmlns:a16="http://schemas.microsoft.com/office/drawing/2014/main" id="{4D62D9B0-901A-471B-93D5-36A1AE1B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5059" name="Ograda vsebine 2">
            <a:extLst>
              <a:ext uri="{FF2B5EF4-FFF2-40B4-BE49-F238E27FC236}">
                <a16:creationId xmlns:a16="http://schemas.microsoft.com/office/drawing/2014/main" id="{FD9F6EA0-2ED0-4844-A83B-3A755A328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sl-SI" altLang="sl-SI" sz="4000"/>
              <a:t>Glikogen (rezervni ali jetrni škrob) je v živilih živalskega izvora in v človeškem organizmu.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slov 1">
            <a:extLst>
              <a:ext uri="{FF2B5EF4-FFF2-40B4-BE49-F238E27FC236}">
                <a16:creationId xmlns:a16="http://schemas.microsoft.com/office/drawing/2014/main" id="{89AC2436-C5B6-4BB9-A36C-32F5F71F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7107" name="Ograda vsebine 2">
            <a:extLst>
              <a:ext uri="{FF2B5EF4-FFF2-40B4-BE49-F238E27FC236}">
                <a16:creationId xmlns:a16="http://schemas.microsoft.com/office/drawing/2014/main" id="{78128C6F-615A-4FD3-B218-F7FFDE18B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sl-SI" altLang="sl-SI" sz="4000"/>
              <a:t>Škrob je najpomembnejši polisaharid v prehrani. V rastlinah se pojavlja v obliki zrnc, ki so sestavljena iz amilopektina in amiloze. Oba dela sta iz glukoz.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slov 1">
            <a:extLst>
              <a:ext uri="{FF2B5EF4-FFF2-40B4-BE49-F238E27FC236}">
                <a16:creationId xmlns:a16="http://schemas.microsoft.com/office/drawing/2014/main" id="{A492845D-7A52-4DC9-BB0E-94F3F6F9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i="1"/>
              <a:t>Krompirjeva škrobna zrnca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3BEC55B1-DEAD-463F-8579-C0CD2D1BA9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9638" y="2095500"/>
            <a:ext cx="5715000" cy="433387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slov 1">
            <a:extLst>
              <a:ext uri="{FF2B5EF4-FFF2-40B4-BE49-F238E27FC236}">
                <a16:creationId xmlns:a16="http://schemas.microsoft.com/office/drawing/2014/main" id="{384968C7-FDFF-4CD3-A8DB-7AEFC74D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i="1"/>
              <a:t>Škrobna zrnca graha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377ABB18-4F54-417E-80FF-F6C5E1B47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9638" y="2095500"/>
            <a:ext cx="5715000" cy="43338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slov 1">
            <a:extLst>
              <a:ext uri="{FF2B5EF4-FFF2-40B4-BE49-F238E27FC236}">
                <a16:creationId xmlns:a16="http://schemas.microsoft.com/office/drawing/2014/main" id="{BAABC268-2697-415E-8AA3-776CB0BA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i="1"/>
              <a:t>Škrobna zrnca pšenice </a:t>
            </a: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CA45F33A-8F58-4EB4-BBD6-1CA695F0E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9638" y="2095500"/>
            <a:ext cx="5715000" cy="433387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slov 1">
            <a:extLst>
              <a:ext uri="{FF2B5EF4-FFF2-40B4-BE49-F238E27FC236}">
                <a16:creationId xmlns:a16="http://schemas.microsoft.com/office/drawing/2014/main" id="{3AA7C75B-1FC9-475D-85F9-3EC1415A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5299" name="Ograda vsebine 2">
            <a:extLst>
              <a:ext uri="{FF2B5EF4-FFF2-40B4-BE49-F238E27FC236}">
                <a16:creationId xmlns:a16="http://schemas.microsoft.com/office/drawing/2014/main" id="{963CB596-006E-4AED-B8D9-7F71BFB4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sl-SI" altLang="sl-SI"/>
              <a:t>Škrob je težko prebavljiva snov, če je surov. V organizmu ga encimi razkrajajo do glukoze.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sl-SI" altLang="sl-SI"/>
              <a:t>Najvažnejši vir škroba so žita, krompir in stročnice.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sl-SI" altLang="sl-SI"/>
              <a:t>Za rastline je škrob rezervna snov, ki se skladišči v gomoljih, plodovih, semenih 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slov 1">
            <a:extLst>
              <a:ext uri="{FF2B5EF4-FFF2-40B4-BE49-F238E27FC236}">
                <a16:creationId xmlns:a16="http://schemas.microsoft.com/office/drawing/2014/main" id="{0F77F88D-5983-4C3A-BA00-F20F15CB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7347" name="Ograda vsebine 2">
            <a:extLst>
              <a:ext uri="{FF2B5EF4-FFF2-40B4-BE49-F238E27FC236}">
                <a16:creationId xmlns:a16="http://schemas.microsoft.com/office/drawing/2014/main" id="{BB0E6F9A-1624-49C2-B2D7-E71D53E7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63713"/>
            <a:ext cx="9069388" cy="4987925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sl-SI" altLang="sl-SI">
                <a:solidFill>
                  <a:srgbClr val="C00000"/>
                </a:solidFill>
              </a:rPr>
              <a:t>Balastne snovi </a:t>
            </a:r>
            <a:r>
              <a:rPr lang="sl-SI" altLang="sl-SI"/>
              <a:t>– dietne vlaknine so v živilih rastlinskega izvora. V rastlinah tvorijo oporno tkivo, zato jih najdemo v steblih, listih, dosti jih je v ovojnicah plodov ali pa so sestavine plodov.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sl-SI" altLang="sl-SI" u="sng"/>
              <a:t>Balastne snovi so: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/>
              <a:t>celuloza,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/>
              <a:t>hemiceluloza,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/>
              <a:t>pektin,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/>
              <a:t>lignin. </a:t>
            </a:r>
          </a:p>
          <a:p>
            <a:pPr>
              <a:buFont typeface="Times New Roman" panose="02020603050405020304" pitchFamily="18" charset="0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slov 1">
            <a:extLst>
              <a:ext uri="{FF2B5EF4-FFF2-40B4-BE49-F238E27FC236}">
                <a16:creationId xmlns:a16="http://schemas.microsoft.com/office/drawing/2014/main" id="{B801F8EB-612E-4BBF-AA17-ABE636C2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9395" name="Ograda vsebine 2">
            <a:extLst>
              <a:ext uri="{FF2B5EF4-FFF2-40B4-BE49-F238E27FC236}">
                <a16:creationId xmlns:a16="http://schemas.microsoft.com/office/drawing/2014/main" id="{2F86BC3F-12E1-4C8E-A27D-2AE808F19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sl-SI" altLang="sl-SI" sz="4000"/>
              <a:t>Dajejo občutek sitosti, uravnavajo prebavo (pospešujejo peristaltično gibanje črevesja) in vežejo črevesne strupe.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36748F5D-0F3A-475E-9439-8B46B9A32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>
                <a:solidFill>
                  <a:srgbClr val="0000FF"/>
                </a:solidFill>
              </a:rPr>
              <a:t>Ogljikovi hidrati (OH) so hranilna snov in vir energije v telesu.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0CB6E582-EAD9-492E-92B1-E9B942CE9235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9070975" cy="4989513"/>
          </a:xfrm>
        </p:spPr>
        <p:txBody>
          <a:bodyPr tIns="28224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>
                <a:solidFill>
                  <a:srgbClr val="0000FF"/>
                </a:solidFill>
                <a:ea typeface="+mj-ea"/>
              </a:rPr>
              <a:t>Razlikujejo se lastnosti monosaharidov in disaharidov</a:t>
            </a:r>
            <a:r>
              <a:rPr lang="en-US" sz="3200">
                <a:ea typeface="+mj-ea"/>
              </a:rPr>
              <a:t> (sladkorjev) </a:t>
            </a:r>
            <a:r>
              <a:rPr lang="en-US" sz="3200">
                <a:solidFill>
                  <a:srgbClr val="0000FF"/>
                </a:solidFill>
                <a:ea typeface="+mj-ea"/>
              </a:rPr>
              <a:t>od polisaharidov.</a:t>
            </a:r>
            <a:r>
              <a:rPr lang="en-US" sz="3200">
                <a:ea typeface="+mj-ea"/>
              </a:rPr>
              <a:t> </a:t>
            </a: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A06B39C-C0C1-48DB-BC40-6EBC4C55C7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7975"/>
            <a:ext cx="9070975" cy="12509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>
                <a:solidFill>
                  <a:srgbClr val="FF0000"/>
                </a:solidFill>
              </a:rPr>
              <a:t>LASTNOSTI OGLJIKOVIH HIDRATOV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A83A8F33-A063-425A-A037-AFE43547D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sl-SI" altLang="sl-SI" sz="4000" u="sng"/>
              <a:t>Lastnosti sladkorjev: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sl-SI" altLang="sl-SI" sz="4000"/>
              <a:t> Topnost v vodi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sl-SI" altLang="sl-SI" sz="4000"/>
              <a:t> Na suhi vročini karamelizirajo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sl-SI" altLang="sl-SI" sz="4000"/>
              <a:t> Imajo plazmolitični učinek (vežejo vodo), kar se     uporablja pri konzerviranju 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sl-SI" altLang="sl-SI" sz="4000"/>
              <a:t> Higroskopičnost (vežejo vodo iz okolice)</a:t>
            </a:r>
          </a:p>
          <a:p>
            <a:pPr eaLnBrk="1">
              <a:spcAft>
                <a:spcPct val="0"/>
              </a:spcAft>
              <a:buClrTx/>
              <a:buSzTx/>
              <a:buFontTx/>
              <a:buNone/>
            </a:pPr>
            <a:endParaRPr lang="en-US" alt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67545CB2-D85E-4C69-8F28-5C3E01BA4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sl-SI" altLang="sl-SI" sz="4000" u="sng"/>
              <a:t>Lastnosti polisaharidov: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sl-SI" altLang="sl-SI" sz="4000"/>
              <a:t> Niso topni v vodi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sl-SI" altLang="sl-SI" sz="4000"/>
              <a:t> V hladni vodi nabreknejo, pri segrevanju zaklejijo   in vežejo vodo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endParaRPr lang="en-US" alt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slov 1">
            <a:extLst>
              <a:ext uri="{FF2B5EF4-FFF2-40B4-BE49-F238E27FC236}">
                <a16:creationId xmlns:a16="http://schemas.microsoft.com/office/drawing/2014/main" id="{D949973E-EDA3-4495-9245-1F1452DC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GLIKEMIČNI INDEKS</a:t>
            </a:r>
          </a:p>
        </p:txBody>
      </p:sp>
      <p:sp>
        <p:nvSpPr>
          <p:cNvPr id="67587" name="Ograda vsebine 2">
            <a:extLst>
              <a:ext uri="{FF2B5EF4-FFF2-40B4-BE49-F238E27FC236}">
                <a16:creationId xmlns:a16="http://schemas.microsoft.com/office/drawing/2014/main" id="{AF2C9044-9C41-45AB-941D-68399D4C8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/>
              <a:t>Kaj nam pove glikemični indeks?</a:t>
            </a:r>
          </a:p>
          <a:p>
            <a:r>
              <a:rPr lang="sl-SI" altLang="sl-SI" sz="4000"/>
              <a:t>Zapiši živila: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 sz="4000"/>
              <a:t> visokim glikemičnim indeksom,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 sz="4000"/>
              <a:t> srednjim glikemičnim indeksom 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 sz="4000"/>
              <a:t> nizkim glikemičnim indeksom.</a:t>
            </a:r>
          </a:p>
          <a:p>
            <a:pPr>
              <a:buFont typeface="Times New Roman" panose="02020603050405020304" pitchFamily="18" charset="0"/>
              <a:buNone/>
            </a:pPr>
            <a:endParaRPr lang="sl-SI" altLang="sl-SI" sz="4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slov 1">
            <a:extLst>
              <a:ext uri="{FF2B5EF4-FFF2-40B4-BE49-F238E27FC236}">
                <a16:creationId xmlns:a16="http://schemas.microsoft.com/office/drawing/2014/main" id="{FC65C4FE-6DED-4F6B-A5E9-7DAAA16E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8611" name="Označba mesta vsebine 2">
            <a:extLst>
              <a:ext uri="{FF2B5EF4-FFF2-40B4-BE49-F238E27FC236}">
                <a16:creationId xmlns:a16="http://schemas.microsoft.com/office/drawing/2014/main" id="{946D8CF4-94F0-4676-B2A6-D52B10A35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Times New Roman" panose="02020603050405020304" pitchFamily="18" charset="0"/>
              <a:buNone/>
            </a:pPr>
            <a:r>
              <a:rPr lang="sl-SI" altLang="sl-SI" sz="4800"/>
              <a:t>POMEN OGLJIKOVIH HIDRATOV</a:t>
            </a:r>
          </a:p>
          <a:p>
            <a:pPr marL="0" indent="0" algn="ctr">
              <a:buFont typeface="Times New Roman" panose="02020603050405020304" pitchFamily="18" charset="0"/>
              <a:buNone/>
            </a:pPr>
            <a:r>
              <a:rPr lang="sl-SI" altLang="sl-SI" sz="4800"/>
              <a:t>(Opiši)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856C9E84-82DE-4A36-93C2-61142F68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>
                <a:solidFill>
                  <a:srgbClr val="0000FF"/>
                </a:solidFill>
              </a:rPr>
              <a:t>Najbolj priporočljivi so v obliki </a:t>
            </a:r>
            <a:r>
              <a:rPr lang="en-US" altLang="sl-SI" sz="4400">
                <a:solidFill>
                  <a:srgbClr val="5E11A6"/>
                </a:solidFill>
              </a:rPr>
              <a:t>sestavljenih</a:t>
            </a:r>
            <a:r>
              <a:rPr lang="en-US" altLang="sl-SI" sz="4400">
                <a:solidFill>
                  <a:srgbClr val="0000FF"/>
                </a:solidFill>
              </a:rPr>
              <a:t> OH. Prednost dajemo </a:t>
            </a:r>
            <a:r>
              <a:rPr lang="en-US" altLang="sl-SI" sz="4400">
                <a:solidFill>
                  <a:srgbClr val="5E11A6"/>
                </a:solidFill>
              </a:rPr>
              <a:t>škrobnim</a:t>
            </a:r>
            <a:r>
              <a:rPr lang="en-US" altLang="sl-SI" sz="4400">
                <a:solidFill>
                  <a:srgbClr val="0000FF"/>
                </a:solidFill>
              </a:rPr>
              <a:t> živilom, ki se pozneje vključijo v presnovne procese. Največ škroba je v krompirju, suhih stročnicah, rižu in izdelkih iz žit.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EAA85D45-A521-4EC9-8714-3ECB67F0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900113"/>
            <a:ext cx="29797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5DAFC581-8AB9-4917-9D7D-A6AEBB7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79500"/>
            <a:ext cx="28273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CE909C6E-CF5C-454B-BC81-39B682F80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979863"/>
            <a:ext cx="3036888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199BF818-2970-4FC4-83ED-98B955B0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19588"/>
            <a:ext cx="297973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BFA03402-0DDA-4237-B743-E75727E9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None/>
            </a:pPr>
            <a:r>
              <a:rPr lang="sl-SI" altLang="sl-SI" sz="4400" dirty="0">
                <a:solidFill>
                  <a:srgbClr val="0000FF"/>
                </a:solidFill>
                <a:latin typeface="Arial"/>
                <a:ea typeface="Arial Unicode MS"/>
                <a:cs typeface="Arial Unicode MS"/>
              </a:rPr>
              <a:t>Ogljikovi hidrati nastanejo s </a:t>
            </a:r>
            <a:r>
              <a:rPr lang="sl-SI" altLang="sl-SI" sz="4400" dirty="0">
                <a:solidFill>
                  <a:srgbClr val="800080"/>
                </a:solidFill>
                <a:latin typeface="Arial"/>
                <a:ea typeface="Arial Unicode MS"/>
                <a:cs typeface="Arial Unicode MS"/>
              </a:rPr>
              <a:t>fotosintezo</a:t>
            </a:r>
            <a:r>
              <a:rPr lang="sl-SI" altLang="sl-SI" sz="4400" dirty="0">
                <a:solidFill>
                  <a:srgbClr val="0000FF"/>
                </a:solidFill>
                <a:latin typeface="Arial"/>
                <a:ea typeface="Arial Unicode MS"/>
                <a:cs typeface="Arial Unicode MS"/>
              </a:rPr>
              <a:t> v rastlinah. Zgrajeni so iz ogljika, kisika in vodika. </a:t>
            </a:r>
            <a:r>
              <a:rPr lang="sl-SI" altLang="sl-SI" sz="4400" u="sng" dirty="0">
                <a:solidFill>
                  <a:srgbClr val="0000FF"/>
                </a:solidFill>
                <a:latin typeface="Arial"/>
                <a:ea typeface="Arial Unicode MS"/>
                <a:cs typeface="Arial Unicode MS"/>
              </a:rPr>
              <a:t>Enostavni</a:t>
            </a:r>
            <a:r>
              <a:rPr lang="sl-SI" altLang="sl-SI" sz="4400" dirty="0">
                <a:solidFill>
                  <a:srgbClr val="0000FF"/>
                </a:solidFill>
                <a:latin typeface="Arial"/>
                <a:ea typeface="Arial Unicode MS"/>
                <a:cs typeface="Arial Unicode MS"/>
              </a:rPr>
              <a:t> OH se spremenijo v </a:t>
            </a:r>
            <a:r>
              <a:rPr lang="sl-SI" altLang="sl-SI" sz="4400" u="sng" dirty="0">
                <a:solidFill>
                  <a:srgbClr val="0000FF"/>
                </a:solidFill>
                <a:latin typeface="Arial"/>
                <a:ea typeface="Arial Unicode MS"/>
                <a:cs typeface="Arial Unicode MS"/>
              </a:rPr>
              <a:t>sestavljene</a:t>
            </a:r>
            <a:r>
              <a:rPr lang="sl-SI" altLang="sl-SI" sz="4400" dirty="0">
                <a:solidFill>
                  <a:srgbClr val="0000FF"/>
                </a:solidFill>
                <a:latin typeface="Arial"/>
                <a:ea typeface="Arial Unicode MS"/>
                <a:cs typeface="Arial Unicode MS"/>
              </a:rPr>
              <a:t>, ki se kopičijo v gomoljih in plodovih in jih izkoriščamo kot </a:t>
            </a:r>
            <a:r>
              <a:rPr lang="sl-SI" altLang="sl-SI" sz="4400" dirty="0">
                <a:solidFill>
                  <a:srgbClr val="94006B"/>
                </a:solidFill>
                <a:latin typeface="Arial"/>
                <a:ea typeface="Arial Unicode MS"/>
                <a:cs typeface="Arial Unicode MS"/>
              </a:rPr>
              <a:t>vir hrane.</a:t>
            </a:r>
            <a:r>
              <a:rPr lang="sl-SI" altLang="sl-SI" sz="4400" dirty="0">
                <a:solidFill>
                  <a:srgbClr val="0000FF"/>
                </a:solidFill>
                <a:latin typeface="Arial"/>
                <a:ea typeface="Arial Unicode MS"/>
                <a:cs typeface="Arial Unicode MS"/>
              </a:rPr>
              <a:t> </a:t>
            </a:r>
            <a:endParaRPr lang="sl-SI" altLang="sl-SI" sz="44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ravokotnik 1">
            <a:extLst>
              <a:ext uri="{FF2B5EF4-FFF2-40B4-BE49-F238E27FC236}">
                <a16:creationId xmlns:a16="http://schemas.microsoft.com/office/drawing/2014/main" id="{0FB6F045-1344-4EF6-8ACD-566653A6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1835150"/>
            <a:ext cx="67691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l-SI" altLang="sl-SI" sz="4400">
                <a:solidFill>
                  <a:srgbClr val="0000FF"/>
                </a:solidFill>
              </a:rPr>
              <a:t>Sodelujejo pa tudi pri nastanku drugih hranilnih snovi, kot so: beljakovine in maščobe.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5C78D48-3411-4927-AFEA-E5B87FAF17C8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9070975" cy="498951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>
                <a:solidFill>
                  <a:srgbClr val="0000FF"/>
                </a:solidFill>
              </a:rPr>
              <a:t>V biološkem pogledu so to najvažnejši ogljikovi hidrati.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B59E474-243A-49D5-9B6F-1018519193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>
                <a:solidFill>
                  <a:srgbClr val="FF0000"/>
                </a:solidFill>
              </a:rPr>
              <a:t>Monosaharidi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DDD3A0F-A9AE-4E9F-A753-7946A6D2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>
                <a:solidFill>
                  <a:srgbClr val="0000FF"/>
                </a:solidFill>
              </a:rPr>
              <a:t>Med monosaharide spadajo: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/>
              <a:t>	</a:t>
            </a:r>
            <a:r>
              <a:rPr lang="en-US" altLang="sl-SI" sz="4400">
                <a:solidFill>
                  <a:srgbClr val="FF0000"/>
                </a:solidFill>
              </a:rPr>
              <a:t>-</a:t>
            </a:r>
            <a:r>
              <a:rPr lang="en-US" altLang="sl-SI" sz="4400"/>
              <a:t> </a:t>
            </a:r>
            <a:r>
              <a:rPr lang="en-US" altLang="sl-SI" sz="4400">
                <a:solidFill>
                  <a:srgbClr val="FF0000"/>
                </a:solidFill>
              </a:rPr>
              <a:t>glukoza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>
                <a:solidFill>
                  <a:srgbClr val="FF0000"/>
                </a:solidFill>
              </a:rPr>
              <a:t>	- fruktoza in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sl-SI" sz="4400">
                <a:solidFill>
                  <a:srgbClr val="FF0000"/>
                </a:solidFill>
              </a:rPr>
              <a:t>	- galaktoza.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en-US" altLang="sl-SI" sz="4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560</Words>
  <Application>Microsoft Office PowerPoint</Application>
  <PresentationFormat>Po meri</PresentationFormat>
  <Paragraphs>93</Paragraphs>
  <Slides>34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35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Monosaharidi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DISAHARIDI</vt:lpstr>
      <vt:lpstr>PowerPointova predstavitev</vt:lpstr>
      <vt:lpstr>PowerPointova predstavitev</vt:lpstr>
      <vt:lpstr>PowerPointova predstavitev</vt:lpstr>
      <vt:lpstr>PowerPointova predstavitev</vt:lpstr>
      <vt:lpstr>POLISAHARIDI</vt:lpstr>
      <vt:lpstr>PowerPointova predstavitev</vt:lpstr>
      <vt:lpstr>PowerPointova predstavitev</vt:lpstr>
      <vt:lpstr>PowerPointova predstavitev</vt:lpstr>
      <vt:lpstr>Krompirjeva škrobna zrnca</vt:lpstr>
      <vt:lpstr>Škrobna zrnca graha</vt:lpstr>
      <vt:lpstr>Škrobna zrnca pšenice </vt:lpstr>
      <vt:lpstr>PowerPointova predstavitev</vt:lpstr>
      <vt:lpstr>PowerPointova predstavitev</vt:lpstr>
      <vt:lpstr>PowerPointova predstavitev</vt:lpstr>
      <vt:lpstr>LASTNOSTI OGLJIKOVIH HIDRATOV</vt:lpstr>
      <vt:lpstr>PowerPointova predstavitev</vt:lpstr>
      <vt:lpstr>PowerPointova predstavitev</vt:lpstr>
      <vt:lpstr>GLIKEMIČNI INDEKS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cp:lastModifiedBy>vstop</cp:lastModifiedBy>
  <cp:revision>37</cp:revision>
  <cp:lastPrinted>1601-01-01T00:00:00Z</cp:lastPrinted>
  <dcterms:created xsi:type="dcterms:W3CDTF">2009-04-16T10:32:33Z</dcterms:created>
  <dcterms:modified xsi:type="dcterms:W3CDTF">2022-01-31T08:29:05Z</dcterms:modified>
</cp:coreProperties>
</file>