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2" r:id="rId4"/>
    <p:sldId id="264" r:id="rId5"/>
    <p:sldId id="265" r:id="rId6"/>
    <p:sldId id="267" r:id="rId7"/>
    <p:sldId id="268" r:id="rId8"/>
    <p:sldId id="274" r:id="rId9"/>
    <p:sldId id="270" r:id="rId10"/>
    <p:sldId id="269" r:id="rId11"/>
    <p:sldId id="275" r:id="rId12"/>
    <p:sldId id="276" r:id="rId13"/>
    <p:sldId id="277" r:id="rId14"/>
    <p:sldId id="280" r:id="rId15"/>
    <p:sldId id="27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8" autoAdjust="0"/>
    <p:restoredTop sz="8642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CBDC5D-1D3A-4EE4-A05D-C23430D36E68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DC157E-6F7E-4192-B9DC-061942B5D38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D537C-B17E-4A92-9C04-9308B39A874B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AABC4-D1F3-47F9-BB30-C68A44A4F87F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F03FA-3D55-4A8F-9BCD-B643CFF7547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2AC3A-600D-4AC8-931F-3022D3FE44B1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65C7C-19E1-4B59-8213-1A1C0D27E2D9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31955-8CD3-41A2-9B5A-3B5BAA64710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43721-1064-49CF-AB8F-F1A7D0D04C70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9964E-BEBC-4121-BE82-7C593F2A5B78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7F63D-F624-4008-9BF0-D560FDE6D440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D23F7-14C7-4D8D-8A95-DD837DB4FAB2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71C87-FA3B-48E6-9CB6-062FEB150A0B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44153-378B-4047-949B-A5E29B797199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36A9D-D073-496E-A10D-F0247BC82578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7DE6F-53B6-4E0B-892E-8EA9D27030F9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C124C-9F48-4E3E-B7CF-20A214052B8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039-940D-4B14-A5EF-50C5C7B0F840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77EB-E7BE-42A2-8AD2-23FA261BE1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654E-607A-40F2-962D-42D12C752A47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FE89-BBE5-4F0D-908A-5D1B19AB11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2D89-A46A-4C46-A017-3219723CFAB3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0573-61B2-45C0-A9D3-67000C3666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90D6-2DD7-47F1-AF46-833EF59A50CA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5290-0E73-43F3-9C25-FA1A2C406E3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9730-181B-4318-9162-98428020C530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1D-F7BF-473F-978D-EC2112BB7A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9E76-FD9D-4FBB-A6C5-C270AD9D0A0F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B3AE-B3CE-4A3C-9086-40CC60A303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1307-355E-427D-8D1E-59677A00E9C8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7A31-303A-4193-9C0D-660143E072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4E79-EDAE-4C21-AC2B-C88466B1B784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2091-3108-407E-9A57-A49A1F3455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8F71-DE52-4F8A-AE32-1ED68F3C4391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FEAD-E52C-4EE9-A10A-52CE37DFDF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B92B-52C6-483E-A07E-E4F3D0FB6C1A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DB4E-DAA9-4475-B7B0-27A0528C7E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C8BE-876F-48D2-91B2-E178FC364329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32A0-CBCA-4218-9D4E-30D0909F91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Haga clic para modificar el estilo de título del patrón</a:t>
            </a:r>
            <a:endParaRPr lang="sl-SI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Haga clic para modificar el estilo de texto del patrón</a:t>
            </a:r>
          </a:p>
          <a:p>
            <a:pPr lvl="1"/>
            <a:r>
              <a:rPr lang="sl-SI" smtClean="0"/>
              <a:t>Segundo nivel</a:t>
            </a:r>
          </a:p>
          <a:p>
            <a:pPr lvl="2"/>
            <a:r>
              <a:rPr lang="sl-SI" smtClean="0"/>
              <a:t>Tercer nivel</a:t>
            </a:r>
          </a:p>
          <a:p>
            <a:pPr lvl="3"/>
            <a:r>
              <a:rPr lang="sl-SI" smtClean="0"/>
              <a:t>Cuarto nivel</a:t>
            </a:r>
          </a:p>
          <a:p>
            <a:pPr lvl="4"/>
            <a:r>
              <a:rPr lang="sl-SI" smtClean="0"/>
              <a:t>Quinto nivel</a:t>
            </a:r>
            <a:endParaRPr lang="sl-SI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67356-5F35-4816-9E1F-696F20EF48FB}" type="datetimeFigureOut">
              <a:rPr lang="sl-SI"/>
              <a:pPr>
                <a:defRPr/>
              </a:pPr>
              <a:t>8.3.2011</a:t>
            </a:fld>
            <a:endParaRPr lang="sl-S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D95DF-02CF-4F3E-858E-BE8831CA094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ln>
            <a:solidFill>
              <a:sysClr val="windowText" lastClr="000000"/>
            </a:solidFill>
          </a:ln>
          <a:solidFill>
            <a:srgbClr val="FF9900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Eras Demi ITC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algn="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Jez%20Kokaral%20posnetek.kmz" TargetMode="External"/><Relationship Id="rId4" Type="http://schemas.openxmlformats.org/officeDocument/2006/relationships/hyperlink" Target="http://static.panoramio.com/photos/original/3884971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ralsko_morje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asia-pacific/7479760.s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C5UIEx83fo" TargetMode="External"/><Relationship Id="rId3" Type="http://schemas.openxmlformats.org/officeDocument/2006/relationships/hyperlink" Target="http://www.google.com/earth/download/ge/agree.html" TargetMode="External"/><Relationship Id="rId7" Type="http://schemas.openxmlformats.org/officeDocument/2006/relationships/hyperlink" Target="http://ponpet.blog.siol.net/files/2007/05/aral-pic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rin.grida.no/htmls/aralsoe/aralsea/english/arsea/arsea.htm" TargetMode="External"/><Relationship Id="rId5" Type="http://schemas.openxmlformats.org/officeDocument/2006/relationships/hyperlink" Target="http://en.wikipedia.org/wiki/Aral_Sea" TargetMode="External"/><Relationship Id="rId10" Type="http://schemas.openxmlformats.org/officeDocument/2006/relationships/hyperlink" Target="http://www.rtlgroup.com/www/htm/home_news.aspx?ID=58CD867E489948D38450BE650E1B5CDE" TargetMode="External"/><Relationship Id="rId4" Type="http://schemas.openxmlformats.org/officeDocument/2006/relationships/hyperlink" Target="http://www.svarog.si/geografija/index.php?page_id=10687" TargetMode="External"/><Relationship Id="rId9" Type="http://schemas.openxmlformats.org/officeDocument/2006/relationships/hyperlink" Target="http://news.bbc.co.uk/2/hi/asia-pacific/7479760.s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Aralsko%20jezero%20posnetek.km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Aralsko jezero (morje)</a:t>
            </a:r>
            <a:endParaRPr lang="sl-SI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6237312"/>
            <a:ext cx="6400800" cy="481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000" dirty="0" smtClean="0">
                <a:solidFill>
                  <a:schemeClr val="bg1"/>
                </a:solidFill>
                <a:effectLst/>
                <a:latin typeface="Arial Rounded MT Bold" pitchFamily="34" charset="0"/>
              </a:rPr>
              <a:t>© Kristijan Tomassini</a:t>
            </a:r>
            <a:endParaRPr lang="sl-SI" sz="1000" dirty="0">
              <a:solidFill>
                <a:schemeClr val="bg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Vpliv na prebivalstvo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 70 letih je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propadlo ribištvo </a:t>
            </a:r>
            <a:r>
              <a:rPr lang="sl-SI" dirty="0" smtClean="0">
                <a:latin typeface="Arial Rounded MT Bold" pitchFamily="34" charset="0"/>
              </a:rPr>
              <a:t>– ribiče so preselili tudi do 1.500 km na vzhod.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Zaradi nadaljnjega zmanjševanja površine jezera in razraščanja onesnažene puščave –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povečana obolevnost </a:t>
            </a:r>
            <a:r>
              <a:rPr lang="sl-SI" dirty="0" smtClean="0">
                <a:latin typeface="Arial Rounded MT Bold" pitchFamily="34" charset="0"/>
              </a:rPr>
              <a:t>med lokalnim prebivalstvom; obolenja dihal, tuberkuloza, rak, višja smrtnost otrok in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splošna revščina</a:t>
            </a:r>
            <a:r>
              <a:rPr lang="sl-SI" dirty="0" smtClean="0">
                <a:latin typeface="Arial Rounded MT Bold" pitchFamily="34" charset="0"/>
              </a:rPr>
              <a:t>.</a:t>
            </a:r>
            <a:endParaRPr lang="sl-SI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Reševanje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 60-ih</a:t>
            </a:r>
            <a:r>
              <a:rPr lang="sl-SI" dirty="0" smtClean="0">
                <a:latin typeface="Arial Rounded MT Bold" pitchFamily="34" charset="0"/>
              </a:rPr>
              <a:t> so razmišljali o preusmeritvi toka Sibirskih rek po kanalih s severa proti jugu predvsem iz porečja reke Ob; idejo so opustili leta 1987 zaradi (pre)visokih stroškov.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 70-ih </a:t>
            </a:r>
            <a:r>
              <a:rPr lang="sl-SI" dirty="0" smtClean="0">
                <a:latin typeface="Arial Rounded MT Bold" pitchFamily="34" charset="0"/>
              </a:rPr>
              <a:t>so razmišljali o črpanju vode iz Kaspijskega morja v Aralsko morje.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Danes: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Pogozdovanje</a:t>
            </a:r>
            <a:r>
              <a:rPr lang="sl-SI" dirty="0" smtClean="0">
                <a:latin typeface="Arial Rounded MT Bold" pitchFamily="34" charset="0"/>
              </a:rPr>
              <a:t> z lokalnim drevesom (Saxaul), ki je prilagojeno na puščavske razmere.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Arial Rounded MT Bold" pitchFamily="34" charset="0"/>
              </a:rPr>
              <a:t>Leta 2003 je Kazahstan začel s projektom obnove S. Aralskega jezera;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zgradili so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  <a:hlinkClick r:id="rId4"/>
              </a:rPr>
              <a:t>jez Kokaral</a:t>
            </a:r>
            <a:r>
              <a:rPr lang="sl-SI" dirty="0" smtClean="0">
                <a:latin typeface="Arial Rounded MT Bold" pitchFamily="34" charset="0"/>
                <a:hlinkClick r:id="rId4"/>
              </a:rPr>
              <a:t> </a:t>
            </a:r>
            <a:r>
              <a:rPr lang="sl-SI" dirty="0" smtClean="0">
                <a:latin typeface="Arial Rounded MT Bold" pitchFamily="34" charset="0"/>
              </a:rPr>
              <a:t>na J delu jezera na stiku z J. Aralskim jezerom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izboljševanje namakalnih sistemov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Arial Rounded MT Bold" pitchFamily="34" charset="0"/>
              </a:rPr>
              <a:t>Spremembe v uporabljeni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vrsti bombaža </a:t>
            </a:r>
            <a:r>
              <a:rPr lang="sl-SI" dirty="0" smtClean="0">
                <a:latin typeface="Arial Rounded MT Bold" pitchFamily="34" charset="0"/>
              </a:rPr>
              <a:t>na poljih, ki ne zahteva toliko vode.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Arial Rounded MT Bold" pitchFamily="34" charset="0"/>
            </a:endParaRPr>
          </a:p>
        </p:txBody>
      </p:sp>
      <p:graphicFrame>
        <p:nvGraphicFramePr>
          <p:cNvPr id="18435" name="Object 3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1258888" y="4724400"/>
          <a:ext cx="2119312" cy="687388"/>
        </p:xfrm>
        <a:graphic>
          <a:graphicData uri="http://schemas.openxmlformats.org/presentationml/2006/ole">
            <p:oleObj spid="_x0000_s18435" name="Packager Shell Object" showAsIcon="1" r:id="rId6" imgW="2119320" imgH="686880" progId="Package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Rezultati reševanja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Gladina</a:t>
            </a:r>
            <a:r>
              <a:rPr lang="sl-SI" dirty="0" smtClean="0">
                <a:latin typeface="Arial Rounded MT Bold" pitchFamily="34" charset="0"/>
              </a:rPr>
              <a:t> S. Aralskega jezera se je v zadnjih 5 letih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dvignila za 15m</a:t>
            </a:r>
            <a:r>
              <a:rPr lang="sl-SI" dirty="0" smtClean="0">
                <a:latin typeface="Arial Rounded MT Bold" pitchFamily="34" charset="0"/>
              </a:rPr>
              <a:t>; v tem delu ponovno beležijo večjo količino padavin.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Jezerska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voda je manj slana</a:t>
            </a:r>
            <a:r>
              <a:rPr lang="sl-SI" dirty="0" smtClean="0">
                <a:latin typeface="Arial Rounded MT Bold" pitchFamily="34" charset="0"/>
              </a:rPr>
              <a:t>, ribje življenje se je v S. delu obnovilo.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Zaradi nasadov dreves saxaul je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manj vetra</a:t>
            </a:r>
            <a:r>
              <a:rPr lang="sl-SI" dirty="0" smtClean="0">
                <a:latin typeface="Arial Rounded MT Bold" pitchFamily="34" charset="0"/>
              </a:rPr>
              <a:t>, med nasajenimi vrstami dreves pa se je začel razraščati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naravni gozd</a:t>
            </a:r>
            <a:r>
              <a:rPr lang="sl-SI" dirty="0" smtClean="0">
                <a:latin typeface="Arial Rounded MT Bold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 razraščeni gozd so se naselili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divjad in ptice</a:t>
            </a:r>
            <a:r>
              <a:rPr lang="sl-SI" dirty="0" smtClean="0">
                <a:latin typeface="Arial Rounded MT Bold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Južno Aralsko jezero je (kot vse kaže) obsojeno na propad.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Povzetek in ponovitev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hlinkClick r:id="rId3" action="ppaction://hlinkfile"/>
              </a:rPr>
              <a:t>Aralsko morje.wmv</a:t>
            </a:r>
            <a:endParaRPr lang="sl-SI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Povzetek in ponovitev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latin typeface="Arial Rounded MT Bold" pitchFamily="34" charset="0"/>
              </a:rPr>
              <a:t>BBC News 29.6.2008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400" dirty="0" smtClean="0">
                <a:latin typeface="Arial Rounded MT Bold" pitchFamily="34" charset="0"/>
                <a:hlinkClick r:id="rId3"/>
              </a:rPr>
              <a:t>http://news.bbc.co.uk/2/hi/asia-pacific/7479760.stm</a:t>
            </a:r>
            <a:endParaRPr lang="sl-SI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Literatura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516804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Miclkin P: The Aral sea disaster; </a:t>
            </a:r>
            <a:r>
              <a:rPr lang="en-US" dirty="0" smtClean="0">
                <a:latin typeface="Arial Rounded MT Bold" pitchFamily="34" charset="0"/>
              </a:rPr>
              <a:t>Annual Review of Earth and Planetary Sciences</a:t>
            </a:r>
            <a:r>
              <a:rPr lang="sl-SI" dirty="0" smtClean="0">
                <a:latin typeface="Arial Rounded MT Bold" pitchFamily="34" charset="0"/>
              </a:rPr>
              <a:t>, </a:t>
            </a:r>
            <a:r>
              <a:rPr lang="en-US" dirty="0" smtClean="0">
                <a:latin typeface="Arial Rounded MT Bold" pitchFamily="34" charset="0"/>
              </a:rPr>
              <a:t>Vol. 35: 47-72 (Volume publication date May 2007) </a:t>
            </a:r>
            <a:endParaRPr lang="sl-SI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Google Earth; </a:t>
            </a:r>
            <a:r>
              <a:rPr lang="sl-SI" sz="1600" dirty="0" smtClean="0">
                <a:latin typeface="Arial Rounded MT Bold" pitchFamily="34" charset="0"/>
                <a:hlinkClick r:id="rId3"/>
              </a:rPr>
              <a:t>http://www.google.com/earth/download/ge/agree.html</a:t>
            </a:r>
            <a:r>
              <a:rPr lang="sl-SI" sz="1600" dirty="0" smtClean="0">
                <a:latin typeface="Arial Rounded MT Bold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Svarog; </a:t>
            </a:r>
            <a:r>
              <a:rPr lang="sl-SI" sz="1600" dirty="0" smtClean="0">
                <a:latin typeface="Arial Rounded MT Bold" pitchFamily="34" charset="0"/>
                <a:hlinkClick r:id="rId4"/>
              </a:rPr>
              <a:t>http://www.svarog.si/geografija/index.php?page_id=10687</a:t>
            </a:r>
            <a:r>
              <a:rPr lang="sl-SI" sz="1600" dirty="0" smtClean="0">
                <a:latin typeface="Arial Rounded MT Bold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5"/>
              </a:rPr>
              <a:t>http://en.wikipedia.org/wiki/Aral_Sea</a:t>
            </a:r>
            <a:r>
              <a:rPr lang="sl-SI" sz="1600" dirty="0" smtClean="0">
                <a:latin typeface="Arial Rounded MT Bold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6"/>
              </a:rPr>
              <a:t>Http://enrin.grida.no/htmls/aralsoe/aralsea/english/arsea/arsea.htm</a:t>
            </a:r>
            <a:r>
              <a:rPr lang="sl-SI" sz="1600" dirty="0" smtClean="0">
                <a:latin typeface="Arial Rounded MT Bold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7"/>
              </a:rPr>
              <a:t>http://ponpet.blog.siol.net/files/2007/05/aral-pic.gif</a:t>
            </a:r>
            <a:endParaRPr lang="sl-SI" sz="16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8"/>
              </a:rPr>
              <a:t>http://www.youtube.com/watch?v=NC5UIEx83fo</a:t>
            </a:r>
            <a:endParaRPr lang="sl-SI" sz="16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9"/>
              </a:rPr>
              <a:t>http://news.bbc.co.uk/2/hi/asia-pacific/7479760.stm</a:t>
            </a:r>
            <a:endParaRPr lang="sl-SI" sz="1600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600" dirty="0" smtClean="0">
                <a:latin typeface="Arial Rounded MT Bold" pitchFamily="34" charset="0"/>
                <a:hlinkClick r:id="rId10"/>
              </a:rPr>
              <a:t>http://www.rtlgroup.com/www/htm/home_news.aspx?ID=58CD867E489948D38450BE650E1B5CDE</a:t>
            </a:r>
            <a:endParaRPr lang="sl-SI" sz="16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Splošni podatki</a:t>
            </a:r>
            <a:endParaRPr lang="sl-SI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40455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Leži na meji med Kazahstanom in </a:t>
            </a: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Uzbekistanom</a:t>
            </a:r>
            <a:endParaRPr lang="sl-SI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Nadmorska višina 53m n.v.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Nekdaj 4 največje jezero</a:t>
            </a: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 s površino 68.000 km2 (več kot 3 Slovenije)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Povprečna globina 30m, največja 69 </a:t>
            </a: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m</a:t>
            </a:r>
            <a:endParaRPr lang="sl-SI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Več kot 1.500 otokov ločenih s plitvinami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Jezero je brez odtoka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Napajata ga reki SyrDaria na severu in AmuDaria na </a:t>
            </a:r>
            <a:r>
              <a:rPr lang="sl-SI" dirty="0" smtClean="0">
                <a:latin typeface="Arial Rounded MT Bold" pitchFamily="34" charset="0"/>
                <a:cs typeface="Arial" pitchFamily="34" charset="0"/>
              </a:rPr>
              <a:t>jugu</a:t>
            </a:r>
            <a:endParaRPr lang="sl-SI" dirty="0" smtClean="0"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052" name="Object 4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276600" y="908050"/>
          <a:ext cx="2663825" cy="649288"/>
        </p:xfrm>
        <a:graphic>
          <a:graphicData uri="http://schemas.openxmlformats.org/presentationml/2006/ole">
            <p:oleObj spid="_x0000_s2052" name="Packager Shell Object" showAsIcon="1" r:id="rId5" imgW="2373120" imgH="686880" progId="Package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Gospodarski pomen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40455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Pomembna oaza na srednjeveški Svileni poti, ki je povezovala Kitajsko in Evropo.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Kmetijstvo</a:t>
            </a:r>
            <a:r>
              <a:rPr lang="sl-SI" dirty="0" smtClean="0">
                <a:latin typeface="Arial Rounded MT Bold" pitchFamily="34" charset="0"/>
              </a:rPr>
              <a:t> – žitnica nekdanje Sovjetske zveze, pridelava bombaža.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Ribištvo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Arial Rounded MT Bold" pitchFamily="34" charset="0"/>
              </a:rPr>
              <a:t>Zaposlovalo okoli 60.000 ljudi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dirty="0" smtClean="0">
                <a:latin typeface="Arial Rounded MT Bold" pitchFamily="34" charset="0"/>
              </a:rPr>
              <a:t>Nalovili so 1/6 vseh rib v takratni Sovjetski zvezi.</a:t>
            </a:r>
          </a:p>
        </p:txBody>
      </p:sp>
      <p:pic>
        <p:nvPicPr>
          <p:cNvPr id="27650" name="Picture 2" descr="http://images.travelpod.com/tw_slides/ta00/9e2/f70/just-picked-cotton-nuk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4248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yesmagazine.org/images/issues/88/45SOLaralsea_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5988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www.rtlgroup.com/public/Website/images/pictures/JOUR_2_Marchandes_de_poissons_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916113"/>
            <a:ext cx="4826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Pričetek sprememb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 40-ih letih izgradnja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namakalnih sistemov</a:t>
            </a:r>
            <a:r>
              <a:rPr lang="sl-SI" dirty="0" smtClean="0">
                <a:latin typeface="Arial Rounded MT Bold" pitchFamily="34" charset="0"/>
              </a:rPr>
              <a:t>, ki so odvajali vodo iz obeh rek. Namakalno kmetijstvo tega območja je bilo namreč simbol naprednega socialist. kmetijstva.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Kanali so bili zgrajeni nekakovostno,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vodne izgube </a:t>
            </a:r>
            <a:r>
              <a:rPr lang="sl-SI" dirty="0" smtClean="0">
                <a:latin typeface="Arial Rounded MT Bold" pitchFamily="34" charset="0"/>
              </a:rPr>
              <a:t>pa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velike</a:t>
            </a:r>
            <a:r>
              <a:rPr lang="sl-SI" dirty="0" smtClean="0">
                <a:latin typeface="Arial Rounded MT Bold" pitchFamily="34" charset="0"/>
              </a:rPr>
              <a:t>. Na polja je prišla le pribl. 1/4 vse vode.</a:t>
            </a:r>
          </a:p>
        </p:txBody>
      </p:sp>
      <p:pic>
        <p:nvPicPr>
          <p:cNvPr id="25602" name="Picture 2" descr="http://www.planet-action.org/automne_modules_files/polyProjects/public/r7562_7_research_2_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933825"/>
            <a:ext cx="3455987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Spremembe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9"/>
            <a:ext cx="8147248" cy="4643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 60-ih letih se je zaradi povečanega zajema vode iz obeh rek pričela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gladina jezera zniževati </a:t>
            </a:r>
            <a:r>
              <a:rPr lang="sl-SI" dirty="0" smtClean="0">
                <a:latin typeface="Arial Rounded MT Bold" pitchFamily="34" charset="0"/>
              </a:rPr>
              <a:t>za pribl. 20 cm/leto.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 70-ih letih se je zniževanje gladine pospešilo na 50-60 cm/leto, v 80-ih letih pa celo na 80-90 cm/leto.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Z upadanjem gladine jezera se je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povečevala njegova slanost</a:t>
            </a:r>
            <a:r>
              <a:rPr lang="sl-SI" dirty="0" smtClean="0">
                <a:latin typeface="Arial Rounded MT Bold" pitchFamily="34" charset="0"/>
              </a:rPr>
              <a:t> od 1%  leta 1960 do 10% leta 1998 (običajna slanost morske vode je 3,5%).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/>
              <a:t>Spremembe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91264" cy="49520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Zaradi zniževanja gladine jezera se je le-to močno zmanjšalo: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latin typeface="Arial Rounded MT Bold" pitchFamily="34" charset="0"/>
              </a:rPr>
              <a:t>	-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leta 1998 </a:t>
            </a:r>
            <a:r>
              <a:rPr lang="sl-SI" dirty="0" smtClean="0">
                <a:latin typeface="Arial Rounded MT Bold" pitchFamily="34" charset="0"/>
              </a:rPr>
              <a:t>je bilo to 8 največje na svetu;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28.000 km2</a:t>
            </a:r>
            <a:r>
              <a:rPr lang="sl-SI" dirty="0" smtClean="0">
                <a:latin typeface="Arial Rounded MT Bold" pitchFamily="34" charset="0"/>
              </a:rPr>
              <a:t>; slanost se je povečala na 4,5%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latin typeface="Arial Rounded MT Bold" pitchFamily="34" charset="0"/>
              </a:rPr>
              <a:t>	-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leta 2007 </a:t>
            </a:r>
            <a:r>
              <a:rPr lang="sl-SI" dirty="0" smtClean="0">
                <a:latin typeface="Arial Rounded MT Bold" pitchFamily="34" charset="0"/>
              </a:rPr>
              <a:t>je merilo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le še 6.800 km2</a:t>
            </a:r>
            <a:r>
              <a:rPr lang="sl-SI" dirty="0" smtClean="0">
                <a:latin typeface="Arial Rounded MT Bold" pitchFamily="34" charset="0"/>
              </a:rPr>
              <a:t>, kar je le še 10% prvotne velikosti, slanost pa se je povišala na 10%.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Leta 1987 se je jezero razdelilo </a:t>
            </a:r>
            <a:r>
              <a:rPr lang="sl-SI" dirty="0" smtClean="0">
                <a:latin typeface="Arial Rounded MT Bold" pitchFamily="34" charset="0"/>
              </a:rPr>
              <a:t>na severni  (Mali Aral) in južni  del (Veliki Aral).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Leta 2004 se je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Veliki Aral razdelil na V in Z del</a:t>
            </a:r>
            <a:r>
              <a:rPr lang="sl-SI" dirty="0" smtClean="0">
                <a:latin typeface="Arial Rounded MT Bold" pitchFamily="34" charset="0"/>
              </a:rPr>
              <a:t>; V del je do leta 2009 povsem izginil.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grada vsebine 3" descr="410px-Aralse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214313"/>
            <a:ext cx="4357688" cy="63769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Posledice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4896544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Aralsko jezero je bilo dokaj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onesnaženo</a:t>
            </a:r>
            <a:r>
              <a:rPr lang="sl-SI" dirty="0" smtClean="0">
                <a:latin typeface="Arial Rounded MT Bold" pitchFamily="34" charset="0"/>
              </a:rPr>
              <a:t> zaradi kmetijstva, industrije in preizkušanja kemičnega orožja (strupene kemikalije, težke kovine, pesticidi).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Posušeno dno Aralskega jezera se je spremenilo v puščavo – </a:t>
            </a: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Aralkum</a:t>
            </a:r>
            <a:r>
              <a:rPr lang="sl-SI" dirty="0" smtClean="0">
                <a:latin typeface="Arial Rounded MT Bold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Spremembe podnebja</a:t>
            </a:r>
            <a:r>
              <a:rPr lang="sl-SI" dirty="0" smtClean="0">
                <a:latin typeface="Arial Rounded MT Bold" pitchFamily="34" charset="0"/>
              </a:rPr>
              <a:t>; manj vlage, večje temp. razlike; pojav peščenih viharjev.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  <a:latin typeface="Arial Rounded MT Bold" pitchFamily="34" charset="0"/>
              </a:rPr>
              <a:t>Peščeni viharji </a:t>
            </a:r>
            <a:r>
              <a:rPr lang="sl-SI" dirty="0" smtClean="0">
                <a:latin typeface="Arial Rounded MT Bold" pitchFamily="34" charset="0"/>
              </a:rPr>
              <a:t>raznašajo strupeni prah in pesek v okolico ter visoko v ozračje. Sledi pesticidov z območja Aralskega jezera so odkrili celo v krvi pingvinov na južnem tečaju.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Arial Rounded MT Bold" pitchFamily="34" charset="0"/>
            </a:endParaRPr>
          </a:p>
        </p:txBody>
      </p:sp>
      <p:pic>
        <p:nvPicPr>
          <p:cNvPr id="17410" name="Picture 2" descr="http://acidcow.com/pics/20090811/pics/2/aral_sea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42486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1052736"/>
            <a:ext cx="5760640" cy="5241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836712"/>
            <a:ext cx="8568952" cy="58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908720"/>
            <a:ext cx="8568952" cy="5637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farm1.static.flickr.com/47/150270799_fa6fd918b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1124744"/>
            <a:ext cx="864096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Arial Rounded MT Bold" pitchFamily="34" charset="0"/>
              </a:rPr>
              <a:t>Ekološki problemi</a:t>
            </a:r>
            <a:endParaRPr lang="sl-SI" dirty="0">
              <a:latin typeface="Arial Rounded MT Bold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Vegetativno obdobje (obdobje rasti rastlin) se je skrajšalo za 170 dni.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Količina trave za pašo v okolici se je zmanjšala za 10x.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Zaradi nastanka puščave je izginilo veliko živalskih in rastlinskih vrst.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 smtClean="0">
                <a:latin typeface="Arial Rounded MT Bold" pitchFamily="34" charset="0"/>
              </a:rPr>
              <a:t>Povečana slanost jezera povzroči uničenje jezerskih rib.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Globalidad</Template>
  <TotalTime>261</TotalTime>
  <Words>696</Words>
  <Application>Microsoft Office PowerPoint</Application>
  <PresentationFormat>On-screen Show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Globalidad</vt:lpstr>
      <vt:lpstr>Packager Shell Object</vt:lpstr>
      <vt:lpstr>Aralsko jezero (morje)</vt:lpstr>
      <vt:lpstr>Splošni podatki</vt:lpstr>
      <vt:lpstr>Gospodarski pomen</vt:lpstr>
      <vt:lpstr>Pričetek sprememb</vt:lpstr>
      <vt:lpstr>Spremembe</vt:lpstr>
      <vt:lpstr>Spremembe</vt:lpstr>
      <vt:lpstr>Slide 7</vt:lpstr>
      <vt:lpstr>Posledice</vt:lpstr>
      <vt:lpstr>Ekološki problemi</vt:lpstr>
      <vt:lpstr>Vpliv na prebivalstvo</vt:lpstr>
      <vt:lpstr>Reševanje</vt:lpstr>
      <vt:lpstr>Rezultati reševanja</vt:lpstr>
      <vt:lpstr>Povzetek in ponovitev</vt:lpstr>
      <vt:lpstr>Povzetek in ponovitev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Aralsko jezero (morje)</dc:title>
  <dc:creator>Kristijan Tomassini</dc:creator>
  <cp:lastModifiedBy>KTOM</cp:lastModifiedBy>
  <cp:revision>53</cp:revision>
  <dcterms:created xsi:type="dcterms:W3CDTF">2010-05-01T14:41:44Z</dcterms:created>
  <dcterms:modified xsi:type="dcterms:W3CDTF">2011-03-08T16:05:49Z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TC300095251033</vt:lpwstr>
  </property>
</Properties>
</file>