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24"/>
  </p:notesMasterIdLst>
  <p:sldIdLst>
    <p:sldId id="258" r:id="rId3"/>
    <p:sldId id="28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4" autoAdjust="0"/>
  </p:normalViewPr>
  <p:slideViewPr>
    <p:cSldViewPr>
      <p:cViewPr>
        <p:scale>
          <a:sx n="75" d="100"/>
          <a:sy n="75" d="100"/>
        </p:scale>
        <p:origin x="-2052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E3EA-8B0D-4E6D-BCDE-99A32725A8B6}" type="datetimeFigureOut">
              <a:rPr lang="sl-SI" smtClean="0"/>
              <a:t>9.10.2017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74CA3-856C-4A16-998E-9F4456D1C8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235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ide B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7FA1D-584F-4719-93B7-7106242FDE77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1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802E9-B138-4CD1-AC50-6CD19DA6F5F8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43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8EB93-1C3A-446F-A916-C5F9D65358D1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3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8B02E-5D27-4BB0-A6E5-F082DEAC8D03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5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09820-8466-45D8-BB04-BB05F7EC4D88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28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7C298-5B05-47E3-AD55-79B86F75FAC8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04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slov, vsebina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BD3E4-7C9F-41D0-8A48-F1825C30E635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2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slov, 2 vsebini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half" idx="3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A7A6E-F92C-4629-B021-4182EF2FA168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0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ranji slide BIC v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čni slide B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čni slide BIC v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sl-SI" altLang="sl-SI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 altLang="sl-SI" noProof="0" smtClean="0"/>
              <a:t>Click to edit Master 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l-SI" altLang="sl-SI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l-SI" altLang="sl-SI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l-SI" altLang="sl-SI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77504DC-4A7F-472B-8E61-929F17AD9494}" type="slidenum">
              <a:rPr lang="sl-SI" altLang="sl-SI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4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F4501-C819-4968-8155-8D3AEAABBFE2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7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FA605-DFD6-471E-ABAC-5CA57CFD9524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1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2FA82-CB24-4AF0-9D7C-ED6FF043B25C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7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175EF-8A4C-4943-8A61-A21CCD05B520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6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E89DC9-3F68-4174-AC7E-324A8811226B}" type="slidenum">
              <a:rPr lang="sl-SI" altLang="sl-SI">
                <a:solidFill>
                  <a:srgbClr val="000000"/>
                </a:solidFill>
                <a:latin typeface="Tahoma" pitchFamily="34" charset="0"/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9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youtube.com/watch?v=1Q7IYpLYQ7Q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youtube.com/watch?v=pylFE_z1Qn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AH5H1mbpPaY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250825" y="2495550"/>
            <a:ext cx="5905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l-SI" sz="3200" b="1" dirty="0" smtClean="0">
                <a:solidFill>
                  <a:srgbClr val="622C80"/>
                </a:solidFill>
                <a:latin typeface="Verdana" pitchFamily="34" charset="0"/>
              </a:rPr>
              <a:t>EKP/EMP 2. predavanja</a:t>
            </a:r>
            <a:endParaRPr lang="sl-SI" sz="3200" b="1" dirty="0">
              <a:solidFill>
                <a:srgbClr val="622C80"/>
              </a:solidFill>
              <a:latin typeface="Verdana" pitchFamily="34" charset="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250825" y="4557713"/>
            <a:ext cx="840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b="1" dirty="0" smtClean="0">
                <a:solidFill>
                  <a:srgbClr val="622C80"/>
                </a:solidFill>
                <a:latin typeface="Verdana" pitchFamily="34" charset="0"/>
              </a:rPr>
              <a:t>Gradivo do str. 18</a:t>
            </a:r>
            <a:endParaRPr lang="sl-SI" dirty="0">
              <a:solidFill>
                <a:srgbClr val="622C80"/>
              </a:solidFill>
              <a:latin typeface="Verdana" pitchFamily="34" charset="0"/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250825" y="5100638"/>
            <a:ext cx="8401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sz="1600" dirty="0">
                <a:solidFill>
                  <a:srgbClr val="622C80"/>
                </a:solidFill>
                <a:latin typeface="Verdana" pitchFamily="34" charset="0"/>
              </a:rPr>
              <a:t>m</a:t>
            </a:r>
            <a:r>
              <a:rPr lang="sl-SI" sz="1600" dirty="0" smtClean="0">
                <a:solidFill>
                  <a:srgbClr val="622C80"/>
                </a:solidFill>
                <a:latin typeface="Verdana" pitchFamily="34" charset="0"/>
              </a:rPr>
              <a:t>ag. Vesna LOBOREC</a:t>
            </a:r>
            <a:endParaRPr lang="sl-SI" sz="1600" dirty="0">
              <a:solidFill>
                <a:srgbClr val="622C80"/>
              </a:solidFill>
              <a:latin typeface="Verdana" pitchFamily="34" charset="0"/>
            </a:endParaRPr>
          </a:p>
        </p:txBody>
      </p:sp>
      <p:pic>
        <p:nvPicPr>
          <p:cNvPr id="6" name="Picture 6" descr="BackstageMoc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3008" r="6250" b="23175"/>
          <a:stretch>
            <a:fillRect/>
          </a:stretch>
        </p:blipFill>
        <p:spPr bwMode="auto">
          <a:xfrm>
            <a:off x="6156325" y="2060575"/>
            <a:ext cx="2430463" cy="20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9" t="25664" r="13020" b="5142"/>
          <a:stretch>
            <a:fillRect/>
          </a:stretch>
        </p:blipFill>
        <p:spPr>
          <a:xfrm>
            <a:off x="1547813" y="692150"/>
            <a:ext cx="6911975" cy="6169025"/>
          </a:xfrm>
        </p:spPr>
      </p:pic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17637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0"/>
            <a:ext cx="79216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0" y="0"/>
            <a:ext cx="5330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800" smtClean="0">
                <a:solidFill>
                  <a:srgbClr val="000000"/>
                </a:solidFill>
                <a:hlinkClick r:id="rId5"/>
              </a:rPr>
              <a:t>http://www.youtube.com/watch?v=1Q7IYpLYQ7Q</a:t>
            </a:r>
            <a:r>
              <a:rPr lang="sl-SI" altLang="sl-SI" sz="180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297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9" t="25664" r="3925" b="16994"/>
          <a:stretch>
            <a:fillRect/>
          </a:stretch>
        </p:blipFill>
        <p:spPr>
          <a:xfrm>
            <a:off x="0" y="1063625"/>
            <a:ext cx="8893175" cy="5734050"/>
          </a:xfrm>
        </p:spPr>
      </p:pic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0"/>
            <a:ext cx="1258888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93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9" t="25664" r="2921" b="13028"/>
          <a:stretch>
            <a:fillRect/>
          </a:stretch>
        </p:blipFill>
        <p:spPr>
          <a:xfrm>
            <a:off x="179388" y="1071563"/>
            <a:ext cx="8856662" cy="5780087"/>
          </a:xfrm>
        </p:spPr>
      </p:pic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0"/>
            <a:ext cx="1258888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421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3214688"/>
            <a:ext cx="7119937" cy="3643312"/>
          </a:xfrm>
        </p:spPr>
        <p:txBody>
          <a:bodyPr/>
          <a:lstStyle/>
          <a:p>
            <a:pPr eaLnBrk="1" hangingPunct="1"/>
            <a:r>
              <a:rPr lang="sl-SI" altLang="sl-SI" sz="2400" smtClean="0">
                <a:solidFill>
                  <a:schemeClr val="tx2"/>
                </a:solidFill>
              </a:rPr>
              <a:t>leta 1971 se zgodba začne v Seattle’s Pike Place Market</a:t>
            </a:r>
          </a:p>
          <a:p>
            <a:pPr eaLnBrk="1" hangingPunct="1"/>
            <a:r>
              <a:rPr lang="sl-SI" altLang="sl-SI" sz="2400" smtClean="0">
                <a:solidFill>
                  <a:schemeClr val="tx2"/>
                </a:solidFill>
              </a:rPr>
              <a:t>danes 17.000 lokacij v 50ih državah</a:t>
            </a:r>
          </a:p>
          <a:p>
            <a:pPr eaLnBrk="1" hangingPunct="1"/>
            <a:r>
              <a:rPr lang="sl-SI" altLang="sl-SI" sz="2400" smtClean="0">
                <a:solidFill>
                  <a:schemeClr val="tx2"/>
                </a:solidFill>
              </a:rPr>
              <a:t>Zaposleni so partnerji</a:t>
            </a:r>
          </a:p>
          <a:p>
            <a:pPr eaLnBrk="1" hangingPunct="1"/>
            <a:r>
              <a:rPr lang="sl-SI" altLang="sl-SI" sz="2400" smtClean="0">
                <a:solidFill>
                  <a:schemeClr val="tx2"/>
                </a:solidFill>
              </a:rPr>
              <a:t>Natakarji s črnimi predpasniki so coffee masters</a:t>
            </a:r>
          </a:p>
          <a:p>
            <a:pPr eaLnBrk="1" hangingPunct="1"/>
            <a:endParaRPr lang="sl-SI" altLang="sl-SI" sz="2400" smtClean="0">
              <a:solidFill>
                <a:schemeClr val="tx2"/>
              </a:solidFill>
            </a:endParaRP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17637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7" descr="2baf423911d94bc3946fd95e3bc9bbc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8913"/>
            <a:ext cx="56102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418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03350" y="2997200"/>
            <a:ext cx="7119938" cy="3643313"/>
          </a:xfrm>
        </p:spPr>
        <p:txBody>
          <a:bodyPr/>
          <a:lstStyle/>
          <a:p>
            <a:pPr eaLnBrk="1" hangingPunct="1"/>
            <a:endParaRPr lang="sl-SI" altLang="sl-SI" sz="2400" smtClean="0">
              <a:solidFill>
                <a:schemeClr val="tx2"/>
              </a:solidFill>
            </a:endParaRPr>
          </a:p>
          <a:p>
            <a:pPr eaLnBrk="1" hangingPunct="1"/>
            <a:endParaRPr lang="sl-SI" altLang="sl-SI" sz="2400" smtClean="0">
              <a:solidFill>
                <a:schemeClr val="tx2"/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17637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t="36075" r="-99" b="8257"/>
          <a:stretch>
            <a:fillRect/>
          </a:stretch>
        </p:blipFill>
        <p:spPr bwMode="auto">
          <a:xfrm>
            <a:off x="1619250" y="188913"/>
            <a:ext cx="6119813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3" r="3003" b="-699"/>
          <a:stretch>
            <a:fillRect/>
          </a:stretch>
        </p:blipFill>
        <p:spPr bwMode="auto">
          <a:xfrm>
            <a:off x="755650" y="3068638"/>
            <a:ext cx="6769100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903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196975"/>
            <a:ext cx="7035800" cy="695325"/>
          </a:xfrm>
        </p:spPr>
        <p:txBody>
          <a:bodyPr/>
          <a:lstStyle/>
          <a:p>
            <a:pPr eaLnBrk="1" hangingPunct="1"/>
            <a:r>
              <a:rPr lang="sl-SI" altLang="sl-SI" sz="4800" b="1" smtClean="0"/>
              <a:t>PODJETJE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4508500"/>
            <a:ext cx="7119937" cy="863600"/>
          </a:xfrm>
        </p:spPr>
        <p:txBody>
          <a:bodyPr/>
          <a:lstStyle/>
          <a:p>
            <a:pPr eaLnBrk="1" hangingPunct="1"/>
            <a:r>
              <a:rPr lang="sl-SI" altLang="sl-SI" sz="2400" smtClean="0">
                <a:solidFill>
                  <a:schemeClr val="tx2"/>
                </a:solidFill>
              </a:rPr>
              <a:t>716 kav na dan, da se splača</a:t>
            </a:r>
          </a:p>
          <a:p>
            <a:pPr eaLnBrk="1" hangingPunct="1"/>
            <a:r>
              <a:rPr lang="sl-SI" altLang="sl-SI" sz="2400" smtClean="0">
                <a:solidFill>
                  <a:schemeClr val="tx2"/>
                </a:solidFill>
              </a:rPr>
              <a:t>Kako v Sloveniji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17637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t1larg.starbucks.g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5888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5" r="4567" b="54874"/>
          <a:stretch>
            <a:fillRect/>
          </a:stretch>
        </p:blipFill>
        <p:spPr bwMode="auto">
          <a:xfrm>
            <a:off x="1187450" y="3500438"/>
            <a:ext cx="59039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690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196975"/>
            <a:ext cx="7035800" cy="695325"/>
          </a:xfrm>
        </p:spPr>
        <p:txBody>
          <a:bodyPr/>
          <a:lstStyle/>
          <a:p>
            <a:pPr eaLnBrk="1" hangingPunct="1"/>
            <a:r>
              <a:rPr lang="sl-SI" altLang="sl-SI" sz="4800" b="1" smtClean="0"/>
              <a:t>PODJETJE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49500"/>
            <a:ext cx="8128000" cy="4508500"/>
          </a:xfrm>
        </p:spPr>
        <p:txBody>
          <a:bodyPr/>
          <a:lstStyle/>
          <a:p>
            <a:pPr eaLnBrk="1" hangingPunct="1"/>
            <a:r>
              <a:rPr lang="sl-SI" altLang="sl-SI" sz="2400" smtClean="0">
                <a:solidFill>
                  <a:schemeClr val="tx2"/>
                </a:solidFill>
              </a:rPr>
              <a:t>Ločiti je treba naslednje pojme:</a:t>
            </a:r>
          </a:p>
          <a:p>
            <a:pPr eaLnBrk="1" hangingPunct="1"/>
            <a:r>
              <a:rPr lang="sl-SI" altLang="sl-SI" sz="2400" b="1" smtClean="0">
                <a:solidFill>
                  <a:srgbClr val="6600CC"/>
                </a:solidFill>
              </a:rPr>
              <a:t>Firma</a:t>
            </a:r>
            <a:r>
              <a:rPr lang="sl-SI" altLang="sl-SI" sz="2400" b="1" smtClean="0">
                <a:solidFill>
                  <a:schemeClr val="tx2"/>
                </a:solidFill>
              </a:rPr>
              <a:t> </a:t>
            </a:r>
            <a:r>
              <a:rPr lang="sl-SI" altLang="sl-SI" sz="2400" smtClean="0">
                <a:solidFill>
                  <a:schemeClr val="tx2"/>
                </a:solidFill>
              </a:rPr>
              <a:t>je naziv, ime neke gospodarske enote, s katerim ta enota nastopa v poslovanju (npr.Gorenjka, Mercator, Wrigley, Coca Cola...).</a:t>
            </a:r>
          </a:p>
          <a:p>
            <a:pPr eaLnBrk="1" hangingPunct="1"/>
            <a:r>
              <a:rPr lang="sl-SI" altLang="sl-SI" sz="2400" b="1" smtClean="0">
                <a:solidFill>
                  <a:srgbClr val="6600CC"/>
                </a:solidFill>
              </a:rPr>
              <a:t>Obrat</a:t>
            </a:r>
            <a:r>
              <a:rPr lang="sl-SI" altLang="sl-SI" sz="2400" b="1" smtClean="0">
                <a:solidFill>
                  <a:schemeClr val="tx2"/>
                </a:solidFill>
              </a:rPr>
              <a:t> </a:t>
            </a:r>
            <a:r>
              <a:rPr lang="sl-SI" altLang="sl-SI" sz="2400" smtClean="0">
                <a:solidFill>
                  <a:schemeClr val="tx2"/>
                </a:solidFill>
              </a:rPr>
              <a:t>je gospodarska enota, v kateri izdelujejo proizvode ali opravljajo storitve za naročnika  kupce, torej za ponudbo na trgu.</a:t>
            </a:r>
          </a:p>
          <a:p>
            <a:pPr eaLnBrk="1" hangingPunct="1"/>
            <a:r>
              <a:rPr lang="sl-SI" altLang="sl-SI" sz="2400" b="1" smtClean="0">
                <a:solidFill>
                  <a:srgbClr val="6600CC"/>
                </a:solidFill>
              </a:rPr>
              <a:t>Podjetje</a:t>
            </a:r>
            <a:r>
              <a:rPr lang="sl-SI" altLang="sl-SI" sz="2400" b="1" smtClean="0">
                <a:solidFill>
                  <a:schemeClr val="tx2"/>
                </a:solidFill>
              </a:rPr>
              <a:t> </a:t>
            </a:r>
            <a:r>
              <a:rPr lang="sl-SI" altLang="sl-SI" sz="2400" smtClean="0">
                <a:solidFill>
                  <a:schemeClr val="tx2"/>
                </a:solidFill>
              </a:rPr>
              <a:t>je pravna oseba, ki v določeni organizacijski obliki na temelju svojega poznavanja</a:t>
            </a:r>
          </a:p>
          <a:p>
            <a:pPr eaLnBrk="1" hangingPunct="1"/>
            <a:r>
              <a:rPr lang="sl-SI" altLang="sl-SI" sz="2400" smtClean="0">
                <a:solidFill>
                  <a:schemeClr val="tx2"/>
                </a:solidFill>
              </a:rPr>
              <a:t>povpraševanja proizvaja za trg.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17637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237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196975"/>
            <a:ext cx="7035800" cy="695325"/>
          </a:xfrm>
        </p:spPr>
        <p:txBody>
          <a:bodyPr/>
          <a:lstStyle/>
          <a:p>
            <a:pPr eaLnBrk="1" hangingPunct="1"/>
            <a:r>
              <a:rPr lang="sl-SI" altLang="sl-SI" sz="4800" b="1" smtClean="0"/>
              <a:t>PODJETJE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2565400"/>
            <a:ext cx="7119937" cy="3643313"/>
          </a:xfrm>
        </p:spPr>
        <p:txBody>
          <a:bodyPr/>
          <a:lstStyle/>
          <a:p>
            <a:pPr eaLnBrk="1" hangingPunct="1"/>
            <a:r>
              <a:rPr lang="sl-SI" altLang="sl-SI" sz="2400" smtClean="0">
                <a:solidFill>
                  <a:schemeClr val="tx2"/>
                </a:solidFill>
              </a:rPr>
              <a:t>Pogosto se podjetja povezujejo z namenom uresničitve določene naloge</a:t>
            </a:r>
          </a:p>
          <a:p>
            <a:pPr eaLnBrk="1" hangingPunct="1">
              <a:buFont typeface="Wingdings" pitchFamily="2" charset="2"/>
              <a:buNone/>
            </a:pPr>
            <a:endParaRPr lang="sl-SI" altLang="sl-SI" sz="2400" smtClean="0">
              <a:solidFill>
                <a:schemeClr val="tx2"/>
              </a:solidFill>
            </a:endParaRPr>
          </a:p>
          <a:p>
            <a:pPr eaLnBrk="1" hangingPunct="1"/>
            <a:r>
              <a:rPr lang="sl-SI" altLang="sl-SI" sz="2400" smtClean="0">
                <a:solidFill>
                  <a:schemeClr val="tx2"/>
                </a:solidFill>
              </a:rPr>
              <a:t>Moderna oblika povezovanja je </a:t>
            </a:r>
            <a:r>
              <a:rPr lang="sl-SI" altLang="sl-SI" sz="2400" smtClean="0">
                <a:solidFill>
                  <a:srgbClr val="6600CC"/>
                </a:solidFill>
              </a:rPr>
              <a:t>mreženje</a:t>
            </a:r>
            <a:r>
              <a:rPr lang="sl-SI" altLang="sl-SI" sz="2400" smtClean="0">
                <a:solidFill>
                  <a:schemeClr val="tx2"/>
                </a:solidFill>
              </a:rPr>
              <a:t> ali </a:t>
            </a:r>
            <a:r>
              <a:rPr lang="sl-SI" altLang="sl-SI" sz="2400" smtClean="0">
                <a:solidFill>
                  <a:srgbClr val="6600CC"/>
                </a:solidFill>
              </a:rPr>
              <a:t>grozdenje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17637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908175" y="4868863"/>
            <a:ext cx="51895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800" smtClean="0">
                <a:solidFill>
                  <a:srgbClr val="000000"/>
                </a:solidFill>
                <a:hlinkClick r:id="rId4"/>
              </a:rPr>
              <a:t>http://www.youtube.com/watch?v=pylFE_z1QnE</a:t>
            </a:r>
            <a:r>
              <a:rPr lang="sl-SI" altLang="sl-SI" sz="180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0552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196975"/>
            <a:ext cx="7035800" cy="695325"/>
          </a:xfrm>
        </p:spPr>
        <p:txBody>
          <a:bodyPr/>
          <a:lstStyle/>
          <a:p>
            <a:pPr eaLnBrk="1" hangingPunct="1"/>
            <a:r>
              <a:rPr lang="sl-SI" altLang="sl-SI" b="1" smtClean="0"/>
              <a:t>USTANOVITEV PODJETJA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832"/>
            <a:ext cx="8496300" cy="4752256"/>
          </a:xfrm>
        </p:spPr>
        <p:txBody>
          <a:bodyPr/>
          <a:lstStyle/>
          <a:p>
            <a:pPr eaLnBrk="1" hangingPunct="1"/>
            <a:r>
              <a:rPr lang="sl-SI" altLang="sl-SI" sz="2400" dirty="0" smtClean="0">
                <a:solidFill>
                  <a:schemeClr val="tx2"/>
                </a:solidFill>
              </a:rPr>
              <a:t>Postopki za ustanovitev družbe so naslednji:</a:t>
            </a:r>
          </a:p>
          <a:p>
            <a:pPr eaLnBrk="1" hangingPunct="1"/>
            <a:r>
              <a:rPr lang="sl-SI" altLang="sl-SI" sz="2400" dirty="0" smtClean="0">
                <a:solidFill>
                  <a:srgbClr val="6600CC"/>
                </a:solidFill>
              </a:rPr>
              <a:t>registracija imena podjetja</a:t>
            </a:r>
            <a:r>
              <a:rPr lang="sl-SI" altLang="sl-SI" sz="2400" dirty="0" smtClean="0">
                <a:solidFill>
                  <a:schemeClr val="tx2"/>
                </a:solidFill>
              </a:rPr>
              <a:t> in vložitev ustanovitvenih členov podjetja,</a:t>
            </a:r>
          </a:p>
          <a:p>
            <a:pPr eaLnBrk="1" hangingPunct="1"/>
            <a:r>
              <a:rPr lang="sl-SI" altLang="sl-SI" sz="2400" dirty="0" smtClean="0">
                <a:solidFill>
                  <a:srgbClr val="6600CC"/>
                </a:solidFill>
              </a:rPr>
              <a:t>pridobitev zvezne identifikacijske številke</a:t>
            </a:r>
            <a:r>
              <a:rPr lang="sl-SI" altLang="sl-SI" sz="2400" dirty="0" smtClean="0">
                <a:solidFill>
                  <a:schemeClr val="tx2"/>
                </a:solidFill>
              </a:rPr>
              <a:t> (EIN) za potrebe davkov in delodajalcev.</a:t>
            </a:r>
          </a:p>
          <a:p>
            <a:pPr eaLnBrk="1" hangingPunct="1"/>
            <a:r>
              <a:rPr lang="sl-SI" altLang="sl-SI" sz="2400" dirty="0" smtClean="0">
                <a:solidFill>
                  <a:schemeClr val="tx2"/>
                </a:solidFill>
              </a:rPr>
              <a:t>registracija on-line za </a:t>
            </a:r>
            <a:r>
              <a:rPr lang="sl-SI" altLang="sl-SI" sz="2400" dirty="0" smtClean="0">
                <a:solidFill>
                  <a:srgbClr val="6600CC"/>
                </a:solidFill>
              </a:rPr>
              <a:t>prodajne davke</a:t>
            </a:r>
            <a:r>
              <a:rPr lang="sl-SI" altLang="sl-SI" sz="2400" dirty="0" smtClean="0">
                <a:solidFill>
                  <a:schemeClr val="tx2"/>
                </a:solidFill>
              </a:rPr>
              <a:t>,</a:t>
            </a:r>
          </a:p>
          <a:p>
            <a:pPr eaLnBrk="1" hangingPunct="1"/>
            <a:r>
              <a:rPr lang="sl-SI" altLang="sl-SI" sz="2400" dirty="0" smtClean="0">
                <a:solidFill>
                  <a:srgbClr val="6600CC"/>
                </a:solidFill>
              </a:rPr>
              <a:t>registracija delodajalca</a:t>
            </a:r>
            <a:r>
              <a:rPr lang="sl-SI" altLang="sl-SI" sz="2400" dirty="0" smtClean="0">
                <a:solidFill>
                  <a:schemeClr val="tx2"/>
                </a:solidFill>
              </a:rPr>
              <a:t> pri Oddelku za brezposelnost in zavarovanje (Ministrstvo za delo),</a:t>
            </a:r>
          </a:p>
          <a:p>
            <a:pPr eaLnBrk="1" hangingPunct="1"/>
            <a:r>
              <a:rPr lang="sl-SI" altLang="sl-SI" sz="2400" dirty="0" smtClean="0">
                <a:solidFill>
                  <a:schemeClr val="tx2"/>
                </a:solidFill>
              </a:rPr>
              <a:t>ureditev </a:t>
            </a:r>
            <a:r>
              <a:rPr lang="sl-SI" altLang="sl-SI" sz="2400" dirty="0" smtClean="0">
                <a:solidFill>
                  <a:srgbClr val="6600CC"/>
                </a:solidFill>
              </a:rPr>
              <a:t>zavarovanja za delavce</a:t>
            </a:r>
            <a:r>
              <a:rPr lang="sl-SI" altLang="sl-SI" sz="2400" dirty="0" smtClean="0">
                <a:solidFill>
                  <a:schemeClr val="tx2"/>
                </a:solidFill>
              </a:rPr>
              <a:t> pri zasebnem zavarovalniškem skladu,</a:t>
            </a:r>
          </a:p>
          <a:p>
            <a:pPr eaLnBrk="1" hangingPunct="1"/>
            <a:r>
              <a:rPr lang="sl-SI" altLang="sl-SI" sz="2400" dirty="0" smtClean="0">
                <a:solidFill>
                  <a:schemeClr val="tx2"/>
                </a:solidFill>
              </a:rPr>
              <a:t>ureditev objave ter </a:t>
            </a:r>
            <a:r>
              <a:rPr lang="sl-SI" altLang="sl-SI" sz="2400" dirty="0" smtClean="0">
                <a:solidFill>
                  <a:srgbClr val="6600CC"/>
                </a:solidFill>
              </a:rPr>
              <a:t>oddaja certifikata</a:t>
            </a:r>
            <a:r>
              <a:rPr lang="sl-SI" altLang="sl-SI" sz="2400" dirty="0" smtClean="0">
                <a:solidFill>
                  <a:schemeClr val="tx2"/>
                </a:solidFill>
              </a:rPr>
              <a:t> in pisne izjave pod prisego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2261" y="692696"/>
            <a:ext cx="153193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724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196975"/>
            <a:ext cx="7107237" cy="695325"/>
          </a:xfrm>
        </p:spPr>
        <p:txBody>
          <a:bodyPr/>
          <a:lstStyle/>
          <a:p>
            <a:pPr eaLnBrk="1" hangingPunct="1"/>
            <a:r>
              <a:rPr lang="sl-SI" altLang="sl-SI" sz="3600" b="1" smtClean="0"/>
              <a:t>POGODBA O USTANOVITVI PODJETJA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276475"/>
            <a:ext cx="8785225" cy="4581525"/>
          </a:xfrm>
        </p:spPr>
        <p:txBody>
          <a:bodyPr/>
          <a:lstStyle/>
          <a:p>
            <a:pPr eaLnBrk="1" hangingPunct="1"/>
            <a:r>
              <a:rPr lang="sl-SI" altLang="sl-SI" sz="2400" smtClean="0">
                <a:solidFill>
                  <a:schemeClr val="tx2"/>
                </a:solidFill>
              </a:rPr>
              <a:t>V Sloveniji je podjetje moč ustanoviti s sklenitvijo pogodbe o ustanovitvi podjetja</a:t>
            </a:r>
          </a:p>
          <a:p>
            <a:pPr eaLnBrk="1" hangingPunct="1"/>
            <a:r>
              <a:rPr lang="sl-SI" altLang="sl-SI" sz="2400" smtClean="0">
                <a:solidFill>
                  <a:schemeClr val="tx2"/>
                </a:solidFill>
              </a:rPr>
              <a:t>registrirati na sodišču – tako podjetje postane </a:t>
            </a:r>
            <a:r>
              <a:rPr lang="sl-SI" altLang="sl-SI" sz="2400" b="1" smtClean="0">
                <a:solidFill>
                  <a:schemeClr val="tx2"/>
                </a:solidFill>
              </a:rPr>
              <a:t>pravna oseba.</a:t>
            </a:r>
          </a:p>
          <a:p>
            <a:pPr eaLnBrk="1" hangingPunct="1"/>
            <a:r>
              <a:rPr lang="sl-SI" altLang="sl-SI" sz="2400" smtClean="0">
                <a:solidFill>
                  <a:schemeClr val="tx2"/>
                </a:solidFill>
              </a:rPr>
              <a:t>S pogodbo ustanovitelj določi:</a:t>
            </a:r>
          </a:p>
          <a:p>
            <a:pPr eaLnBrk="1" hangingPunct="1"/>
            <a:r>
              <a:rPr lang="sl-SI" altLang="sl-SI" sz="2400" b="1" smtClean="0">
                <a:solidFill>
                  <a:schemeClr val="tx2"/>
                </a:solidFill>
              </a:rPr>
              <a:t>firmo in sedež podjetja </a:t>
            </a:r>
            <a:r>
              <a:rPr lang="sl-SI" altLang="sl-SI" sz="2400" smtClean="0">
                <a:solidFill>
                  <a:schemeClr val="tx2"/>
                </a:solidFill>
              </a:rPr>
              <a:t>(</a:t>
            </a:r>
            <a:r>
              <a:rPr lang="sl-SI" altLang="sl-SI" sz="2000" smtClean="0">
                <a:solidFill>
                  <a:schemeClr val="tx2"/>
                </a:solidFill>
              </a:rPr>
              <a:t>firma je ime, s katerim podjetje posluje; firma je torej instrument individualizacije podjetja,</a:t>
            </a:r>
          </a:p>
          <a:p>
            <a:pPr eaLnBrk="1" hangingPunct="1"/>
            <a:r>
              <a:rPr lang="sl-SI" altLang="sl-SI" sz="2000" smtClean="0">
                <a:solidFill>
                  <a:schemeClr val="tx2"/>
                </a:solidFill>
              </a:rPr>
              <a:t>ki mora vsebovati oznako, ki nakazuje dejavnost družbe);</a:t>
            </a:r>
          </a:p>
          <a:p>
            <a:pPr eaLnBrk="1" hangingPunct="1"/>
            <a:r>
              <a:rPr lang="sl-SI" altLang="sl-SI" sz="2400" b="1" smtClean="0">
                <a:solidFill>
                  <a:schemeClr val="tx2"/>
                </a:solidFill>
              </a:rPr>
              <a:t>pravno obliko podjetja – vrsta in obseg odgovornosti;</a:t>
            </a:r>
          </a:p>
          <a:p>
            <a:pPr eaLnBrk="1" hangingPunct="1"/>
            <a:r>
              <a:rPr lang="sl-SI" altLang="sl-SI" sz="2400" b="1" smtClean="0">
                <a:solidFill>
                  <a:schemeClr val="tx2"/>
                </a:solidFill>
              </a:rPr>
              <a:t>statut podjetja: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16922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461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0" t="14569" r="9935" b="4992"/>
          <a:stretch/>
        </p:blipFill>
        <p:spPr bwMode="auto">
          <a:xfrm>
            <a:off x="1270000" y="1206500"/>
            <a:ext cx="699770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739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196975"/>
            <a:ext cx="7035800" cy="695325"/>
          </a:xfrm>
        </p:spPr>
        <p:txBody>
          <a:bodyPr/>
          <a:lstStyle/>
          <a:p>
            <a:pPr eaLnBrk="1" hangingPunct="1"/>
            <a:r>
              <a:rPr lang="sl-SI" altLang="sl-SI" sz="3600" b="1" smtClean="0"/>
              <a:t>STATUT PODJETJA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2565400"/>
            <a:ext cx="7119937" cy="3643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400" smtClean="0">
                <a:solidFill>
                  <a:schemeClr val="tx2"/>
                </a:solidFill>
              </a:rPr>
              <a:t>ureja pravice in obveznosti,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smtClean="0">
                <a:solidFill>
                  <a:schemeClr val="tx2"/>
                </a:solidFill>
              </a:rPr>
              <a:t>način upravljanja podjetja,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smtClean="0">
                <a:solidFill>
                  <a:schemeClr val="tx2"/>
                </a:solidFill>
              </a:rPr>
              <a:t>način ugotavljanja dobička,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smtClean="0">
                <a:solidFill>
                  <a:schemeClr val="tx2"/>
                </a:solidFill>
              </a:rPr>
              <a:t>delež podjetja pri dobičku,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smtClean="0">
                <a:solidFill>
                  <a:schemeClr val="tx2"/>
                </a:solidFill>
              </a:rPr>
              <a:t>določijo se tudi organi podjetja.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altLang="sl-SI" sz="2400" smtClean="0">
              <a:solidFill>
                <a:schemeClr val="tx2"/>
              </a:solidFill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17637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996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196975"/>
            <a:ext cx="7035800" cy="695325"/>
          </a:xfrm>
        </p:spPr>
        <p:txBody>
          <a:bodyPr/>
          <a:lstStyle/>
          <a:p>
            <a:pPr eaLnBrk="1" hangingPunct="1"/>
            <a:r>
              <a:rPr lang="sl-SI" altLang="sl-SI" sz="3600" b="1" smtClean="0"/>
              <a:t>Priprava izpitne pole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2565400"/>
            <a:ext cx="7119937" cy="364331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sl-SI" altLang="sl-SI" sz="2400" smtClean="0">
                <a:solidFill>
                  <a:schemeClr val="tx2"/>
                </a:solidFill>
              </a:rPr>
              <a:t>Obkrožite pravilne odgovore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sl-SI" altLang="sl-SI" sz="2400" smtClean="0">
                <a:solidFill>
                  <a:schemeClr val="tx2"/>
                </a:solidFill>
              </a:rPr>
              <a:t>Napišite ali je trditev pravilna ali napačna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sl-SI" altLang="sl-SI" sz="2400" smtClean="0">
                <a:solidFill>
                  <a:schemeClr val="tx2"/>
                </a:solidFill>
              </a:rPr>
              <a:t>Povežite stavke po smiselnosti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sl-SI" altLang="sl-SI" sz="2400" smtClean="0">
                <a:solidFill>
                  <a:schemeClr val="tx2"/>
                </a:solidFill>
              </a:rPr>
              <a:t>Na praktičnem primeru pojasnite...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altLang="sl-SI" sz="2400" smtClean="0">
              <a:solidFill>
                <a:schemeClr val="tx2"/>
              </a:solidFill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17637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14313"/>
            <a:ext cx="7035800" cy="1462087"/>
          </a:xfrm>
        </p:spPr>
        <p:txBody>
          <a:bodyPr/>
          <a:lstStyle/>
          <a:p>
            <a:pPr eaLnBrk="1" hangingPunct="1"/>
            <a:r>
              <a:rPr lang="sl-SI" altLang="sl-SI" b="1" smtClean="0"/>
              <a:t>PODJETJE IN POSLOVNO OKOLJE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205038"/>
            <a:ext cx="7551737" cy="4392612"/>
          </a:xfrm>
        </p:spPr>
        <p:txBody>
          <a:bodyPr/>
          <a:lstStyle/>
          <a:p>
            <a:pPr eaLnBrk="1" hangingPunct="1"/>
            <a:r>
              <a:rPr lang="sl-SI" altLang="sl-SI" sz="2400" b="1" smtClean="0">
                <a:solidFill>
                  <a:srgbClr val="6600CC"/>
                </a:solidFill>
              </a:rPr>
              <a:t>Ekonomika podjetja</a:t>
            </a:r>
            <a:r>
              <a:rPr lang="sl-SI" altLang="sl-SI" sz="2400" smtClean="0">
                <a:solidFill>
                  <a:schemeClr val="bg2"/>
                </a:solidFill>
              </a:rPr>
              <a:t> </a:t>
            </a:r>
            <a:r>
              <a:rPr lang="sl-SI" altLang="sl-SI" sz="2400" smtClean="0">
                <a:solidFill>
                  <a:schemeClr val="tx2"/>
                </a:solidFill>
              </a:rPr>
              <a:t>preučuje vse pojave v podjetju, ki vplivajo na uspešnost njegovega poslovanja</a:t>
            </a:r>
          </a:p>
          <a:p>
            <a:pPr eaLnBrk="1" hangingPunct="1"/>
            <a:r>
              <a:rPr lang="sl-SI" altLang="sl-SI" sz="2400" smtClean="0">
                <a:solidFill>
                  <a:schemeClr val="tx2"/>
                </a:solidFill>
              </a:rPr>
              <a:t>je veda o uspešnem gospodarjenju v podjetju. </a:t>
            </a:r>
          </a:p>
          <a:p>
            <a:pPr eaLnBrk="1" hangingPunct="1">
              <a:buFont typeface="Wingdings" pitchFamily="2" charset="2"/>
              <a:buNone/>
            </a:pPr>
            <a:endParaRPr lang="sl-SI" altLang="sl-SI" sz="240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sl-SI" altLang="sl-SI" sz="2400" smtClean="0">
                <a:solidFill>
                  <a:schemeClr val="tx2"/>
                </a:solidFill>
              </a:rPr>
              <a:t>Preučuje tudi pogoje obstoja in razvoja podjetja. 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altLang="sl-SI" sz="2400" smtClean="0">
                <a:solidFill>
                  <a:schemeClr val="tx2"/>
                </a:solidFill>
              </a:rPr>
              <a:t>Zato jo zanimajo vsa vprašanja, povezana z </a:t>
            </a:r>
          </a:p>
          <a:p>
            <a:pPr eaLnBrk="1" hangingPunct="1"/>
            <a:r>
              <a:rPr lang="sl-SI" altLang="sl-SI" sz="2400" smtClean="0">
                <a:solidFill>
                  <a:schemeClr val="tx2"/>
                </a:solidFill>
              </a:rPr>
              <a:t>ustanovitvijo podjetja, njegovim poslovanjem in ukinitvijo, a ne s pravnega, temveč z ekonomskega vidika.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17637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884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14313"/>
            <a:ext cx="7035800" cy="1462087"/>
          </a:xfrm>
        </p:spPr>
        <p:txBody>
          <a:bodyPr/>
          <a:lstStyle/>
          <a:p>
            <a:pPr eaLnBrk="1" hangingPunct="1"/>
            <a:r>
              <a:rPr lang="sl-SI" altLang="sl-SI" b="1" smtClean="0"/>
              <a:t>PODJETJE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2017713"/>
            <a:ext cx="7119938" cy="4840287"/>
          </a:xfrm>
        </p:spPr>
        <p:txBody>
          <a:bodyPr/>
          <a:lstStyle/>
          <a:p>
            <a:pPr eaLnBrk="1" hangingPunct="1"/>
            <a:r>
              <a:rPr lang="sl-SI" altLang="sl-SI" sz="2400" smtClean="0">
                <a:solidFill>
                  <a:schemeClr val="tx2"/>
                </a:solidFill>
              </a:rPr>
              <a:t>Podjetje je organizacija (institucija), ki kupuje ali najema proizvodne dejavnike (delo,zemljo) od drugih podjetij in jih uporabi v proizvodnji</a:t>
            </a:r>
          </a:p>
          <a:p>
            <a:pPr eaLnBrk="1" hangingPunct="1">
              <a:buFont typeface="Wingdings" pitchFamily="2" charset="2"/>
              <a:buNone/>
            </a:pPr>
            <a:endParaRPr lang="sl-SI" altLang="sl-SI" sz="2400" smtClean="0">
              <a:solidFill>
                <a:schemeClr val="tx2"/>
              </a:solidFill>
            </a:endParaRPr>
          </a:p>
          <a:p>
            <a:pPr eaLnBrk="1" hangingPunct="1"/>
            <a:r>
              <a:rPr lang="sl-SI" altLang="sl-SI" sz="2400" smtClean="0">
                <a:solidFill>
                  <a:schemeClr val="tx2"/>
                </a:solidFill>
              </a:rPr>
              <a:t>Ob upoštevanju dejstva, da večino dobrin za zadovoljevanje človekovih potreb proizvedejo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altLang="sl-SI" sz="2400" smtClean="0">
                <a:solidFill>
                  <a:schemeClr val="tx2"/>
                </a:solidFill>
              </a:rPr>
              <a:t>   podjetja, lahko rečemo, da je </a:t>
            </a:r>
            <a:r>
              <a:rPr lang="sl-SI" altLang="sl-SI" sz="2400" b="1" smtClean="0">
                <a:solidFill>
                  <a:srgbClr val="6600CC"/>
                </a:solidFill>
              </a:rPr>
              <a:t>podjetje osnovna celica gospodarstva</a:t>
            </a:r>
            <a:r>
              <a:rPr lang="sl-SI" altLang="sl-SI" sz="2400" smtClean="0">
                <a:solidFill>
                  <a:schemeClr val="tx2"/>
                </a:solidFill>
              </a:rPr>
              <a:t>, ki samostojno opravlja določene naloge v procesu družbene reprodukcije, s ciljem, doseči čim večjo vrednost čistega rezultata, to je dobička.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17637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7" t="39316" r="50877" b="21411"/>
          <a:stretch>
            <a:fillRect/>
          </a:stretch>
        </p:blipFill>
        <p:spPr bwMode="auto">
          <a:xfrm>
            <a:off x="107950" y="3068638"/>
            <a:ext cx="165576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725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196975"/>
            <a:ext cx="7035800" cy="695325"/>
          </a:xfrm>
        </p:spPr>
        <p:txBody>
          <a:bodyPr/>
          <a:lstStyle/>
          <a:p>
            <a:pPr eaLnBrk="1" hangingPunct="1"/>
            <a:r>
              <a:rPr lang="sl-SI" altLang="sl-SI" b="1" smtClean="0"/>
              <a:t>PODJETJE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2565400"/>
            <a:ext cx="7119937" cy="3643313"/>
          </a:xfrm>
        </p:spPr>
        <p:txBody>
          <a:bodyPr/>
          <a:lstStyle/>
          <a:p>
            <a:pPr eaLnBrk="1" hangingPunct="1"/>
            <a:r>
              <a:rPr lang="sl-SI" altLang="sl-SI" sz="2400" smtClean="0">
                <a:solidFill>
                  <a:schemeClr val="tx2"/>
                </a:solidFill>
              </a:rPr>
              <a:t>Podjetje mora zato stalno sprejemati poslovne odločitve o tem, kaj, kako in na kakšen način proizvajati, da bodo njegovi proizvodi ali storitve čim bolj zadovoljili obstoječe povpraševanje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17637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8" descr="psd-druzbeno-odgovorno-podjetj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085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71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196975"/>
            <a:ext cx="7035800" cy="695325"/>
          </a:xfrm>
        </p:spPr>
        <p:txBody>
          <a:bodyPr/>
          <a:lstStyle/>
          <a:p>
            <a:pPr eaLnBrk="1" hangingPunct="1"/>
            <a:r>
              <a:rPr lang="sl-SI" altLang="sl-SI" sz="4800" b="1" smtClean="0"/>
              <a:t>PODJETJE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4063" y="1916113"/>
            <a:ext cx="7119937" cy="3643312"/>
          </a:xfrm>
        </p:spPr>
        <p:txBody>
          <a:bodyPr/>
          <a:lstStyle/>
          <a:p>
            <a:pPr eaLnBrk="1" hangingPunct="1"/>
            <a:r>
              <a:rPr lang="sl-SI" altLang="sl-SI" sz="2400" smtClean="0">
                <a:solidFill>
                  <a:schemeClr val="tx2"/>
                </a:solidFill>
              </a:rPr>
              <a:t>Pri sprejemanju poslovnih odločitev v podjetju upoštevajo </a:t>
            </a:r>
            <a:r>
              <a:rPr lang="sl-SI" altLang="sl-SI" sz="2400" b="1" smtClean="0">
                <a:solidFill>
                  <a:schemeClr val="tx2"/>
                </a:solidFill>
              </a:rPr>
              <a:t>načelo racionalnosti</a:t>
            </a:r>
            <a:r>
              <a:rPr lang="sl-SI" altLang="sl-SI" sz="2400" smtClean="0">
                <a:solidFill>
                  <a:schemeClr val="tx2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sl-SI" altLang="sl-SI" sz="2400" smtClean="0">
              <a:solidFill>
                <a:schemeClr val="tx2"/>
              </a:solidFill>
            </a:endParaRPr>
          </a:p>
          <a:p>
            <a:pPr eaLnBrk="1" hangingPunct="1"/>
            <a:r>
              <a:rPr lang="sl-SI" altLang="sl-SI" sz="2400" smtClean="0">
                <a:solidFill>
                  <a:schemeClr val="tx2"/>
                </a:solidFill>
              </a:rPr>
              <a:t>da podjetje pride do določenih učinkov s čim manjšimi stroški ali pa</a:t>
            </a:r>
          </a:p>
          <a:p>
            <a:pPr eaLnBrk="1" hangingPunct="1"/>
            <a:r>
              <a:rPr lang="sl-SI" altLang="sl-SI" sz="2400" smtClean="0">
                <a:solidFill>
                  <a:schemeClr val="tx2"/>
                </a:solidFill>
              </a:rPr>
              <a:t>da pride do čim večjih rezultatov z danimi stroški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17637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7" descr="image1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050"/>
            <a:ext cx="32766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510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196975"/>
            <a:ext cx="7035800" cy="695325"/>
          </a:xfrm>
        </p:spPr>
        <p:txBody>
          <a:bodyPr/>
          <a:lstStyle/>
          <a:p>
            <a:pPr eaLnBrk="1" hangingPunct="1"/>
            <a:r>
              <a:rPr lang="sl-SI" altLang="sl-SI" sz="4800" b="1" smtClean="0"/>
              <a:t>PODJETJE – </a:t>
            </a:r>
            <a:br>
              <a:rPr lang="sl-SI" altLang="sl-SI" sz="4800" b="1" smtClean="0"/>
            </a:br>
            <a:r>
              <a:rPr lang="sl-SI" altLang="sl-SI" sz="4800" b="1" smtClean="0"/>
              <a:t>primer prakse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565400"/>
            <a:ext cx="8343900" cy="3643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400" smtClean="0">
                <a:solidFill>
                  <a:schemeClr val="tx2"/>
                </a:solidFill>
              </a:rPr>
              <a:t>Ekonomsko vprašanje: za koga, kdaj in kje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b="1" smtClean="0">
                <a:solidFill>
                  <a:schemeClr val="tx2"/>
                </a:solidFill>
              </a:rPr>
              <a:t>Kaj </a:t>
            </a:r>
            <a:r>
              <a:rPr lang="sl-SI" altLang="sl-SI" sz="2400" smtClean="0">
                <a:solidFill>
                  <a:schemeClr val="tx2"/>
                </a:solidFill>
              </a:rPr>
              <a:t>se bo v neki družbi proizvajalo in v kakšnih količinah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b="1" smtClean="0">
                <a:solidFill>
                  <a:schemeClr val="tx2"/>
                </a:solidFill>
              </a:rPr>
              <a:t>Kako </a:t>
            </a:r>
            <a:r>
              <a:rPr lang="sl-SI" altLang="sl-SI" sz="2400" smtClean="0">
                <a:solidFill>
                  <a:schemeClr val="tx2"/>
                </a:solidFill>
              </a:rPr>
              <a:t>se bodo dobrine proizvajale: kdo jih bo proizvajal, s kakšnimi sredstvi in po kakšnem tehnološkem postopku? Piščance lahko gojimo na farmi ali na kmetiji.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b="1" smtClean="0">
                <a:solidFill>
                  <a:schemeClr val="tx2"/>
                </a:solidFill>
              </a:rPr>
              <a:t>Za koga </a:t>
            </a:r>
            <a:r>
              <a:rPr lang="sl-SI" altLang="sl-SI" sz="2400" smtClean="0">
                <a:solidFill>
                  <a:schemeClr val="tx2"/>
                </a:solidFill>
              </a:rPr>
              <a:t>proizvajamo različne dobrine in storitve, kdo bo sodeloval v prisvajanju koristi od proizvodnje in v kakšni meri?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000" smtClean="0">
                <a:hlinkClick r:id="rId2"/>
              </a:rPr>
              <a:t>http://www.youtube.com/watch?v=AH5H1mbpPaY</a:t>
            </a:r>
            <a:r>
              <a:rPr lang="sl-SI" altLang="sl-SI" smtClean="0"/>
              <a:t> 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17637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245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196975"/>
            <a:ext cx="7035800" cy="695325"/>
          </a:xfrm>
        </p:spPr>
        <p:txBody>
          <a:bodyPr/>
          <a:lstStyle/>
          <a:p>
            <a:pPr eaLnBrk="1" hangingPunct="1"/>
            <a:r>
              <a:rPr lang="sl-SI" altLang="sl-SI" sz="4800" b="1" smtClean="0"/>
              <a:t>PODJETJE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t="35556" r="3925" b="20958"/>
          <a:stretch>
            <a:fillRect/>
          </a:stretch>
        </p:blipFill>
        <p:spPr>
          <a:xfrm>
            <a:off x="0" y="2276475"/>
            <a:ext cx="9144000" cy="4573588"/>
          </a:xfrm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17637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966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60350"/>
            <a:ext cx="7035800" cy="695325"/>
          </a:xfrm>
        </p:spPr>
        <p:txBody>
          <a:bodyPr/>
          <a:lstStyle/>
          <a:p>
            <a:pPr eaLnBrk="1" hangingPunct="1"/>
            <a:r>
              <a:rPr lang="sl-SI" altLang="sl-SI" sz="4800" b="1" smtClean="0"/>
              <a:t>PODJETJE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9" t="25664" r="2921" b="7103"/>
          <a:stretch>
            <a:fillRect/>
          </a:stretch>
        </p:blipFill>
        <p:spPr>
          <a:xfrm>
            <a:off x="179388" y="812800"/>
            <a:ext cx="8820150" cy="6045200"/>
          </a:xfrm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250825" y="0"/>
            <a:ext cx="10810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5" y="0"/>
            <a:ext cx="9366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816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5213</TotalTime>
  <Words>612</Words>
  <Application>Microsoft Office PowerPoint</Application>
  <PresentationFormat>Diaprojekcija na zaslonu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diapozitivov</vt:lpstr>
      </vt:variant>
      <vt:variant>
        <vt:i4>21</vt:i4>
      </vt:variant>
    </vt:vector>
  </HeadingPairs>
  <TitlesOfParts>
    <vt:vector size="23" baseType="lpstr">
      <vt:lpstr>Office Theme</vt:lpstr>
      <vt:lpstr>Blends</vt:lpstr>
      <vt:lpstr>PowerPointova predstavitev</vt:lpstr>
      <vt:lpstr>PowerPointova predstavitev</vt:lpstr>
      <vt:lpstr>PODJETJE IN POSLOVNO OKOLJE</vt:lpstr>
      <vt:lpstr>PODJETJE</vt:lpstr>
      <vt:lpstr>PODJETJE</vt:lpstr>
      <vt:lpstr>PODJETJE</vt:lpstr>
      <vt:lpstr>PODJETJE –  primer prakse</vt:lpstr>
      <vt:lpstr>PODJETJE</vt:lpstr>
      <vt:lpstr>PODJETJE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PODJETJE</vt:lpstr>
      <vt:lpstr>PODJETJE</vt:lpstr>
      <vt:lpstr>PODJETJE</vt:lpstr>
      <vt:lpstr>USTANOVITEV PODJETJA</vt:lpstr>
      <vt:lpstr>POGODBA O USTANOVITVI PODJETJA</vt:lpstr>
      <vt:lpstr>STATUT PODJETJA</vt:lpstr>
      <vt:lpstr>Priprava izpitne pole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Boštjan</dc:creator>
  <cp:lastModifiedBy>Uporabnik</cp:lastModifiedBy>
  <cp:revision>13</cp:revision>
  <dcterms:created xsi:type="dcterms:W3CDTF">2011-04-12T11:11:04Z</dcterms:created>
  <dcterms:modified xsi:type="dcterms:W3CDTF">2017-10-09T13:08:14Z</dcterms:modified>
</cp:coreProperties>
</file>